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422" r:id="rId3"/>
    <p:sldId id="420" r:id="rId4"/>
    <p:sldId id="421" r:id="rId5"/>
    <p:sldId id="370" r:id="rId6"/>
    <p:sldId id="403" r:id="rId7"/>
    <p:sldId id="404" r:id="rId8"/>
    <p:sldId id="372" r:id="rId9"/>
    <p:sldId id="371" r:id="rId10"/>
    <p:sldId id="384" r:id="rId11"/>
    <p:sldId id="405" r:id="rId12"/>
    <p:sldId id="373" r:id="rId13"/>
    <p:sldId id="385" r:id="rId14"/>
    <p:sldId id="407" r:id="rId15"/>
    <p:sldId id="408" r:id="rId16"/>
    <p:sldId id="406" r:id="rId17"/>
    <p:sldId id="374" r:id="rId18"/>
    <p:sldId id="375" r:id="rId19"/>
    <p:sldId id="386" r:id="rId20"/>
    <p:sldId id="376" r:id="rId21"/>
    <p:sldId id="388" r:id="rId22"/>
    <p:sldId id="409" r:id="rId23"/>
    <p:sldId id="377" r:id="rId24"/>
    <p:sldId id="378" r:id="rId25"/>
    <p:sldId id="379" r:id="rId26"/>
    <p:sldId id="424" r:id="rId27"/>
    <p:sldId id="4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Marfurt, Kurt" initials="MK [2]" lastIdx="28" clrIdx="0">
    <p:extLst>
      <p:ext uri="{19B8F6BF-5375-455C-9EA6-DF929625EA0E}">
        <p15:presenceInfo xmlns:p15="http://schemas.microsoft.com/office/powerpoint/2012/main" userId="Marfurt, Ku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6AC1"/>
    <a:srgbClr val="FFFF7D"/>
    <a:srgbClr val="C15350"/>
    <a:srgbClr val="FF8181"/>
    <a:srgbClr val="19FF81"/>
    <a:srgbClr val="8064A2"/>
    <a:srgbClr val="F79646"/>
    <a:srgbClr val="46AAC5"/>
    <a:srgbClr val="B79315"/>
    <a:srgbClr val="84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54" autoAdjust="0"/>
  </p:normalViewPr>
  <p:slideViewPr>
    <p:cSldViewPr snapToGrid="0">
      <p:cViewPr varScale="1">
        <p:scale>
          <a:sx n="94" d="100"/>
          <a:sy n="94" d="100"/>
        </p:scale>
        <p:origin x="11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Interpreter-Weeks</c:v>
                </c:pt>
              </c:strCache>
            </c:strRef>
          </c:tx>
          <c:spPr>
            <a:ln w="50800" cap="rnd">
              <a:solidFill>
                <a:schemeClr val="accent6">
                  <a:lumMod val="50000"/>
                </a:schemeClr>
              </a:solidFill>
              <a:round/>
            </a:ln>
            <a:effectLst/>
          </c:spPr>
          <c:marker>
            <c:symbol val="circle"/>
            <c:size val="5"/>
            <c:spPr>
              <a:solidFill>
                <a:schemeClr val="accent1"/>
              </a:solidFill>
              <a:ln w="9525">
                <a:solidFill>
                  <a:schemeClr val="accent1"/>
                </a:solidFill>
              </a:ln>
              <a:effectLst/>
            </c:spPr>
          </c:marker>
          <c:xVal>
            <c:numRef>
              <c:f>Sheet1!$A$2:$A$22</c:f>
              <c:numCache>
                <c:formatCode>General</c:formatCode>
                <c:ptCount val="21"/>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numCache>
            </c:numRef>
          </c:xVal>
          <c:yVal>
            <c:numRef>
              <c:f>Sheet1!$B$2:$B$22</c:f>
              <c:numCache>
                <c:formatCode>0.0</c:formatCode>
                <c:ptCount val="21"/>
                <c:pt idx="0">
                  <c:v>0</c:v>
                </c:pt>
                <c:pt idx="1">
                  <c:v>2.0833333333333335</c:v>
                </c:pt>
                <c:pt idx="2">
                  <c:v>4.166666666666667</c:v>
                </c:pt>
                <c:pt idx="3">
                  <c:v>6.25</c:v>
                </c:pt>
                <c:pt idx="4">
                  <c:v>8.3333333333333339</c:v>
                </c:pt>
                <c:pt idx="5">
                  <c:v>10.416666666666666</c:v>
                </c:pt>
                <c:pt idx="6">
                  <c:v>12.5</c:v>
                </c:pt>
                <c:pt idx="7">
                  <c:v>14.583333333333334</c:v>
                </c:pt>
                <c:pt idx="8">
                  <c:v>16.666666666666668</c:v>
                </c:pt>
                <c:pt idx="9">
                  <c:v>18.75</c:v>
                </c:pt>
                <c:pt idx="10">
                  <c:v>20.833333333333332</c:v>
                </c:pt>
                <c:pt idx="11">
                  <c:v>22.916666666666668</c:v>
                </c:pt>
                <c:pt idx="12">
                  <c:v>25</c:v>
                </c:pt>
                <c:pt idx="13">
                  <c:v>27.083333333333332</c:v>
                </c:pt>
                <c:pt idx="14">
                  <c:v>29.166666666666668</c:v>
                </c:pt>
                <c:pt idx="15">
                  <c:v>31.25</c:v>
                </c:pt>
                <c:pt idx="16">
                  <c:v>33.333333333333336</c:v>
                </c:pt>
                <c:pt idx="17">
                  <c:v>35.416666666666664</c:v>
                </c:pt>
                <c:pt idx="18">
                  <c:v>37.5</c:v>
                </c:pt>
                <c:pt idx="19">
                  <c:v>39.583333333333336</c:v>
                </c:pt>
                <c:pt idx="20">
                  <c:v>41.666666666666664</c:v>
                </c:pt>
              </c:numCache>
            </c:numRef>
          </c:yVal>
          <c:smooth val="0"/>
          <c:extLst>
            <c:ext xmlns:c16="http://schemas.microsoft.com/office/drawing/2014/chart" uri="{C3380CC4-5D6E-409C-BE32-E72D297353CC}">
              <c16:uniqueId val="{00000000-27F9-4486-A960-41D9060C775D}"/>
            </c:ext>
          </c:extLst>
        </c:ser>
        <c:dLbls>
          <c:showLegendKey val="0"/>
          <c:showVal val="0"/>
          <c:showCatName val="0"/>
          <c:showSerName val="0"/>
          <c:showPercent val="0"/>
          <c:showBubbleSize val="0"/>
        </c:dLbls>
        <c:axId val="615573176"/>
        <c:axId val="615572192"/>
      </c:scatterChart>
      <c:valAx>
        <c:axId val="615573176"/>
        <c:scaling>
          <c:orientation val="minMax"/>
          <c:max val="200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a:t>Number of Wells</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solidFill>
            <a:srgbClr val="F0F0F0"/>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5572192"/>
        <c:crosses val="autoZero"/>
        <c:crossBetween val="midCat"/>
      </c:valAx>
      <c:valAx>
        <c:axId val="61557219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a:t>Number of Interpreter Weeks</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5573176"/>
        <c:crosses val="autoZero"/>
        <c:crossBetween val="midCat"/>
      </c:valAx>
      <c:spPr>
        <a:solidFill>
          <a:schemeClr val="bg1">
            <a:lumMod val="85000"/>
          </a:schemeClr>
        </a:solid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B3435-C9A9-4D53-B3BA-6BB59EC03CC2}"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B1C9C-32E6-4862-AA53-830300D3CB1F}" type="slidenum">
              <a:rPr lang="en-US" smtClean="0"/>
              <a:t>‹#›</a:t>
            </a:fld>
            <a:endParaRPr lang="en-US"/>
          </a:p>
        </p:txBody>
      </p:sp>
    </p:spTree>
    <p:extLst>
      <p:ext uri="{BB962C8B-B14F-4D97-AF65-F5344CB8AC3E}">
        <p14:creationId xmlns:p14="http://schemas.microsoft.com/office/powerpoint/2010/main" val="302326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first given on November 23, 2021 as my PhD defense</a:t>
            </a:r>
          </a:p>
          <a:p>
            <a:endParaRPr lang="en-US" dirty="0"/>
          </a:p>
          <a:p>
            <a:r>
              <a:rPr lang="en-US" dirty="0"/>
              <a:t>Thank you all for coming. </a:t>
            </a:r>
          </a:p>
          <a:p>
            <a:endParaRPr lang="en-US" dirty="0"/>
          </a:p>
          <a:p>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a:t>
            </a:fld>
            <a:endParaRPr lang="en-US" dirty="0"/>
          </a:p>
        </p:txBody>
      </p:sp>
    </p:spTree>
    <p:extLst>
      <p:ext uri="{BB962C8B-B14F-4D97-AF65-F5344CB8AC3E}">
        <p14:creationId xmlns:p14="http://schemas.microsoft.com/office/powerpoint/2010/main" val="231234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10</a:t>
            </a:fld>
            <a:endParaRPr lang="en-US"/>
          </a:p>
        </p:txBody>
      </p:sp>
    </p:spTree>
    <p:extLst>
      <p:ext uri="{BB962C8B-B14F-4D97-AF65-F5344CB8AC3E}">
        <p14:creationId xmlns:p14="http://schemas.microsoft.com/office/powerpoint/2010/main" val="107484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idea behind segmentation is that a signal with distributional changes can be split at discreet changepoints where a changepoint splits the signal into two distinct segments. ( image pop)</a:t>
            </a:r>
          </a:p>
          <a:p>
            <a:r>
              <a:rPr lang="en-US" baseline="0" dirty="0" smtClean="0"/>
              <a:t>In this example consider two gamma ray parasequences with different means but same variance. The problem of a changepoint analysis thus reduces to separate these set of blue and orange data points by placing a changepoint in between. </a:t>
            </a:r>
          </a:p>
          <a:p>
            <a:endParaRPr lang="en-US" baseline="0" dirty="0" smtClean="0"/>
          </a:p>
          <a:p>
            <a:r>
              <a:rPr lang="en-US" baseline="0" dirty="0" smtClean="0"/>
              <a:t>I removed the mathematics and equations behind the segmentation workflow on purpose. If anyone is interested , I have included an elaborate appendix on the full formulation from scratch. </a:t>
            </a:r>
          </a:p>
          <a:p>
            <a:endParaRPr lang="en-US" baseline="0" dirty="0" smtClean="0"/>
          </a:p>
          <a:p>
            <a:r>
              <a:rPr lang="en-US" baseline="0" dirty="0" smtClean="0"/>
              <a:t>I assume the signal to be normally distributed. As a normal distribution is completely defined by mean and variance, the changepoint detection must be able to detect the changes in mean and/or the variance. I only explain the changes in mean only. </a:t>
            </a:r>
          </a:p>
          <a:p>
            <a:r>
              <a:rPr lang="en-US" baseline="0" dirty="0" smtClean="0"/>
              <a:t>Display bullet point 1 and continue : </a:t>
            </a:r>
          </a:p>
          <a:p>
            <a:endParaRPr lang="en-US" baseline="0" dirty="0" smtClean="0"/>
          </a:p>
          <a:p>
            <a:r>
              <a:rPr lang="en-US" baseline="0" dirty="0" smtClean="0"/>
              <a:t>1. Take a univariate discreet time series signal such as a gamma ray log </a:t>
            </a:r>
          </a:p>
          <a:p>
            <a:r>
              <a:rPr lang="en-US" baseline="0" dirty="0" smtClean="0"/>
              <a:t>2. Build a null hypothesis and an alternate hypothesis for the case where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11</a:t>
            </a:fld>
            <a:endParaRPr lang="en-US"/>
          </a:p>
        </p:txBody>
      </p:sp>
    </p:spTree>
    <p:extLst>
      <p:ext uri="{BB962C8B-B14F-4D97-AF65-F5344CB8AC3E}">
        <p14:creationId xmlns:p14="http://schemas.microsoft.com/office/powerpoint/2010/main" val="3246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image : </a:t>
            </a:r>
          </a:p>
          <a:p>
            <a:r>
              <a:rPr lang="en-US" baseline="0" dirty="0" smtClean="0"/>
              <a:t>I show in this image a gamma ray log and the segmented gamma ray logs under different segmentation schemes for the type log. We can segmented the log in a coarser fashion for lower order sequences or a finer sequence for a higher order sequences. The choice depends on the interpreter and the flexibility is provided by the program. The results can later be merged if required. </a:t>
            </a:r>
          </a:p>
          <a:p>
            <a:r>
              <a:rPr lang="en-US" baseline="0" dirty="0" smtClean="0"/>
              <a:t>Pop up the right image: </a:t>
            </a:r>
          </a:p>
          <a:p>
            <a:r>
              <a:rPr lang="en-US" baseline="0" dirty="0" smtClean="0"/>
              <a:t>On the right is the fully interpreted well log by the machine. Notice that the gamma ray log is now segmented, the parasequences are now identified , marked by arrows the way an interpreter would do. For ease of interpretation , the arrows are color coded as: </a:t>
            </a:r>
          </a:p>
          <a:p>
            <a:pPr marL="228600" indent="-228600">
              <a:buAutoNum type="alphaLcPeriod"/>
            </a:pPr>
            <a:r>
              <a:rPr lang="en-US" baseline="0" dirty="0" smtClean="0"/>
              <a:t>Red : upward decreasing API </a:t>
            </a:r>
          </a:p>
          <a:p>
            <a:pPr marL="228600" indent="-228600">
              <a:buAutoNum type="alphaLcPeriod"/>
            </a:pPr>
            <a:r>
              <a:rPr lang="en-US" baseline="0" dirty="0" smtClean="0"/>
              <a:t>Green : upward increasing API</a:t>
            </a:r>
          </a:p>
          <a:p>
            <a:pPr marL="0" indent="0">
              <a:buNone/>
            </a:pPr>
            <a:r>
              <a:rPr lang="en-US" baseline="0" dirty="0" smtClean="0"/>
              <a:t>The third panel on the right shows the slope of these parasequnces which is telling us how fast or how slow a parasequence is being deposited vertically. </a:t>
            </a:r>
          </a:p>
          <a:p>
            <a:pPr marL="0" indent="0">
              <a:buNone/>
            </a:pPr>
            <a:r>
              <a:rPr lang="en-US" baseline="0" dirty="0" smtClean="0"/>
              <a:t>This part of the workflow is now complete. The same analysis is then performed on all the 106 wells in the area. </a:t>
            </a:r>
          </a:p>
          <a:p>
            <a:pPr marL="0" indent="0">
              <a:buNone/>
            </a:pPr>
            <a:r>
              <a:rPr lang="en-US" baseline="0" dirty="0" smtClean="0"/>
              <a:t>Now we shall focus on a much harder part of the analysis i.e., correlating these segments from one well to another in the whole area of interest. If we can do that, we can not only interpret the well logs but can also tie the analysis everywhere in the area. </a:t>
            </a:r>
          </a:p>
        </p:txBody>
      </p:sp>
      <p:sp>
        <p:nvSpPr>
          <p:cNvPr id="4" name="Slide Number Placeholder 3"/>
          <p:cNvSpPr>
            <a:spLocks noGrp="1"/>
          </p:cNvSpPr>
          <p:nvPr>
            <p:ph type="sldNum" sz="quarter" idx="10"/>
          </p:nvPr>
        </p:nvSpPr>
        <p:spPr/>
        <p:txBody>
          <a:bodyPr/>
          <a:lstStyle/>
          <a:p>
            <a:fld id="{CB5B1C9C-32E6-4862-AA53-830300D3CB1F}" type="slidenum">
              <a:rPr lang="en-US" smtClean="0"/>
              <a:t>12</a:t>
            </a:fld>
            <a:endParaRPr lang="en-US"/>
          </a:p>
        </p:txBody>
      </p:sp>
    </p:spTree>
    <p:extLst>
      <p:ext uri="{BB962C8B-B14F-4D97-AF65-F5344CB8AC3E}">
        <p14:creationId xmlns:p14="http://schemas.microsoft.com/office/powerpoint/2010/main" val="352791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job of correlating one well to another is done by the dynamic time warping or the DTW algorithm. </a:t>
            </a:r>
          </a:p>
          <a:p>
            <a:r>
              <a:rPr lang="en-US" dirty="0" smtClean="0"/>
              <a:t>I now</a:t>
            </a:r>
            <a:r>
              <a:rPr lang="en-US" baseline="0" dirty="0" smtClean="0"/>
              <a:t> explain the idea behind the DTW algorithm.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13</a:t>
            </a:fld>
            <a:endParaRPr lang="en-US"/>
          </a:p>
        </p:txBody>
      </p:sp>
    </p:spTree>
    <p:extLst>
      <p:ext uri="{BB962C8B-B14F-4D97-AF65-F5344CB8AC3E}">
        <p14:creationId xmlns:p14="http://schemas.microsoft.com/office/powerpoint/2010/main" val="274297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a Ferrier trying to place a horseshoe on the  hoof of the horse</a:t>
            </a:r>
            <a:r>
              <a:rPr lang="en-US" baseline="0" dirty="0" smtClean="0"/>
              <a:t>. The Ferrier has a horseshoe that he places on the hoof and then adjusts the shoe by applying heat on it. If a best match is found , the process ends, else the process continues where reheating is required and a match is obtained. Similar is the case of DTW. </a:t>
            </a:r>
          </a:p>
          <a:p>
            <a:endParaRPr lang="en-US" dirty="0" smtClean="0"/>
          </a:p>
        </p:txBody>
      </p:sp>
      <p:sp>
        <p:nvSpPr>
          <p:cNvPr id="4" name="Slide Number Placeholder 3"/>
          <p:cNvSpPr>
            <a:spLocks noGrp="1"/>
          </p:cNvSpPr>
          <p:nvPr>
            <p:ph type="sldNum" sz="quarter" idx="10"/>
          </p:nvPr>
        </p:nvSpPr>
        <p:spPr/>
        <p:txBody>
          <a:bodyPr/>
          <a:lstStyle/>
          <a:p>
            <a:fld id="{CB5B1C9C-32E6-4862-AA53-830300D3CB1F}" type="slidenum">
              <a:rPr lang="en-US" smtClean="0"/>
              <a:t>14</a:t>
            </a:fld>
            <a:endParaRPr lang="en-US"/>
          </a:p>
        </p:txBody>
      </p:sp>
    </p:spTree>
    <p:extLst>
      <p:ext uri="{BB962C8B-B14F-4D97-AF65-F5344CB8AC3E}">
        <p14:creationId xmlns:p14="http://schemas.microsoft.com/office/powerpoint/2010/main" val="79729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 discreet one dimensional signal the DTW is applied as follows: </a:t>
            </a:r>
          </a:p>
          <a:p>
            <a:r>
              <a:rPr lang="en-US" baseline="0" dirty="0" smtClean="0"/>
              <a:t>Just like the horseshoe example there are two signals required for DTW . </a:t>
            </a:r>
          </a:p>
          <a:p>
            <a:r>
              <a:rPr lang="en-US" baseline="0" dirty="0" smtClean="0"/>
              <a:t>A template signal and a query signal. Template as the name suggests is the signal against which other signals are queried against. Just like the Ferrier heats the horseshoe and tries to get a match, we try to obtain the best match possible by stretching and squeezing the signal along a warp path and record the “effort” as a distance metric. The best optimal distance to obtain the match is the minimum of all distances. I exclude the mathematics on purpose but I have included a detailed appendix on the warping problem formulation and the solution in appendix in my dissertation. </a:t>
            </a:r>
          </a:p>
          <a:p>
            <a:r>
              <a:rPr lang="en-US" baseline="0" dirty="0" smtClean="0"/>
              <a:t>Now let us see this in action and why it works best when combined with the segmentation. </a:t>
            </a:r>
          </a:p>
          <a:p>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15</a:t>
            </a:fld>
            <a:endParaRPr lang="en-US"/>
          </a:p>
        </p:txBody>
      </p:sp>
    </p:spTree>
    <p:extLst>
      <p:ext uri="{BB962C8B-B14F-4D97-AF65-F5344CB8AC3E}">
        <p14:creationId xmlns:p14="http://schemas.microsoft.com/office/powerpoint/2010/main" val="179859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DTW alone is not very useful</a:t>
            </a:r>
            <a:r>
              <a:rPr lang="en-US" baseline="0" dirty="0" smtClean="0"/>
              <a:t> because it faces the same problem as the adaptive window. As the signal we are trying to cross correlate between the wells ( the GRP) is too small as compared to the whole well log. Hence, if segmented first, the DTW can be used to obtain the matches only in the segments and not the full well log and hence dramatically reducing the search space. </a:t>
            </a:r>
          </a:p>
          <a:p>
            <a:r>
              <a:rPr lang="en-US" baseline="0" dirty="0" smtClean="0"/>
              <a:t>For example a typical well log with 1 sample per feet can have 10,000 samples in a well with 10,000 </a:t>
            </a:r>
            <a:r>
              <a:rPr lang="en-US" baseline="0" dirty="0" err="1" smtClean="0"/>
              <a:t>ft</a:t>
            </a:r>
            <a:r>
              <a:rPr lang="en-US" baseline="0" dirty="0" smtClean="0"/>
              <a:t> depth. We are looking for a signal 100 samples long in this well log. On the other hand, if the segment is only 500 samples long, it is much easier to find a 100 samples long sequence inside it.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16</a:t>
            </a:fld>
            <a:endParaRPr lang="en-US"/>
          </a:p>
        </p:txBody>
      </p:sp>
    </p:spTree>
    <p:extLst>
      <p:ext uri="{BB962C8B-B14F-4D97-AF65-F5344CB8AC3E}">
        <p14:creationId xmlns:p14="http://schemas.microsoft.com/office/powerpoint/2010/main" val="155437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left image shows the segmented</a:t>
            </a:r>
            <a:r>
              <a:rPr lang="en-US" baseline="0" dirty="0" smtClean="0"/>
              <a:t> type well. The GR log which is already segmented and interpreted is shown in the left panel.  We randomly select a GRP that we want to locate in the well. This is shown by the yellow arrow. The template signal is shown in the second panel in black. We stretch and squeeze this signal to every segment and obtain the distance metric as an attribute called DTW distance. We make the minimum of all these distances as one (TRUE) and rest all to zero (FALSE). It is not surprising the DTW distance is exactly zero when it is compared to itself providing a proof of concept that the algorithm is working correctly. </a:t>
            </a:r>
          </a:p>
          <a:p>
            <a:r>
              <a:rPr lang="en-US" baseline="0" dirty="0" smtClean="0"/>
              <a:t>	pop image 2. Now we take a random test well and apply the same analysis to the random test well. Notice that the algorithm correctly identifies the signal and highlights it. This time the DTW distance is not zero but finite. Thus the problem of cross-correlation is solved. </a:t>
            </a:r>
          </a:p>
        </p:txBody>
      </p:sp>
      <p:sp>
        <p:nvSpPr>
          <p:cNvPr id="4" name="Slide Number Placeholder 3"/>
          <p:cNvSpPr>
            <a:spLocks noGrp="1"/>
          </p:cNvSpPr>
          <p:nvPr>
            <p:ph type="sldNum" sz="quarter" idx="10"/>
          </p:nvPr>
        </p:nvSpPr>
        <p:spPr/>
        <p:txBody>
          <a:bodyPr/>
          <a:lstStyle/>
          <a:p>
            <a:fld id="{CB5B1C9C-32E6-4862-AA53-830300D3CB1F}" type="slidenum">
              <a:rPr lang="en-US" smtClean="0"/>
              <a:t>17</a:t>
            </a:fld>
            <a:endParaRPr lang="en-US"/>
          </a:p>
        </p:txBody>
      </p:sp>
    </p:spTree>
    <p:extLst>
      <p:ext uri="{BB962C8B-B14F-4D97-AF65-F5344CB8AC3E}">
        <p14:creationId xmlns:p14="http://schemas.microsoft.com/office/powerpoint/2010/main" val="140770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process is now repeated for a test well and the GRP is correctly identified. The problem of cross- correlation is thus solved. </a:t>
            </a:r>
          </a:p>
          <a:p>
            <a:r>
              <a:rPr lang="en-US" baseline="0" dirty="0" smtClean="0"/>
              <a:t>The same process can be repeated for any one-dimensional signal. </a:t>
            </a:r>
            <a:br>
              <a:rPr lang="en-US" baseline="0" dirty="0" smtClean="0"/>
            </a:br>
            <a:r>
              <a:rPr lang="en-US" baseline="0" dirty="0" smtClean="0"/>
              <a:t>We use this to delineate multiple GRPs over 106 wells in the area of study in Barnett shale.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18</a:t>
            </a:fld>
            <a:endParaRPr lang="en-US"/>
          </a:p>
        </p:txBody>
      </p:sp>
    </p:spTree>
    <p:extLst>
      <p:ext uri="{BB962C8B-B14F-4D97-AF65-F5344CB8AC3E}">
        <p14:creationId xmlns:p14="http://schemas.microsoft.com/office/powerpoint/2010/main" val="4153261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come to the last part of the</a:t>
            </a:r>
            <a:r>
              <a:rPr lang="en-US" baseline="0" dirty="0" smtClean="0"/>
              <a:t> work where we use the cross correlated attributes to build some cool images that geologists like.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19</a:t>
            </a:fld>
            <a:endParaRPr lang="en-US"/>
          </a:p>
        </p:txBody>
      </p:sp>
    </p:spTree>
    <p:extLst>
      <p:ext uri="{BB962C8B-B14F-4D97-AF65-F5344CB8AC3E}">
        <p14:creationId xmlns:p14="http://schemas.microsoft.com/office/powerpoint/2010/main" val="225004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image,</a:t>
            </a:r>
            <a:r>
              <a:rPr lang="en-US" baseline="0" dirty="0" smtClean="0"/>
              <a:t> borrowed from Dr. Roger Slatt, shows a typical depositional system for shales. It follows the condensed section-</a:t>
            </a:r>
            <a:r>
              <a:rPr lang="en-US" dirty="0" err="1" smtClean="0">
                <a:solidFill>
                  <a:srgbClr val="0070C0"/>
                </a:solidFill>
              </a:rPr>
              <a:t>progradational</a:t>
            </a:r>
            <a:r>
              <a:rPr lang="en-US" baseline="0" dirty="0" smtClean="0"/>
              <a:t> ‘couplet’ which is majority of shale reservoirs in US. </a:t>
            </a:r>
            <a:endParaRPr lang="en-US" dirty="0" smtClean="0"/>
          </a:p>
          <a:p>
            <a:endParaRPr lang="en-US" baseline="0" dirty="0" smtClean="0"/>
          </a:p>
          <a:p>
            <a:r>
              <a:rPr lang="en-US" baseline="0" dirty="0" smtClean="0"/>
              <a:t> The first step: </a:t>
            </a:r>
          </a:p>
          <a:p>
            <a:r>
              <a:rPr lang="en-US" baseline="0" dirty="0" smtClean="0"/>
              <a:t>O</a:t>
            </a:r>
            <a:r>
              <a:rPr lang="en-US" dirty="0" smtClean="0"/>
              <a:t>n the falling</a:t>
            </a:r>
            <a:r>
              <a:rPr lang="en-US" baseline="0" dirty="0" smtClean="0"/>
              <a:t> limb of the sea level curve ( upper right), the shelf becomes exposed and the depositional system thus obtained is called a </a:t>
            </a:r>
            <a:r>
              <a:rPr lang="en-US" baseline="0" dirty="0" err="1" smtClean="0"/>
              <a:t>lowstand</a:t>
            </a:r>
            <a:r>
              <a:rPr lang="en-US" baseline="0" dirty="0" smtClean="0"/>
              <a:t> systems tract or LST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2</a:t>
            </a:fld>
            <a:endParaRPr lang="en-US"/>
          </a:p>
        </p:txBody>
      </p:sp>
    </p:spTree>
    <p:extLst>
      <p:ext uri="{BB962C8B-B14F-4D97-AF65-F5344CB8AC3E}">
        <p14:creationId xmlns:p14="http://schemas.microsoft.com/office/powerpoint/2010/main" val="723773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randomly</a:t>
            </a:r>
            <a:r>
              <a:rPr lang="en-US" baseline="0" dirty="0" smtClean="0"/>
              <a:t> select some GRPs in the lower Barnett, cross correlate them and use them to make 3D parasequnces model (GRP zone model). Shown in upper right corner. </a:t>
            </a:r>
          </a:p>
          <a:p>
            <a:r>
              <a:rPr lang="en-US" baseline="0" dirty="0" smtClean="0"/>
              <a:t>Density porosity is then interpolated using Sequential Gaussian simulation (SGS) in one of the zones. </a:t>
            </a:r>
          </a:p>
          <a:p>
            <a:r>
              <a:rPr lang="en-US" baseline="0" dirty="0" smtClean="0"/>
              <a:t>As the surfaces are automatically correlated it is not hard to make the zone model and hence the property model. If there are architectural elements available, similar analysis can be performed to bound the properties by facies model.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B5B1C9C-32E6-4862-AA53-830300D3CB1F}" type="slidenum">
              <a:rPr lang="en-US" smtClean="0"/>
              <a:t>20</a:t>
            </a:fld>
            <a:endParaRPr lang="en-US"/>
          </a:p>
        </p:txBody>
      </p:sp>
    </p:spTree>
    <p:extLst>
      <p:ext uri="{BB962C8B-B14F-4D97-AF65-F5344CB8AC3E}">
        <p14:creationId xmlns:p14="http://schemas.microsoft.com/office/powerpoint/2010/main" val="331604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a:t>
            </a:r>
            <a:r>
              <a:rPr lang="en-US" baseline="0" dirty="0" smtClean="0"/>
              <a:t> I show two parasequnces thickness maps  by just subtracting the bottom- top.</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21</a:t>
            </a:fld>
            <a:endParaRPr lang="en-US"/>
          </a:p>
        </p:txBody>
      </p:sp>
    </p:spTree>
    <p:extLst>
      <p:ext uri="{BB962C8B-B14F-4D97-AF65-F5344CB8AC3E}">
        <p14:creationId xmlns:p14="http://schemas.microsoft.com/office/powerpoint/2010/main" val="3855959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smtClean="0"/>
              <a:t>parasequence</a:t>
            </a:r>
            <a:r>
              <a:rPr lang="en-US" baseline="0" dirty="0" smtClean="0"/>
              <a:t> </a:t>
            </a:r>
            <a:r>
              <a:rPr lang="en-US" baseline="0" dirty="0"/>
              <a:t>slope maps. </a:t>
            </a:r>
          </a:p>
          <a:p>
            <a:pPr lvl="0"/>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can also attribute a high-frequency or rapid change in the character of GR signature (slope change) to the reservoirs' high vertical heterogeneity, which can be favorable or not in reservoir development. </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positive or negative slope values can indicate an aggradational, transgressive, or regressive sequence that may show relative changes in the sea level.</a:t>
            </a:r>
          </a:p>
          <a:p>
            <a:pPr lvl="0"/>
            <a:r>
              <a:rPr lang="en-US" sz="1200" kern="1200" dirty="0">
                <a:solidFill>
                  <a:schemeClr val="tx1"/>
                </a:solidFill>
                <a:effectLst/>
                <a:latin typeface="+mn-lt"/>
                <a:ea typeface="+mn-ea"/>
                <a:cs typeface="+mn-cs"/>
              </a:rPr>
              <a:t>The value of slope (more positive or more negative) might be indicative of proximal or distal positions of the wells depending on slope values within the same stratigraphic interval. The value of slope will be a function of 1) thickness 2) GR values. Since distal wells contain higher amounts of clay mineral (thorium and Uranium dominant), the slope values should become more positive or negative depending on the clays present within the interval</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calcareous shales and fine-grained limestone rocks, rapid changes in slope might be correlated to high cyclicity within the evaluated interval. These high cyclicity events are related in carbonates to ice-house deposits when cold weather dominated at the time of deposition and produced subaerial exposure of carbonate deposits. In contrast, carbonate deposits related to green-house stages display low cyclicity (low-frequency). </a:t>
            </a:r>
          </a:p>
          <a:p>
            <a:pPr lvl="0"/>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23</a:t>
            </a:fld>
            <a:endParaRPr lang="en-US"/>
          </a:p>
        </p:txBody>
      </p:sp>
    </p:spTree>
    <p:extLst>
      <p:ext uri="{BB962C8B-B14F-4D97-AF65-F5344CB8AC3E}">
        <p14:creationId xmlns:p14="http://schemas.microsoft.com/office/powerpoint/2010/main" val="54790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example from North slope</a:t>
            </a:r>
            <a:r>
              <a:rPr lang="en-US" baseline="0" dirty="0"/>
              <a:t> Alaska, Notice the picks  from a human interpreter and machine interpreted GRPs. Type well.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24</a:t>
            </a:fld>
            <a:endParaRPr lang="en-US"/>
          </a:p>
        </p:txBody>
      </p:sp>
    </p:spTree>
    <p:extLst>
      <p:ext uri="{BB962C8B-B14F-4D97-AF65-F5344CB8AC3E}">
        <p14:creationId xmlns:p14="http://schemas.microsoft.com/office/powerpoint/2010/main" val="3439035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and test</a:t>
            </a:r>
            <a:r>
              <a:rPr lang="en-US" baseline="0" dirty="0"/>
              <a:t> well, correlation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25</a:t>
            </a:fld>
            <a:endParaRPr lang="en-US"/>
          </a:p>
        </p:txBody>
      </p:sp>
    </p:spTree>
    <p:extLst>
      <p:ext uri="{BB962C8B-B14F-4D97-AF65-F5344CB8AC3E}">
        <p14:creationId xmlns:p14="http://schemas.microsoft.com/office/powerpoint/2010/main" val="174574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rising</a:t>
            </a:r>
            <a:r>
              <a:rPr lang="en-US" baseline="0" dirty="0" smtClean="0"/>
              <a:t> limb of the sea level curve ( upper right), the condensed section is obtained where the sea moves landward and hence organic rich shale is deposited landward or shelf/slope/ basin </a:t>
            </a: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3</a:t>
            </a:fld>
            <a:endParaRPr lang="en-US"/>
          </a:p>
        </p:txBody>
      </p:sp>
    </p:spTree>
    <p:extLst>
      <p:ext uri="{BB962C8B-B14F-4D97-AF65-F5344CB8AC3E}">
        <p14:creationId xmlns:p14="http://schemas.microsoft.com/office/powerpoint/2010/main" val="235599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highest point in</a:t>
            </a:r>
            <a:r>
              <a:rPr lang="en-US" baseline="0" dirty="0" smtClean="0"/>
              <a:t> the sea level curve , the deposition of sediments is </a:t>
            </a:r>
            <a:r>
              <a:rPr lang="en-US" baseline="0" dirty="0" err="1" smtClean="0"/>
              <a:t>prograding</a:t>
            </a:r>
            <a:r>
              <a:rPr lang="en-US" baseline="0" dirty="0" smtClean="0"/>
              <a:t> towards the basin . This whole sequence of erosion/ sequence boundary, the condensed section and the  progradation is called a condensed section-</a:t>
            </a:r>
            <a:r>
              <a:rPr lang="en-US" dirty="0" err="1" smtClean="0">
                <a:solidFill>
                  <a:srgbClr val="0070C0"/>
                </a:solidFill>
              </a:rPr>
              <a:t>progradational</a:t>
            </a:r>
            <a:r>
              <a:rPr lang="en-US" baseline="0" dirty="0" smtClean="0"/>
              <a:t> ‘couplet’. </a:t>
            </a:r>
          </a:p>
          <a:p>
            <a:endParaRPr lang="en-US" baseline="0" dirty="0" smtClean="0"/>
          </a:p>
          <a:p>
            <a:r>
              <a:rPr lang="en-US" baseline="0" dirty="0" smtClean="0"/>
              <a:t>The idea is to interpret this type of depositional sequence given the well log characteristics or an inverse problem for stacking patterns.  </a:t>
            </a:r>
          </a:p>
        </p:txBody>
      </p:sp>
      <p:sp>
        <p:nvSpPr>
          <p:cNvPr id="4" name="Slide Number Placeholder 3"/>
          <p:cNvSpPr>
            <a:spLocks noGrp="1"/>
          </p:cNvSpPr>
          <p:nvPr>
            <p:ph type="sldNum" sz="quarter" idx="10"/>
          </p:nvPr>
        </p:nvSpPr>
        <p:spPr/>
        <p:txBody>
          <a:bodyPr/>
          <a:lstStyle/>
          <a:p>
            <a:fld id="{CB5B1C9C-32E6-4862-AA53-830300D3CB1F}" type="slidenum">
              <a:rPr lang="en-US" smtClean="0"/>
              <a:t>4</a:t>
            </a:fld>
            <a:endParaRPr lang="en-US"/>
          </a:p>
        </p:txBody>
      </p:sp>
    </p:spTree>
    <p:extLst>
      <p:ext uri="{BB962C8B-B14F-4D97-AF65-F5344CB8AC3E}">
        <p14:creationId xmlns:p14="http://schemas.microsoft.com/office/powerpoint/2010/main" val="150028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Unconventional</a:t>
            </a:r>
            <a:r>
              <a:rPr lang="en-US" sz="1200" baseline="0" dirty="0"/>
              <a:t> and why it matters ?</a:t>
            </a:r>
          </a:p>
          <a:p>
            <a:r>
              <a:rPr lang="en-US" sz="1200" dirty="0"/>
              <a:t>Similar analysis on a</a:t>
            </a:r>
            <a:r>
              <a:rPr lang="en-US" sz="1200" baseline="0" dirty="0"/>
              <a:t> Barnett core where Singh (2008) correlated the cyclical sea levels interpreted from Gamma with mineralogy and also interpreted the second order parasequence. The mineralogy is bears high correlation with geomechanical parameters and also petrophyscial properties  and hence production. </a:t>
            </a:r>
            <a:r>
              <a:rPr lang="en-US" sz="1200" baseline="0" dirty="0" smtClean="0"/>
              <a:t>The interpreted second order sequence is also shown in the end . </a:t>
            </a:r>
          </a:p>
        </p:txBody>
      </p:sp>
      <p:sp>
        <p:nvSpPr>
          <p:cNvPr id="4" name="Slide Number Placeholder 3"/>
          <p:cNvSpPr>
            <a:spLocks noGrp="1"/>
          </p:cNvSpPr>
          <p:nvPr>
            <p:ph type="sldNum" sz="quarter" idx="10"/>
          </p:nvPr>
        </p:nvSpPr>
        <p:spPr/>
        <p:txBody>
          <a:bodyPr/>
          <a:lstStyle/>
          <a:p>
            <a:fld id="{CB5B1C9C-32E6-4862-AA53-830300D3CB1F}" type="slidenum">
              <a:rPr lang="en-US" smtClean="0"/>
              <a:t>5</a:t>
            </a:fld>
            <a:endParaRPr lang="en-US"/>
          </a:p>
        </p:txBody>
      </p:sp>
    </p:spTree>
    <p:extLst>
      <p:ext uri="{BB962C8B-B14F-4D97-AF65-F5344CB8AC3E}">
        <p14:creationId xmlns:p14="http://schemas.microsoft.com/office/powerpoint/2010/main" val="293143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Estimated time taken by a human interpreter to manually pick formation top on well logs as the number of well logs increases. For a small number of wells such as</a:t>
            </a:r>
          </a:p>
          <a:p>
            <a:r>
              <a:rPr lang="en-US" sz="1200" dirty="0"/>
              <a:t>an offshore turbidite reservoir the interpretation can be done manually. However, for a typical shale play with a thousands of wells, it can thousands of interpreter-hours to generate the complete results.</a:t>
            </a:r>
          </a:p>
          <a:p>
            <a:r>
              <a:rPr lang="en-US" sz="1200" dirty="0"/>
              <a:t> This makes the manual interpretation of all the wells prohibitively expensive.</a:t>
            </a:r>
          </a:p>
          <a:p>
            <a:r>
              <a:rPr lang="en-US" sz="1200" dirty="0"/>
              <a:t>Figure</a:t>
            </a:r>
            <a:r>
              <a:rPr lang="en-US" sz="1200" baseline="0" dirty="0"/>
              <a:t> above shows 5 parasequences to be picked  per well; delineated by total 10 picks and the expert interpreter works 8 hours a day and makes one pick per minute. It can be observed that the time required to make such picks is prohibitively high and hence automation is a need , not a luxury anymore. Thousands of these wells are drilled and completed every year in North America alone and there are added data from digitized legacy wells.</a:t>
            </a:r>
            <a:endParaRPr lang="en-US" sz="1200" dirty="0"/>
          </a:p>
          <a:p>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6</a:t>
            </a:fld>
            <a:endParaRPr lang="en-US"/>
          </a:p>
        </p:txBody>
      </p:sp>
    </p:spTree>
    <p:extLst>
      <p:ext uri="{BB962C8B-B14F-4D97-AF65-F5344CB8AC3E}">
        <p14:creationId xmlns:p14="http://schemas.microsoft.com/office/powerpoint/2010/main" val="342599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CNN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CNN requires more features to</a:t>
            </a:r>
            <a:r>
              <a:rPr lang="en-US" baseline="0" dirty="0" smtClean="0"/>
              <a:t> train. In the well log borrowed from Eagle ford shale (EFS), notice the lower + upper EFS section. It maybe hard to correctly identify this section in all the wells using the GR alone, it will be easy to pick the features on a combination of wells. Geologists often use some markers such as a prominent gamma ray peak to mark maximum flooding surface (MFS), a prominent carbonate or a condensed section progradation couplet. In terms of well logs and machine learning every well log is called a feature. More different features there are to train with, its easier to distinguish a sequence. However, all the features required to distinguish sequences are not always available.  More often than not, for older legacy wells often there is only gamma ray log is available and hence CNN is not very effective. CNN also requires extensive training and the learned model is not always applicable to another shale play.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Why is adaptive window hard to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looks</a:t>
            </a:r>
            <a:r>
              <a:rPr lang="en-US" baseline="0" dirty="0" smtClean="0"/>
              <a:t> like a simple problem of picking sequences is a extremely hard problem. The sequences themselves are varying in shape and thickness i.e., signal lengths. Hence, to capture the accurate parasequences properly, different window sizes need to be tested and a metric needs to be obtained to select optimum window size. This process is then to be repeated on all the wells and “one window size fits all the wells ” does not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DTW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DTW applies stretch and squeeze to the wells eliminating the need for same signal lengths. However, just like the adaptive window a well log with 10,000 samples for example is too large for the technology to work properly. A sequence lets say 100 samples thick requires either more features like CNN or lots of iterations like an adaptive window.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these methods do not work due to two limitations :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baseline="0" dirty="0" smtClean="0"/>
              <a:t>The search space is too large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baseline="0" dirty="0" smtClean="0"/>
              <a:t>The number of features to distinguish these are too less ( only GR).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solution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Segment the well into different sequences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stretch and squeeze to match.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I shall now demonstrate with an example from the Barnett shale.</a:t>
            </a:r>
          </a:p>
        </p:txBody>
      </p:sp>
      <p:sp>
        <p:nvSpPr>
          <p:cNvPr id="4" name="Slide Number Placeholder 3"/>
          <p:cNvSpPr>
            <a:spLocks noGrp="1"/>
          </p:cNvSpPr>
          <p:nvPr>
            <p:ph type="sldNum" sz="quarter" idx="10"/>
          </p:nvPr>
        </p:nvSpPr>
        <p:spPr/>
        <p:txBody>
          <a:bodyPr/>
          <a:lstStyle/>
          <a:p>
            <a:fld id="{CB5B1C9C-32E6-4862-AA53-830300D3CB1F}" type="slidenum">
              <a:rPr lang="en-US" smtClean="0"/>
              <a:t>7</a:t>
            </a:fld>
            <a:endParaRPr lang="en-US"/>
          </a:p>
        </p:txBody>
      </p:sp>
    </p:spTree>
    <p:extLst>
      <p:ext uri="{BB962C8B-B14F-4D97-AF65-F5344CB8AC3E}">
        <p14:creationId xmlns:p14="http://schemas.microsoft.com/office/powerpoint/2010/main" val="56637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Image </a:t>
            </a:r>
            <a:r>
              <a:rPr lang="en-US" dirty="0"/>
              <a:t>shows the Barnett</a:t>
            </a:r>
            <a:r>
              <a:rPr lang="en-US" baseline="0" dirty="0"/>
              <a:t> shale and a type log from the area </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 A total of 106 wells distributed unevenly, the type log is shown by a yellow dot. </a:t>
            </a:r>
            <a:endParaRPr lang="en-US" baseline="0" dirty="0"/>
          </a:p>
          <a:p>
            <a:r>
              <a:rPr lang="en-US" dirty="0" smtClean="0"/>
              <a:t>3. </a:t>
            </a:r>
            <a:r>
              <a:rPr lang="en-US" dirty="0"/>
              <a:t>Major</a:t>
            </a:r>
            <a:r>
              <a:rPr lang="en-US" baseline="0" dirty="0"/>
              <a:t> stratigraphy is also shown in the image </a:t>
            </a:r>
            <a:r>
              <a:rPr lang="en-US" baseline="0" dirty="0" smtClean="0"/>
              <a:t>: Marble falls limestone on the top followed by upper Barnett, , Forestburg is sandwiched between upper and lower Barnett and the lower Barnett sits on top of the Viola limestone.</a:t>
            </a:r>
            <a:endParaRPr lang="en-US" baseline="0" dirty="0"/>
          </a:p>
          <a:p>
            <a:r>
              <a:rPr lang="en-US" baseline="0" dirty="0" smtClean="0"/>
              <a:t>4. </a:t>
            </a:r>
            <a:r>
              <a:rPr lang="en-US" baseline="0" dirty="0"/>
              <a:t>Notice the different </a:t>
            </a:r>
            <a:r>
              <a:rPr lang="en-US" baseline="0" dirty="0" smtClean="0"/>
              <a:t>GRPs marked by red and the green arrows. Upward decreasing API intervals are shown in red and the upward increasing API intervals are shown in green. </a:t>
            </a:r>
          </a:p>
        </p:txBody>
      </p:sp>
      <p:sp>
        <p:nvSpPr>
          <p:cNvPr id="4" name="Slide Number Placeholder 3"/>
          <p:cNvSpPr>
            <a:spLocks noGrp="1"/>
          </p:cNvSpPr>
          <p:nvPr>
            <p:ph type="sldNum" sz="quarter" idx="10"/>
          </p:nvPr>
        </p:nvSpPr>
        <p:spPr/>
        <p:txBody>
          <a:bodyPr/>
          <a:lstStyle/>
          <a:p>
            <a:fld id="{CB5B1C9C-32E6-4862-AA53-830300D3CB1F}" type="slidenum">
              <a:rPr lang="en-US" smtClean="0"/>
              <a:t>8</a:t>
            </a:fld>
            <a:endParaRPr lang="en-US"/>
          </a:p>
        </p:txBody>
      </p:sp>
    </p:spTree>
    <p:extLst>
      <p:ext uri="{BB962C8B-B14F-4D97-AF65-F5344CB8AC3E}">
        <p14:creationId xmlns:p14="http://schemas.microsoft.com/office/powerpoint/2010/main" val="48581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Workflow adopted </a:t>
            </a:r>
            <a:r>
              <a:rPr lang="en-US" dirty="0" smtClean="0"/>
              <a:t>can be divided into five distinct</a:t>
            </a:r>
            <a:r>
              <a:rPr lang="en-US" baseline="0" dirty="0" smtClean="0"/>
              <a:t> parts</a:t>
            </a:r>
            <a:r>
              <a:rPr lang="en-US" dirty="0" smtClean="0"/>
              <a:t>: </a:t>
            </a:r>
            <a:endParaRPr lang="en-US" dirty="0"/>
          </a:p>
          <a:p>
            <a:pPr marL="228600" indent="-228600">
              <a:buAutoNum type="arabicPeriod"/>
            </a:pPr>
            <a:r>
              <a:rPr lang="en-US" dirty="0"/>
              <a:t>Filter the</a:t>
            </a:r>
            <a:r>
              <a:rPr lang="en-US" baseline="0" dirty="0"/>
              <a:t> bigger spikes </a:t>
            </a:r>
            <a:r>
              <a:rPr lang="en-US" baseline="0" dirty="0" smtClean="0"/>
              <a:t>: this is the pre processing step</a:t>
            </a:r>
            <a:endParaRPr lang="en-US" baseline="0" dirty="0"/>
          </a:p>
          <a:p>
            <a:pPr marL="228600" indent="-228600">
              <a:buAutoNum type="arabicPeriod"/>
            </a:pPr>
            <a:r>
              <a:rPr lang="en-US" baseline="0" dirty="0"/>
              <a:t>Segment </a:t>
            </a:r>
            <a:r>
              <a:rPr lang="en-US" baseline="0" dirty="0" smtClean="0"/>
              <a:t>: to divide the well logs into smaller sequences </a:t>
            </a:r>
            <a:endParaRPr lang="en-US" baseline="0" dirty="0"/>
          </a:p>
          <a:p>
            <a:pPr marL="228600" indent="-228600">
              <a:buAutoNum type="arabicPeriod"/>
            </a:pPr>
            <a:r>
              <a:rPr lang="en-US" baseline="0" dirty="0"/>
              <a:t>Correlate </a:t>
            </a:r>
            <a:r>
              <a:rPr lang="en-US" baseline="0" dirty="0" smtClean="0"/>
              <a:t>: use these </a:t>
            </a:r>
            <a:endParaRPr lang="en-US" baseline="0" dirty="0"/>
          </a:p>
          <a:p>
            <a:pPr marL="228600" indent="-228600">
              <a:buAutoNum type="arabicPeriod"/>
            </a:pPr>
            <a:r>
              <a:rPr lang="en-US" baseline="0" dirty="0"/>
              <a:t>Fit </a:t>
            </a:r>
            <a:r>
              <a:rPr lang="en-US" baseline="0" dirty="0" smtClean="0"/>
              <a:t>, RANSAC </a:t>
            </a:r>
            <a:endParaRPr lang="en-US" baseline="0" dirty="0"/>
          </a:p>
          <a:p>
            <a:pPr marL="228600" indent="-228600">
              <a:buAutoNum type="arabicPeriod"/>
            </a:pPr>
            <a:r>
              <a:rPr lang="en-US" baseline="0" dirty="0"/>
              <a:t>Obtain slopes </a:t>
            </a:r>
            <a:r>
              <a:rPr lang="en-US" baseline="0" dirty="0" smtClean="0"/>
              <a:t>and interpolate as a property </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B5B1C9C-32E6-4862-AA53-830300D3CB1F}" type="slidenum">
              <a:rPr lang="en-US" smtClean="0"/>
              <a:t>9</a:t>
            </a:fld>
            <a:endParaRPr lang="en-US"/>
          </a:p>
        </p:txBody>
      </p:sp>
    </p:spTree>
    <p:extLst>
      <p:ext uri="{BB962C8B-B14F-4D97-AF65-F5344CB8AC3E}">
        <p14:creationId xmlns:p14="http://schemas.microsoft.com/office/powerpoint/2010/main" val="50377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A3B8B4-15AA-4EEC-9B5F-69820F9CC852}"/>
              </a:ext>
            </a:extLst>
          </p:cNvPr>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461EC6D-A430-42A4-B7FC-F0F031B3FD12}"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25740436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F0F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56B92-C9DC-47E9-A90A-BD6432B6A2B2}"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242698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AAEA2-482E-419E-BC36-58F49A560B4E}"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21952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F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8CEF7-F23E-4292-8915-11AB942A097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381429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1C7A7-6811-4333-85FE-540E1000806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150094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F0F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474C54-2E95-4DD8-A81B-3F9661A75C1E}"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223145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8BC8AF-B590-4384-9306-973A8AC98129}"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43106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F0F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23BA6BB-4AC0-4872-8C20-1A59193E0E10}"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301382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91454-F184-4571-B02C-2EF54D6A444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23201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B7BDF7-F27E-43D7-AA19-BFE3DF4475F9}"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20334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1F660-0E64-4BCD-AD9D-9A780F66185A}"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6E050-4038-4D3A-BCB9-7EC910CCF993}" type="slidenum">
              <a:rPr lang="en-US" smtClean="0"/>
              <a:t>‹#›</a:t>
            </a:fld>
            <a:endParaRPr lang="en-US"/>
          </a:p>
        </p:txBody>
      </p:sp>
    </p:spTree>
    <p:extLst>
      <p:ext uri="{BB962C8B-B14F-4D97-AF65-F5344CB8AC3E}">
        <p14:creationId xmlns:p14="http://schemas.microsoft.com/office/powerpoint/2010/main" val="425109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42553"/>
          </a:xfrm>
          <a:prstGeom prst="rect">
            <a:avLst/>
          </a:prstGeom>
          <a:solidFill>
            <a:srgbClr val="8416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2380"/>
            <a:ext cx="10515600" cy="5601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757881"/>
            <a:ext cx="10515600" cy="54190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 y="6400800"/>
            <a:ext cx="2743200" cy="365125"/>
          </a:xfrm>
          <a:prstGeom prst="rect">
            <a:avLst/>
          </a:prstGeom>
        </p:spPr>
        <p:txBody>
          <a:bodyPr vert="horz" lIns="91440" tIns="45720" rIns="91440" bIns="45720" rtlCol="0" anchor="ctr"/>
          <a:lstStyle>
            <a:lvl1pPr algn="l">
              <a:defRPr sz="2400">
                <a:solidFill>
                  <a:schemeClr val="tx1">
                    <a:tint val="75000"/>
                  </a:schemeClr>
                </a:solidFill>
              </a:defRPr>
            </a:lvl1pPr>
          </a:lstStyle>
          <a:p>
            <a:fld id="{63BA0FB4-0DD4-4F8A-9EF3-30AAAD9DB5E2}" type="datetime1">
              <a:rPr lang="en-US" smtClean="0"/>
              <a:pPr/>
              <a:t>1/12/2022</a:t>
            </a:fld>
            <a:endParaRPr lang="en-US" dirty="0"/>
          </a:p>
        </p:txBody>
      </p:sp>
      <p:sp>
        <p:nvSpPr>
          <p:cNvPr id="5" name="Footer Placeholder 4"/>
          <p:cNvSpPr>
            <a:spLocks noGrp="1"/>
          </p:cNvSpPr>
          <p:nvPr>
            <p:ph type="ftr" sz="quarter" idx="3"/>
          </p:nvPr>
        </p:nvSpPr>
        <p:spPr>
          <a:xfrm>
            <a:off x="3020291" y="6400800"/>
            <a:ext cx="6169891"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6880" y="6400800"/>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056E050-4038-4D3A-BCB9-7EC910CCF993}" type="slidenum">
              <a:rPr lang="en-US" smtClean="0"/>
              <a:pPr/>
              <a:t>‹#›</a:t>
            </a:fld>
            <a:endParaRPr lang="en-US" dirty="0"/>
          </a:p>
        </p:txBody>
      </p:sp>
    </p:spTree>
    <p:extLst>
      <p:ext uri="{BB962C8B-B14F-4D97-AF65-F5344CB8AC3E}">
        <p14:creationId xmlns:p14="http://schemas.microsoft.com/office/powerpoint/2010/main" val="70500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F0EBC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2550"/>
            <a:ext cx="5652656" cy="2387600"/>
          </a:xfrm>
        </p:spPr>
        <p:txBody>
          <a:bodyPr>
            <a:noAutofit/>
          </a:bodyPr>
          <a:lstStyle/>
          <a:p>
            <a:pPr algn="l"/>
            <a:r>
              <a:rPr lang="en-US" sz="4800" dirty="0" smtClean="0"/>
              <a:t>Semi – Supervised well log correlation</a:t>
            </a:r>
            <a:endParaRPr lang="en-US" sz="4800" dirty="0"/>
          </a:p>
        </p:txBody>
      </p:sp>
      <p:sp>
        <p:nvSpPr>
          <p:cNvPr id="3" name="Subtitle 2"/>
          <p:cNvSpPr>
            <a:spLocks noGrp="1"/>
          </p:cNvSpPr>
          <p:nvPr>
            <p:ph type="subTitle" idx="1"/>
          </p:nvPr>
        </p:nvSpPr>
        <p:spPr>
          <a:xfrm>
            <a:off x="954808" y="3680535"/>
            <a:ext cx="4036292" cy="1655762"/>
          </a:xfrm>
        </p:spPr>
        <p:txBody>
          <a:bodyPr>
            <a:normAutofit/>
          </a:bodyPr>
          <a:lstStyle/>
          <a:p>
            <a:pPr algn="l"/>
            <a:r>
              <a:rPr lang="en-US" sz="2800" dirty="0"/>
              <a:t>Saurabh </a:t>
            </a:r>
            <a:r>
              <a:rPr lang="en-US" sz="2800" dirty="0" smtClean="0"/>
              <a:t>Sinha</a:t>
            </a:r>
          </a:p>
          <a:p>
            <a:pPr algn="l"/>
            <a:r>
              <a:rPr lang="en-US" sz="2800" dirty="0" smtClean="0"/>
              <a:t>AASPI 2022</a:t>
            </a:r>
            <a:endParaRPr lang="en-US" sz="2800" dirty="0"/>
          </a:p>
        </p:txBody>
      </p:sp>
      <p:sp>
        <p:nvSpPr>
          <p:cNvPr id="5" name="Slide Number Placeholder 4"/>
          <p:cNvSpPr>
            <a:spLocks noGrp="1"/>
          </p:cNvSpPr>
          <p:nvPr>
            <p:ph type="sldNum" sz="quarter" idx="12"/>
          </p:nvPr>
        </p:nvSpPr>
        <p:spPr/>
        <p:txBody>
          <a:bodyPr/>
          <a:lstStyle/>
          <a:p>
            <a:fld id="{E056E050-4038-4D3A-BCB9-7EC910CCF993}" type="slidenum">
              <a:rPr lang="en-US" smtClean="0"/>
              <a:t>1</a:t>
            </a:fld>
            <a:endParaRPr lang="en-US" dirty="0"/>
          </a:p>
        </p:txBody>
      </p:sp>
      <p:pic>
        <p:nvPicPr>
          <p:cNvPr id="8" name="Picture 7"/>
          <p:cNvPicPr/>
          <p:nvPr/>
        </p:nvPicPr>
        <p:blipFill rotWithShape="1">
          <a:blip r:embed="rId3">
            <a:extLst>
              <a:ext uri="{28A0092B-C50C-407E-A947-70E740481C1C}">
                <a14:useLocalDpi xmlns:a14="http://schemas.microsoft.com/office/drawing/2010/main" val="0"/>
              </a:ext>
            </a:extLst>
          </a:blip>
          <a:srcRect l="6142" t="7200" r="15419" b="9862"/>
          <a:stretch/>
        </p:blipFill>
        <p:spPr bwMode="auto">
          <a:xfrm>
            <a:off x="5062220" y="699390"/>
            <a:ext cx="6855459" cy="509181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280" y="3540681"/>
            <a:ext cx="1297940" cy="1703546"/>
          </a:xfrm>
          <a:prstGeom prst="rect">
            <a:avLst/>
          </a:prstGeom>
        </p:spPr>
      </p:pic>
    </p:spTree>
    <p:extLst>
      <p:ext uri="{BB962C8B-B14F-4D97-AF65-F5344CB8AC3E}">
        <p14:creationId xmlns:p14="http://schemas.microsoft.com/office/powerpoint/2010/main" val="259232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Segmentation  </a:t>
            </a:r>
          </a:p>
        </p:txBody>
      </p:sp>
      <p:sp>
        <p:nvSpPr>
          <p:cNvPr id="4" name="Slide Number Placeholder 3"/>
          <p:cNvSpPr>
            <a:spLocks noGrp="1"/>
          </p:cNvSpPr>
          <p:nvPr>
            <p:ph type="sldNum" sz="quarter" idx="12"/>
          </p:nvPr>
        </p:nvSpPr>
        <p:spPr/>
        <p:txBody>
          <a:bodyPr/>
          <a:lstStyle/>
          <a:p>
            <a:fld id="{E056E050-4038-4D3A-BCB9-7EC910CCF993}" type="slidenum">
              <a:rPr lang="en-US" smtClean="0"/>
              <a:t>10</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68475" y="948656"/>
            <a:ext cx="9585325" cy="5452144"/>
          </a:xfrm>
          <a:prstGeom prst="rect">
            <a:avLst/>
          </a:prstGeom>
          <a:noFill/>
          <a:ln>
            <a:noFill/>
          </a:ln>
        </p:spPr>
      </p:pic>
      <p:sp>
        <p:nvSpPr>
          <p:cNvPr id="3" name="Rectangle 2"/>
          <p:cNvSpPr/>
          <p:nvPr/>
        </p:nvSpPr>
        <p:spPr>
          <a:xfrm>
            <a:off x="1641139" y="3414357"/>
            <a:ext cx="3662381" cy="1566434"/>
          </a:xfrm>
          <a:prstGeom prst="rect">
            <a:avLst/>
          </a:prstGeom>
          <a:noFill/>
          <a:ln w="63500">
            <a:solidFill>
              <a:srgbClr val="C15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5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Segmentation </a:t>
            </a:r>
          </a:p>
        </p:txBody>
      </p:sp>
      <p:sp>
        <p:nvSpPr>
          <p:cNvPr id="3" name="Content Placeholder 2"/>
          <p:cNvSpPr>
            <a:spLocks noGrp="1"/>
          </p:cNvSpPr>
          <p:nvPr>
            <p:ph idx="1"/>
          </p:nvPr>
        </p:nvSpPr>
        <p:spPr>
          <a:xfrm>
            <a:off x="116840" y="961081"/>
            <a:ext cx="6202680" cy="4992679"/>
          </a:xfrm>
        </p:spPr>
        <p:txBody>
          <a:bodyPr/>
          <a:lstStyle/>
          <a:p>
            <a:r>
              <a:rPr lang="en-US" dirty="0"/>
              <a:t>Build a null hypothesis and alternate hypothesis </a:t>
            </a:r>
          </a:p>
          <a:p>
            <a:r>
              <a:rPr lang="en-US" dirty="0"/>
              <a:t>Get likelihood estimators for both </a:t>
            </a:r>
          </a:p>
          <a:p>
            <a:r>
              <a:rPr lang="en-US" dirty="0"/>
              <a:t>Take a ratio of the </a:t>
            </a:r>
            <a:r>
              <a:rPr lang="en-US" dirty="0" smtClean="0"/>
              <a:t>likelihood estimators </a:t>
            </a:r>
            <a:endParaRPr lang="en-US" dirty="0"/>
          </a:p>
          <a:p>
            <a:r>
              <a:rPr lang="en-US" dirty="0"/>
              <a:t>Maximize </a:t>
            </a:r>
            <a:r>
              <a:rPr lang="en-US" dirty="0" smtClean="0"/>
              <a:t>for the location of first </a:t>
            </a:r>
            <a:r>
              <a:rPr lang="en-US" dirty="0"/>
              <a:t>changepoint</a:t>
            </a:r>
          </a:p>
          <a:p>
            <a:r>
              <a:rPr lang="en-US" dirty="0"/>
              <a:t>Repeat in binary segmentation fashion </a:t>
            </a:r>
          </a:p>
          <a:p>
            <a:pPr marL="0" indent="0">
              <a:buNone/>
            </a:pPr>
            <a:endParaRPr lang="en-US" dirty="0"/>
          </a:p>
        </p:txBody>
      </p:sp>
      <p:sp>
        <p:nvSpPr>
          <p:cNvPr id="4" name="Slide Number Placeholder 3"/>
          <p:cNvSpPr>
            <a:spLocks noGrp="1"/>
          </p:cNvSpPr>
          <p:nvPr>
            <p:ph type="sldNum" sz="quarter" idx="12"/>
          </p:nvPr>
        </p:nvSpPr>
        <p:spPr/>
        <p:txBody>
          <a:bodyPr/>
          <a:lstStyle/>
          <a:p>
            <a:fld id="{E056E050-4038-4D3A-BCB9-7EC910CCF993}" type="slidenum">
              <a:rPr lang="en-US" smtClean="0"/>
              <a:t>11</a:t>
            </a:fld>
            <a:endParaRPr lang="en-US"/>
          </a:p>
        </p:txBody>
      </p:sp>
      <p:grpSp>
        <p:nvGrpSpPr>
          <p:cNvPr id="10" name="Group 9"/>
          <p:cNvGrpSpPr/>
          <p:nvPr/>
        </p:nvGrpSpPr>
        <p:grpSpPr>
          <a:xfrm>
            <a:off x="6447472" y="1137920"/>
            <a:ext cx="5460048" cy="4606945"/>
            <a:chOff x="6447472" y="1137920"/>
            <a:chExt cx="5460048" cy="4606945"/>
          </a:xfrm>
        </p:grpSpPr>
        <p:pic>
          <p:nvPicPr>
            <p:cNvPr id="5" name="Picture 4"/>
            <p:cNvPicPr/>
            <p:nvPr/>
          </p:nvPicPr>
          <p:blipFill rotWithShape="1">
            <a:blip r:embed="rId3">
              <a:extLst>
                <a:ext uri="{28A0092B-C50C-407E-A947-70E740481C1C}">
                  <a14:useLocalDpi xmlns:a14="http://schemas.microsoft.com/office/drawing/2010/main" val="0"/>
                </a:ext>
              </a:extLst>
            </a:blip>
            <a:srcRect l="2120" t="9362" r="7395"/>
            <a:stretch/>
          </p:blipFill>
          <p:spPr bwMode="auto">
            <a:xfrm>
              <a:off x="6447472" y="1137920"/>
              <a:ext cx="5460048" cy="414528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623016" y="3210560"/>
              <a:ext cx="1554480" cy="369332"/>
            </a:xfrm>
            <a:prstGeom prst="rect">
              <a:avLst/>
            </a:prstGeom>
            <a:noFill/>
          </p:spPr>
          <p:txBody>
            <a:bodyPr wrap="square" rtlCol="0">
              <a:spAutoFit/>
            </a:bodyPr>
            <a:lstStyle/>
            <a:p>
              <a:r>
                <a:rPr lang="en-US" b="1" dirty="0" smtClean="0"/>
                <a:t>µ=60 API</a:t>
              </a:r>
              <a:endParaRPr lang="en-US" b="1" dirty="0"/>
            </a:p>
          </p:txBody>
        </p:sp>
        <p:sp>
          <p:nvSpPr>
            <p:cNvPr id="8" name="TextBox 7"/>
            <p:cNvSpPr txBox="1"/>
            <p:nvPr/>
          </p:nvSpPr>
          <p:spPr>
            <a:xfrm>
              <a:off x="10112216" y="2133600"/>
              <a:ext cx="1554480" cy="369332"/>
            </a:xfrm>
            <a:prstGeom prst="rect">
              <a:avLst/>
            </a:prstGeom>
            <a:noFill/>
          </p:spPr>
          <p:txBody>
            <a:bodyPr wrap="square" rtlCol="0">
              <a:spAutoFit/>
            </a:bodyPr>
            <a:lstStyle/>
            <a:p>
              <a:r>
                <a:rPr lang="en-US" b="1" dirty="0" smtClean="0"/>
                <a:t>µ= 120 API</a:t>
              </a:r>
              <a:endParaRPr lang="en-US" b="1" dirty="0"/>
            </a:p>
          </p:txBody>
        </p:sp>
        <p:sp>
          <p:nvSpPr>
            <p:cNvPr id="9" name="TextBox 8"/>
            <p:cNvSpPr txBox="1"/>
            <p:nvPr/>
          </p:nvSpPr>
          <p:spPr>
            <a:xfrm>
              <a:off x="6563360" y="5467866"/>
              <a:ext cx="5344160" cy="276999"/>
            </a:xfrm>
            <a:prstGeom prst="rect">
              <a:avLst/>
            </a:prstGeom>
            <a:noFill/>
          </p:spPr>
          <p:txBody>
            <a:bodyPr wrap="square" rtlCol="0">
              <a:spAutoFit/>
            </a:bodyPr>
            <a:lstStyle/>
            <a:p>
              <a:r>
                <a:rPr lang="en-US" sz="1200" dirty="0" smtClean="0"/>
                <a:t>Two gamma ray (GR) distributions with different means but same variance </a:t>
              </a:r>
              <a:endParaRPr lang="en-US" sz="1200" dirty="0"/>
            </a:p>
          </p:txBody>
        </p:sp>
      </p:grpSp>
    </p:spTree>
    <p:extLst>
      <p:ext uri="{BB962C8B-B14F-4D97-AF65-F5344CB8AC3E}">
        <p14:creationId xmlns:p14="http://schemas.microsoft.com/office/powerpoint/2010/main" val="110279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Segmentation of type log</a:t>
            </a:r>
          </a:p>
        </p:txBody>
      </p:sp>
      <p:sp>
        <p:nvSpPr>
          <p:cNvPr id="4" name="Slide Number Placeholder 3"/>
          <p:cNvSpPr>
            <a:spLocks noGrp="1"/>
          </p:cNvSpPr>
          <p:nvPr>
            <p:ph type="sldNum" sz="quarter" idx="12"/>
          </p:nvPr>
        </p:nvSpPr>
        <p:spPr/>
        <p:txBody>
          <a:bodyPr/>
          <a:lstStyle/>
          <a:p>
            <a:fld id="{E056E050-4038-4D3A-BCB9-7EC910CCF993}" type="slidenum">
              <a:rPr lang="en-US" smtClean="0"/>
              <a:t>12</a:t>
            </a:fld>
            <a:endParaRPr lang="en-US"/>
          </a:p>
        </p:txBody>
      </p:sp>
      <p:grpSp>
        <p:nvGrpSpPr>
          <p:cNvPr id="13" name="Group 12"/>
          <p:cNvGrpSpPr/>
          <p:nvPr/>
        </p:nvGrpSpPr>
        <p:grpSpPr>
          <a:xfrm>
            <a:off x="548049" y="1144553"/>
            <a:ext cx="5142745" cy="5561054"/>
            <a:chOff x="548049" y="1144553"/>
            <a:chExt cx="5142745" cy="5561054"/>
          </a:xfrm>
        </p:grpSpPr>
        <p:pic>
          <p:nvPicPr>
            <p:cNvPr id="5" name="Picture 4"/>
            <p:cNvPicPr/>
            <p:nvPr/>
          </p:nvPicPr>
          <p:blipFill rotWithShape="1">
            <a:blip r:embed="rId3">
              <a:extLst>
                <a:ext uri="{28A0092B-C50C-407E-A947-70E740481C1C}">
                  <a14:useLocalDpi xmlns:a14="http://schemas.microsoft.com/office/drawing/2010/main" val="0"/>
                </a:ext>
              </a:extLst>
            </a:blip>
            <a:srcRect t="5467"/>
            <a:stretch/>
          </p:blipFill>
          <p:spPr bwMode="auto">
            <a:xfrm>
              <a:off x="677142" y="1144553"/>
              <a:ext cx="4045465" cy="5051852"/>
            </a:xfrm>
            <a:prstGeom prst="rect">
              <a:avLst/>
            </a:prstGeom>
            <a:noFill/>
            <a:ln>
              <a:noFill/>
            </a:ln>
          </p:spPr>
        </p:pic>
        <p:sp>
          <p:nvSpPr>
            <p:cNvPr id="11" name="TextBox 10"/>
            <p:cNvSpPr txBox="1"/>
            <p:nvPr/>
          </p:nvSpPr>
          <p:spPr>
            <a:xfrm>
              <a:off x="548049" y="6243942"/>
              <a:ext cx="5142745" cy="461665"/>
            </a:xfrm>
            <a:prstGeom prst="rect">
              <a:avLst/>
            </a:prstGeom>
            <a:noFill/>
          </p:spPr>
          <p:txBody>
            <a:bodyPr wrap="square" rtlCol="0">
              <a:spAutoFit/>
            </a:bodyPr>
            <a:lstStyle/>
            <a:p>
              <a:r>
                <a:rPr lang="en-US" sz="1200" dirty="0" smtClean="0"/>
                <a:t>From left to right : raw GR log, GR log with coarser segmentation ,  GR log with finer segmentation </a:t>
              </a:r>
              <a:endParaRPr lang="en-US" sz="1200" dirty="0"/>
            </a:p>
          </p:txBody>
        </p:sp>
      </p:grpSp>
      <p:grpSp>
        <p:nvGrpSpPr>
          <p:cNvPr id="14" name="Group 13"/>
          <p:cNvGrpSpPr/>
          <p:nvPr/>
        </p:nvGrpSpPr>
        <p:grpSpPr>
          <a:xfrm>
            <a:off x="6203688" y="945537"/>
            <a:ext cx="5351817" cy="5637825"/>
            <a:chOff x="6203688" y="945537"/>
            <a:chExt cx="5351817" cy="5637825"/>
          </a:xfrm>
        </p:grpSpPr>
        <p:grpSp>
          <p:nvGrpSpPr>
            <p:cNvPr id="10" name="Group 9"/>
            <p:cNvGrpSpPr/>
            <p:nvPr/>
          </p:nvGrpSpPr>
          <p:grpSpPr>
            <a:xfrm>
              <a:off x="6203688" y="945537"/>
              <a:ext cx="5150112" cy="5152277"/>
              <a:chOff x="5984053" y="1613646"/>
              <a:chExt cx="5150112" cy="5152277"/>
            </a:xfrm>
          </p:grpSpPr>
          <p:pic>
            <p:nvPicPr>
              <p:cNvPr id="6" name="Picture 5"/>
              <p:cNvPicPr/>
              <p:nvPr/>
            </p:nvPicPr>
            <p:blipFill rotWithShape="1">
              <a:blip r:embed="rId4">
                <a:extLst>
                  <a:ext uri="{28A0092B-C50C-407E-A947-70E740481C1C}">
                    <a14:useLocalDpi xmlns:a14="http://schemas.microsoft.com/office/drawing/2010/main" val="0"/>
                  </a:ext>
                </a:extLst>
              </a:blip>
              <a:srcRect t="11300"/>
              <a:stretch/>
            </p:blipFill>
            <p:spPr bwMode="auto">
              <a:xfrm>
                <a:off x="5984053" y="1613646"/>
                <a:ext cx="5150112" cy="5152277"/>
              </a:xfrm>
              <a:prstGeom prst="rect">
                <a:avLst/>
              </a:prstGeom>
              <a:noFill/>
              <a:ln>
                <a:noFill/>
              </a:ln>
            </p:spPr>
          </p:pic>
          <p:cxnSp>
            <p:nvCxnSpPr>
              <p:cNvPr id="9" name="Straight Connector 8"/>
              <p:cNvCxnSpPr/>
              <p:nvPr/>
            </p:nvCxnSpPr>
            <p:spPr>
              <a:xfrm flipV="1">
                <a:off x="10099040" y="1706880"/>
                <a:ext cx="0" cy="44297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412760" y="6121697"/>
              <a:ext cx="5142745" cy="461665"/>
            </a:xfrm>
            <a:prstGeom prst="rect">
              <a:avLst/>
            </a:prstGeom>
            <a:noFill/>
          </p:spPr>
          <p:txBody>
            <a:bodyPr wrap="square" rtlCol="0">
              <a:spAutoFit/>
            </a:bodyPr>
            <a:lstStyle/>
            <a:p>
              <a:r>
                <a:rPr lang="en-US" sz="1200" dirty="0" smtClean="0"/>
                <a:t>From left to right : segmented GR log with a RANSAC fit, interpreted GRPs, slope of the GRPs</a:t>
              </a:r>
              <a:endParaRPr lang="en-US" sz="1200" dirty="0"/>
            </a:p>
          </p:txBody>
        </p:sp>
      </p:grpSp>
    </p:spTree>
    <p:extLst>
      <p:ext uri="{BB962C8B-B14F-4D97-AF65-F5344CB8AC3E}">
        <p14:creationId xmlns:p14="http://schemas.microsoft.com/office/powerpoint/2010/main" val="419295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DTW</a:t>
            </a:r>
          </a:p>
        </p:txBody>
      </p:sp>
      <p:sp>
        <p:nvSpPr>
          <p:cNvPr id="4" name="Slide Number Placeholder 3"/>
          <p:cNvSpPr>
            <a:spLocks noGrp="1"/>
          </p:cNvSpPr>
          <p:nvPr>
            <p:ph type="sldNum" sz="quarter" idx="12"/>
          </p:nvPr>
        </p:nvSpPr>
        <p:spPr/>
        <p:txBody>
          <a:bodyPr/>
          <a:lstStyle/>
          <a:p>
            <a:fld id="{E056E050-4038-4D3A-BCB9-7EC910CCF993}" type="slidenum">
              <a:rPr lang="en-US" smtClean="0"/>
              <a:t>13</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68475" y="948656"/>
            <a:ext cx="9585325" cy="5452144"/>
          </a:xfrm>
          <a:prstGeom prst="rect">
            <a:avLst/>
          </a:prstGeom>
          <a:noFill/>
          <a:ln>
            <a:noFill/>
          </a:ln>
        </p:spPr>
      </p:pic>
      <p:sp>
        <p:nvSpPr>
          <p:cNvPr id="3" name="Rectangle 2"/>
          <p:cNvSpPr/>
          <p:nvPr/>
        </p:nvSpPr>
        <p:spPr>
          <a:xfrm>
            <a:off x="2512508" y="4931185"/>
            <a:ext cx="3662381" cy="1674010"/>
          </a:xfrm>
          <a:prstGeom prst="rect">
            <a:avLst/>
          </a:prstGeom>
          <a:noFill/>
          <a:ln w="63500">
            <a:solidFill>
              <a:srgbClr val="C15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Dynamic time warping (DTW)</a:t>
            </a:r>
          </a:p>
        </p:txBody>
      </p:sp>
      <p:sp>
        <p:nvSpPr>
          <p:cNvPr id="4" name="Slide Number Placeholder 3"/>
          <p:cNvSpPr>
            <a:spLocks noGrp="1"/>
          </p:cNvSpPr>
          <p:nvPr>
            <p:ph type="sldNum" sz="quarter" idx="12"/>
          </p:nvPr>
        </p:nvSpPr>
        <p:spPr/>
        <p:txBody>
          <a:bodyPr/>
          <a:lstStyle/>
          <a:p>
            <a:fld id="{E056E050-4038-4D3A-BCB9-7EC910CCF993}" type="slidenum">
              <a:rPr lang="en-US" smtClean="0"/>
              <a:t>14</a:t>
            </a:fld>
            <a:endParaRPr lang="en-US"/>
          </a:p>
        </p:txBody>
      </p:sp>
      <p:pic>
        <p:nvPicPr>
          <p:cNvPr id="5" name="Picture 4"/>
          <p:cNvPicPr>
            <a:picLocks noChangeAspect="1"/>
          </p:cNvPicPr>
          <p:nvPr/>
        </p:nvPicPr>
        <p:blipFill>
          <a:blip r:embed="rId3"/>
          <a:stretch>
            <a:fillRect/>
          </a:stretch>
        </p:blipFill>
        <p:spPr>
          <a:xfrm>
            <a:off x="77787" y="1051373"/>
            <a:ext cx="5063173" cy="4582800"/>
          </a:xfrm>
          <a:prstGeom prst="rect">
            <a:avLst/>
          </a:prstGeom>
        </p:spPr>
      </p:pic>
      <p:pic>
        <p:nvPicPr>
          <p:cNvPr id="6" name="Picture 5"/>
          <p:cNvPicPr>
            <a:picLocks noChangeAspect="1"/>
          </p:cNvPicPr>
          <p:nvPr/>
        </p:nvPicPr>
        <p:blipFill rotWithShape="1">
          <a:blip r:embed="rId4"/>
          <a:srcRect t="6193" r="1942" b="1929"/>
          <a:stretch/>
        </p:blipFill>
        <p:spPr>
          <a:xfrm>
            <a:off x="5230705" y="1051373"/>
            <a:ext cx="5965615" cy="4588838"/>
          </a:xfrm>
          <a:prstGeom prst="rect">
            <a:avLst/>
          </a:prstGeom>
        </p:spPr>
      </p:pic>
    </p:spTree>
    <p:extLst>
      <p:ext uri="{BB962C8B-B14F-4D97-AF65-F5344CB8AC3E}">
        <p14:creationId xmlns:p14="http://schemas.microsoft.com/office/powerpoint/2010/main" val="2453333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6E050-4038-4D3A-BCB9-7EC910CCF993}" type="slidenum">
              <a:rPr lang="en-US" smtClean="0"/>
              <a:t>15</a:t>
            </a:fld>
            <a:endParaRPr lang="en-US"/>
          </a:p>
        </p:txBody>
      </p:sp>
      <p:sp>
        <p:nvSpPr>
          <p:cNvPr id="5" name="Title 1"/>
          <p:cNvSpPr>
            <a:spLocks noGrp="1"/>
          </p:cNvSpPr>
          <p:nvPr>
            <p:ph type="title"/>
          </p:nvPr>
        </p:nvSpPr>
        <p:spPr/>
        <p:txBody>
          <a:bodyPr>
            <a:normAutofit fontScale="90000"/>
          </a:bodyPr>
          <a:lstStyle/>
          <a:p>
            <a:r>
              <a:rPr lang="en-US" dirty="0"/>
              <a:t>Dynamic time warping (DTW)</a:t>
            </a:r>
          </a:p>
        </p:txBody>
      </p:sp>
      <p:sp>
        <p:nvSpPr>
          <p:cNvPr id="7" name="Slide Number Placeholder 3"/>
          <p:cNvSpPr txBox="1">
            <a:spLocks/>
          </p:cNvSpPr>
          <p:nvPr/>
        </p:nvSpPr>
        <p:spPr>
          <a:xfrm>
            <a:off x="7955280" y="6400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Rabiner</a:t>
            </a:r>
            <a:r>
              <a:rPr lang="en-US" dirty="0" smtClean="0"/>
              <a:t>, 1978</a:t>
            </a:r>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63194" y="642553"/>
            <a:ext cx="6646396" cy="5045121"/>
          </a:xfrm>
          <a:prstGeom prst="rect">
            <a:avLst/>
          </a:prstGeom>
          <a:noFill/>
          <a:ln>
            <a:noFill/>
          </a:ln>
        </p:spPr>
      </p:pic>
      <p:sp>
        <p:nvSpPr>
          <p:cNvPr id="2" name="Rectangle 1"/>
          <p:cNvSpPr/>
          <p:nvPr/>
        </p:nvSpPr>
        <p:spPr>
          <a:xfrm>
            <a:off x="328066" y="6031467"/>
            <a:ext cx="5425524"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DTW illustration showing a reference and a query signal</a:t>
            </a:r>
            <a:endParaRPr lang="en-US" dirty="0"/>
          </a:p>
        </p:txBody>
      </p:sp>
      <p:pic>
        <p:nvPicPr>
          <p:cNvPr id="11" name="Picture 10"/>
          <p:cNvPicPr/>
          <p:nvPr/>
        </p:nvPicPr>
        <p:blipFill rotWithShape="1">
          <a:blip r:embed="rId4">
            <a:extLst>
              <a:ext uri="{28A0092B-C50C-407E-A947-70E740481C1C}">
                <a14:useLocalDpi xmlns:a14="http://schemas.microsoft.com/office/drawing/2010/main" val="0"/>
              </a:ext>
            </a:extLst>
          </a:blip>
          <a:srcRect l="52577" t="11698"/>
          <a:stretch/>
        </p:blipFill>
        <p:spPr bwMode="auto">
          <a:xfrm>
            <a:off x="6884894" y="989704"/>
            <a:ext cx="4883972" cy="4697970"/>
          </a:xfrm>
          <a:prstGeom prst="rect">
            <a:avLst/>
          </a:prstGeom>
          <a:noFill/>
          <a:ln>
            <a:noFill/>
          </a:ln>
        </p:spPr>
      </p:pic>
      <p:sp>
        <p:nvSpPr>
          <p:cNvPr id="3" name="TextBox 2"/>
          <p:cNvSpPr txBox="1"/>
          <p:nvPr/>
        </p:nvSpPr>
        <p:spPr>
          <a:xfrm rot="19230959">
            <a:off x="9024379" y="3247975"/>
            <a:ext cx="1967876" cy="369332"/>
          </a:xfrm>
          <a:prstGeom prst="rect">
            <a:avLst/>
          </a:prstGeom>
          <a:noFill/>
        </p:spPr>
        <p:txBody>
          <a:bodyPr wrap="square" rtlCol="0">
            <a:spAutoFit/>
          </a:bodyPr>
          <a:lstStyle/>
          <a:p>
            <a:r>
              <a:rPr lang="en-US" dirty="0" smtClean="0"/>
              <a:t>Best warp path </a:t>
            </a:r>
            <a:endParaRPr lang="en-US" dirty="0"/>
          </a:p>
        </p:txBody>
      </p:sp>
      <p:sp>
        <p:nvSpPr>
          <p:cNvPr id="12" name="Rectangle 11"/>
          <p:cNvSpPr/>
          <p:nvPr/>
        </p:nvSpPr>
        <p:spPr>
          <a:xfrm>
            <a:off x="6884894" y="6031466"/>
            <a:ext cx="4893327" cy="369332"/>
          </a:xfrm>
          <a:prstGeom prst="rect">
            <a:avLst/>
          </a:prstGeom>
        </p:spPr>
        <p:txBody>
          <a:bodyPr wrap="none">
            <a:spAutoFit/>
          </a:bodyPr>
          <a:lstStyle/>
          <a:p>
            <a:r>
              <a:rPr lang="en-US" dirty="0" smtClean="0">
                <a:latin typeface="Times New Roman" panose="02020603050405020304" pitchFamily="18" charset="0"/>
                <a:ea typeface="Calibri" panose="020F0502020204030204" pitchFamily="34" charset="0"/>
              </a:rPr>
              <a:t>Obtaining the best warp path or the DTW distance </a:t>
            </a:r>
            <a:endParaRPr lang="en-US" dirty="0"/>
          </a:p>
        </p:txBody>
      </p:sp>
      <p:sp>
        <p:nvSpPr>
          <p:cNvPr id="13" name="TextBox 12"/>
          <p:cNvSpPr txBox="1"/>
          <p:nvPr/>
        </p:nvSpPr>
        <p:spPr>
          <a:xfrm>
            <a:off x="8962982" y="5662132"/>
            <a:ext cx="1967876" cy="276999"/>
          </a:xfrm>
          <a:prstGeom prst="rect">
            <a:avLst/>
          </a:prstGeom>
          <a:noFill/>
        </p:spPr>
        <p:txBody>
          <a:bodyPr wrap="square" rtlCol="0">
            <a:spAutoFit/>
          </a:bodyPr>
          <a:lstStyle/>
          <a:p>
            <a:r>
              <a:rPr lang="en-US" sz="1200" dirty="0" smtClean="0"/>
              <a:t>Query signal </a:t>
            </a:r>
            <a:endParaRPr lang="en-US" sz="1200" dirty="0"/>
          </a:p>
        </p:txBody>
      </p:sp>
      <p:sp>
        <p:nvSpPr>
          <p:cNvPr id="14" name="TextBox 13"/>
          <p:cNvSpPr txBox="1"/>
          <p:nvPr/>
        </p:nvSpPr>
        <p:spPr>
          <a:xfrm rot="16200000">
            <a:off x="5825652" y="3042675"/>
            <a:ext cx="1967876" cy="276999"/>
          </a:xfrm>
          <a:prstGeom prst="rect">
            <a:avLst/>
          </a:prstGeom>
          <a:noFill/>
        </p:spPr>
        <p:txBody>
          <a:bodyPr wrap="square" rtlCol="0">
            <a:spAutoFit/>
          </a:bodyPr>
          <a:lstStyle/>
          <a:p>
            <a:r>
              <a:rPr lang="en-US" sz="1200" dirty="0" smtClean="0"/>
              <a:t>Reference  signal </a:t>
            </a:r>
            <a:endParaRPr lang="en-US" sz="1200" dirty="0"/>
          </a:p>
        </p:txBody>
      </p:sp>
    </p:spTree>
    <p:extLst>
      <p:ext uri="{BB962C8B-B14F-4D97-AF65-F5344CB8AC3E}">
        <p14:creationId xmlns:p14="http://schemas.microsoft.com/office/powerpoint/2010/main" val="1378709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Dynamic time warping (DTW)</a:t>
            </a:r>
          </a:p>
        </p:txBody>
      </p:sp>
      <p:sp>
        <p:nvSpPr>
          <p:cNvPr id="3" name="Content Placeholder 2"/>
          <p:cNvSpPr>
            <a:spLocks noGrp="1"/>
          </p:cNvSpPr>
          <p:nvPr>
            <p:ph idx="1"/>
          </p:nvPr>
        </p:nvSpPr>
        <p:spPr/>
        <p:txBody>
          <a:bodyPr/>
          <a:lstStyle/>
          <a:p>
            <a:r>
              <a:rPr lang="en-US" dirty="0"/>
              <a:t>Segmentation dramatically reduces the search space </a:t>
            </a:r>
            <a:endParaRPr lang="en-US" dirty="0" smtClean="0"/>
          </a:p>
          <a:p>
            <a:r>
              <a:rPr lang="en-US" dirty="0" smtClean="0"/>
              <a:t>DTW finds the best match in the segments </a:t>
            </a:r>
            <a:endParaRPr lang="en-US" dirty="0"/>
          </a:p>
        </p:txBody>
      </p:sp>
      <p:sp>
        <p:nvSpPr>
          <p:cNvPr id="4" name="Slide Number Placeholder 3"/>
          <p:cNvSpPr>
            <a:spLocks noGrp="1"/>
          </p:cNvSpPr>
          <p:nvPr>
            <p:ph type="sldNum" sz="quarter" idx="12"/>
          </p:nvPr>
        </p:nvSpPr>
        <p:spPr/>
        <p:txBody>
          <a:bodyPr/>
          <a:lstStyle/>
          <a:p>
            <a:fld id="{E056E050-4038-4D3A-BCB9-7EC910CCF993}" type="slidenum">
              <a:rPr lang="en-US" smtClean="0"/>
              <a:t>16</a:t>
            </a:fld>
            <a:endParaRPr lang="en-US"/>
          </a:p>
        </p:txBody>
      </p:sp>
      <p:pic>
        <p:nvPicPr>
          <p:cNvPr id="7" name="Picture 6"/>
          <p:cNvPicPr>
            <a:picLocks noChangeAspect="1"/>
          </p:cNvPicPr>
          <p:nvPr/>
        </p:nvPicPr>
        <p:blipFill>
          <a:blip r:embed="rId3"/>
          <a:stretch>
            <a:fillRect/>
          </a:stretch>
        </p:blipFill>
        <p:spPr>
          <a:xfrm>
            <a:off x="8379491" y="4765507"/>
            <a:ext cx="947390" cy="203535"/>
          </a:xfrm>
          <a:prstGeom prst="rect">
            <a:avLst/>
          </a:prstGeom>
        </p:spPr>
      </p:pic>
      <p:pic>
        <p:nvPicPr>
          <p:cNvPr id="8" name="Picture 7"/>
          <p:cNvPicPr>
            <a:picLocks noChangeAspect="1"/>
          </p:cNvPicPr>
          <p:nvPr/>
        </p:nvPicPr>
        <p:blipFill>
          <a:blip r:embed="rId4"/>
          <a:stretch>
            <a:fillRect/>
          </a:stretch>
        </p:blipFill>
        <p:spPr>
          <a:xfrm>
            <a:off x="10311705" y="969152"/>
            <a:ext cx="1224546" cy="5796773"/>
          </a:xfrm>
          <a:prstGeom prst="rect">
            <a:avLst/>
          </a:prstGeom>
        </p:spPr>
      </p:pic>
      <p:grpSp>
        <p:nvGrpSpPr>
          <p:cNvPr id="12" name="Group 11"/>
          <p:cNvGrpSpPr/>
          <p:nvPr/>
        </p:nvGrpSpPr>
        <p:grpSpPr>
          <a:xfrm>
            <a:off x="10311704" y="4042610"/>
            <a:ext cx="1359570" cy="1368809"/>
            <a:chOff x="10311704" y="4042610"/>
            <a:chExt cx="1359570" cy="1368809"/>
          </a:xfrm>
        </p:grpSpPr>
        <p:sp>
          <p:nvSpPr>
            <p:cNvPr id="9" name="Rectangle 8"/>
            <p:cNvSpPr/>
            <p:nvPr/>
          </p:nvSpPr>
          <p:spPr>
            <a:xfrm>
              <a:off x="10311705" y="4042610"/>
              <a:ext cx="1359569" cy="4451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311705" y="4489031"/>
              <a:ext cx="1359569" cy="4451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11704" y="4966250"/>
              <a:ext cx="1359569" cy="4451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08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82380"/>
            <a:ext cx="12204192" cy="560173"/>
          </a:xfrm>
        </p:spPr>
        <p:txBody>
          <a:bodyPr>
            <a:normAutofit fontScale="90000"/>
          </a:bodyPr>
          <a:lstStyle/>
          <a:p>
            <a:r>
              <a:rPr lang="en-US" dirty="0"/>
              <a:t>DTW step 1 : Define pattern in the type (training) well</a:t>
            </a:r>
          </a:p>
        </p:txBody>
      </p:sp>
      <p:sp>
        <p:nvSpPr>
          <p:cNvPr id="4" name="Slide Number Placeholder 3"/>
          <p:cNvSpPr>
            <a:spLocks noGrp="1"/>
          </p:cNvSpPr>
          <p:nvPr>
            <p:ph type="sldNum" sz="quarter" idx="12"/>
          </p:nvPr>
        </p:nvSpPr>
        <p:spPr/>
        <p:txBody>
          <a:bodyPr/>
          <a:lstStyle/>
          <a:p>
            <a:fld id="{E056E050-4038-4D3A-BCB9-7EC910CCF993}" type="slidenum">
              <a:rPr lang="en-US" smtClean="0"/>
              <a:t>17</a:t>
            </a:fld>
            <a:endParaRPr lang="en-US"/>
          </a:p>
        </p:txBody>
      </p:sp>
      <p:grpSp>
        <p:nvGrpSpPr>
          <p:cNvPr id="10" name="Group 9"/>
          <p:cNvGrpSpPr/>
          <p:nvPr/>
        </p:nvGrpSpPr>
        <p:grpSpPr>
          <a:xfrm>
            <a:off x="447432" y="1017440"/>
            <a:ext cx="4780783" cy="5870821"/>
            <a:chOff x="447432" y="968188"/>
            <a:chExt cx="4770027" cy="5920073"/>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t="3974" r="12598"/>
            <a:stretch/>
          </p:blipFill>
          <p:spPr bwMode="auto">
            <a:xfrm>
              <a:off x="447432" y="968188"/>
              <a:ext cx="4770027" cy="5325035"/>
            </a:xfrm>
            <a:prstGeom prst="rect">
              <a:avLst/>
            </a:prstGeom>
            <a:noFill/>
            <a:ln>
              <a:noFill/>
            </a:ln>
            <a:extLst>
              <a:ext uri="{53640926-AAD7-44D8-BBD7-CCE9431645EC}">
                <a14:shadowObscured xmlns:a14="http://schemas.microsoft.com/office/drawing/2010/main"/>
              </a:ext>
            </a:extLst>
          </p:spPr>
        </p:pic>
        <p:sp>
          <p:nvSpPr>
            <p:cNvPr id="7" name="Down Arrow 6"/>
            <p:cNvSpPr/>
            <p:nvPr/>
          </p:nvSpPr>
          <p:spPr>
            <a:xfrm rot="1820641">
              <a:off x="2190818" y="4202882"/>
              <a:ext cx="566661" cy="812800"/>
            </a:xfrm>
            <a:prstGeom prst="downArrow">
              <a:avLst/>
            </a:prstGeom>
            <a:solidFill>
              <a:srgbClr val="FFFF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 name="TextBox 2"/>
            <p:cNvSpPr txBox="1"/>
            <p:nvPr/>
          </p:nvSpPr>
          <p:spPr>
            <a:xfrm>
              <a:off x="447432" y="6241930"/>
              <a:ext cx="4453666" cy="646331"/>
            </a:xfrm>
            <a:prstGeom prst="rect">
              <a:avLst/>
            </a:prstGeom>
            <a:noFill/>
          </p:spPr>
          <p:txBody>
            <a:bodyPr wrap="square" rtlCol="0">
              <a:spAutoFit/>
            </a:bodyPr>
            <a:lstStyle/>
            <a:p>
              <a:r>
                <a:rPr lang="en-US" dirty="0" smtClean="0"/>
                <a:t>Segmentation of the type well and the template signal matched against itself </a:t>
              </a:r>
              <a:endParaRPr lang="en-US" dirty="0"/>
            </a:p>
          </p:txBody>
        </p:sp>
      </p:grpSp>
      <p:grpSp>
        <p:nvGrpSpPr>
          <p:cNvPr id="12" name="Group 11"/>
          <p:cNvGrpSpPr/>
          <p:nvPr/>
        </p:nvGrpSpPr>
        <p:grpSpPr>
          <a:xfrm>
            <a:off x="5648530" y="1118794"/>
            <a:ext cx="4743357" cy="5769465"/>
            <a:chOff x="5648530" y="886052"/>
            <a:chExt cx="4904721" cy="6002208"/>
          </a:xfrm>
        </p:grpSpPr>
        <p:pic>
          <p:nvPicPr>
            <p:cNvPr id="6" name="Picture 5"/>
            <p:cNvPicPr/>
            <p:nvPr/>
          </p:nvPicPr>
          <p:blipFill rotWithShape="1">
            <a:blip r:embed="rId4">
              <a:extLst>
                <a:ext uri="{28A0092B-C50C-407E-A947-70E740481C1C}">
                  <a14:useLocalDpi xmlns:a14="http://schemas.microsoft.com/office/drawing/2010/main" val="0"/>
                </a:ext>
              </a:extLst>
            </a:blip>
            <a:srcRect t="4582" r="16981"/>
            <a:stretch/>
          </p:blipFill>
          <p:spPr bwMode="auto">
            <a:xfrm>
              <a:off x="5648530" y="886052"/>
              <a:ext cx="4904721" cy="5152912"/>
            </a:xfrm>
            <a:prstGeom prst="rect">
              <a:avLst/>
            </a:prstGeom>
            <a:noFill/>
            <a:ln>
              <a:noFill/>
            </a:ln>
            <a:extLst>
              <a:ext uri="{53640926-AAD7-44D8-BBD7-CCE9431645EC}">
                <a14:shadowObscured xmlns:a14="http://schemas.microsoft.com/office/drawing/2010/main"/>
              </a:ext>
            </a:extLst>
          </p:spPr>
        </p:pic>
        <p:grpSp>
          <p:nvGrpSpPr>
            <p:cNvPr id="11" name="Group 10"/>
            <p:cNvGrpSpPr/>
            <p:nvPr/>
          </p:nvGrpSpPr>
          <p:grpSpPr>
            <a:xfrm>
              <a:off x="5874057" y="3927368"/>
              <a:ext cx="4453666" cy="2960892"/>
              <a:chOff x="5874057" y="3927368"/>
              <a:chExt cx="4453666" cy="2960892"/>
            </a:xfrm>
          </p:grpSpPr>
          <p:sp>
            <p:nvSpPr>
              <p:cNvPr id="8" name="Down Arrow 7"/>
              <p:cNvSpPr/>
              <p:nvPr/>
            </p:nvSpPr>
            <p:spPr>
              <a:xfrm rot="1820641">
                <a:off x="8121866" y="3927368"/>
                <a:ext cx="566661" cy="812800"/>
              </a:xfrm>
              <a:prstGeom prst="downArrow">
                <a:avLst/>
              </a:prstGeom>
              <a:solidFill>
                <a:srgbClr val="FFFF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TextBox 8"/>
              <p:cNvSpPr txBox="1"/>
              <p:nvPr/>
            </p:nvSpPr>
            <p:spPr>
              <a:xfrm>
                <a:off x="5874057" y="6241929"/>
                <a:ext cx="4453666" cy="646331"/>
              </a:xfrm>
              <a:prstGeom prst="rect">
                <a:avLst/>
              </a:prstGeom>
              <a:noFill/>
            </p:spPr>
            <p:txBody>
              <a:bodyPr wrap="square" rtlCol="0">
                <a:spAutoFit/>
              </a:bodyPr>
              <a:lstStyle/>
              <a:p>
                <a:r>
                  <a:rPr lang="en-US" dirty="0" smtClean="0"/>
                  <a:t>Best match when compared segment by segment to a test well</a:t>
                </a:r>
                <a:endParaRPr lang="en-US" dirty="0"/>
              </a:p>
            </p:txBody>
          </p:sp>
        </p:grpSp>
      </p:grpSp>
      <p:sp>
        <p:nvSpPr>
          <p:cNvPr id="13" name="TextBox 12"/>
          <p:cNvSpPr txBox="1"/>
          <p:nvPr/>
        </p:nvSpPr>
        <p:spPr>
          <a:xfrm>
            <a:off x="2130014" y="648108"/>
            <a:ext cx="2441986" cy="369332"/>
          </a:xfrm>
          <a:prstGeom prst="rect">
            <a:avLst/>
          </a:prstGeom>
          <a:noFill/>
        </p:spPr>
        <p:txBody>
          <a:bodyPr wrap="square" rtlCol="0">
            <a:spAutoFit/>
          </a:bodyPr>
          <a:lstStyle/>
          <a:p>
            <a:r>
              <a:rPr lang="en-US" b="1" dirty="0" smtClean="0"/>
              <a:t>Type/training well </a:t>
            </a:r>
            <a:endParaRPr lang="en-US" b="1" dirty="0"/>
          </a:p>
        </p:txBody>
      </p:sp>
      <p:sp>
        <p:nvSpPr>
          <p:cNvPr id="14" name="TextBox 13"/>
          <p:cNvSpPr txBox="1"/>
          <p:nvPr/>
        </p:nvSpPr>
        <p:spPr>
          <a:xfrm>
            <a:off x="7412734" y="696007"/>
            <a:ext cx="2441986" cy="369332"/>
          </a:xfrm>
          <a:prstGeom prst="rect">
            <a:avLst/>
          </a:prstGeom>
          <a:noFill/>
        </p:spPr>
        <p:txBody>
          <a:bodyPr wrap="square" rtlCol="0">
            <a:spAutoFit/>
          </a:bodyPr>
          <a:lstStyle/>
          <a:p>
            <a:r>
              <a:rPr lang="en-US" b="1" dirty="0" smtClean="0"/>
              <a:t>Test well </a:t>
            </a:r>
            <a:endParaRPr lang="en-US" b="1" dirty="0"/>
          </a:p>
        </p:txBody>
      </p:sp>
    </p:spTree>
    <p:extLst>
      <p:ext uri="{BB962C8B-B14F-4D97-AF65-F5344CB8AC3E}">
        <p14:creationId xmlns:p14="http://schemas.microsoft.com/office/powerpoint/2010/main" val="287765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0"/>
            <a:ext cx="12192000" cy="560173"/>
          </a:xfrm>
        </p:spPr>
        <p:txBody>
          <a:bodyPr>
            <a:normAutofit fontScale="90000"/>
          </a:bodyPr>
          <a:lstStyle/>
          <a:p>
            <a:r>
              <a:rPr lang="en-US" dirty="0"/>
              <a:t>DTW step 2: Cross-correlate pattern on target (test) well</a:t>
            </a:r>
          </a:p>
        </p:txBody>
      </p:sp>
      <p:sp>
        <p:nvSpPr>
          <p:cNvPr id="4" name="Slide Number Placeholder 3"/>
          <p:cNvSpPr>
            <a:spLocks noGrp="1"/>
          </p:cNvSpPr>
          <p:nvPr>
            <p:ph type="sldNum" sz="quarter" idx="12"/>
          </p:nvPr>
        </p:nvSpPr>
        <p:spPr/>
        <p:txBody>
          <a:bodyPr/>
          <a:lstStyle/>
          <a:p>
            <a:fld id="{E056E050-4038-4D3A-BCB9-7EC910CCF993}" type="slidenum">
              <a:rPr lang="en-US" smtClean="0"/>
              <a:t>18</a:t>
            </a:fld>
            <a:endParaRPr lang="en-US"/>
          </a:p>
        </p:txBody>
      </p:sp>
      <p:pic>
        <p:nvPicPr>
          <p:cNvPr id="5" name="Picture 4"/>
          <p:cNvPicPr/>
          <p:nvPr/>
        </p:nvPicPr>
        <p:blipFill rotWithShape="1">
          <a:blip r:embed="rId3">
            <a:extLst>
              <a:ext uri="{28A0092B-C50C-407E-A947-70E740481C1C}">
                <a14:useLocalDpi xmlns:a14="http://schemas.microsoft.com/office/drawing/2010/main" val="0"/>
              </a:ext>
            </a:extLst>
          </a:blip>
          <a:srcRect t="5669" r="7794"/>
          <a:stretch/>
        </p:blipFill>
        <p:spPr bwMode="auto">
          <a:xfrm>
            <a:off x="627528" y="989703"/>
            <a:ext cx="10958457" cy="5776221"/>
          </a:xfrm>
          <a:prstGeom prst="rect">
            <a:avLst/>
          </a:prstGeom>
          <a:noFill/>
          <a:ln>
            <a:noFill/>
          </a:ln>
          <a:extLst>
            <a:ext uri="{53640926-AAD7-44D8-BBD7-CCE9431645EC}">
              <a14:shadowObscured xmlns:a14="http://schemas.microsoft.com/office/drawing/2010/main"/>
            </a:ext>
          </a:extLst>
        </p:spPr>
      </p:pic>
      <p:sp>
        <p:nvSpPr>
          <p:cNvPr id="6" name="Down Arrow 5"/>
          <p:cNvSpPr/>
          <p:nvPr/>
        </p:nvSpPr>
        <p:spPr>
          <a:xfrm rot="1820641">
            <a:off x="2623410" y="4384424"/>
            <a:ext cx="566661" cy="836051"/>
          </a:xfrm>
          <a:prstGeom prst="downArrow">
            <a:avLst/>
          </a:prstGeom>
          <a:solidFill>
            <a:srgbClr val="FFFF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Down Arrow 6"/>
          <p:cNvSpPr/>
          <p:nvPr/>
        </p:nvSpPr>
        <p:spPr>
          <a:xfrm rot="1820641">
            <a:off x="10497409" y="4384424"/>
            <a:ext cx="566661" cy="836051"/>
          </a:xfrm>
          <a:prstGeom prst="downArrow">
            <a:avLst/>
          </a:prstGeom>
          <a:solidFill>
            <a:srgbClr val="FFFF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 name="TextBox 7"/>
          <p:cNvSpPr txBox="1"/>
          <p:nvPr/>
        </p:nvSpPr>
        <p:spPr>
          <a:xfrm>
            <a:off x="2130014" y="648108"/>
            <a:ext cx="2441986" cy="369332"/>
          </a:xfrm>
          <a:prstGeom prst="rect">
            <a:avLst/>
          </a:prstGeom>
          <a:noFill/>
        </p:spPr>
        <p:txBody>
          <a:bodyPr wrap="square" rtlCol="0">
            <a:spAutoFit/>
          </a:bodyPr>
          <a:lstStyle/>
          <a:p>
            <a:r>
              <a:rPr lang="en-US" b="1" dirty="0" smtClean="0"/>
              <a:t>Type/training well </a:t>
            </a:r>
            <a:endParaRPr lang="en-US" b="1" dirty="0"/>
          </a:p>
        </p:txBody>
      </p:sp>
      <p:sp>
        <p:nvSpPr>
          <p:cNvPr id="9" name="TextBox 8"/>
          <p:cNvSpPr txBox="1"/>
          <p:nvPr/>
        </p:nvSpPr>
        <p:spPr>
          <a:xfrm>
            <a:off x="7412734" y="696007"/>
            <a:ext cx="2441986" cy="369332"/>
          </a:xfrm>
          <a:prstGeom prst="rect">
            <a:avLst/>
          </a:prstGeom>
          <a:noFill/>
        </p:spPr>
        <p:txBody>
          <a:bodyPr wrap="square" rtlCol="0">
            <a:spAutoFit/>
          </a:bodyPr>
          <a:lstStyle/>
          <a:p>
            <a:r>
              <a:rPr lang="en-US" b="1" dirty="0" smtClean="0"/>
              <a:t>Test well </a:t>
            </a:r>
            <a:endParaRPr lang="en-US" b="1" dirty="0"/>
          </a:p>
        </p:txBody>
      </p:sp>
    </p:spTree>
    <p:extLst>
      <p:ext uri="{BB962C8B-B14F-4D97-AF65-F5344CB8AC3E}">
        <p14:creationId xmlns:p14="http://schemas.microsoft.com/office/powerpoint/2010/main" val="1158599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Workflow </a:t>
            </a:r>
          </a:p>
        </p:txBody>
      </p:sp>
      <p:sp>
        <p:nvSpPr>
          <p:cNvPr id="4" name="Slide Number Placeholder 3"/>
          <p:cNvSpPr>
            <a:spLocks noGrp="1"/>
          </p:cNvSpPr>
          <p:nvPr>
            <p:ph type="sldNum" sz="quarter" idx="12"/>
          </p:nvPr>
        </p:nvSpPr>
        <p:spPr/>
        <p:txBody>
          <a:bodyPr/>
          <a:lstStyle/>
          <a:p>
            <a:fld id="{E056E050-4038-4D3A-BCB9-7EC910CCF993}" type="slidenum">
              <a:rPr lang="en-US" smtClean="0"/>
              <a:t>19</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68475" y="948656"/>
            <a:ext cx="9585325" cy="5452144"/>
          </a:xfrm>
          <a:prstGeom prst="rect">
            <a:avLst/>
          </a:prstGeom>
          <a:noFill/>
          <a:ln>
            <a:noFill/>
          </a:ln>
        </p:spPr>
      </p:pic>
      <p:sp>
        <p:nvSpPr>
          <p:cNvPr id="3" name="Rectangle 2"/>
          <p:cNvSpPr/>
          <p:nvPr/>
        </p:nvSpPr>
        <p:spPr>
          <a:xfrm>
            <a:off x="8692179" y="2000718"/>
            <a:ext cx="3302597" cy="1732186"/>
          </a:xfrm>
          <a:prstGeom prst="rect">
            <a:avLst/>
          </a:prstGeom>
          <a:noFill/>
          <a:ln w="63500">
            <a:solidFill>
              <a:srgbClr val="C15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6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524000" y="457200"/>
            <a:ext cx="8915400" cy="5105400"/>
          </a:xfrm>
          <a:prstGeom prst="rect">
            <a:avLst/>
          </a:prstGeom>
          <a:noFill/>
          <a:ln w="9525">
            <a:noFill/>
            <a:miter lim="800000"/>
            <a:headEnd/>
            <a:tailEnd/>
          </a:ln>
          <a:effectLst/>
        </p:spPr>
        <p:txBody>
          <a:bodyPr lIns="91434" tIns="45717" rIns="91434" bIns="45717"/>
          <a:lstStyle/>
          <a:p>
            <a:pPr marL="342900" indent="-342900">
              <a:spcAft>
                <a:spcPct val="50000"/>
              </a:spcAft>
              <a:buFontTx/>
              <a:buChar char="•"/>
              <a:defRPr/>
            </a:pPr>
            <a:endParaRPr lang="en-US" dirty="0">
              <a:effectLst>
                <a:outerShdw blurRad="38100" dist="38100" dir="2700000" algn="tl">
                  <a:srgbClr val="C0C0C0"/>
                </a:outerShdw>
              </a:effectLst>
              <a:latin typeface="Arial" pitchFamily="34" charset="0"/>
            </a:endParaRPr>
          </a:p>
        </p:txBody>
      </p:sp>
      <p:pic>
        <p:nvPicPr>
          <p:cNvPr id="33795" name="Picture 11" descr="pptexp00000"/>
          <p:cNvPicPr>
            <a:picLocks noChangeAspect="1" noChangeArrowheads="1"/>
          </p:cNvPicPr>
          <p:nvPr/>
        </p:nvPicPr>
        <p:blipFill>
          <a:blip r:embed="rId3" cstate="print"/>
          <a:srcRect/>
          <a:stretch>
            <a:fillRect/>
          </a:stretch>
        </p:blipFill>
        <p:spPr bwMode="auto">
          <a:xfrm>
            <a:off x="8001000" y="838200"/>
            <a:ext cx="2133600" cy="1695450"/>
          </a:xfrm>
          <a:prstGeom prst="rect">
            <a:avLst/>
          </a:prstGeom>
          <a:noFill/>
          <a:ln w="38100">
            <a:solidFill>
              <a:srgbClr val="FF0000"/>
            </a:solidFill>
            <a:miter lim="800000"/>
            <a:headEnd/>
            <a:tailEnd/>
          </a:ln>
        </p:spPr>
      </p:pic>
      <p:sp>
        <p:nvSpPr>
          <p:cNvPr id="33796" name="TextBox 24"/>
          <p:cNvSpPr txBox="1">
            <a:spLocks noChangeArrowheads="1"/>
          </p:cNvSpPr>
          <p:nvPr/>
        </p:nvSpPr>
        <p:spPr bwMode="auto">
          <a:xfrm>
            <a:off x="1828800" y="6287086"/>
            <a:ext cx="4038600" cy="400050"/>
          </a:xfrm>
          <a:prstGeom prst="rect">
            <a:avLst/>
          </a:prstGeom>
          <a:noFill/>
          <a:ln w="9525">
            <a:noFill/>
            <a:miter lim="800000"/>
            <a:headEnd/>
            <a:tailEnd/>
          </a:ln>
        </p:spPr>
        <p:txBody>
          <a:bodyPr>
            <a:spAutoFit/>
          </a:bodyPr>
          <a:lstStyle/>
          <a:p>
            <a:r>
              <a:rPr lang="en-US" sz="2000" dirty="0">
                <a:solidFill>
                  <a:srgbClr val="FF0000"/>
                </a:solidFill>
              </a:rPr>
              <a:t>“Lowstand systems tract”</a:t>
            </a:r>
          </a:p>
        </p:txBody>
      </p:sp>
      <p:cxnSp>
        <p:nvCxnSpPr>
          <p:cNvPr id="34" name="Straight Arrow Connector 33"/>
          <p:cNvCxnSpPr/>
          <p:nvPr/>
        </p:nvCxnSpPr>
        <p:spPr>
          <a:xfrm>
            <a:off x="2971800" y="3810000"/>
            <a:ext cx="2895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2667001" y="2971801"/>
            <a:ext cx="3197225" cy="646113"/>
          </a:xfrm>
          <a:prstGeom prst="rect">
            <a:avLst/>
          </a:prstGeom>
          <a:noFill/>
          <a:ln w="9525">
            <a:noFill/>
            <a:miter lim="800000"/>
            <a:headEnd/>
            <a:tailEnd/>
          </a:ln>
        </p:spPr>
        <p:txBody>
          <a:bodyPr wrap="none">
            <a:spAutoFit/>
          </a:bodyPr>
          <a:lstStyle/>
          <a:p>
            <a:r>
              <a:rPr lang="en-US">
                <a:solidFill>
                  <a:srgbClr val="FF0000"/>
                </a:solidFill>
              </a:rPr>
              <a:t>Shoreline moves seaward: shelf</a:t>
            </a:r>
          </a:p>
          <a:p>
            <a:r>
              <a:rPr lang="en-US">
                <a:solidFill>
                  <a:srgbClr val="FF0000"/>
                </a:solidFill>
              </a:rPr>
              <a:t>becomes exposed and eroded.</a:t>
            </a:r>
          </a:p>
        </p:txBody>
      </p:sp>
      <p:sp>
        <p:nvSpPr>
          <p:cNvPr id="21" name="TextBox 19"/>
          <p:cNvSpPr txBox="1">
            <a:spLocks noChangeArrowheads="1"/>
          </p:cNvSpPr>
          <p:nvPr/>
        </p:nvSpPr>
        <p:spPr bwMode="auto">
          <a:xfrm>
            <a:off x="8382001" y="3733800"/>
            <a:ext cx="1643063" cy="369888"/>
          </a:xfrm>
          <a:prstGeom prst="rect">
            <a:avLst/>
          </a:prstGeom>
          <a:noFill/>
          <a:ln w="9525">
            <a:noFill/>
            <a:miter lim="800000"/>
            <a:headEnd/>
            <a:tailEnd/>
          </a:ln>
        </p:spPr>
        <p:txBody>
          <a:bodyPr wrap="none">
            <a:spAutoFit/>
          </a:bodyPr>
          <a:lstStyle/>
          <a:p>
            <a:r>
              <a:rPr lang="en-US">
                <a:solidFill>
                  <a:srgbClr val="FF0000"/>
                </a:solidFill>
              </a:rPr>
              <a:t>Falling sea level</a:t>
            </a:r>
          </a:p>
        </p:txBody>
      </p:sp>
      <p:sp>
        <p:nvSpPr>
          <p:cNvPr id="23" name="Oval 22"/>
          <p:cNvSpPr/>
          <p:nvPr/>
        </p:nvSpPr>
        <p:spPr>
          <a:xfrm rot="4459175">
            <a:off x="8358982" y="1420020"/>
            <a:ext cx="669925" cy="246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01" name="Picture 11" descr="submarine-fan_sequence"/>
          <p:cNvPicPr>
            <a:picLocks noChangeAspect="1" noChangeArrowheads="1"/>
          </p:cNvPicPr>
          <p:nvPr/>
        </p:nvPicPr>
        <p:blipFill>
          <a:blip r:embed="rId4" cstate="print"/>
          <a:srcRect t="60242" b="20831"/>
          <a:stretch>
            <a:fillRect/>
          </a:stretch>
        </p:blipFill>
        <p:spPr bwMode="auto">
          <a:xfrm>
            <a:off x="1752600" y="4114800"/>
            <a:ext cx="8915400" cy="2185988"/>
          </a:xfrm>
          <a:prstGeom prst="rect">
            <a:avLst/>
          </a:prstGeom>
          <a:noFill/>
          <a:ln w="9525">
            <a:noFill/>
            <a:miter lim="800000"/>
            <a:headEnd/>
            <a:tailEnd/>
          </a:ln>
        </p:spPr>
      </p:pic>
      <p:cxnSp>
        <p:nvCxnSpPr>
          <p:cNvPr id="32" name="Straight Arrow Connector 31"/>
          <p:cNvCxnSpPr/>
          <p:nvPr/>
        </p:nvCxnSpPr>
        <p:spPr>
          <a:xfrm rot="5400000">
            <a:off x="8687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1981200" y="5410200"/>
            <a:ext cx="3733800" cy="369888"/>
          </a:xfrm>
          <a:prstGeom prst="rect">
            <a:avLst/>
          </a:prstGeom>
          <a:noFill/>
          <a:ln w="9525">
            <a:noFill/>
            <a:miter lim="800000"/>
            <a:headEnd/>
            <a:tailEnd/>
          </a:ln>
        </p:spPr>
        <p:txBody>
          <a:bodyPr wrap="none">
            <a:spAutoFit/>
          </a:bodyPr>
          <a:lstStyle/>
          <a:p>
            <a:r>
              <a:rPr lang="en-US"/>
              <a:t>Erosion Surface (sequence boundary)</a:t>
            </a:r>
          </a:p>
        </p:txBody>
      </p:sp>
      <p:cxnSp>
        <p:nvCxnSpPr>
          <p:cNvPr id="14" name="Straight Arrow Connector 13"/>
          <p:cNvCxnSpPr/>
          <p:nvPr/>
        </p:nvCxnSpPr>
        <p:spPr>
          <a:xfrm rot="5400000" flipH="1" flipV="1">
            <a:off x="2895600" y="4800600"/>
            <a:ext cx="1066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73006" y="20808"/>
            <a:ext cx="10515600" cy="560173"/>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rgbClr val="F0EBC4"/>
                </a:solidFill>
                <a:latin typeface="+mj-lt"/>
                <a:ea typeface="+mj-ea"/>
                <a:cs typeface="+mj-cs"/>
              </a:defRPr>
            </a:lvl1pPr>
          </a:lstStyle>
          <a:p>
            <a:r>
              <a:rPr lang="en-US" dirty="0" smtClean="0">
                <a:solidFill>
                  <a:schemeClr val="bg1"/>
                </a:solidFill>
              </a:rPr>
              <a:t>Motivation</a:t>
            </a:r>
            <a:r>
              <a:rPr lang="en-US" dirty="0" smtClean="0"/>
              <a:t> </a:t>
            </a:r>
            <a:endParaRPr lang="en-US" dirty="0"/>
          </a:p>
        </p:txBody>
      </p:sp>
      <p:sp>
        <p:nvSpPr>
          <p:cNvPr id="16" name="TextBox 15"/>
          <p:cNvSpPr txBox="1">
            <a:spLocks noChangeArrowheads="1"/>
          </p:cNvSpPr>
          <p:nvPr/>
        </p:nvSpPr>
        <p:spPr bwMode="auto">
          <a:xfrm>
            <a:off x="10586720" y="6287086"/>
            <a:ext cx="1181157" cy="369332"/>
          </a:xfrm>
          <a:prstGeom prst="rect">
            <a:avLst/>
          </a:prstGeom>
          <a:noFill/>
          <a:ln w="9525">
            <a:noFill/>
            <a:miter lim="800000"/>
            <a:headEnd/>
            <a:tailEnd/>
          </a:ln>
        </p:spPr>
        <p:txBody>
          <a:bodyPr wrap="none">
            <a:spAutoFit/>
          </a:bodyPr>
          <a:lstStyle/>
          <a:p>
            <a:r>
              <a:rPr lang="en-US" dirty="0" smtClean="0"/>
              <a:t>Slatt, 2016</a:t>
            </a:r>
            <a:endParaRPr lang="en-US" dirty="0"/>
          </a:p>
        </p:txBody>
      </p:sp>
    </p:spTree>
    <p:extLst>
      <p:ext uri="{BB962C8B-B14F-4D97-AF65-F5344CB8AC3E}">
        <p14:creationId xmlns:p14="http://schemas.microsoft.com/office/powerpoint/2010/main" val="3076970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par>
                                <p:cTn id="16" presetID="5"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heckerboard(across)">
                                      <p:cBhvr>
                                        <p:cTn id="18" dur="500"/>
                                        <p:tgtEl>
                                          <p:spTgt spid="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1" grpId="0"/>
      <p:bldP spid="12"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Modeling : 3D property mapping</a:t>
            </a:r>
          </a:p>
        </p:txBody>
      </p:sp>
      <p:sp>
        <p:nvSpPr>
          <p:cNvPr id="4" name="Slide Number Placeholder 3"/>
          <p:cNvSpPr>
            <a:spLocks noGrp="1"/>
          </p:cNvSpPr>
          <p:nvPr>
            <p:ph type="sldNum" sz="quarter" idx="12"/>
          </p:nvPr>
        </p:nvSpPr>
        <p:spPr/>
        <p:txBody>
          <a:bodyPr/>
          <a:lstStyle/>
          <a:p>
            <a:fld id="{E056E050-4038-4D3A-BCB9-7EC910CCF993}" type="slidenum">
              <a:rPr lang="en-US" smtClean="0"/>
              <a:t>20</a:t>
            </a:fld>
            <a:endParaRPr lang="en-US"/>
          </a:p>
        </p:txBody>
      </p:sp>
      <p:pic>
        <p:nvPicPr>
          <p:cNvPr id="5" name="Picture 4"/>
          <p:cNvPicPr/>
          <p:nvPr/>
        </p:nvPicPr>
        <p:blipFill rotWithShape="1">
          <a:blip r:embed="rId3">
            <a:extLst>
              <a:ext uri="{28A0092B-C50C-407E-A947-70E740481C1C}">
                <a14:useLocalDpi xmlns:a14="http://schemas.microsoft.com/office/drawing/2010/main" val="0"/>
              </a:ext>
            </a:extLst>
          </a:blip>
          <a:srcRect t="5493"/>
          <a:stretch/>
        </p:blipFill>
        <p:spPr bwMode="auto">
          <a:xfrm>
            <a:off x="848958" y="978945"/>
            <a:ext cx="10618135" cy="5786979"/>
          </a:xfrm>
          <a:prstGeom prst="rect">
            <a:avLst/>
          </a:prstGeom>
          <a:noFill/>
          <a:ln>
            <a:noFill/>
          </a:ln>
        </p:spPr>
      </p:pic>
      <p:sp>
        <p:nvSpPr>
          <p:cNvPr id="6" name="Down Arrow 5"/>
          <p:cNvSpPr/>
          <p:nvPr/>
        </p:nvSpPr>
        <p:spPr>
          <a:xfrm rot="1820641">
            <a:off x="3588610" y="3022983"/>
            <a:ext cx="566661" cy="836051"/>
          </a:xfrm>
          <a:prstGeom prst="downArrow">
            <a:avLst/>
          </a:prstGeom>
          <a:solidFill>
            <a:srgbClr val="FFFF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0635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C11DAE-9B96-4983-A039-65F3B211372E}"/>
              </a:ext>
            </a:extLst>
          </p:cNvPr>
          <p:cNvSpPr/>
          <p:nvPr/>
        </p:nvSpPr>
        <p:spPr>
          <a:xfrm>
            <a:off x="5572292" y="1097727"/>
            <a:ext cx="3739789" cy="2713627"/>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77324A7-5765-44C7-A037-75A67F76A1B1}"/>
              </a:ext>
            </a:extLst>
          </p:cNvPr>
          <p:cNvSpPr/>
          <p:nvPr/>
        </p:nvSpPr>
        <p:spPr>
          <a:xfrm>
            <a:off x="5533526" y="3871618"/>
            <a:ext cx="3776729" cy="2713627"/>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553073" y="6551264"/>
            <a:ext cx="222584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258578" y="6298853"/>
            <a:ext cx="843432" cy="276999"/>
          </a:xfrm>
          <a:prstGeom prst="rect">
            <a:avLst/>
          </a:prstGeom>
          <a:noFill/>
        </p:spPr>
        <p:txBody>
          <a:bodyPr wrap="square" rtlCol="0">
            <a:spAutoFit/>
          </a:bodyPr>
          <a:lstStyle/>
          <a:p>
            <a:r>
              <a:rPr lang="en-US" sz="1200" dirty="0"/>
              <a:t>25,000 ft</a:t>
            </a:r>
          </a:p>
        </p:txBody>
      </p:sp>
      <p:sp>
        <p:nvSpPr>
          <p:cNvPr id="17" name="TextBox 16"/>
          <p:cNvSpPr txBox="1"/>
          <p:nvPr/>
        </p:nvSpPr>
        <p:spPr>
          <a:xfrm>
            <a:off x="9430036" y="1104082"/>
            <a:ext cx="1254529" cy="276999"/>
          </a:xfrm>
          <a:prstGeom prst="rect">
            <a:avLst/>
          </a:prstGeom>
          <a:noFill/>
        </p:spPr>
        <p:txBody>
          <a:bodyPr wrap="square" rtlCol="0">
            <a:spAutoFit/>
          </a:bodyPr>
          <a:lstStyle/>
          <a:p>
            <a:pPr algn="ctr"/>
            <a:r>
              <a:rPr lang="en-US" sz="1200" dirty="0"/>
              <a:t>Thickness (ft)</a:t>
            </a:r>
          </a:p>
        </p:txBody>
      </p:sp>
      <p:sp>
        <p:nvSpPr>
          <p:cNvPr id="18" name="Right Arrow 17"/>
          <p:cNvSpPr/>
          <p:nvPr/>
        </p:nvSpPr>
        <p:spPr>
          <a:xfrm rot="16200000">
            <a:off x="9026864" y="4987314"/>
            <a:ext cx="1542677" cy="65869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301260" y="1339467"/>
            <a:ext cx="2957844" cy="5295521"/>
            <a:chOff x="301260" y="546987"/>
            <a:chExt cx="2957844" cy="5295521"/>
          </a:xfrm>
        </p:grpSpPr>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t="11628" r="50858" b="3852"/>
            <a:stretch/>
          </p:blipFill>
          <p:spPr>
            <a:xfrm>
              <a:off x="301260" y="546987"/>
              <a:ext cx="2480529" cy="5295521"/>
            </a:xfrm>
            <a:prstGeom prst="rect">
              <a:avLst/>
            </a:prstGeom>
          </p:spPr>
        </p:pic>
        <p:sp>
          <p:nvSpPr>
            <p:cNvPr id="44" name="Rectangle 43"/>
            <p:cNvSpPr/>
            <p:nvPr/>
          </p:nvSpPr>
          <p:spPr>
            <a:xfrm>
              <a:off x="2711067" y="2927908"/>
              <a:ext cx="541304" cy="9221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09898" y="3844894"/>
              <a:ext cx="542473" cy="419612"/>
            </a:xfrm>
            <a:prstGeom prst="rect">
              <a:avLst/>
            </a:prstGeom>
            <a:solidFill>
              <a:srgbClr val="09E7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709897" y="4264505"/>
              <a:ext cx="542473" cy="312822"/>
            </a:xfrm>
            <a:prstGeom prst="rect">
              <a:avLst/>
            </a:prstGeom>
            <a:solidFill>
              <a:srgbClr val="A2C816"/>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716631" y="4556952"/>
              <a:ext cx="535739" cy="312822"/>
            </a:xfrm>
            <a:prstGeom prst="rect">
              <a:avLst/>
            </a:prstGeom>
            <a:solidFill>
              <a:srgbClr val="FFC000"/>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726753" y="4869773"/>
              <a:ext cx="532351" cy="197042"/>
            </a:xfrm>
            <a:prstGeom prst="rect">
              <a:avLst/>
            </a:prstGeom>
            <a:solidFill>
              <a:srgbClr val="D9A2E2"/>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716371" y="5066814"/>
              <a:ext cx="542733" cy="262937"/>
            </a:xfrm>
            <a:prstGeom prst="rect">
              <a:avLst/>
            </a:prstGeom>
            <a:solidFill>
              <a:schemeClr val="accent1">
                <a:lumMod val="60000"/>
                <a:lumOff val="40000"/>
              </a:schemeClr>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ight Arrow 57"/>
          <p:cNvSpPr/>
          <p:nvPr/>
        </p:nvSpPr>
        <p:spPr>
          <a:xfrm rot="17852766">
            <a:off x="1369651" y="5889418"/>
            <a:ext cx="321520" cy="202688"/>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59" name="Right Arrow 58"/>
          <p:cNvSpPr/>
          <p:nvPr/>
        </p:nvSpPr>
        <p:spPr>
          <a:xfrm rot="13459453">
            <a:off x="1030608" y="5460326"/>
            <a:ext cx="309756" cy="200152"/>
          </a:xfrm>
          <a:prstGeom prst="rightArrow">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60" name="Right Arrow 59"/>
          <p:cNvSpPr/>
          <p:nvPr/>
        </p:nvSpPr>
        <p:spPr>
          <a:xfrm rot="17852766">
            <a:off x="1330186" y="5652248"/>
            <a:ext cx="321520" cy="202688"/>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61" name="Right Arrow 60"/>
          <p:cNvSpPr/>
          <p:nvPr/>
        </p:nvSpPr>
        <p:spPr>
          <a:xfrm rot="17852766" flipV="1">
            <a:off x="1032125" y="5075782"/>
            <a:ext cx="321520" cy="256652"/>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62" name="Right Arrow 61"/>
          <p:cNvSpPr/>
          <p:nvPr/>
        </p:nvSpPr>
        <p:spPr>
          <a:xfrm rot="16200000" flipV="1">
            <a:off x="663631" y="4691835"/>
            <a:ext cx="321520" cy="256652"/>
          </a:xfrm>
          <a:prstGeom prst="rightArrow">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63" name="Right Arrow 62"/>
          <p:cNvSpPr/>
          <p:nvPr/>
        </p:nvSpPr>
        <p:spPr>
          <a:xfrm rot="17852766" flipV="1">
            <a:off x="708819" y="3997894"/>
            <a:ext cx="853340" cy="256652"/>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cxnSp>
        <p:nvCxnSpPr>
          <p:cNvPr id="21" name="Straight Arrow Connector 20"/>
          <p:cNvCxnSpPr/>
          <p:nvPr/>
        </p:nvCxnSpPr>
        <p:spPr>
          <a:xfrm flipV="1">
            <a:off x="3259104" y="1097727"/>
            <a:ext cx="2313188" cy="427208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259104" y="3784545"/>
            <a:ext cx="2313188" cy="187770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259104" y="3935169"/>
            <a:ext cx="2274422" cy="172708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259104" y="5859295"/>
            <a:ext cx="2274422" cy="72595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6804549" y="2336633"/>
            <a:ext cx="200298" cy="20900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882290" y="5061932"/>
            <a:ext cx="200298" cy="20900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22">
            <a:extLst>
              <a:ext uri="{FF2B5EF4-FFF2-40B4-BE49-F238E27FC236}">
                <a16:creationId xmlns:a16="http://schemas.microsoft.com/office/drawing/2014/main" id="{D3FE4DFE-5685-4411-BA3A-CFEBC14B29C1}"/>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9056" t="8353" r="16565" b="7625"/>
          <a:stretch/>
        </p:blipFill>
        <p:spPr bwMode="auto">
          <a:xfrm rot="16200000">
            <a:off x="9235309" y="2168701"/>
            <a:ext cx="1643982" cy="25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6BDDDC3B-EF03-4EDD-9515-1F0E4ED04D74}"/>
              </a:ext>
            </a:extLst>
          </p:cNvPr>
          <p:cNvSpPr txBox="1"/>
          <p:nvPr/>
        </p:nvSpPr>
        <p:spPr>
          <a:xfrm>
            <a:off x="10127550" y="2975275"/>
            <a:ext cx="458300" cy="276998"/>
          </a:xfrm>
          <a:prstGeom prst="rect">
            <a:avLst/>
          </a:prstGeom>
          <a:noFill/>
        </p:spPr>
        <p:txBody>
          <a:bodyPr wrap="square" rtlCol="0">
            <a:spAutoFit/>
          </a:bodyPr>
          <a:lstStyle/>
          <a:p>
            <a:pPr algn="ctr"/>
            <a:r>
              <a:rPr lang="en-US" sz="1200" dirty="0"/>
              <a:t>0</a:t>
            </a:r>
          </a:p>
        </p:txBody>
      </p:sp>
      <p:sp>
        <p:nvSpPr>
          <p:cNvPr id="53" name="TextBox 52">
            <a:extLst>
              <a:ext uri="{FF2B5EF4-FFF2-40B4-BE49-F238E27FC236}">
                <a16:creationId xmlns:a16="http://schemas.microsoft.com/office/drawing/2014/main" id="{89DF6D4F-1E06-46CA-8150-6C04D4AA6FB4}"/>
              </a:ext>
            </a:extLst>
          </p:cNvPr>
          <p:cNvSpPr txBox="1"/>
          <p:nvPr/>
        </p:nvSpPr>
        <p:spPr>
          <a:xfrm>
            <a:off x="10166747" y="1406245"/>
            <a:ext cx="458300" cy="276998"/>
          </a:xfrm>
          <a:prstGeom prst="rect">
            <a:avLst/>
          </a:prstGeom>
          <a:noFill/>
        </p:spPr>
        <p:txBody>
          <a:bodyPr wrap="square" rtlCol="0">
            <a:spAutoFit/>
          </a:bodyPr>
          <a:lstStyle/>
          <a:p>
            <a:pPr algn="ctr"/>
            <a:r>
              <a:rPr lang="en-US" sz="1200" dirty="0"/>
              <a:t>100</a:t>
            </a:r>
          </a:p>
        </p:txBody>
      </p:sp>
      <p:pic>
        <p:nvPicPr>
          <p:cNvPr id="7" name="Picture 6"/>
          <p:cNvPicPr>
            <a:picLocks noChangeAspect="1"/>
          </p:cNvPicPr>
          <p:nvPr/>
        </p:nvPicPr>
        <p:blipFill>
          <a:blip r:embed="rId6"/>
          <a:stretch>
            <a:fillRect/>
          </a:stretch>
        </p:blipFill>
        <p:spPr>
          <a:xfrm>
            <a:off x="10299783" y="4017960"/>
            <a:ext cx="1382880" cy="2204591"/>
          </a:xfrm>
          <a:prstGeom prst="rect">
            <a:avLst/>
          </a:prstGeom>
        </p:spPr>
      </p:pic>
      <p:sp>
        <p:nvSpPr>
          <p:cNvPr id="8" name="TextBox 7"/>
          <p:cNvSpPr txBox="1"/>
          <p:nvPr/>
        </p:nvSpPr>
        <p:spPr>
          <a:xfrm>
            <a:off x="10187205" y="3756295"/>
            <a:ext cx="1520337" cy="276999"/>
          </a:xfrm>
          <a:prstGeom prst="rect">
            <a:avLst/>
          </a:prstGeom>
          <a:noFill/>
        </p:spPr>
        <p:txBody>
          <a:bodyPr wrap="square" rtlCol="0">
            <a:spAutoFit/>
          </a:bodyPr>
          <a:lstStyle/>
          <a:p>
            <a:r>
              <a:rPr lang="en-US" sz="1200" dirty="0"/>
              <a:t>Thickness(Ft.)</a:t>
            </a:r>
          </a:p>
        </p:txBody>
      </p:sp>
      <p:sp>
        <p:nvSpPr>
          <p:cNvPr id="39" name="Title 1"/>
          <p:cNvSpPr>
            <a:spLocks noGrp="1"/>
          </p:cNvSpPr>
          <p:nvPr>
            <p:ph type="title"/>
          </p:nvPr>
        </p:nvSpPr>
        <p:spPr>
          <a:xfrm>
            <a:off x="838200" y="82380"/>
            <a:ext cx="10515600" cy="560173"/>
          </a:xfrm>
        </p:spPr>
        <p:txBody>
          <a:bodyPr>
            <a:normAutofit fontScale="90000"/>
          </a:bodyPr>
          <a:lstStyle/>
          <a:p>
            <a:r>
              <a:rPr lang="en-US" dirty="0"/>
              <a:t>Modeling : 2D parasequence thickness maps</a:t>
            </a:r>
          </a:p>
        </p:txBody>
      </p:sp>
      <p:sp>
        <p:nvSpPr>
          <p:cNvPr id="40" name="Rectangle 39"/>
          <p:cNvSpPr/>
          <p:nvPr/>
        </p:nvSpPr>
        <p:spPr>
          <a:xfrm>
            <a:off x="5985439" y="1505509"/>
            <a:ext cx="181991" cy="2396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004847" y="2108429"/>
            <a:ext cx="232611" cy="180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655246" y="3336902"/>
            <a:ext cx="232611" cy="236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889725" y="4318728"/>
            <a:ext cx="228600" cy="336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576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well log attributes </a:t>
            </a:r>
          </a:p>
        </p:txBody>
      </p:sp>
      <p:sp>
        <p:nvSpPr>
          <p:cNvPr id="4" name="Slide Number Placeholder 3"/>
          <p:cNvSpPr>
            <a:spLocks noGrp="1"/>
          </p:cNvSpPr>
          <p:nvPr>
            <p:ph type="sldNum" sz="quarter" idx="12"/>
          </p:nvPr>
        </p:nvSpPr>
        <p:spPr/>
        <p:txBody>
          <a:bodyPr/>
          <a:lstStyle/>
          <a:p>
            <a:fld id="{E056E050-4038-4D3A-BCB9-7EC910CCF993}" type="slidenum">
              <a:rPr lang="en-US" smtClean="0"/>
              <a:t>22</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t="5541"/>
          <a:stretch/>
        </p:blipFill>
        <p:spPr bwMode="auto">
          <a:xfrm>
            <a:off x="2113092" y="974558"/>
            <a:ext cx="5618667" cy="5659238"/>
          </a:xfrm>
          <a:prstGeom prst="rect">
            <a:avLst/>
          </a:prstGeom>
          <a:noFill/>
          <a:ln>
            <a:noFill/>
          </a:ln>
        </p:spPr>
      </p:pic>
      <p:sp>
        <p:nvSpPr>
          <p:cNvPr id="6" name="Right Arrow 5"/>
          <p:cNvSpPr/>
          <p:nvPr/>
        </p:nvSpPr>
        <p:spPr>
          <a:xfrm rot="7896879">
            <a:off x="6548585" y="2121070"/>
            <a:ext cx="843828" cy="48768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6594438" y="1483360"/>
            <a:ext cx="20320" cy="45110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231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Modeling : 2D, parasequnces slope maps </a:t>
            </a:r>
          </a:p>
        </p:txBody>
      </p:sp>
      <p:sp>
        <p:nvSpPr>
          <p:cNvPr id="4" name="Slide Number Placeholder 3"/>
          <p:cNvSpPr>
            <a:spLocks noGrp="1"/>
          </p:cNvSpPr>
          <p:nvPr>
            <p:ph type="sldNum" sz="quarter" idx="12"/>
          </p:nvPr>
        </p:nvSpPr>
        <p:spPr/>
        <p:txBody>
          <a:bodyPr/>
          <a:lstStyle/>
          <a:p>
            <a:fld id="{E056E050-4038-4D3A-BCB9-7EC910CCF993}" type="slidenum">
              <a:rPr lang="en-US" smtClean="0"/>
              <a:t>23</a:t>
            </a:fld>
            <a:endParaRPr lang="en-US"/>
          </a:p>
        </p:txBody>
      </p:sp>
      <p:pic>
        <p:nvPicPr>
          <p:cNvPr id="9" name="Picture 8"/>
          <p:cNvPicPr>
            <a:picLocks noChangeAspect="1"/>
          </p:cNvPicPr>
          <p:nvPr/>
        </p:nvPicPr>
        <p:blipFill rotWithShape="1">
          <a:blip r:embed="rId3"/>
          <a:srcRect l="19141" t="13189" r="18529" b="13339"/>
          <a:stretch/>
        </p:blipFill>
        <p:spPr>
          <a:xfrm>
            <a:off x="5572292" y="3911538"/>
            <a:ext cx="3723931" cy="2718800"/>
          </a:xfrm>
          <a:prstGeom prst="rect">
            <a:avLst/>
          </a:prstGeom>
          <a:ln w="28575">
            <a:solidFill>
              <a:schemeClr val="tx1"/>
            </a:solidFill>
          </a:ln>
        </p:spPr>
      </p:pic>
      <p:pic>
        <p:nvPicPr>
          <p:cNvPr id="10" name="Picture 9"/>
          <p:cNvPicPr>
            <a:picLocks noChangeAspect="1"/>
          </p:cNvPicPr>
          <p:nvPr/>
        </p:nvPicPr>
        <p:blipFill rotWithShape="1">
          <a:blip r:embed="rId4"/>
          <a:srcRect l="18038" t="12743" r="18252" b="13040"/>
          <a:stretch/>
        </p:blipFill>
        <p:spPr>
          <a:xfrm>
            <a:off x="5588150" y="1097727"/>
            <a:ext cx="3723931" cy="2686818"/>
          </a:xfrm>
          <a:prstGeom prst="rect">
            <a:avLst/>
          </a:prstGeom>
          <a:ln w="28575">
            <a:solidFill>
              <a:schemeClr val="tx1"/>
            </a:solidFill>
          </a:ln>
        </p:spPr>
      </p:pic>
      <p:pic>
        <p:nvPicPr>
          <p:cNvPr id="11" name="Picture 10"/>
          <p:cNvPicPr>
            <a:picLocks noChangeAspect="1"/>
          </p:cNvPicPr>
          <p:nvPr/>
        </p:nvPicPr>
        <p:blipFill rotWithShape="1">
          <a:blip r:embed="rId5"/>
          <a:srcRect l="9979" t="17640" r="52722" b="12424"/>
          <a:stretch/>
        </p:blipFill>
        <p:spPr>
          <a:xfrm>
            <a:off x="9468855" y="1041507"/>
            <a:ext cx="436447" cy="2750748"/>
          </a:xfrm>
          <a:prstGeom prst="rect">
            <a:avLst/>
          </a:prstGeom>
        </p:spPr>
      </p:pic>
      <p:cxnSp>
        <p:nvCxnSpPr>
          <p:cNvPr id="12" name="Straight Connector 11"/>
          <p:cNvCxnSpPr/>
          <p:nvPr/>
        </p:nvCxnSpPr>
        <p:spPr>
          <a:xfrm>
            <a:off x="9553073" y="6551264"/>
            <a:ext cx="222584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58578" y="6298853"/>
            <a:ext cx="843432" cy="276999"/>
          </a:xfrm>
          <a:prstGeom prst="rect">
            <a:avLst/>
          </a:prstGeom>
          <a:noFill/>
        </p:spPr>
        <p:txBody>
          <a:bodyPr wrap="square" rtlCol="0">
            <a:spAutoFit/>
          </a:bodyPr>
          <a:lstStyle/>
          <a:p>
            <a:r>
              <a:rPr lang="en-US" sz="1200" dirty="0"/>
              <a:t>25,000 ft</a:t>
            </a:r>
          </a:p>
        </p:txBody>
      </p:sp>
      <p:sp>
        <p:nvSpPr>
          <p:cNvPr id="14" name="TextBox 13"/>
          <p:cNvSpPr txBox="1"/>
          <p:nvPr/>
        </p:nvSpPr>
        <p:spPr>
          <a:xfrm>
            <a:off x="9905302" y="1073104"/>
            <a:ext cx="706551" cy="369332"/>
          </a:xfrm>
          <a:prstGeom prst="rect">
            <a:avLst/>
          </a:prstGeom>
          <a:noFill/>
        </p:spPr>
        <p:txBody>
          <a:bodyPr wrap="square" rtlCol="0">
            <a:spAutoFit/>
          </a:bodyPr>
          <a:lstStyle/>
          <a:p>
            <a:r>
              <a:rPr lang="en-US" b="1" dirty="0"/>
              <a:t>1.0</a:t>
            </a:r>
          </a:p>
        </p:txBody>
      </p:sp>
      <p:sp>
        <p:nvSpPr>
          <p:cNvPr id="15" name="TextBox 14"/>
          <p:cNvSpPr txBox="1"/>
          <p:nvPr/>
        </p:nvSpPr>
        <p:spPr>
          <a:xfrm>
            <a:off x="9858446" y="3485514"/>
            <a:ext cx="706551" cy="369332"/>
          </a:xfrm>
          <a:prstGeom prst="rect">
            <a:avLst/>
          </a:prstGeom>
          <a:noFill/>
        </p:spPr>
        <p:txBody>
          <a:bodyPr wrap="square" rtlCol="0">
            <a:spAutoFit/>
          </a:bodyPr>
          <a:lstStyle/>
          <a:p>
            <a:r>
              <a:rPr lang="en-US" b="1" dirty="0"/>
              <a:t>-1.0</a:t>
            </a:r>
          </a:p>
        </p:txBody>
      </p:sp>
      <p:sp>
        <p:nvSpPr>
          <p:cNvPr id="16" name="Right Arrow 15"/>
          <p:cNvSpPr/>
          <p:nvPr/>
        </p:nvSpPr>
        <p:spPr>
          <a:xfrm rot="16200000">
            <a:off x="9026864" y="4987314"/>
            <a:ext cx="1542677" cy="65869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89725" y="4318728"/>
            <a:ext cx="228600" cy="336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85439" y="1505509"/>
            <a:ext cx="181991" cy="2396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04847" y="2108429"/>
            <a:ext cx="232611" cy="180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55246" y="3336902"/>
            <a:ext cx="232611" cy="236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01260" y="1339467"/>
            <a:ext cx="2957844" cy="5295521"/>
            <a:chOff x="301260" y="546987"/>
            <a:chExt cx="2957844" cy="5295521"/>
          </a:xfrm>
        </p:grpSpPr>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t="11628" r="50858" b="3852"/>
            <a:stretch/>
          </p:blipFill>
          <p:spPr>
            <a:xfrm>
              <a:off x="301260" y="546987"/>
              <a:ext cx="2480529" cy="5295521"/>
            </a:xfrm>
            <a:prstGeom prst="rect">
              <a:avLst/>
            </a:prstGeom>
          </p:spPr>
        </p:pic>
        <p:sp>
          <p:nvSpPr>
            <p:cNvPr id="23" name="Rectangle 22"/>
            <p:cNvSpPr/>
            <p:nvPr/>
          </p:nvSpPr>
          <p:spPr>
            <a:xfrm>
              <a:off x="2711067" y="2927908"/>
              <a:ext cx="541304" cy="9221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709898" y="3844894"/>
              <a:ext cx="542473" cy="419612"/>
            </a:xfrm>
            <a:prstGeom prst="rect">
              <a:avLst/>
            </a:prstGeom>
            <a:solidFill>
              <a:srgbClr val="09E7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709897" y="4264505"/>
              <a:ext cx="542473" cy="312822"/>
            </a:xfrm>
            <a:prstGeom prst="rect">
              <a:avLst/>
            </a:prstGeom>
            <a:solidFill>
              <a:srgbClr val="A2C816"/>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716631" y="4556952"/>
              <a:ext cx="535739" cy="312822"/>
            </a:xfrm>
            <a:prstGeom prst="rect">
              <a:avLst/>
            </a:prstGeom>
            <a:solidFill>
              <a:srgbClr val="FFC000"/>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26753" y="4869773"/>
              <a:ext cx="532351" cy="197042"/>
            </a:xfrm>
            <a:prstGeom prst="rect">
              <a:avLst/>
            </a:prstGeom>
            <a:solidFill>
              <a:srgbClr val="D9A2E2"/>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716371" y="5066814"/>
              <a:ext cx="542733" cy="262937"/>
            </a:xfrm>
            <a:prstGeom prst="rect">
              <a:avLst/>
            </a:prstGeom>
            <a:solidFill>
              <a:schemeClr val="accent1">
                <a:lumMod val="60000"/>
                <a:lumOff val="40000"/>
              </a:schemeClr>
            </a:solidFill>
            <a:ln>
              <a:solidFill>
                <a:srgbClr val="A2C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p:cNvSpPr/>
          <p:nvPr/>
        </p:nvSpPr>
        <p:spPr>
          <a:xfrm rot="17852766">
            <a:off x="1369651" y="5889418"/>
            <a:ext cx="321520" cy="202688"/>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32" name="Right Arrow 31"/>
          <p:cNvSpPr/>
          <p:nvPr/>
        </p:nvSpPr>
        <p:spPr>
          <a:xfrm rot="13459453">
            <a:off x="1030608" y="5460326"/>
            <a:ext cx="309756" cy="200152"/>
          </a:xfrm>
          <a:prstGeom prst="rightArrow">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33" name="Right Arrow 32"/>
          <p:cNvSpPr/>
          <p:nvPr/>
        </p:nvSpPr>
        <p:spPr>
          <a:xfrm rot="17852766">
            <a:off x="1330186" y="5652248"/>
            <a:ext cx="321520" cy="202688"/>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34" name="Right Arrow 33"/>
          <p:cNvSpPr/>
          <p:nvPr/>
        </p:nvSpPr>
        <p:spPr>
          <a:xfrm rot="17852766" flipV="1">
            <a:off x="1032125" y="5075782"/>
            <a:ext cx="321520" cy="256652"/>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sp>
        <p:nvSpPr>
          <p:cNvPr id="35" name="Right Arrow 34"/>
          <p:cNvSpPr/>
          <p:nvPr/>
        </p:nvSpPr>
        <p:spPr>
          <a:xfrm rot="16200000" flipV="1">
            <a:off x="663631" y="4691835"/>
            <a:ext cx="321520" cy="256652"/>
          </a:xfrm>
          <a:prstGeom prst="rightArrow">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6" name="Right Arrow 35"/>
          <p:cNvSpPr/>
          <p:nvPr/>
        </p:nvSpPr>
        <p:spPr>
          <a:xfrm rot="17852766" flipV="1">
            <a:off x="708819" y="3997894"/>
            <a:ext cx="853340" cy="256652"/>
          </a:xfrm>
          <a:prstGeom prst="rightArrow">
            <a:avLst/>
          </a:prstGeom>
          <a:solidFill>
            <a:srgbClr val="09E70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E70E"/>
              </a:solidFill>
            </a:endParaRPr>
          </a:p>
        </p:txBody>
      </p:sp>
      <p:cxnSp>
        <p:nvCxnSpPr>
          <p:cNvPr id="37" name="Straight Arrow Connector 36"/>
          <p:cNvCxnSpPr/>
          <p:nvPr/>
        </p:nvCxnSpPr>
        <p:spPr>
          <a:xfrm flipV="1">
            <a:off x="3259104" y="1097727"/>
            <a:ext cx="2313188" cy="427208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259104" y="3784545"/>
            <a:ext cx="2313188" cy="187770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259104" y="3911538"/>
            <a:ext cx="2313188" cy="175071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259104" y="5859295"/>
            <a:ext cx="2313188" cy="77104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804549" y="2336633"/>
            <a:ext cx="200298" cy="20900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82290" y="5061932"/>
            <a:ext cx="200298" cy="20900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9170937" y="782267"/>
            <a:ext cx="1254529" cy="276999"/>
          </a:xfrm>
          <a:prstGeom prst="rect">
            <a:avLst/>
          </a:prstGeom>
          <a:noFill/>
        </p:spPr>
        <p:txBody>
          <a:bodyPr wrap="square" rtlCol="0">
            <a:spAutoFit/>
          </a:bodyPr>
          <a:lstStyle/>
          <a:p>
            <a:pPr algn="ctr"/>
            <a:r>
              <a:rPr lang="en-US" sz="1200" dirty="0"/>
              <a:t>Slope (API/ft.)</a:t>
            </a:r>
          </a:p>
        </p:txBody>
      </p:sp>
      <p:sp>
        <p:nvSpPr>
          <p:cNvPr id="3" name="TextBox 2"/>
          <p:cNvSpPr txBox="1"/>
          <p:nvPr/>
        </p:nvSpPr>
        <p:spPr>
          <a:xfrm>
            <a:off x="6308950" y="700731"/>
            <a:ext cx="2423247" cy="369332"/>
          </a:xfrm>
          <a:prstGeom prst="rect">
            <a:avLst/>
          </a:prstGeom>
          <a:noFill/>
        </p:spPr>
        <p:txBody>
          <a:bodyPr wrap="square" rtlCol="0">
            <a:spAutoFit/>
          </a:bodyPr>
          <a:lstStyle/>
          <a:p>
            <a:r>
              <a:rPr lang="en-US" dirty="0" smtClean="0"/>
              <a:t>Slope maps</a:t>
            </a:r>
            <a:endParaRPr lang="en-US" dirty="0"/>
          </a:p>
        </p:txBody>
      </p:sp>
      <p:sp>
        <p:nvSpPr>
          <p:cNvPr id="46" name="TextBox 45"/>
          <p:cNvSpPr txBox="1"/>
          <p:nvPr/>
        </p:nvSpPr>
        <p:spPr>
          <a:xfrm>
            <a:off x="838200" y="769431"/>
            <a:ext cx="2423247" cy="369332"/>
          </a:xfrm>
          <a:prstGeom prst="rect">
            <a:avLst/>
          </a:prstGeom>
          <a:noFill/>
        </p:spPr>
        <p:txBody>
          <a:bodyPr wrap="square" rtlCol="0">
            <a:spAutoFit/>
          </a:bodyPr>
          <a:lstStyle/>
          <a:p>
            <a:r>
              <a:rPr lang="en-US" dirty="0" smtClean="0"/>
              <a:t>Type log</a:t>
            </a:r>
            <a:endParaRPr lang="en-US" dirty="0"/>
          </a:p>
        </p:txBody>
      </p:sp>
    </p:spTree>
    <p:extLst>
      <p:ext uri="{BB962C8B-B14F-4D97-AF65-F5344CB8AC3E}">
        <p14:creationId xmlns:p14="http://schemas.microsoft.com/office/powerpoint/2010/main" val="126618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Segmentation and correlation : North slope Alaska</a:t>
            </a:r>
          </a:p>
        </p:txBody>
      </p:sp>
      <p:sp>
        <p:nvSpPr>
          <p:cNvPr id="4" name="Slide Number Placeholder 3"/>
          <p:cNvSpPr>
            <a:spLocks noGrp="1"/>
          </p:cNvSpPr>
          <p:nvPr>
            <p:ph type="sldNum" sz="quarter" idx="12"/>
          </p:nvPr>
        </p:nvSpPr>
        <p:spPr/>
        <p:txBody>
          <a:bodyPr/>
          <a:lstStyle/>
          <a:p>
            <a:fld id="{E056E050-4038-4D3A-BCB9-7EC910CCF993}" type="slidenum">
              <a:rPr lang="en-US" smtClean="0"/>
              <a:t>24</a:t>
            </a:fld>
            <a:endParaRPr lang="en-US"/>
          </a:p>
        </p:txBody>
      </p:sp>
      <p:pic>
        <p:nvPicPr>
          <p:cNvPr id="5" name="Picture 4"/>
          <p:cNvPicPr/>
          <p:nvPr/>
        </p:nvPicPr>
        <p:blipFill rotWithShape="1">
          <a:blip r:embed="rId3">
            <a:extLst>
              <a:ext uri="{28A0092B-C50C-407E-A947-70E740481C1C}">
                <a14:useLocalDpi xmlns:a14="http://schemas.microsoft.com/office/drawing/2010/main" val="0"/>
              </a:ext>
            </a:extLst>
          </a:blip>
          <a:srcRect r="6729"/>
          <a:stretch/>
        </p:blipFill>
        <p:spPr bwMode="auto">
          <a:xfrm>
            <a:off x="440167" y="1080732"/>
            <a:ext cx="11095616" cy="51371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4095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6E050-4038-4D3A-BCB9-7EC910CCF993}" type="slidenum">
              <a:rPr lang="en-US" smtClean="0"/>
              <a:t>25</a:t>
            </a:fld>
            <a:endParaRPr lang="en-US"/>
          </a:p>
        </p:txBody>
      </p:sp>
      <p:pic>
        <p:nvPicPr>
          <p:cNvPr id="5" name="Picture 4"/>
          <p:cNvPicPr/>
          <p:nvPr/>
        </p:nvPicPr>
        <p:blipFill rotWithShape="1">
          <a:blip r:embed="rId3">
            <a:extLst>
              <a:ext uri="{28A0092B-C50C-407E-A947-70E740481C1C}">
                <a14:useLocalDpi xmlns:a14="http://schemas.microsoft.com/office/drawing/2010/main" val="0"/>
              </a:ext>
            </a:extLst>
          </a:blip>
          <a:srcRect r="8437"/>
          <a:stretch/>
        </p:blipFill>
        <p:spPr bwMode="auto">
          <a:xfrm>
            <a:off x="705970" y="1037310"/>
            <a:ext cx="10780059" cy="5191368"/>
          </a:xfrm>
          <a:prstGeom prst="rect">
            <a:avLst/>
          </a:prstGeom>
          <a:noFill/>
          <a:ln>
            <a:noFill/>
          </a:ln>
          <a:extLst>
            <a:ext uri="{53640926-AAD7-44D8-BBD7-CCE9431645EC}">
              <a14:shadowObscured xmlns:a14="http://schemas.microsoft.com/office/drawing/2010/main"/>
            </a:ext>
          </a:extLst>
        </p:spPr>
      </p:pic>
      <p:sp>
        <p:nvSpPr>
          <p:cNvPr id="6" name="Title 1"/>
          <p:cNvSpPr>
            <a:spLocks noGrp="1"/>
          </p:cNvSpPr>
          <p:nvPr>
            <p:ph type="title"/>
          </p:nvPr>
        </p:nvSpPr>
        <p:spPr>
          <a:xfrm>
            <a:off x="299720" y="80510"/>
            <a:ext cx="10515600" cy="560173"/>
          </a:xfrm>
        </p:spPr>
        <p:txBody>
          <a:bodyPr>
            <a:normAutofit fontScale="90000"/>
          </a:bodyPr>
          <a:lstStyle/>
          <a:p>
            <a:r>
              <a:rPr lang="en-US" dirty="0"/>
              <a:t>Segmentation and correlation : North slope Alaska</a:t>
            </a:r>
          </a:p>
        </p:txBody>
      </p:sp>
    </p:spTree>
    <p:extLst>
      <p:ext uri="{BB962C8B-B14F-4D97-AF65-F5344CB8AC3E}">
        <p14:creationId xmlns:p14="http://schemas.microsoft.com/office/powerpoint/2010/main" val="1203118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t>Automation of geoscience workflows is now a necessity and not a luxury </a:t>
            </a:r>
          </a:p>
          <a:p>
            <a:r>
              <a:rPr lang="en-US" dirty="0" smtClean="0"/>
              <a:t>Segmenting before correlating helps in improving the correlation </a:t>
            </a:r>
          </a:p>
          <a:p>
            <a:endParaRPr lang="en-US" dirty="0"/>
          </a:p>
        </p:txBody>
      </p:sp>
      <p:sp>
        <p:nvSpPr>
          <p:cNvPr id="4" name="Slide Number Placeholder 3"/>
          <p:cNvSpPr>
            <a:spLocks noGrp="1"/>
          </p:cNvSpPr>
          <p:nvPr>
            <p:ph type="sldNum" sz="quarter" idx="12"/>
          </p:nvPr>
        </p:nvSpPr>
        <p:spPr/>
        <p:txBody>
          <a:bodyPr/>
          <a:lstStyle/>
          <a:p>
            <a:fld id="{E056E050-4038-4D3A-BCB9-7EC910CCF993}" type="slidenum">
              <a:rPr lang="en-US" smtClean="0"/>
              <a:t>26</a:t>
            </a:fld>
            <a:endParaRPr lang="en-US"/>
          </a:p>
        </p:txBody>
      </p:sp>
    </p:spTree>
    <p:extLst>
      <p:ext uri="{BB962C8B-B14F-4D97-AF65-F5344CB8AC3E}">
        <p14:creationId xmlns:p14="http://schemas.microsoft.com/office/powerpoint/2010/main" val="24981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312361"/>
            <a:ext cx="10515600" cy="552759"/>
          </a:xfrm>
        </p:spPr>
        <p:txBody>
          <a:bodyPr/>
          <a:lstStyle/>
          <a:p>
            <a:pPr marL="0" indent="0">
              <a:buNone/>
            </a:pPr>
            <a:r>
              <a:rPr lang="en-US" dirty="0" smtClean="0"/>
              <a:t>Thank you! </a:t>
            </a:r>
            <a:endParaRPr lang="en-US" dirty="0"/>
          </a:p>
        </p:txBody>
      </p:sp>
      <p:sp>
        <p:nvSpPr>
          <p:cNvPr id="4" name="Slide Number Placeholder 3"/>
          <p:cNvSpPr>
            <a:spLocks noGrp="1"/>
          </p:cNvSpPr>
          <p:nvPr>
            <p:ph type="sldNum" sz="quarter" idx="12"/>
          </p:nvPr>
        </p:nvSpPr>
        <p:spPr/>
        <p:txBody>
          <a:bodyPr/>
          <a:lstStyle/>
          <a:p>
            <a:fld id="{E056E050-4038-4D3A-BCB9-7EC910CCF993}" type="slidenum">
              <a:rPr lang="en-US" smtClean="0"/>
              <a:t>27</a:t>
            </a:fld>
            <a:endParaRPr lang="en-US"/>
          </a:p>
        </p:txBody>
      </p:sp>
    </p:spTree>
    <p:extLst>
      <p:ext uri="{BB962C8B-B14F-4D97-AF65-F5344CB8AC3E}">
        <p14:creationId xmlns:p14="http://schemas.microsoft.com/office/powerpoint/2010/main" val="357514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0" y="457200"/>
            <a:ext cx="8915400" cy="5105400"/>
          </a:xfrm>
          <a:prstGeom prst="rect">
            <a:avLst/>
          </a:prstGeom>
          <a:noFill/>
          <a:ln w="9525">
            <a:noFill/>
            <a:miter lim="800000"/>
            <a:headEnd/>
            <a:tailEnd/>
          </a:ln>
          <a:effectLst/>
        </p:spPr>
        <p:txBody>
          <a:bodyPr lIns="91434" tIns="45717" rIns="91434" bIns="45717"/>
          <a:lstStyle/>
          <a:p>
            <a:pPr marL="342900" indent="-342900">
              <a:spcAft>
                <a:spcPct val="50000"/>
              </a:spcAft>
              <a:buFontTx/>
              <a:buChar char="•"/>
              <a:defRPr/>
            </a:pPr>
            <a:endParaRPr lang="en-US" dirty="0">
              <a:effectLst>
                <a:outerShdw blurRad="38100" dist="38100" dir="2700000" algn="tl">
                  <a:srgbClr val="C0C0C0"/>
                </a:outerShdw>
              </a:effectLst>
              <a:latin typeface="Arial" pitchFamily="34" charset="0"/>
            </a:endParaRPr>
          </a:p>
        </p:txBody>
      </p:sp>
      <p:pic>
        <p:nvPicPr>
          <p:cNvPr id="34819" name="Picture 11" descr="pptexp00000"/>
          <p:cNvPicPr>
            <a:picLocks noChangeAspect="1" noChangeArrowheads="1"/>
          </p:cNvPicPr>
          <p:nvPr/>
        </p:nvPicPr>
        <p:blipFill>
          <a:blip r:embed="rId3" cstate="print"/>
          <a:srcRect/>
          <a:stretch>
            <a:fillRect/>
          </a:stretch>
        </p:blipFill>
        <p:spPr bwMode="auto">
          <a:xfrm>
            <a:off x="8153400" y="970280"/>
            <a:ext cx="1981200" cy="1574800"/>
          </a:xfrm>
          <a:prstGeom prst="rect">
            <a:avLst/>
          </a:prstGeom>
          <a:noFill/>
          <a:ln w="28575">
            <a:solidFill>
              <a:srgbClr val="FF0000"/>
            </a:solidFill>
            <a:miter lim="800000"/>
            <a:headEnd/>
            <a:tailEnd/>
          </a:ln>
        </p:spPr>
      </p:pic>
      <p:sp>
        <p:nvSpPr>
          <p:cNvPr id="38921" name="TextBox 19"/>
          <p:cNvSpPr txBox="1">
            <a:spLocks noChangeArrowheads="1"/>
          </p:cNvSpPr>
          <p:nvPr/>
        </p:nvSpPr>
        <p:spPr bwMode="auto">
          <a:xfrm>
            <a:off x="8305801" y="2743200"/>
            <a:ext cx="1595117" cy="369332"/>
          </a:xfrm>
          <a:prstGeom prst="rect">
            <a:avLst/>
          </a:prstGeom>
          <a:noFill/>
          <a:ln w="9525">
            <a:noFill/>
            <a:miter lim="800000"/>
            <a:headEnd/>
            <a:tailEnd/>
          </a:ln>
        </p:spPr>
        <p:txBody>
          <a:bodyPr wrap="none">
            <a:spAutoFit/>
          </a:bodyPr>
          <a:lstStyle/>
          <a:p>
            <a:r>
              <a:rPr lang="en-US">
                <a:solidFill>
                  <a:srgbClr val="FF0000"/>
                </a:solidFill>
              </a:rPr>
              <a:t>Rising sea level</a:t>
            </a:r>
          </a:p>
        </p:txBody>
      </p:sp>
      <p:sp>
        <p:nvSpPr>
          <p:cNvPr id="38922" name="TextBox 20"/>
          <p:cNvSpPr txBox="1">
            <a:spLocks noChangeArrowheads="1"/>
          </p:cNvSpPr>
          <p:nvPr/>
        </p:nvSpPr>
        <p:spPr bwMode="auto">
          <a:xfrm>
            <a:off x="4191000" y="2057400"/>
            <a:ext cx="3279296" cy="923330"/>
          </a:xfrm>
          <a:prstGeom prst="rect">
            <a:avLst/>
          </a:prstGeom>
          <a:noFill/>
          <a:ln w="9525">
            <a:noFill/>
            <a:miter lim="800000"/>
            <a:headEnd/>
            <a:tailEnd/>
          </a:ln>
        </p:spPr>
        <p:txBody>
          <a:bodyPr wrap="none">
            <a:spAutoFit/>
          </a:bodyPr>
          <a:lstStyle/>
          <a:p>
            <a:r>
              <a:rPr lang="en-US">
                <a:solidFill>
                  <a:srgbClr val="FF0000"/>
                </a:solidFill>
              </a:rPr>
              <a:t>Shoreline moves landward;Sands</a:t>
            </a:r>
          </a:p>
          <a:p>
            <a:r>
              <a:rPr lang="en-US">
                <a:solidFill>
                  <a:srgbClr val="FF0000"/>
                </a:solidFill>
              </a:rPr>
              <a:t>deposited along shoreline, but</a:t>
            </a:r>
          </a:p>
          <a:p>
            <a:r>
              <a:rPr lang="en-US">
                <a:solidFill>
                  <a:srgbClr val="FF0000"/>
                </a:solidFill>
              </a:rPr>
              <a:t>mud across shelf-slope-basin.</a:t>
            </a:r>
          </a:p>
        </p:txBody>
      </p:sp>
      <p:pic>
        <p:nvPicPr>
          <p:cNvPr id="34844" name="Picture 7" descr="submarine-fan_sequence"/>
          <p:cNvPicPr>
            <a:picLocks noChangeAspect="1" noChangeArrowheads="1"/>
          </p:cNvPicPr>
          <p:nvPr/>
        </p:nvPicPr>
        <p:blipFill>
          <a:blip r:embed="rId4" cstate="print"/>
          <a:srcRect t="80489" b="-2258"/>
          <a:stretch>
            <a:fillRect/>
          </a:stretch>
        </p:blipFill>
        <p:spPr bwMode="auto">
          <a:xfrm>
            <a:off x="1752600" y="3200400"/>
            <a:ext cx="8915400" cy="2514600"/>
          </a:xfrm>
          <a:prstGeom prst="rect">
            <a:avLst/>
          </a:prstGeom>
          <a:noFill/>
          <a:ln w="9525">
            <a:noFill/>
            <a:miter lim="800000"/>
            <a:headEnd/>
            <a:tailEnd/>
          </a:ln>
        </p:spPr>
      </p:pic>
      <p:sp>
        <p:nvSpPr>
          <p:cNvPr id="34823" name="TextBox 26"/>
          <p:cNvSpPr txBox="1">
            <a:spLocks noChangeArrowheads="1"/>
          </p:cNvSpPr>
          <p:nvPr/>
        </p:nvSpPr>
        <p:spPr bwMode="auto">
          <a:xfrm>
            <a:off x="2590800" y="5943601"/>
            <a:ext cx="2382640" cy="646331"/>
          </a:xfrm>
          <a:prstGeom prst="rect">
            <a:avLst/>
          </a:prstGeom>
          <a:noFill/>
          <a:ln w="9525">
            <a:noFill/>
            <a:miter lim="800000"/>
            <a:headEnd/>
            <a:tailEnd/>
          </a:ln>
        </p:spPr>
        <p:txBody>
          <a:bodyPr wrap="none">
            <a:spAutoFit/>
          </a:bodyPr>
          <a:lstStyle/>
          <a:p>
            <a:r>
              <a:rPr lang="en-US" dirty="0">
                <a:solidFill>
                  <a:srgbClr val="FF0000"/>
                </a:solidFill>
              </a:rPr>
              <a:t>“Transgressive systems </a:t>
            </a:r>
          </a:p>
          <a:p>
            <a:r>
              <a:rPr lang="en-US" dirty="0">
                <a:solidFill>
                  <a:srgbClr val="FF0000"/>
                </a:solidFill>
              </a:rPr>
              <a:t>tract”</a:t>
            </a:r>
          </a:p>
        </p:txBody>
      </p:sp>
      <p:cxnSp>
        <p:nvCxnSpPr>
          <p:cNvPr id="28" name="Straight Arrow Connector 27"/>
          <p:cNvCxnSpPr/>
          <p:nvPr/>
        </p:nvCxnSpPr>
        <p:spPr>
          <a:xfrm rot="5400000" flipH="1" flipV="1">
            <a:off x="8726488" y="4151313"/>
            <a:ext cx="990600" cy="31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6781800" y="3429000"/>
            <a:ext cx="2362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rot="950980">
            <a:off x="5409847" y="4505603"/>
            <a:ext cx="3132845" cy="369332"/>
          </a:xfrm>
          <a:prstGeom prst="rect">
            <a:avLst/>
          </a:prstGeom>
          <a:noFill/>
          <a:ln w="9525">
            <a:noFill/>
            <a:miter lim="800000"/>
            <a:headEnd/>
            <a:tailEnd/>
          </a:ln>
        </p:spPr>
        <p:txBody>
          <a:bodyPr wrap="none">
            <a:spAutoFit/>
          </a:bodyPr>
          <a:lstStyle/>
          <a:p>
            <a:r>
              <a:rPr lang="en-US">
                <a:solidFill>
                  <a:schemeClr val="bg1"/>
                </a:solidFill>
              </a:rPr>
              <a:t>Organic-rich condensed section</a:t>
            </a:r>
          </a:p>
        </p:txBody>
      </p:sp>
      <p:sp>
        <p:nvSpPr>
          <p:cNvPr id="14" name="Oval 13"/>
          <p:cNvSpPr/>
          <p:nvPr/>
        </p:nvSpPr>
        <p:spPr>
          <a:xfrm rot="1152538">
            <a:off x="9301163" y="1451293"/>
            <a:ext cx="23971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514600" y="3352800"/>
            <a:ext cx="6858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200400" y="3429000"/>
            <a:ext cx="6858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886200" y="3505200"/>
            <a:ext cx="6858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1905000" y="3276600"/>
            <a:ext cx="6858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flipV="1">
            <a:off x="3810000" y="3429000"/>
            <a:ext cx="2286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572000" y="3505200"/>
            <a:ext cx="23622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3124200" y="3352800"/>
            <a:ext cx="28956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2438400" y="3276600"/>
            <a:ext cx="3429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78" name="TextBox 24"/>
          <p:cNvSpPr txBox="1">
            <a:spLocks noChangeArrowheads="1"/>
          </p:cNvSpPr>
          <p:nvPr/>
        </p:nvSpPr>
        <p:spPr bwMode="auto">
          <a:xfrm>
            <a:off x="3124200" y="914400"/>
            <a:ext cx="1053686" cy="369332"/>
          </a:xfrm>
          <a:prstGeom prst="rect">
            <a:avLst/>
          </a:prstGeom>
          <a:noFill/>
          <a:ln w="9525">
            <a:noFill/>
            <a:miter lim="800000"/>
            <a:headEnd/>
            <a:tailEnd/>
          </a:ln>
        </p:spPr>
        <p:txBody>
          <a:bodyPr wrap="none">
            <a:spAutoFit/>
          </a:bodyPr>
          <a:lstStyle/>
          <a:p>
            <a:r>
              <a:rPr lang="en-US"/>
              <a:t>shoreline</a:t>
            </a:r>
          </a:p>
        </p:txBody>
      </p:sp>
      <p:cxnSp>
        <p:nvCxnSpPr>
          <p:cNvPr id="27" name="Straight Arrow Connector 26"/>
          <p:cNvCxnSpPr/>
          <p:nvPr/>
        </p:nvCxnSpPr>
        <p:spPr>
          <a:xfrm>
            <a:off x="3048000" y="990600"/>
            <a:ext cx="381000" cy="2362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048000" y="990600"/>
            <a:ext cx="1066800" cy="2438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895600" y="990600"/>
            <a:ext cx="152400" cy="228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286000" y="1066800"/>
            <a:ext cx="7620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itle 1"/>
          <p:cNvSpPr txBox="1">
            <a:spLocks/>
          </p:cNvSpPr>
          <p:nvPr/>
        </p:nvSpPr>
        <p:spPr>
          <a:xfrm>
            <a:off x="173006" y="20808"/>
            <a:ext cx="10515600" cy="560173"/>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rgbClr val="F0EBC4"/>
                </a:solidFill>
                <a:latin typeface="+mj-lt"/>
                <a:ea typeface="+mj-ea"/>
                <a:cs typeface="+mj-cs"/>
              </a:defRPr>
            </a:lvl1pPr>
          </a:lstStyle>
          <a:p>
            <a:r>
              <a:rPr lang="en-US" dirty="0" smtClean="0">
                <a:solidFill>
                  <a:schemeClr val="bg1"/>
                </a:solidFill>
              </a:rPr>
              <a:t>Motivation </a:t>
            </a:r>
            <a:endParaRPr lang="en-US" dirty="0">
              <a:solidFill>
                <a:schemeClr val="bg1"/>
              </a:solidFill>
            </a:endParaRPr>
          </a:p>
        </p:txBody>
      </p:sp>
      <p:sp>
        <p:nvSpPr>
          <p:cNvPr id="33" name="TextBox 32"/>
          <p:cNvSpPr txBox="1">
            <a:spLocks noChangeArrowheads="1"/>
          </p:cNvSpPr>
          <p:nvPr/>
        </p:nvSpPr>
        <p:spPr bwMode="auto">
          <a:xfrm>
            <a:off x="10586720" y="6287086"/>
            <a:ext cx="1181157" cy="369332"/>
          </a:xfrm>
          <a:prstGeom prst="rect">
            <a:avLst/>
          </a:prstGeom>
          <a:noFill/>
          <a:ln w="9525">
            <a:noFill/>
            <a:miter lim="800000"/>
            <a:headEnd/>
            <a:tailEnd/>
          </a:ln>
        </p:spPr>
        <p:txBody>
          <a:bodyPr wrap="none">
            <a:spAutoFit/>
          </a:bodyPr>
          <a:lstStyle/>
          <a:p>
            <a:r>
              <a:rPr lang="en-US" dirty="0" smtClean="0"/>
              <a:t>Slatt, 2016</a:t>
            </a:r>
            <a:endParaRPr lang="en-US" dirty="0"/>
          </a:p>
        </p:txBody>
      </p:sp>
      <p:sp>
        <p:nvSpPr>
          <p:cNvPr id="34" name="TextBox 33"/>
          <p:cNvSpPr txBox="1">
            <a:spLocks noChangeArrowheads="1"/>
          </p:cNvSpPr>
          <p:nvPr/>
        </p:nvSpPr>
        <p:spPr bwMode="auto">
          <a:xfrm>
            <a:off x="1828801" y="629920"/>
            <a:ext cx="2784475" cy="369888"/>
          </a:xfrm>
          <a:prstGeom prst="rect">
            <a:avLst/>
          </a:prstGeom>
          <a:noFill/>
          <a:ln w="9525">
            <a:noFill/>
            <a:miter lim="800000"/>
            <a:headEnd/>
            <a:tailEnd/>
          </a:ln>
        </p:spPr>
        <p:txBody>
          <a:bodyPr wrap="none">
            <a:spAutoFit/>
          </a:bodyPr>
          <a:lstStyle/>
          <a:p>
            <a:r>
              <a:rPr lang="en-US"/>
              <a:t>Deposition over 2MM years</a:t>
            </a:r>
          </a:p>
        </p:txBody>
      </p:sp>
    </p:spTree>
    <p:extLst>
      <p:ext uri="{BB962C8B-B14F-4D97-AF65-F5344CB8AC3E}">
        <p14:creationId xmlns:p14="http://schemas.microsoft.com/office/powerpoint/2010/main" val="1260465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921"/>
                                        </p:tgtEl>
                                        <p:attrNameLst>
                                          <p:attrName>style.visibility</p:attrName>
                                        </p:attrNameLst>
                                      </p:cBhvr>
                                      <p:to>
                                        <p:strVal val="visible"/>
                                      </p:to>
                                    </p:set>
                                    <p:animEffect transition="in" filter="checkerboard(across)">
                                      <p:cBhvr>
                                        <p:cTn id="10" dur="500"/>
                                        <p:tgtEl>
                                          <p:spTgt spid="389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heckerboard(across)">
                                      <p:cBhvr>
                                        <p:cTn id="15" dur="500"/>
                                        <p:tgtEl>
                                          <p:spTgt spid="2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8922"/>
                                        </p:tgtEl>
                                        <p:attrNameLst>
                                          <p:attrName>style.visibility</p:attrName>
                                        </p:attrNameLst>
                                      </p:cBhvr>
                                      <p:to>
                                        <p:strVal val="visible"/>
                                      </p:to>
                                    </p:set>
                                    <p:animEffect transition="in" filter="checkerboard(across)">
                                      <p:cBhvr>
                                        <p:cTn id="18" dur="500"/>
                                        <p:tgtEl>
                                          <p:spTgt spid="389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checkerboard(across)">
                                      <p:cBhvr>
                                        <p:cTn id="23" dur="500"/>
                                        <p:tgtEl>
                                          <p:spTgt spid="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heckerboard(across)">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heckerboard(across)">
                                      <p:cBhvr>
                                        <p:cTn id="48" dur="500"/>
                                        <p:tgtEl>
                                          <p:spTgt spid="22"/>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heckerboard(across)">
                                      <p:cBhvr>
                                        <p:cTn id="51" dur="500"/>
                                        <p:tgtEl>
                                          <p:spTgt spid="2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heckerboard(across)">
                                      <p:cBhvr>
                                        <p:cTn id="54" dur="500"/>
                                        <p:tgtEl>
                                          <p:spTgt spid="23"/>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heckerboard(across)">
                                      <p:cBhvr>
                                        <p:cTn id="57" dur="5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9478"/>
                                        </p:tgtEl>
                                        <p:attrNameLst>
                                          <p:attrName>style.visibility</p:attrName>
                                        </p:attrNameLst>
                                      </p:cBhvr>
                                      <p:to>
                                        <p:strVal val="visible"/>
                                      </p:to>
                                    </p:set>
                                    <p:animEffect transition="in" filter="checkerboard(across)">
                                      <p:cBhvr>
                                        <p:cTn id="62" dur="500"/>
                                        <p:tgtEl>
                                          <p:spTgt spid="19478"/>
                                        </p:tgtEl>
                                      </p:cBhvr>
                                    </p:animEffect>
                                  </p:childTnLst>
                                </p:cTn>
                              </p:par>
                              <p:par>
                                <p:cTn id="63" presetID="5" presetClass="entr" presetSubtype="1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checkerboard(across)">
                                      <p:cBhvr>
                                        <p:cTn id="65" dur="500"/>
                                        <p:tgtEl>
                                          <p:spTgt spid="39"/>
                                        </p:tgtEl>
                                      </p:cBhvr>
                                    </p:animEffect>
                                  </p:childTnLst>
                                </p:cTn>
                              </p:par>
                              <p:par>
                                <p:cTn id="66" presetID="5" presetClass="entr" presetSubtype="1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checkerboard(across)">
                                      <p:cBhvr>
                                        <p:cTn id="68" dur="500"/>
                                        <p:tgtEl>
                                          <p:spTgt spid="37"/>
                                        </p:tgtEl>
                                      </p:cBhvr>
                                    </p:animEffect>
                                  </p:childTnLst>
                                </p:cTn>
                              </p:par>
                              <p:par>
                                <p:cTn id="69" presetID="5" presetClass="entr" presetSubtype="1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checkerboard(across)">
                                      <p:cBhvr>
                                        <p:cTn id="71" dur="500"/>
                                        <p:tgtEl>
                                          <p:spTgt spid="27"/>
                                        </p:tgtEl>
                                      </p:cBhvr>
                                    </p:animEffect>
                                  </p:childTnLst>
                                </p:cTn>
                              </p:par>
                              <p:par>
                                <p:cTn id="72" presetID="5" presetClass="entr" presetSubtype="1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checkerboard(across)">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checkerboard(across)">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checkerboard(across)">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38922" grpId="0"/>
      <p:bldP spid="31" grpId="0"/>
      <p:bldP spid="17" grpId="0" animBg="1"/>
      <p:bldP spid="18" grpId="0" animBg="1"/>
      <p:bldP spid="19" grpId="0" animBg="1"/>
      <p:bldP spid="20" grpId="0" animBg="1"/>
      <p:bldP spid="21" grpId="0" animBg="1"/>
      <p:bldP spid="22" grpId="0" animBg="1"/>
      <p:bldP spid="23" grpId="0" animBg="1"/>
      <p:bldP spid="24" grpId="0" animBg="1"/>
      <p:bldP spid="19478"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524000" y="782320"/>
            <a:ext cx="8915400" cy="5105400"/>
          </a:xfrm>
          <a:prstGeom prst="rect">
            <a:avLst/>
          </a:prstGeom>
          <a:noFill/>
          <a:ln w="9525">
            <a:noFill/>
            <a:miter lim="800000"/>
            <a:headEnd/>
            <a:tailEnd/>
          </a:ln>
          <a:effectLst/>
        </p:spPr>
        <p:txBody>
          <a:bodyPr lIns="91434" tIns="45717" rIns="91434" bIns="45717"/>
          <a:lstStyle/>
          <a:p>
            <a:pPr marL="342900" indent="-342900">
              <a:spcAft>
                <a:spcPct val="50000"/>
              </a:spcAft>
              <a:buFontTx/>
              <a:buChar char="•"/>
              <a:defRPr/>
            </a:pPr>
            <a:endParaRPr lang="en-US" dirty="0">
              <a:effectLst>
                <a:outerShdw blurRad="38100" dist="38100" dir="2700000" algn="tl">
                  <a:srgbClr val="C0C0C0"/>
                </a:outerShdw>
              </a:effectLst>
              <a:latin typeface="Arial" pitchFamily="34" charset="0"/>
            </a:endParaRPr>
          </a:p>
        </p:txBody>
      </p:sp>
      <p:grpSp>
        <p:nvGrpSpPr>
          <p:cNvPr id="2" name="Group 5"/>
          <p:cNvGrpSpPr>
            <a:grpSpLocks/>
          </p:cNvGrpSpPr>
          <p:nvPr/>
        </p:nvGrpSpPr>
        <p:grpSpPr bwMode="auto">
          <a:xfrm>
            <a:off x="1524000" y="3906520"/>
            <a:ext cx="8991600" cy="2743200"/>
            <a:chOff x="48" y="2112"/>
            <a:chExt cx="5664" cy="1728"/>
          </a:xfrm>
        </p:grpSpPr>
        <p:sp>
          <p:nvSpPr>
            <p:cNvPr id="35870" name="Rectangle 6"/>
            <p:cNvSpPr>
              <a:spLocks noChangeArrowheads="1"/>
            </p:cNvSpPr>
            <p:nvPr/>
          </p:nvSpPr>
          <p:spPr bwMode="auto">
            <a:xfrm>
              <a:off x="48" y="2112"/>
              <a:ext cx="5664" cy="1728"/>
            </a:xfrm>
            <a:prstGeom prst="rect">
              <a:avLst/>
            </a:prstGeom>
            <a:solidFill>
              <a:schemeClr val="bg1"/>
            </a:solidFill>
            <a:ln w="9525" algn="ctr">
              <a:noFill/>
              <a:miter lim="800000"/>
              <a:headEnd/>
              <a:tailEnd/>
            </a:ln>
          </p:spPr>
          <p:txBody>
            <a:bodyPr wrap="none" anchor="ctr"/>
            <a:lstStyle/>
            <a:p>
              <a:endParaRPr lang="en-US"/>
            </a:p>
          </p:txBody>
        </p:sp>
        <p:pic>
          <p:nvPicPr>
            <p:cNvPr id="35871" name="Picture 7" descr="submarine-fan_sequence"/>
            <p:cNvPicPr>
              <a:picLocks noChangeAspect="1" noChangeArrowheads="1"/>
            </p:cNvPicPr>
            <p:nvPr/>
          </p:nvPicPr>
          <p:blipFill>
            <a:blip r:embed="rId3" cstate="print"/>
            <a:srcRect t="38266" b="41281"/>
            <a:stretch>
              <a:fillRect/>
            </a:stretch>
          </p:blipFill>
          <p:spPr bwMode="auto">
            <a:xfrm>
              <a:off x="89" y="2237"/>
              <a:ext cx="5616" cy="1488"/>
            </a:xfrm>
            <a:prstGeom prst="rect">
              <a:avLst/>
            </a:prstGeom>
            <a:noFill/>
            <a:ln w="9525">
              <a:noFill/>
              <a:miter lim="800000"/>
              <a:headEnd/>
              <a:tailEnd/>
            </a:ln>
          </p:spPr>
        </p:pic>
      </p:grpSp>
      <p:pic>
        <p:nvPicPr>
          <p:cNvPr id="35844" name="Picture 11" descr="pptexp00000"/>
          <p:cNvPicPr>
            <a:picLocks noChangeAspect="1" noChangeArrowheads="1"/>
          </p:cNvPicPr>
          <p:nvPr/>
        </p:nvPicPr>
        <p:blipFill>
          <a:blip r:embed="rId4" cstate="print"/>
          <a:srcRect/>
          <a:stretch>
            <a:fillRect/>
          </a:stretch>
        </p:blipFill>
        <p:spPr bwMode="auto">
          <a:xfrm>
            <a:off x="8001000" y="1163320"/>
            <a:ext cx="2133600" cy="1695450"/>
          </a:xfrm>
          <a:prstGeom prst="rect">
            <a:avLst/>
          </a:prstGeom>
          <a:noFill/>
          <a:ln w="38100">
            <a:solidFill>
              <a:srgbClr val="FF0000"/>
            </a:solidFill>
            <a:miter lim="800000"/>
            <a:headEnd/>
            <a:tailEnd/>
          </a:ln>
        </p:spPr>
      </p:pic>
      <p:sp>
        <p:nvSpPr>
          <p:cNvPr id="16" name="Freeform 15"/>
          <p:cNvSpPr/>
          <p:nvPr/>
        </p:nvSpPr>
        <p:spPr>
          <a:xfrm>
            <a:off x="1676400" y="4897120"/>
            <a:ext cx="8250238" cy="1454150"/>
          </a:xfrm>
          <a:custGeom>
            <a:avLst/>
            <a:gdLst>
              <a:gd name="connsiteX0" fmla="*/ 8403090 w 8403090"/>
              <a:gd name="connsiteY0" fmla="*/ 1455166 h 1455166"/>
              <a:gd name="connsiteX1" fmla="*/ 8163939 w 8403090"/>
              <a:gd name="connsiteY1" fmla="*/ 1427031 h 1455166"/>
              <a:gd name="connsiteX2" fmla="*/ 8093600 w 8403090"/>
              <a:gd name="connsiteY2" fmla="*/ 1412963 h 1455166"/>
              <a:gd name="connsiteX3" fmla="*/ 8051397 w 8403090"/>
              <a:gd name="connsiteY3" fmla="*/ 1398895 h 1455166"/>
              <a:gd name="connsiteX4" fmla="*/ 6911914 w 8403090"/>
              <a:gd name="connsiteY4" fmla="*/ 1370760 h 1455166"/>
              <a:gd name="connsiteX5" fmla="*/ 6489883 w 8403090"/>
              <a:gd name="connsiteY5" fmla="*/ 1342625 h 1455166"/>
              <a:gd name="connsiteX6" fmla="*/ 6335139 w 8403090"/>
              <a:gd name="connsiteY6" fmla="*/ 1328557 h 1455166"/>
              <a:gd name="connsiteX7" fmla="*/ 6067853 w 8403090"/>
              <a:gd name="connsiteY7" fmla="*/ 1314489 h 1455166"/>
              <a:gd name="connsiteX8" fmla="*/ 6039717 w 8403090"/>
              <a:gd name="connsiteY8" fmla="*/ 1286354 h 1455166"/>
              <a:gd name="connsiteX9" fmla="*/ 5997514 w 8403090"/>
              <a:gd name="connsiteY9" fmla="*/ 1272286 h 1455166"/>
              <a:gd name="connsiteX10" fmla="*/ 5870905 w 8403090"/>
              <a:gd name="connsiteY10" fmla="*/ 1314489 h 1455166"/>
              <a:gd name="connsiteX11" fmla="*/ 5673957 w 8403090"/>
              <a:gd name="connsiteY11" fmla="*/ 1328557 h 1455166"/>
              <a:gd name="connsiteX12" fmla="*/ 5659890 w 8403090"/>
              <a:gd name="connsiteY12" fmla="*/ 1370760 h 1455166"/>
              <a:gd name="connsiteX13" fmla="*/ 5631754 w 8403090"/>
              <a:gd name="connsiteY13" fmla="*/ 1342625 h 1455166"/>
              <a:gd name="connsiteX14" fmla="*/ 5491077 w 8403090"/>
              <a:gd name="connsiteY14" fmla="*/ 1314489 h 1455166"/>
              <a:gd name="connsiteX15" fmla="*/ 5434806 w 8403090"/>
              <a:gd name="connsiteY15" fmla="*/ 1286354 h 1455166"/>
              <a:gd name="connsiteX16" fmla="*/ 5054979 w 8403090"/>
              <a:gd name="connsiteY16" fmla="*/ 1258219 h 1455166"/>
              <a:gd name="connsiteX17" fmla="*/ 4984640 w 8403090"/>
              <a:gd name="connsiteY17" fmla="*/ 1244151 h 1455166"/>
              <a:gd name="connsiteX18" fmla="*/ 4900234 w 8403090"/>
              <a:gd name="connsiteY18" fmla="*/ 1216015 h 1455166"/>
              <a:gd name="connsiteX19" fmla="*/ 4815828 w 8403090"/>
              <a:gd name="connsiteY19" fmla="*/ 1201948 h 1455166"/>
              <a:gd name="connsiteX20" fmla="*/ 4703286 w 8403090"/>
              <a:gd name="connsiteY20" fmla="*/ 1173812 h 1455166"/>
              <a:gd name="connsiteX21" fmla="*/ 4562610 w 8403090"/>
              <a:gd name="connsiteY21" fmla="*/ 1145677 h 1455166"/>
              <a:gd name="connsiteX22" fmla="*/ 4351594 w 8403090"/>
              <a:gd name="connsiteY22" fmla="*/ 1117542 h 1455166"/>
              <a:gd name="connsiteX23" fmla="*/ 4267188 w 8403090"/>
              <a:gd name="connsiteY23" fmla="*/ 1075339 h 1455166"/>
              <a:gd name="connsiteX24" fmla="*/ 4126511 w 8403090"/>
              <a:gd name="connsiteY24" fmla="*/ 1033135 h 1455166"/>
              <a:gd name="connsiteX25" fmla="*/ 4084308 w 8403090"/>
              <a:gd name="connsiteY25" fmla="*/ 1005000 h 1455166"/>
              <a:gd name="connsiteX26" fmla="*/ 4028037 w 8403090"/>
              <a:gd name="connsiteY26" fmla="*/ 962797 h 1455166"/>
              <a:gd name="connsiteX27" fmla="*/ 3985834 w 8403090"/>
              <a:gd name="connsiteY27" fmla="*/ 948729 h 1455166"/>
              <a:gd name="connsiteX28" fmla="*/ 3901428 w 8403090"/>
              <a:gd name="connsiteY28" fmla="*/ 892459 h 1455166"/>
              <a:gd name="connsiteX29" fmla="*/ 3859225 w 8403090"/>
              <a:gd name="connsiteY29" fmla="*/ 878391 h 1455166"/>
              <a:gd name="connsiteX30" fmla="*/ 3817022 w 8403090"/>
              <a:gd name="connsiteY30" fmla="*/ 850255 h 1455166"/>
              <a:gd name="connsiteX31" fmla="*/ 3788886 w 8403090"/>
              <a:gd name="connsiteY31" fmla="*/ 822120 h 1455166"/>
              <a:gd name="connsiteX32" fmla="*/ 3732616 w 8403090"/>
              <a:gd name="connsiteY32" fmla="*/ 808052 h 1455166"/>
              <a:gd name="connsiteX33" fmla="*/ 3690413 w 8403090"/>
              <a:gd name="connsiteY33" fmla="*/ 779917 h 1455166"/>
              <a:gd name="connsiteX34" fmla="*/ 3563803 w 8403090"/>
              <a:gd name="connsiteY34" fmla="*/ 723646 h 1455166"/>
              <a:gd name="connsiteX35" fmla="*/ 3521600 w 8403090"/>
              <a:gd name="connsiteY35" fmla="*/ 709579 h 1455166"/>
              <a:gd name="connsiteX36" fmla="*/ 3493465 w 8403090"/>
              <a:gd name="connsiteY36" fmla="*/ 681443 h 1455166"/>
              <a:gd name="connsiteX37" fmla="*/ 3394991 w 8403090"/>
              <a:gd name="connsiteY37" fmla="*/ 639240 h 1455166"/>
              <a:gd name="connsiteX38" fmla="*/ 3352788 w 8403090"/>
              <a:gd name="connsiteY38" fmla="*/ 611105 h 1455166"/>
              <a:gd name="connsiteX39" fmla="*/ 3324653 w 8403090"/>
              <a:gd name="connsiteY39" fmla="*/ 582969 h 1455166"/>
              <a:gd name="connsiteX40" fmla="*/ 3240246 w 8403090"/>
              <a:gd name="connsiteY40" fmla="*/ 526699 h 1455166"/>
              <a:gd name="connsiteX41" fmla="*/ 3212111 w 8403090"/>
              <a:gd name="connsiteY41" fmla="*/ 498563 h 1455166"/>
              <a:gd name="connsiteX42" fmla="*/ 3169908 w 8403090"/>
              <a:gd name="connsiteY42" fmla="*/ 484495 h 1455166"/>
              <a:gd name="connsiteX43" fmla="*/ 3127705 w 8403090"/>
              <a:gd name="connsiteY43" fmla="*/ 456360 h 1455166"/>
              <a:gd name="connsiteX44" fmla="*/ 3071434 w 8403090"/>
              <a:gd name="connsiteY44" fmla="*/ 428225 h 1455166"/>
              <a:gd name="connsiteX45" fmla="*/ 3029231 w 8403090"/>
              <a:gd name="connsiteY45" fmla="*/ 414157 h 1455166"/>
              <a:gd name="connsiteX46" fmla="*/ 2987028 w 8403090"/>
              <a:gd name="connsiteY46" fmla="*/ 386022 h 1455166"/>
              <a:gd name="connsiteX47" fmla="*/ 2944825 w 8403090"/>
              <a:gd name="connsiteY47" fmla="*/ 371954 h 1455166"/>
              <a:gd name="connsiteX48" fmla="*/ 2888554 w 8403090"/>
              <a:gd name="connsiteY48" fmla="*/ 343819 h 1455166"/>
              <a:gd name="connsiteX49" fmla="*/ 2860419 w 8403090"/>
              <a:gd name="connsiteY49" fmla="*/ 315683 h 1455166"/>
              <a:gd name="connsiteX50" fmla="*/ 2747877 w 8403090"/>
              <a:gd name="connsiteY50" fmla="*/ 287548 h 1455166"/>
              <a:gd name="connsiteX51" fmla="*/ 2635336 w 8403090"/>
              <a:gd name="connsiteY51" fmla="*/ 245345 h 1455166"/>
              <a:gd name="connsiteX52" fmla="*/ 2550930 w 8403090"/>
              <a:gd name="connsiteY52" fmla="*/ 217209 h 1455166"/>
              <a:gd name="connsiteX53" fmla="*/ 2410253 w 8403090"/>
              <a:gd name="connsiteY53" fmla="*/ 203142 h 1455166"/>
              <a:gd name="connsiteX54" fmla="*/ 2311779 w 8403090"/>
              <a:gd name="connsiteY54" fmla="*/ 189074 h 1455166"/>
              <a:gd name="connsiteX55" fmla="*/ 2199237 w 8403090"/>
              <a:gd name="connsiteY55" fmla="*/ 175006 h 1455166"/>
              <a:gd name="connsiteX56" fmla="*/ 2157034 w 8403090"/>
              <a:gd name="connsiteY56" fmla="*/ 160939 h 1455166"/>
              <a:gd name="connsiteX57" fmla="*/ 2058560 w 8403090"/>
              <a:gd name="connsiteY57" fmla="*/ 146871 h 1455166"/>
              <a:gd name="connsiteX58" fmla="*/ 1312973 w 8403090"/>
              <a:gd name="connsiteY58" fmla="*/ 132803 h 1455166"/>
              <a:gd name="connsiteX59" fmla="*/ 1130093 w 8403090"/>
              <a:gd name="connsiteY59" fmla="*/ 118735 h 1455166"/>
              <a:gd name="connsiteX60" fmla="*/ 1087890 w 8403090"/>
              <a:gd name="connsiteY60" fmla="*/ 104668 h 1455166"/>
              <a:gd name="connsiteX61" fmla="*/ 961280 w 8403090"/>
              <a:gd name="connsiteY61" fmla="*/ 90600 h 1455166"/>
              <a:gd name="connsiteX62" fmla="*/ 201625 w 8403090"/>
              <a:gd name="connsiteY62" fmla="*/ 90600 h 1455166"/>
              <a:gd name="connsiteX63" fmla="*/ 4677 w 8403090"/>
              <a:gd name="connsiteY63" fmla="*/ 62465 h 145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403090" h="1455166">
                <a:moveTo>
                  <a:pt x="8403090" y="1455166"/>
                </a:moveTo>
                <a:cubicBezTo>
                  <a:pt x="8303076" y="1445165"/>
                  <a:pt x="8257241" y="1442582"/>
                  <a:pt x="8163939" y="1427031"/>
                </a:cubicBezTo>
                <a:cubicBezTo>
                  <a:pt x="8140354" y="1423100"/>
                  <a:pt x="8116797" y="1418762"/>
                  <a:pt x="8093600" y="1412963"/>
                </a:cubicBezTo>
                <a:cubicBezTo>
                  <a:pt x="8079214" y="1409366"/>
                  <a:pt x="8066159" y="1400301"/>
                  <a:pt x="8051397" y="1398895"/>
                </a:cubicBezTo>
                <a:cubicBezTo>
                  <a:pt x="7777301" y="1372791"/>
                  <a:pt x="6924616" y="1370962"/>
                  <a:pt x="6911914" y="1370760"/>
                </a:cubicBezTo>
                <a:cubicBezTo>
                  <a:pt x="6610371" y="1340605"/>
                  <a:pt x="6952663" y="1372481"/>
                  <a:pt x="6489883" y="1342625"/>
                </a:cubicBezTo>
                <a:cubicBezTo>
                  <a:pt x="6438196" y="1339290"/>
                  <a:pt x="6386818" y="1332002"/>
                  <a:pt x="6335139" y="1328557"/>
                </a:cubicBezTo>
                <a:cubicBezTo>
                  <a:pt x="6246118" y="1322622"/>
                  <a:pt x="6156948" y="1319178"/>
                  <a:pt x="6067853" y="1314489"/>
                </a:cubicBezTo>
                <a:cubicBezTo>
                  <a:pt x="6058474" y="1305111"/>
                  <a:pt x="6051090" y="1293178"/>
                  <a:pt x="6039717" y="1286354"/>
                </a:cubicBezTo>
                <a:cubicBezTo>
                  <a:pt x="6027001" y="1278725"/>
                  <a:pt x="6012343" y="1272286"/>
                  <a:pt x="5997514" y="1272286"/>
                </a:cubicBezTo>
                <a:cubicBezTo>
                  <a:pt x="5940981" y="1272286"/>
                  <a:pt x="5927540" y="1305547"/>
                  <a:pt x="5870905" y="1314489"/>
                </a:cubicBezTo>
                <a:cubicBezTo>
                  <a:pt x="5805894" y="1324754"/>
                  <a:pt x="5739606" y="1323868"/>
                  <a:pt x="5673957" y="1328557"/>
                </a:cubicBezTo>
                <a:cubicBezTo>
                  <a:pt x="5669268" y="1342625"/>
                  <a:pt x="5673958" y="1366071"/>
                  <a:pt x="5659890" y="1370760"/>
                </a:cubicBezTo>
                <a:cubicBezTo>
                  <a:pt x="5647307" y="1374954"/>
                  <a:pt x="5643127" y="1349449"/>
                  <a:pt x="5631754" y="1342625"/>
                </a:cubicBezTo>
                <a:cubicBezTo>
                  <a:pt x="5601061" y="1324210"/>
                  <a:pt x="5508154" y="1316929"/>
                  <a:pt x="5491077" y="1314489"/>
                </a:cubicBezTo>
                <a:cubicBezTo>
                  <a:pt x="5472320" y="1305111"/>
                  <a:pt x="5454442" y="1293717"/>
                  <a:pt x="5434806" y="1286354"/>
                </a:cubicBezTo>
                <a:cubicBezTo>
                  <a:pt x="5334506" y="1248741"/>
                  <a:pt x="5058919" y="1258390"/>
                  <a:pt x="5054979" y="1258219"/>
                </a:cubicBezTo>
                <a:cubicBezTo>
                  <a:pt x="5031533" y="1253530"/>
                  <a:pt x="5007708" y="1250442"/>
                  <a:pt x="4984640" y="1244151"/>
                </a:cubicBezTo>
                <a:cubicBezTo>
                  <a:pt x="4956028" y="1236348"/>
                  <a:pt x="4929488" y="1220890"/>
                  <a:pt x="4900234" y="1216015"/>
                </a:cubicBezTo>
                <a:lnTo>
                  <a:pt x="4815828" y="1201948"/>
                </a:lnTo>
                <a:cubicBezTo>
                  <a:pt x="4719367" y="1169794"/>
                  <a:pt x="4839079" y="1207760"/>
                  <a:pt x="4703286" y="1173812"/>
                </a:cubicBezTo>
                <a:cubicBezTo>
                  <a:pt x="4592892" y="1146214"/>
                  <a:pt x="4757903" y="1168653"/>
                  <a:pt x="4562610" y="1145677"/>
                </a:cubicBezTo>
                <a:cubicBezTo>
                  <a:pt x="4463007" y="1133959"/>
                  <a:pt x="4435233" y="1138451"/>
                  <a:pt x="4351594" y="1117542"/>
                </a:cubicBezTo>
                <a:cubicBezTo>
                  <a:pt x="4256756" y="1093833"/>
                  <a:pt x="4363454" y="1116596"/>
                  <a:pt x="4267188" y="1075339"/>
                </a:cubicBezTo>
                <a:cubicBezTo>
                  <a:pt x="4212139" y="1051747"/>
                  <a:pt x="4183251" y="1070961"/>
                  <a:pt x="4126511" y="1033135"/>
                </a:cubicBezTo>
                <a:cubicBezTo>
                  <a:pt x="4112443" y="1023757"/>
                  <a:pt x="4098066" y="1014827"/>
                  <a:pt x="4084308" y="1005000"/>
                </a:cubicBezTo>
                <a:cubicBezTo>
                  <a:pt x="4065229" y="991372"/>
                  <a:pt x="4048394" y="974430"/>
                  <a:pt x="4028037" y="962797"/>
                </a:cubicBezTo>
                <a:cubicBezTo>
                  <a:pt x="4015162" y="955440"/>
                  <a:pt x="3998797" y="955930"/>
                  <a:pt x="3985834" y="948729"/>
                </a:cubicBezTo>
                <a:cubicBezTo>
                  <a:pt x="3956275" y="932307"/>
                  <a:pt x="3933507" y="903152"/>
                  <a:pt x="3901428" y="892459"/>
                </a:cubicBezTo>
                <a:cubicBezTo>
                  <a:pt x="3887360" y="887770"/>
                  <a:pt x="3872488" y="885023"/>
                  <a:pt x="3859225" y="878391"/>
                </a:cubicBezTo>
                <a:cubicBezTo>
                  <a:pt x="3844103" y="870830"/>
                  <a:pt x="3830224" y="860817"/>
                  <a:pt x="3817022" y="850255"/>
                </a:cubicBezTo>
                <a:cubicBezTo>
                  <a:pt x="3806665" y="841970"/>
                  <a:pt x="3800749" y="828051"/>
                  <a:pt x="3788886" y="822120"/>
                </a:cubicBezTo>
                <a:cubicBezTo>
                  <a:pt x="3771593" y="813474"/>
                  <a:pt x="3751373" y="812741"/>
                  <a:pt x="3732616" y="808052"/>
                </a:cubicBezTo>
                <a:cubicBezTo>
                  <a:pt x="3718548" y="798674"/>
                  <a:pt x="3705093" y="788305"/>
                  <a:pt x="3690413" y="779917"/>
                </a:cubicBezTo>
                <a:cubicBezTo>
                  <a:pt x="3649728" y="756669"/>
                  <a:pt x="3607647" y="740087"/>
                  <a:pt x="3563803" y="723646"/>
                </a:cubicBezTo>
                <a:cubicBezTo>
                  <a:pt x="3549919" y="718439"/>
                  <a:pt x="3535668" y="714268"/>
                  <a:pt x="3521600" y="709579"/>
                </a:cubicBezTo>
                <a:cubicBezTo>
                  <a:pt x="3512222" y="700200"/>
                  <a:pt x="3504501" y="688800"/>
                  <a:pt x="3493465" y="681443"/>
                </a:cubicBezTo>
                <a:cubicBezTo>
                  <a:pt x="3405656" y="622903"/>
                  <a:pt x="3470011" y="676750"/>
                  <a:pt x="3394991" y="639240"/>
                </a:cubicBezTo>
                <a:cubicBezTo>
                  <a:pt x="3379869" y="631679"/>
                  <a:pt x="3365990" y="621667"/>
                  <a:pt x="3352788" y="611105"/>
                </a:cubicBezTo>
                <a:cubicBezTo>
                  <a:pt x="3342431" y="602819"/>
                  <a:pt x="3335264" y="590927"/>
                  <a:pt x="3324653" y="582969"/>
                </a:cubicBezTo>
                <a:cubicBezTo>
                  <a:pt x="3297601" y="562680"/>
                  <a:pt x="3264156" y="550610"/>
                  <a:pt x="3240246" y="526699"/>
                </a:cubicBezTo>
                <a:cubicBezTo>
                  <a:pt x="3230868" y="517320"/>
                  <a:pt x="3223484" y="505387"/>
                  <a:pt x="3212111" y="498563"/>
                </a:cubicBezTo>
                <a:cubicBezTo>
                  <a:pt x="3199396" y="490934"/>
                  <a:pt x="3183171" y="491127"/>
                  <a:pt x="3169908" y="484495"/>
                </a:cubicBezTo>
                <a:cubicBezTo>
                  <a:pt x="3154786" y="476934"/>
                  <a:pt x="3142385" y="464748"/>
                  <a:pt x="3127705" y="456360"/>
                </a:cubicBezTo>
                <a:cubicBezTo>
                  <a:pt x="3109497" y="445956"/>
                  <a:pt x="3090709" y="436486"/>
                  <a:pt x="3071434" y="428225"/>
                </a:cubicBezTo>
                <a:cubicBezTo>
                  <a:pt x="3057804" y="422384"/>
                  <a:pt x="3042494" y="420789"/>
                  <a:pt x="3029231" y="414157"/>
                </a:cubicBezTo>
                <a:cubicBezTo>
                  <a:pt x="3014109" y="406596"/>
                  <a:pt x="3002150" y="393583"/>
                  <a:pt x="2987028" y="386022"/>
                </a:cubicBezTo>
                <a:cubicBezTo>
                  <a:pt x="2973765" y="379390"/>
                  <a:pt x="2958455" y="377795"/>
                  <a:pt x="2944825" y="371954"/>
                </a:cubicBezTo>
                <a:cubicBezTo>
                  <a:pt x="2925550" y="363693"/>
                  <a:pt x="2907311" y="353197"/>
                  <a:pt x="2888554" y="343819"/>
                </a:cubicBezTo>
                <a:cubicBezTo>
                  <a:pt x="2879176" y="334440"/>
                  <a:pt x="2871792" y="322507"/>
                  <a:pt x="2860419" y="315683"/>
                </a:cubicBezTo>
                <a:cubicBezTo>
                  <a:pt x="2838789" y="302704"/>
                  <a:pt x="2763008" y="290574"/>
                  <a:pt x="2747877" y="287548"/>
                </a:cubicBezTo>
                <a:cubicBezTo>
                  <a:pt x="2694536" y="234205"/>
                  <a:pt x="2743657" y="272425"/>
                  <a:pt x="2635336" y="245345"/>
                </a:cubicBezTo>
                <a:cubicBezTo>
                  <a:pt x="2606564" y="238152"/>
                  <a:pt x="2580440" y="220160"/>
                  <a:pt x="2550930" y="217209"/>
                </a:cubicBezTo>
                <a:lnTo>
                  <a:pt x="2410253" y="203142"/>
                </a:lnTo>
                <a:cubicBezTo>
                  <a:pt x="2377322" y="199268"/>
                  <a:pt x="2344646" y="193456"/>
                  <a:pt x="2311779" y="189074"/>
                </a:cubicBezTo>
                <a:lnTo>
                  <a:pt x="2199237" y="175006"/>
                </a:lnTo>
                <a:cubicBezTo>
                  <a:pt x="2185169" y="170317"/>
                  <a:pt x="2171575" y="163847"/>
                  <a:pt x="2157034" y="160939"/>
                </a:cubicBezTo>
                <a:cubicBezTo>
                  <a:pt x="2124520" y="154436"/>
                  <a:pt x="2091700" y="147976"/>
                  <a:pt x="2058560" y="146871"/>
                </a:cubicBezTo>
                <a:cubicBezTo>
                  <a:pt x="1810125" y="138590"/>
                  <a:pt x="1561502" y="137492"/>
                  <a:pt x="1312973" y="132803"/>
                </a:cubicBezTo>
                <a:cubicBezTo>
                  <a:pt x="1252013" y="128114"/>
                  <a:pt x="1190761" y="126318"/>
                  <a:pt x="1130093" y="118735"/>
                </a:cubicBezTo>
                <a:cubicBezTo>
                  <a:pt x="1115379" y="116896"/>
                  <a:pt x="1102517" y="107106"/>
                  <a:pt x="1087890" y="104668"/>
                </a:cubicBezTo>
                <a:cubicBezTo>
                  <a:pt x="1046005" y="97687"/>
                  <a:pt x="1003483" y="95289"/>
                  <a:pt x="961280" y="90600"/>
                </a:cubicBezTo>
                <a:cubicBezTo>
                  <a:pt x="689485" y="0"/>
                  <a:pt x="976978" y="90600"/>
                  <a:pt x="201625" y="90600"/>
                </a:cubicBezTo>
                <a:cubicBezTo>
                  <a:pt x="0" y="90600"/>
                  <a:pt x="4677" y="141323"/>
                  <a:pt x="4677" y="62465"/>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46" name="TextBox 16"/>
          <p:cNvSpPr txBox="1">
            <a:spLocks noChangeArrowheads="1"/>
          </p:cNvSpPr>
          <p:nvPr/>
        </p:nvSpPr>
        <p:spPr bwMode="auto">
          <a:xfrm rot="601799">
            <a:off x="5673580" y="5857835"/>
            <a:ext cx="1967205" cy="369332"/>
          </a:xfrm>
          <a:prstGeom prst="rect">
            <a:avLst/>
          </a:prstGeom>
          <a:noFill/>
          <a:ln w="9525">
            <a:noFill/>
            <a:miter lim="800000"/>
            <a:headEnd/>
            <a:tailEnd/>
          </a:ln>
        </p:spPr>
        <p:txBody>
          <a:bodyPr wrap="none">
            <a:spAutoFit/>
          </a:bodyPr>
          <a:lstStyle/>
          <a:p>
            <a:r>
              <a:rPr lang="en-US">
                <a:solidFill>
                  <a:srgbClr val="FF0000"/>
                </a:solidFill>
              </a:rPr>
              <a:t>Condensed section</a:t>
            </a:r>
          </a:p>
        </p:txBody>
      </p:sp>
      <p:sp>
        <p:nvSpPr>
          <p:cNvPr id="35847" name="TextBox 17"/>
          <p:cNvSpPr txBox="1">
            <a:spLocks noChangeArrowheads="1"/>
          </p:cNvSpPr>
          <p:nvPr/>
        </p:nvSpPr>
        <p:spPr bwMode="auto">
          <a:xfrm>
            <a:off x="2057400" y="5430521"/>
            <a:ext cx="2403478" cy="646331"/>
          </a:xfrm>
          <a:prstGeom prst="rect">
            <a:avLst/>
          </a:prstGeom>
          <a:noFill/>
          <a:ln w="9525">
            <a:noFill/>
            <a:miter lim="800000"/>
            <a:headEnd/>
            <a:tailEnd/>
          </a:ln>
        </p:spPr>
        <p:txBody>
          <a:bodyPr wrap="none">
            <a:spAutoFit/>
          </a:bodyPr>
          <a:lstStyle/>
          <a:p>
            <a:r>
              <a:rPr lang="en-US">
                <a:solidFill>
                  <a:srgbClr val="FF0000"/>
                </a:solidFill>
              </a:rPr>
              <a:t>Transgressive</a:t>
            </a:r>
          </a:p>
          <a:p>
            <a:r>
              <a:rPr lang="en-US">
                <a:solidFill>
                  <a:srgbClr val="FF0000"/>
                </a:solidFill>
              </a:rPr>
              <a:t>Surface of erosion (TSE)</a:t>
            </a:r>
          </a:p>
        </p:txBody>
      </p:sp>
      <p:cxnSp>
        <p:nvCxnSpPr>
          <p:cNvPr id="20" name="Straight Arrow Connector 19"/>
          <p:cNvCxnSpPr>
            <a:endCxn id="16" idx="58"/>
          </p:cNvCxnSpPr>
          <p:nvPr/>
        </p:nvCxnSpPr>
        <p:spPr>
          <a:xfrm rot="5400000" flipH="1" flipV="1">
            <a:off x="2692400" y="5157470"/>
            <a:ext cx="400050" cy="146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041776" y="4208146"/>
            <a:ext cx="454025" cy="1533525"/>
          </a:xfrm>
          <a:custGeom>
            <a:avLst/>
            <a:gdLst>
              <a:gd name="connsiteX0" fmla="*/ 28135 w 453567"/>
              <a:gd name="connsiteY0" fmla="*/ 1533379 h 1533379"/>
              <a:gd name="connsiteX1" fmla="*/ 14068 w 453567"/>
              <a:gd name="connsiteY1" fmla="*/ 1392702 h 1533379"/>
              <a:gd name="connsiteX2" fmla="*/ 0 w 453567"/>
              <a:gd name="connsiteY2" fmla="*/ 1350499 h 1533379"/>
              <a:gd name="connsiteX3" fmla="*/ 14068 w 453567"/>
              <a:gd name="connsiteY3" fmla="*/ 1308295 h 1533379"/>
              <a:gd name="connsiteX4" fmla="*/ 28135 w 453567"/>
              <a:gd name="connsiteY4" fmla="*/ 928468 h 1533379"/>
              <a:gd name="connsiteX5" fmla="*/ 42203 w 453567"/>
              <a:gd name="connsiteY5" fmla="*/ 872197 h 1533379"/>
              <a:gd name="connsiteX6" fmla="*/ 211015 w 453567"/>
              <a:gd name="connsiteY6" fmla="*/ 886265 h 1533379"/>
              <a:gd name="connsiteX7" fmla="*/ 393895 w 453567"/>
              <a:gd name="connsiteY7" fmla="*/ 872197 h 1533379"/>
              <a:gd name="connsiteX8" fmla="*/ 407963 w 453567"/>
              <a:gd name="connsiteY8" fmla="*/ 815926 h 1533379"/>
              <a:gd name="connsiteX9" fmla="*/ 365760 w 453567"/>
              <a:gd name="connsiteY9" fmla="*/ 801859 h 1533379"/>
              <a:gd name="connsiteX10" fmla="*/ 337625 w 453567"/>
              <a:gd name="connsiteY10" fmla="*/ 773723 h 1533379"/>
              <a:gd name="connsiteX11" fmla="*/ 295421 w 453567"/>
              <a:gd name="connsiteY11" fmla="*/ 759655 h 1533379"/>
              <a:gd name="connsiteX12" fmla="*/ 239151 w 453567"/>
              <a:gd name="connsiteY12" fmla="*/ 675249 h 1533379"/>
              <a:gd name="connsiteX13" fmla="*/ 168812 w 453567"/>
              <a:gd name="connsiteY13" fmla="*/ 604911 h 1533379"/>
              <a:gd name="connsiteX14" fmla="*/ 140677 w 453567"/>
              <a:gd name="connsiteY14" fmla="*/ 576775 h 1533379"/>
              <a:gd name="connsiteX15" fmla="*/ 112541 w 453567"/>
              <a:gd name="connsiteY15" fmla="*/ 478302 h 1533379"/>
              <a:gd name="connsiteX16" fmla="*/ 84406 w 453567"/>
              <a:gd name="connsiteY16" fmla="*/ 450166 h 1533379"/>
              <a:gd name="connsiteX17" fmla="*/ 56271 w 453567"/>
              <a:gd name="connsiteY17" fmla="*/ 182880 h 1533379"/>
              <a:gd name="connsiteX18" fmla="*/ 42203 w 453567"/>
              <a:gd name="connsiteY18" fmla="*/ 70339 h 1533379"/>
              <a:gd name="connsiteX19" fmla="*/ 28135 w 453567"/>
              <a:gd name="connsiteY19" fmla="*/ 28135 h 1533379"/>
              <a:gd name="connsiteX20" fmla="*/ 56271 w 453567"/>
              <a:gd name="connsiteY20" fmla="*/ 0 h 15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67" h="1533379">
                <a:moveTo>
                  <a:pt x="28135" y="1533379"/>
                </a:moveTo>
                <a:cubicBezTo>
                  <a:pt x="23446" y="1486487"/>
                  <a:pt x="21234" y="1439280"/>
                  <a:pt x="14068" y="1392702"/>
                </a:cubicBezTo>
                <a:cubicBezTo>
                  <a:pt x="11813" y="1378046"/>
                  <a:pt x="0" y="1365328"/>
                  <a:pt x="0" y="1350499"/>
                </a:cubicBezTo>
                <a:cubicBezTo>
                  <a:pt x="0" y="1335670"/>
                  <a:pt x="9379" y="1322363"/>
                  <a:pt x="14068" y="1308295"/>
                </a:cubicBezTo>
                <a:cubicBezTo>
                  <a:pt x="18757" y="1181686"/>
                  <a:pt x="19978" y="1054901"/>
                  <a:pt x="28135" y="928468"/>
                </a:cubicBezTo>
                <a:cubicBezTo>
                  <a:pt x="29380" y="909174"/>
                  <a:pt x="23364" y="876544"/>
                  <a:pt x="42203" y="872197"/>
                </a:cubicBezTo>
                <a:cubicBezTo>
                  <a:pt x="97223" y="859500"/>
                  <a:pt x="154744" y="881576"/>
                  <a:pt x="211015" y="886265"/>
                </a:cubicBezTo>
                <a:cubicBezTo>
                  <a:pt x="271975" y="881576"/>
                  <a:pt x="333802" y="883464"/>
                  <a:pt x="393895" y="872197"/>
                </a:cubicBezTo>
                <a:cubicBezTo>
                  <a:pt x="453567" y="861008"/>
                  <a:pt x="443006" y="836952"/>
                  <a:pt x="407963" y="815926"/>
                </a:cubicBezTo>
                <a:cubicBezTo>
                  <a:pt x="395248" y="808297"/>
                  <a:pt x="379828" y="806548"/>
                  <a:pt x="365760" y="801859"/>
                </a:cubicBezTo>
                <a:cubicBezTo>
                  <a:pt x="356382" y="792480"/>
                  <a:pt x="348998" y="780547"/>
                  <a:pt x="337625" y="773723"/>
                </a:cubicBezTo>
                <a:cubicBezTo>
                  <a:pt x="324909" y="766093"/>
                  <a:pt x="305907" y="770141"/>
                  <a:pt x="295421" y="759655"/>
                </a:cubicBezTo>
                <a:cubicBezTo>
                  <a:pt x="271511" y="735745"/>
                  <a:pt x="263062" y="699159"/>
                  <a:pt x="239151" y="675249"/>
                </a:cubicBezTo>
                <a:lnTo>
                  <a:pt x="168812" y="604911"/>
                </a:lnTo>
                <a:lnTo>
                  <a:pt x="140677" y="576775"/>
                </a:lnTo>
                <a:cubicBezTo>
                  <a:pt x="138049" y="566263"/>
                  <a:pt x="121190" y="492718"/>
                  <a:pt x="112541" y="478302"/>
                </a:cubicBezTo>
                <a:cubicBezTo>
                  <a:pt x="105717" y="466929"/>
                  <a:pt x="93784" y="459545"/>
                  <a:pt x="84406" y="450166"/>
                </a:cubicBezTo>
                <a:cubicBezTo>
                  <a:pt x="45251" y="332703"/>
                  <a:pt x="77927" y="442754"/>
                  <a:pt x="56271" y="182880"/>
                </a:cubicBezTo>
                <a:cubicBezTo>
                  <a:pt x="53131" y="145205"/>
                  <a:pt x="48966" y="107535"/>
                  <a:pt x="42203" y="70339"/>
                </a:cubicBezTo>
                <a:cubicBezTo>
                  <a:pt x="39550" y="55749"/>
                  <a:pt x="32824" y="42203"/>
                  <a:pt x="28135" y="28135"/>
                </a:cubicBezTo>
                <a:lnTo>
                  <a:pt x="56271" y="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949" name="TextBox 23"/>
          <p:cNvSpPr txBox="1">
            <a:spLocks noChangeArrowheads="1"/>
          </p:cNvSpPr>
          <p:nvPr/>
        </p:nvSpPr>
        <p:spPr bwMode="auto">
          <a:xfrm>
            <a:off x="5029200" y="2992120"/>
            <a:ext cx="2540000" cy="369888"/>
          </a:xfrm>
          <a:prstGeom prst="rect">
            <a:avLst/>
          </a:prstGeom>
          <a:noFill/>
          <a:ln w="9525">
            <a:solidFill>
              <a:srgbClr val="0070C0"/>
            </a:solidFill>
            <a:miter lim="800000"/>
            <a:headEnd/>
            <a:tailEnd/>
          </a:ln>
        </p:spPr>
        <p:txBody>
          <a:bodyPr>
            <a:spAutoFit/>
          </a:bodyPr>
          <a:lstStyle/>
          <a:p>
            <a:r>
              <a:rPr lang="en-US">
                <a:solidFill>
                  <a:srgbClr val="FF0000"/>
                </a:solidFill>
              </a:rPr>
              <a:t>Well log characteristics</a:t>
            </a:r>
          </a:p>
        </p:txBody>
      </p:sp>
      <p:cxnSp>
        <p:nvCxnSpPr>
          <p:cNvPr id="28" name="Straight Arrow Connector 27"/>
          <p:cNvCxnSpPr>
            <a:stCxn id="39949" idx="1"/>
          </p:cNvCxnSpPr>
          <p:nvPr/>
        </p:nvCxnSpPr>
        <p:spPr>
          <a:xfrm rot="10800000" flipV="1">
            <a:off x="4267200" y="3177858"/>
            <a:ext cx="762000" cy="103346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852" name="TextBox 24"/>
          <p:cNvSpPr txBox="1">
            <a:spLocks noChangeArrowheads="1"/>
          </p:cNvSpPr>
          <p:nvPr/>
        </p:nvSpPr>
        <p:spPr bwMode="auto">
          <a:xfrm>
            <a:off x="2362201" y="1391920"/>
            <a:ext cx="2281971" cy="707886"/>
          </a:xfrm>
          <a:prstGeom prst="rect">
            <a:avLst/>
          </a:prstGeom>
          <a:noFill/>
          <a:ln w="9525">
            <a:noFill/>
            <a:miter lim="800000"/>
            <a:headEnd/>
            <a:tailEnd/>
          </a:ln>
        </p:spPr>
        <p:txBody>
          <a:bodyPr wrap="none">
            <a:spAutoFit/>
          </a:bodyPr>
          <a:lstStyle/>
          <a:p>
            <a:r>
              <a:rPr lang="en-US" sz="2000">
                <a:solidFill>
                  <a:srgbClr val="FF0000"/>
                </a:solidFill>
              </a:rPr>
              <a:t>“Highstand systems </a:t>
            </a:r>
          </a:p>
          <a:p>
            <a:r>
              <a:rPr lang="en-US" sz="2000">
                <a:solidFill>
                  <a:srgbClr val="FF0000"/>
                </a:solidFill>
              </a:rPr>
              <a:t>tract”</a:t>
            </a:r>
          </a:p>
        </p:txBody>
      </p:sp>
      <p:cxnSp>
        <p:nvCxnSpPr>
          <p:cNvPr id="27" name="Straight Arrow Connector 26"/>
          <p:cNvCxnSpPr/>
          <p:nvPr/>
        </p:nvCxnSpPr>
        <p:spPr>
          <a:xfrm>
            <a:off x="1905000" y="4058920"/>
            <a:ext cx="1752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1905001" y="3601720"/>
            <a:ext cx="1400383" cy="369332"/>
          </a:xfrm>
          <a:prstGeom prst="rect">
            <a:avLst/>
          </a:prstGeom>
          <a:noFill/>
          <a:ln w="9525">
            <a:noFill/>
            <a:miter lim="800000"/>
            <a:headEnd/>
            <a:tailEnd/>
          </a:ln>
        </p:spPr>
        <p:txBody>
          <a:bodyPr wrap="none">
            <a:spAutoFit/>
          </a:bodyPr>
          <a:lstStyle/>
          <a:p>
            <a:r>
              <a:rPr lang="en-US">
                <a:solidFill>
                  <a:srgbClr val="FF0000"/>
                </a:solidFill>
              </a:rPr>
              <a:t>Progradation</a:t>
            </a:r>
          </a:p>
        </p:txBody>
      </p:sp>
      <p:cxnSp>
        <p:nvCxnSpPr>
          <p:cNvPr id="31" name="Straight Arrow Connector 30"/>
          <p:cNvCxnSpPr/>
          <p:nvPr/>
        </p:nvCxnSpPr>
        <p:spPr>
          <a:xfrm rot="5400000" flipH="1" flipV="1">
            <a:off x="8801894" y="5315426"/>
            <a:ext cx="990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15000" y="4211320"/>
            <a:ext cx="2895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5715000" y="3601720"/>
            <a:ext cx="2573974" cy="369332"/>
          </a:xfrm>
          <a:prstGeom prst="rect">
            <a:avLst/>
          </a:prstGeom>
          <a:noFill/>
          <a:ln w="9525">
            <a:noFill/>
            <a:miter lim="800000"/>
            <a:headEnd/>
            <a:tailEnd/>
          </a:ln>
        </p:spPr>
        <p:txBody>
          <a:bodyPr wrap="none">
            <a:spAutoFit/>
          </a:bodyPr>
          <a:lstStyle/>
          <a:p>
            <a:r>
              <a:rPr lang="en-US">
                <a:solidFill>
                  <a:srgbClr val="FF0000"/>
                </a:solidFill>
              </a:rPr>
              <a:t>Shoreline moves seaward</a:t>
            </a:r>
          </a:p>
        </p:txBody>
      </p:sp>
      <p:cxnSp>
        <p:nvCxnSpPr>
          <p:cNvPr id="39" name="Straight Arrow Connector 38"/>
          <p:cNvCxnSpPr/>
          <p:nvPr/>
        </p:nvCxnSpPr>
        <p:spPr>
          <a:xfrm>
            <a:off x="3429000" y="4744720"/>
            <a:ext cx="4572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19"/>
          <p:cNvSpPr txBox="1">
            <a:spLocks noChangeArrowheads="1"/>
          </p:cNvSpPr>
          <p:nvPr/>
        </p:nvSpPr>
        <p:spPr bwMode="auto">
          <a:xfrm>
            <a:off x="8229601" y="4439920"/>
            <a:ext cx="1595117" cy="369332"/>
          </a:xfrm>
          <a:prstGeom prst="rect">
            <a:avLst/>
          </a:prstGeom>
          <a:noFill/>
          <a:ln w="9525">
            <a:noFill/>
            <a:miter lim="800000"/>
            <a:headEnd/>
            <a:tailEnd/>
          </a:ln>
        </p:spPr>
        <p:txBody>
          <a:bodyPr wrap="none">
            <a:spAutoFit/>
          </a:bodyPr>
          <a:lstStyle/>
          <a:p>
            <a:r>
              <a:rPr lang="en-US">
                <a:solidFill>
                  <a:srgbClr val="FF0000"/>
                </a:solidFill>
              </a:rPr>
              <a:t>Rising sea level</a:t>
            </a:r>
          </a:p>
        </p:txBody>
      </p:sp>
      <p:sp>
        <p:nvSpPr>
          <p:cNvPr id="23" name="Oval 22"/>
          <p:cNvSpPr/>
          <p:nvPr/>
        </p:nvSpPr>
        <p:spPr>
          <a:xfrm rot="3269114">
            <a:off x="9539288" y="1149033"/>
            <a:ext cx="23812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61" name="TextBox 23"/>
          <p:cNvSpPr txBox="1">
            <a:spLocks noChangeArrowheads="1"/>
          </p:cNvSpPr>
          <p:nvPr/>
        </p:nvSpPr>
        <p:spPr bwMode="auto">
          <a:xfrm>
            <a:off x="3200401" y="6497320"/>
            <a:ext cx="4291175" cy="369332"/>
          </a:xfrm>
          <a:prstGeom prst="rect">
            <a:avLst/>
          </a:prstGeom>
          <a:noFill/>
          <a:ln w="9525">
            <a:noFill/>
            <a:miter lim="800000"/>
            <a:headEnd/>
            <a:tailEnd/>
          </a:ln>
        </p:spPr>
        <p:txBody>
          <a:bodyPr wrap="none">
            <a:spAutoFit/>
          </a:bodyPr>
          <a:lstStyle/>
          <a:p>
            <a:r>
              <a:rPr lang="en-US" dirty="0">
                <a:solidFill>
                  <a:srgbClr val="0070C0"/>
                </a:solidFill>
              </a:rPr>
              <a:t>Condensed section-</a:t>
            </a:r>
            <a:r>
              <a:rPr lang="en-US" dirty="0" err="1">
                <a:solidFill>
                  <a:srgbClr val="0070C0"/>
                </a:solidFill>
              </a:rPr>
              <a:t>progradational</a:t>
            </a:r>
            <a:r>
              <a:rPr lang="en-US" dirty="0">
                <a:solidFill>
                  <a:srgbClr val="0070C0"/>
                </a:solidFill>
              </a:rPr>
              <a:t> ‘couplet’</a:t>
            </a:r>
          </a:p>
        </p:txBody>
      </p:sp>
      <p:sp>
        <p:nvSpPr>
          <p:cNvPr id="25" name="Oval 24"/>
          <p:cNvSpPr/>
          <p:nvPr/>
        </p:nvSpPr>
        <p:spPr>
          <a:xfrm>
            <a:off x="3886200" y="3754120"/>
            <a:ext cx="762000" cy="228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a:off x="5638801" y="858521"/>
            <a:ext cx="454025" cy="1533525"/>
          </a:xfrm>
          <a:custGeom>
            <a:avLst/>
            <a:gdLst>
              <a:gd name="connsiteX0" fmla="*/ 28135 w 453567"/>
              <a:gd name="connsiteY0" fmla="*/ 1533379 h 1533379"/>
              <a:gd name="connsiteX1" fmla="*/ 14068 w 453567"/>
              <a:gd name="connsiteY1" fmla="*/ 1392702 h 1533379"/>
              <a:gd name="connsiteX2" fmla="*/ 0 w 453567"/>
              <a:gd name="connsiteY2" fmla="*/ 1350499 h 1533379"/>
              <a:gd name="connsiteX3" fmla="*/ 14068 w 453567"/>
              <a:gd name="connsiteY3" fmla="*/ 1308295 h 1533379"/>
              <a:gd name="connsiteX4" fmla="*/ 28135 w 453567"/>
              <a:gd name="connsiteY4" fmla="*/ 928468 h 1533379"/>
              <a:gd name="connsiteX5" fmla="*/ 42203 w 453567"/>
              <a:gd name="connsiteY5" fmla="*/ 872197 h 1533379"/>
              <a:gd name="connsiteX6" fmla="*/ 211015 w 453567"/>
              <a:gd name="connsiteY6" fmla="*/ 886265 h 1533379"/>
              <a:gd name="connsiteX7" fmla="*/ 393895 w 453567"/>
              <a:gd name="connsiteY7" fmla="*/ 872197 h 1533379"/>
              <a:gd name="connsiteX8" fmla="*/ 407963 w 453567"/>
              <a:gd name="connsiteY8" fmla="*/ 815926 h 1533379"/>
              <a:gd name="connsiteX9" fmla="*/ 365760 w 453567"/>
              <a:gd name="connsiteY9" fmla="*/ 801859 h 1533379"/>
              <a:gd name="connsiteX10" fmla="*/ 337625 w 453567"/>
              <a:gd name="connsiteY10" fmla="*/ 773723 h 1533379"/>
              <a:gd name="connsiteX11" fmla="*/ 295421 w 453567"/>
              <a:gd name="connsiteY11" fmla="*/ 759655 h 1533379"/>
              <a:gd name="connsiteX12" fmla="*/ 239151 w 453567"/>
              <a:gd name="connsiteY12" fmla="*/ 675249 h 1533379"/>
              <a:gd name="connsiteX13" fmla="*/ 168812 w 453567"/>
              <a:gd name="connsiteY13" fmla="*/ 604911 h 1533379"/>
              <a:gd name="connsiteX14" fmla="*/ 140677 w 453567"/>
              <a:gd name="connsiteY14" fmla="*/ 576775 h 1533379"/>
              <a:gd name="connsiteX15" fmla="*/ 112541 w 453567"/>
              <a:gd name="connsiteY15" fmla="*/ 478302 h 1533379"/>
              <a:gd name="connsiteX16" fmla="*/ 84406 w 453567"/>
              <a:gd name="connsiteY16" fmla="*/ 450166 h 1533379"/>
              <a:gd name="connsiteX17" fmla="*/ 56271 w 453567"/>
              <a:gd name="connsiteY17" fmla="*/ 182880 h 1533379"/>
              <a:gd name="connsiteX18" fmla="*/ 42203 w 453567"/>
              <a:gd name="connsiteY18" fmla="*/ 70339 h 1533379"/>
              <a:gd name="connsiteX19" fmla="*/ 28135 w 453567"/>
              <a:gd name="connsiteY19" fmla="*/ 28135 h 1533379"/>
              <a:gd name="connsiteX20" fmla="*/ 56271 w 453567"/>
              <a:gd name="connsiteY20" fmla="*/ 0 h 15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67" h="1533379">
                <a:moveTo>
                  <a:pt x="28135" y="1533379"/>
                </a:moveTo>
                <a:cubicBezTo>
                  <a:pt x="23446" y="1486487"/>
                  <a:pt x="21234" y="1439280"/>
                  <a:pt x="14068" y="1392702"/>
                </a:cubicBezTo>
                <a:cubicBezTo>
                  <a:pt x="11813" y="1378046"/>
                  <a:pt x="0" y="1365328"/>
                  <a:pt x="0" y="1350499"/>
                </a:cubicBezTo>
                <a:cubicBezTo>
                  <a:pt x="0" y="1335670"/>
                  <a:pt x="9379" y="1322363"/>
                  <a:pt x="14068" y="1308295"/>
                </a:cubicBezTo>
                <a:cubicBezTo>
                  <a:pt x="18757" y="1181686"/>
                  <a:pt x="19978" y="1054901"/>
                  <a:pt x="28135" y="928468"/>
                </a:cubicBezTo>
                <a:cubicBezTo>
                  <a:pt x="29380" y="909174"/>
                  <a:pt x="23364" y="876544"/>
                  <a:pt x="42203" y="872197"/>
                </a:cubicBezTo>
                <a:cubicBezTo>
                  <a:pt x="97223" y="859500"/>
                  <a:pt x="154744" y="881576"/>
                  <a:pt x="211015" y="886265"/>
                </a:cubicBezTo>
                <a:cubicBezTo>
                  <a:pt x="271975" y="881576"/>
                  <a:pt x="333802" y="883464"/>
                  <a:pt x="393895" y="872197"/>
                </a:cubicBezTo>
                <a:cubicBezTo>
                  <a:pt x="453567" y="861008"/>
                  <a:pt x="443006" y="836952"/>
                  <a:pt x="407963" y="815926"/>
                </a:cubicBezTo>
                <a:cubicBezTo>
                  <a:pt x="395248" y="808297"/>
                  <a:pt x="379828" y="806548"/>
                  <a:pt x="365760" y="801859"/>
                </a:cubicBezTo>
                <a:cubicBezTo>
                  <a:pt x="356382" y="792480"/>
                  <a:pt x="348998" y="780547"/>
                  <a:pt x="337625" y="773723"/>
                </a:cubicBezTo>
                <a:cubicBezTo>
                  <a:pt x="324909" y="766093"/>
                  <a:pt x="305907" y="770141"/>
                  <a:pt x="295421" y="759655"/>
                </a:cubicBezTo>
                <a:cubicBezTo>
                  <a:pt x="271511" y="735745"/>
                  <a:pt x="263062" y="699159"/>
                  <a:pt x="239151" y="675249"/>
                </a:cubicBezTo>
                <a:lnTo>
                  <a:pt x="168812" y="604911"/>
                </a:lnTo>
                <a:lnTo>
                  <a:pt x="140677" y="576775"/>
                </a:lnTo>
                <a:cubicBezTo>
                  <a:pt x="138049" y="566263"/>
                  <a:pt x="121190" y="492718"/>
                  <a:pt x="112541" y="478302"/>
                </a:cubicBezTo>
                <a:cubicBezTo>
                  <a:pt x="105717" y="466929"/>
                  <a:pt x="93784" y="459545"/>
                  <a:pt x="84406" y="450166"/>
                </a:cubicBezTo>
                <a:cubicBezTo>
                  <a:pt x="45251" y="332703"/>
                  <a:pt x="77927" y="442754"/>
                  <a:pt x="56271" y="182880"/>
                </a:cubicBezTo>
                <a:cubicBezTo>
                  <a:pt x="53131" y="145205"/>
                  <a:pt x="48966" y="107535"/>
                  <a:pt x="42203" y="70339"/>
                </a:cubicBezTo>
                <a:cubicBezTo>
                  <a:pt x="39550" y="55749"/>
                  <a:pt x="32824" y="42203"/>
                  <a:pt x="28135" y="28135"/>
                </a:cubicBezTo>
                <a:lnTo>
                  <a:pt x="56271" y="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TextBox 28"/>
          <p:cNvSpPr txBox="1">
            <a:spLocks noChangeArrowheads="1"/>
          </p:cNvSpPr>
          <p:nvPr/>
        </p:nvSpPr>
        <p:spPr bwMode="auto">
          <a:xfrm>
            <a:off x="5867401" y="1696721"/>
            <a:ext cx="1552575" cy="307975"/>
          </a:xfrm>
          <a:prstGeom prst="rect">
            <a:avLst/>
          </a:prstGeom>
          <a:noFill/>
          <a:ln w="9525">
            <a:noFill/>
            <a:miter lim="800000"/>
            <a:headEnd/>
            <a:tailEnd/>
          </a:ln>
        </p:spPr>
        <p:txBody>
          <a:bodyPr wrap="none">
            <a:spAutoFit/>
          </a:bodyPr>
          <a:lstStyle/>
          <a:p>
            <a:r>
              <a:rPr lang="en-US" sz="1400"/>
              <a:t>Sharp erosive base</a:t>
            </a:r>
          </a:p>
        </p:txBody>
      </p:sp>
      <p:sp>
        <p:nvSpPr>
          <p:cNvPr id="32" name="TextBox 31"/>
          <p:cNvSpPr txBox="1">
            <a:spLocks noChangeArrowheads="1"/>
          </p:cNvSpPr>
          <p:nvPr/>
        </p:nvSpPr>
        <p:spPr bwMode="auto">
          <a:xfrm>
            <a:off x="5943600" y="1239521"/>
            <a:ext cx="1809750" cy="307975"/>
          </a:xfrm>
          <a:prstGeom prst="rect">
            <a:avLst/>
          </a:prstGeom>
          <a:noFill/>
          <a:ln w="9525">
            <a:noFill/>
            <a:miter lim="800000"/>
            <a:headEnd/>
            <a:tailEnd/>
          </a:ln>
        </p:spPr>
        <p:txBody>
          <a:bodyPr wrap="none">
            <a:spAutoFit/>
          </a:bodyPr>
          <a:lstStyle/>
          <a:p>
            <a:r>
              <a:rPr lang="en-US" sz="1400"/>
              <a:t>High gamma ray (TOC)</a:t>
            </a:r>
          </a:p>
        </p:txBody>
      </p:sp>
      <p:sp>
        <p:nvSpPr>
          <p:cNvPr id="33" name="TextBox 32"/>
          <p:cNvSpPr txBox="1">
            <a:spLocks noChangeArrowheads="1"/>
          </p:cNvSpPr>
          <p:nvPr/>
        </p:nvSpPr>
        <p:spPr bwMode="auto">
          <a:xfrm>
            <a:off x="5867400" y="934721"/>
            <a:ext cx="1963738" cy="307975"/>
          </a:xfrm>
          <a:prstGeom prst="rect">
            <a:avLst/>
          </a:prstGeom>
          <a:noFill/>
          <a:ln w="9525">
            <a:noFill/>
            <a:miter lim="800000"/>
            <a:headEnd/>
            <a:tailEnd/>
          </a:ln>
        </p:spPr>
        <p:txBody>
          <a:bodyPr wrap="none">
            <a:spAutoFit/>
          </a:bodyPr>
          <a:lstStyle/>
          <a:p>
            <a:r>
              <a:rPr lang="en-US" sz="1400"/>
              <a:t>Lower  gamma ray (TOC)</a:t>
            </a:r>
          </a:p>
        </p:txBody>
      </p:sp>
      <p:sp>
        <p:nvSpPr>
          <p:cNvPr id="36" name="Rectangle 35"/>
          <p:cNvSpPr/>
          <p:nvPr/>
        </p:nvSpPr>
        <p:spPr>
          <a:xfrm>
            <a:off x="4953000" y="553720"/>
            <a:ext cx="2895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traight Arrow Connector 37"/>
          <p:cNvCxnSpPr/>
          <p:nvPr/>
        </p:nvCxnSpPr>
        <p:spPr>
          <a:xfrm rot="5400000" flipH="1" flipV="1">
            <a:off x="5143500" y="2496820"/>
            <a:ext cx="5334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1828801" y="629920"/>
            <a:ext cx="2784475" cy="369888"/>
          </a:xfrm>
          <a:prstGeom prst="rect">
            <a:avLst/>
          </a:prstGeom>
          <a:noFill/>
          <a:ln w="9525">
            <a:noFill/>
            <a:miter lim="800000"/>
            <a:headEnd/>
            <a:tailEnd/>
          </a:ln>
        </p:spPr>
        <p:txBody>
          <a:bodyPr wrap="none">
            <a:spAutoFit/>
          </a:bodyPr>
          <a:lstStyle/>
          <a:p>
            <a:r>
              <a:rPr lang="en-US"/>
              <a:t>Deposition over 2MM years</a:t>
            </a:r>
          </a:p>
        </p:txBody>
      </p:sp>
      <p:sp>
        <p:nvSpPr>
          <p:cNvPr id="40" name="Title 1"/>
          <p:cNvSpPr txBox="1">
            <a:spLocks/>
          </p:cNvSpPr>
          <p:nvPr/>
        </p:nvSpPr>
        <p:spPr>
          <a:xfrm>
            <a:off x="173006" y="20808"/>
            <a:ext cx="10515600" cy="560173"/>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rgbClr val="F0EBC4"/>
                </a:solidFill>
                <a:latin typeface="+mj-lt"/>
                <a:ea typeface="+mj-ea"/>
                <a:cs typeface="+mj-cs"/>
              </a:defRPr>
            </a:lvl1pPr>
          </a:lstStyle>
          <a:p>
            <a:r>
              <a:rPr lang="en-US" smtClean="0"/>
              <a:t>Motivation </a:t>
            </a:r>
            <a:endParaRPr lang="en-US" dirty="0"/>
          </a:p>
        </p:txBody>
      </p:sp>
      <p:sp>
        <p:nvSpPr>
          <p:cNvPr id="41" name="TextBox 40"/>
          <p:cNvSpPr txBox="1">
            <a:spLocks noChangeArrowheads="1"/>
          </p:cNvSpPr>
          <p:nvPr/>
        </p:nvSpPr>
        <p:spPr bwMode="auto">
          <a:xfrm>
            <a:off x="10586720" y="6287086"/>
            <a:ext cx="1181157" cy="369332"/>
          </a:xfrm>
          <a:prstGeom prst="rect">
            <a:avLst/>
          </a:prstGeom>
          <a:noFill/>
          <a:ln w="9525">
            <a:noFill/>
            <a:miter lim="800000"/>
            <a:headEnd/>
            <a:tailEnd/>
          </a:ln>
        </p:spPr>
        <p:txBody>
          <a:bodyPr wrap="none">
            <a:spAutoFit/>
          </a:bodyPr>
          <a:lstStyle/>
          <a:p>
            <a:r>
              <a:rPr lang="en-US" dirty="0" smtClean="0"/>
              <a:t>Slatt, 2016</a:t>
            </a:r>
            <a:endParaRPr lang="en-US" dirty="0"/>
          </a:p>
        </p:txBody>
      </p:sp>
    </p:spTree>
    <p:extLst>
      <p:ext uri="{BB962C8B-B14F-4D97-AF65-F5344CB8AC3E}">
        <p14:creationId xmlns:p14="http://schemas.microsoft.com/office/powerpoint/2010/main" val="134917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heckerboard(across)">
                                      <p:cBhvr>
                                        <p:cTn id="15" dur="500"/>
                                        <p:tgtEl>
                                          <p:spTgt spid="30"/>
                                        </p:tgtEl>
                                      </p:cBhvr>
                                    </p:animEffect>
                                  </p:childTnLst>
                                </p:cTn>
                              </p:par>
                              <p:par>
                                <p:cTn id="16" presetID="5" presetClass="entr" presetSubtype="1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par>
                                <p:cTn id="19" presetID="5" presetClass="entr" presetSubtype="1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checkerboard(across)">
                                      <p:cBhvr>
                                        <p:cTn id="21" dur="500"/>
                                        <p:tgtEl>
                                          <p:spTgt spid="3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checkerboard(across)">
                                      <p:cBhvr>
                                        <p:cTn id="26" dur="500"/>
                                        <p:tgtEl>
                                          <p:spTgt spid="35"/>
                                        </p:tgtEl>
                                      </p:cBhvr>
                                    </p:animEffect>
                                  </p:childTnLst>
                                </p:cTn>
                              </p:par>
                              <p:par>
                                <p:cTn id="27" presetID="5" presetClass="entr" presetSubtype="1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checkerboard(across)">
                                      <p:cBhvr>
                                        <p:cTn id="29" dur="500"/>
                                        <p:tgtEl>
                                          <p:spTgt spid="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par>
                                <p:cTn id="35" presetID="5" presetClass="entr" presetSubtype="1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heckerboard(across)">
                                      <p:cBhvr>
                                        <p:cTn id="37" dur="500"/>
                                        <p:tgtEl>
                                          <p:spTgt spid="2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9949"/>
                                        </p:tgtEl>
                                        <p:attrNameLst>
                                          <p:attrName>style.visibility</p:attrName>
                                        </p:attrNameLst>
                                      </p:cBhvr>
                                      <p:to>
                                        <p:strVal val="visible"/>
                                      </p:to>
                                    </p:set>
                                    <p:animEffect transition="in" filter="checkerboard(across)">
                                      <p:cBhvr>
                                        <p:cTn id="40" dur="500"/>
                                        <p:tgtEl>
                                          <p:spTgt spid="399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heckerboard(across)">
                                      <p:cBhvr>
                                        <p:cTn id="45" dur="500"/>
                                        <p:tgtEl>
                                          <p:spTgt spid="25"/>
                                        </p:tgtEl>
                                      </p:cBhvr>
                                    </p:animEffect>
                                  </p:childTnLst>
                                </p:cTn>
                              </p:par>
                              <p:par>
                                <p:cTn id="46" presetID="5" presetClass="entr" presetSubtype="1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checkerboard(across)">
                                      <p:cBhvr>
                                        <p:cTn id="48" dur="500"/>
                                        <p:tgtEl>
                                          <p:spTgt spid="3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checkerboard(across)">
                                      <p:cBhvr>
                                        <p:cTn id="51" dur="500"/>
                                        <p:tgtEl>
                                          <p:spTgt spid="36"/>
                                        </p:tgtEl>
                                      </p:cBhvr>
                                    </p:animEffect>
                                  </p:childTnLst>
                                </p:cTn>
                              </p:par>
                              <p:par>
                                <p:cTn id="52" presetID="5" presetClass="entr" presetSubtype="1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heckerboard(across)">
                                      <p:cBhvr>
                                        <p:cTn id="54" dur="500"/>
                                        <p:tgtEl>
                                          <p:spTgt spid="26"/>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heckerboard(across)">
                                      <p:cBhvr>
                                        <p:cTn id="57" dur="500"/>
                                        <p:tgtEl>
                                          <p:spTgt spid="3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checkerboard(across)">
                                      <p:cBhvr>
                                        <p:cTn id="60" dur="500"/>
                                        <p:tgtEl>
                                          <p:spTgt spid="32"/>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checkerboard(across)">
                                      <p:cBhvr>
                                        <p:cTn id="63" dur="500"/>
                                        <p:tgtEl>
                                          <p:spTgt spid="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checkerboard(across)">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checkerboard(across)">
                                      <p:cBhvr>
                                        <p:cTn id="7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animBg="1"/>
      <p:bldP spid="30" grpId="0"/>
      <p:bldP spid="35" grpId="0"/>
      <p:bldP spid="21" grpId="0"/>
      <p:bldP spid="25" grpId="0" animBg="1"/>
      <p:bldP spid="29" grpId="0"/>
      <p:bldP spid="32" grpId="0"/>
      <p:bldP spid="33" grpId="0"/>
      <p:bldP spid="36" grpId="0" animBg="1"/>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06" y="20808"/>
            <a:ext cx="10515600" cy="560173"/>
          </a:xfrm>
        </p:spPr>
        <p:txBody>
          <a:bodyPr>
            <a:normAutofit fontScale="90000"/>
          </a:bodyPr>
          <a:lstStyle/>
          <a:p>
            <a:r>
              <a:rPr lang="en-US" dirty="0"/>
              <a:t>Motivation </a:t>
            </a:r>
          </a:p>
        </p:txBody>
      </p:sp>
      <p:sp>
        <p:nvSpPr>
          <p:cNvPr id="4" name="Slide Number Placeholder 3"/>
          <p:cNvSpPr>
            <a:spLocks noGrp="1"/>
          </p:cNvSpPr>
          <p:nvPr>
            <p:ph type="sldNum" sz="quarter" idx="12"/>
          </p:nvPr>
        </p:nvSpPr>
        <p:spPr>
          <a:xfrm>
            <a:off x="9326880" y="6543040"/>
            <a:ext cx="2743200" cy="365125"/>
          </a:xfrm>
        </p:spPr>
        <p:txBody>
          <a:bodyPr/>
          <a:lstStyle/>
          <a:p>
            <a:fld id="{E056E050-4038-4D3A-BCB9-7EC910CCF993}" type="slidenum">
              <a:rPr lang="en-US" smtClean="0"/>
              <a:t>5</a:t>
            </a:fld>
            <a:endParaRPr lang="en-US"/>
          </a:p>
        </p:txBody>
      </p:sp>
      <p:pic>
        <p:nvPicPr>
          <p:cNvPr id="6" name="Picture 5"/>
          <p:cNvPicPr>
            <a:picLocks noChangeAspect="1"/>
          </p:cNvPicPr>
          <p:nvPr/>
        </p:nvPicPr>
        <p:blipFill rotWithShape="1">
          <a:blip r:embed="rId3"/>
          <a:srcRect l="14028" t="65259" r="78366" b="12038"/>
          <a:stretch/>
        </p:blipFill>
        <p:spPr>
          <a:xfrm>
            <a:off x="4691957" y="5431748"/>
            <a:ext cx="384048" cy="748119"/>
          </a:xfrm>
          <a:prstGeom prst="rect">
            <a:avLst/>
          </a:prstGeom>
        </p:spPr>
      </p:pic>
      <p:sp>
        <p:nvSpPr>
          <p:cNvPr id="7" name="TextBox 6">
            <a:extLst>
              <a:ext uri="{FF2B5EF4-FFF2-40B4-BE49-F238E27FC236}">
                <a16:creationId xmlns:a16="http://schemas.microsoft.com/office/drawing/2014/main" id="{372DC29D-A1EC-4D22-9B55-C93E53E473B0}"/>
              </a:ext>
            </a:extLst>
          </p:cNvPr>
          <p:cNvSpPr txBox="1"/>
          <p:nvPr/>
        </p:nvSpPr>
        <p:spPr>
          <a:xfrm>
            <a:off x="6466200" y="1041267"/>
            <a:ext cx="1196785" cy="184666"/>
          </a:xfrm>
          <a:prstGeom prst="rect">
            <a:avLst/>
          </a:prstGeom>
          <a:solidFill>
            <a:schemeClr val="bg1"/>
          </a:solidFill>
          <a:ln>
            <a:noFill/>
          </a:ln>
        </p:spPr>
        <p:txBody>
          <a:bodyPr wrap="square" lIns="0" tIns="0" rIns="0" bIns="0" rtlCol="0">
            <a:spAutoFit/>
          </a:bodyPr>
          <a:lstStyle/>
          <a:p>
            <a:pPr algn="ctr"/>
            <a:r>
              <a:rPr lang="en-US" sz="1200" dirty="0"/>
              <a:t>Relative sea level</a:t>
            </a:r>
          </a:p>
        </p:txBody>
      </p:sp>
      <p:sp>
        <p:nvSpPr>
          <p:cNvPr id="8" name="TextBox 7">
            <a:extLst>
              <a:ext uri="{FF2B5EF4-FFF2-40B4-BE49-F238E27FC236}">
                <a16:creationId xmlns:a16="http://schemas.microsoft.com/office/drawing/2014/main" id="{B2A073FA-46FD-4663-9299-4A4E79B4E377}"/>
              </a:ext>
            </a:extLst>
          </p:cNvPr>
          <p:cNvSpPr txBox="1"/>
          <p:nvPr/>
        </p:nvSpPr>
        <p:spPr>
          <a:xfrm>
            <a:off x="6260236" y="1251113"/>
            <a:ext cx="328106" cy="184666"/>
          </a:xfrm>
          <a:prstGeom prst="rect">
            <a:avLst/>
          </a:prstGeom>
          <a:solidFill>
            <a:schemeClr val="bg1"/>
          </a:solidFill>
          <a:ln>
            <a:noFill/>
          </a:ln>
        </p:spPr>
        <p:txBody>
          <a:bodyPr wrap="square" lIns="0" tIns="0" rIns="0" bIns="0" rtlCol="0">
            <a:spAutoFit/>
          </a:bodyPr>
          <a:lstStyle/>
          <a:p>
            <a:r>
              <a:rPr lang="en-US" sz="1200" dirty="0"/>
              <a:t>Fall</a:t>
            </a:r>
          </a:p>
        </p:txBody>
      </p:sp>
      <p:sp>
        <p:nvSpPr>
          <p:cNvPr id="9" name="TextBox 8">
            <a:extLst>
              <a:ext uri="{FF2B5EF4-FFF2-40B4-BE49-F238E27FC236}">
                <a16:creationId xmlns:a16="http://schemas.microsoft.com/office/drawing/2014/main" id="{2B54C5A0-9277-4A5C-A2B6-CC48097B4E11}"/>
              </a:ext>
            </a:extLst>
          </p:cNvPr>
          <p:cNvSpPr txBox="1"/>
          <p:nvPr/>
        </p:nvSpPr>
        <p:spPr>
          <a:xfrm>
            <a:off x="7540427" y="1244646"/>
            <a:ext cx="328106" cy="184666"/>
          </a:xfrm>
          <a:prstGeom prst="rect">
            <a:avLst/>
          </a:prstGeom>
          <a:solidFill>
            <a:schemeClr val="bg1"/>
          </a:solidFill>
          <a:ln>
            <a:noFill/>
          </a:ln>
        </p:spPr>
        <p:txBody>
          <a:bodyPr wrap="square" lIns="0" tIns="0" rIns="0" bIns="0" rtlCol="0">
            <a:spAutoFit/>
          </a:bodyPr>
          <a:lstStyle/>
          <a:p>
            <a:pPr algn="r"/>
            <a:r>
              <a:rPr lang="en-US" sz="1200" dirty="0"/>
              <a:t>Rise</a:t>
            </a:r>
          </a:p>
        </p:txBody>
      </p:sp>
      <p:cxnSp>
        <p:nvCxnSpPr>
          <p:cNvPr id="10" name="Straight Connector 9">
            <a:extLst>
              <a:ext uri="{FF2B5EF4-FFF2-40B4-BE49-F238E27FC236}">
                <a16:creationId xmlns:a16="http://schemas.microsoft.com/office/drawing/2014/main" id="{9BAB3119-5706-4544-9F23-CB53ACE32AB0}"/>
              </a:ext>
            </a:extLst>
          </p:cNvPr>
          <p:cNvCxnSpPr>
            <a:cxnSpLocks/>
          </p:cNvCxnSpPr>
          <p:nvPr/>
        </p:nvCxnSpPr>
        <p:spPr>
          <a:xfrm>
            <a:off x="6404627" y="1494586"/>
            <a:ext cx="13015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21CC021-DDA4-4355-A87F-1596B5311634}"/>
              </a:ext>
            </a:extLst>
          </p:cNvPr>
          <p:cNvGrpSpPr/>
          <p:nvPr/>
        </p:nvGrpSpPr>
        <p:grpSpPr>
          <a:xfrm>
            <a:off x="126510" y="1839732"/>
            <a:ext cx="2318328" cy="3537527"/>
            <a:chOff x="8707772" y="1132514"/>
            <a:chExt cx="2190320" cy="3003258"/>
          </a:xfrm>
        </p:grpSpPr>
        <p:sp>
          <p:nvSpPr>
            <p:cNvPr id="12" name="Rectangle 11">
              <a:extLst>
                <a:ext uri="{FF2B5EF4-FFF2-40B4-BE49-F238E27FC236}">
                  <a16:creationId xmlns:a16="http://schemas.microsoft.com/office/drawing/2014/main" id="{7322F54D-74AB-4A38-AB53-E91845261E47}"/>
                </a:ext>
              </a:extLst>
            </p:cNvPr>
            <p:cNvSpPr/>
            <p:nvPr/>
          </p:nvSpPr>
          <p:spPr>
            <a:xfrm>
              <a:off x="8707772" y="1132514"/>
              <a:ext cx="2190320" cy="30032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DDE5F36-0542-49A2-874A-7A5AEFB33762}"/>
                </a:ext>
              </a:extLst>
            </p:cNvPr>
            <p:cNvPicPr>
              <a:picLocks noChangeAspect="1"/>
            </p:cNvPicPr>
            <p:nvPr/>
          </p:nvPicPr>
          <p:blipFill rotWithShape="1">
            <a:blip r:embed="rId4">
              <a:extLst>
                <a:ext uri="{28A0092B-C50C-407E-A947-70E740481C1C}">
                  <a14:useLocalDpi xmlns:a14="http://schemas.microsoft.com/office/drawing/2010/main" val="0"/>
                </a:ext>
              </a:extLst>
            </a:blip>
            <a:srcRect l="8874" t="63398" r="88393" b="804"/>
            <a:stretch/>
          </p:blipFill>
          <p:spPr>
            <a:xfrm>
              <a:off x="8791662" y="1289419"/>
              <a:ext cx="335560" cy="2754075"/>
            </a:xfrm>
            <a:prstGeom prst="rect">
              <a:avLst/>
            </a:prstGeom>
          </p:spPr>
        </p:pic>
        <p:sp>
          <p:nvSpPr>
            <p:cNvPr id="14" name="TextBox 13">
              <a:extLst>
                <a:ext uri="{FF2B5EF4-FFF2-40B4-BE49-F238E27FC236}">
                  <a16:creationId xmlns:a16="http://schemas.microsoft.com/office/drawing/2014/main" id="{3D5C5D72-0A0B-468F-A3A1-04401901A133}"/>
                </a:ext>
              </a:extLst>
            </p:cNvPr>
            <p:cNvSpPr txBox="1"/>
            <p:nvPr/>
          </p:nvSpPr>
          <p:spPr>
            <a:xfrm>
              <a:off x="9179461" y="1305565"/>
              <a:ext cx="1524891" cy="184666"/>
            </a:xfrm>
            <a:prstGeom prst="rect">
              <a:avLst/>
            </a:prstGeom>
            <a:solidFill>
              <a:schemeClr val="bg1"/>
            </a:solidFill>
            <a:ln>
              <a:noFill/>
            </a:ln>
          </p:spPr>
          <p:txBody>
            <a:bodyPr wrap="square" lIns="0" tIns="0" rIns="0" bIns="0" rtlCol="0">
              <a:spAutoFit/>
            </a:bodyPr>
            <a:lstStyle/>
            <a:p>
              <a:r>
                <a:rPr lang="en-US" sz="1200" dirty="0"/>
                <a:t>Siliceous non calcareous</a:t>
              </a:r>
            </a:p>
          </p:txBody>
        </p:sp>
        <p:sp>
          <p:nvSpPr>
            <p:cNvPr id="15" name="TextBox 14">
              <a:extLst>
                <a:ext uri="{FF2B5EF4-FFF2-40B4-BE49-F238E27FC236}">
                  <a16:creationId xmlns:a16="http://schemas.microsoft.com/office/drawing/2014/main" id="{431A3DED-B402-49C5-8149-6327EBBF3197}"/>
                </a:ext>
              </a:extLst>
            </p:cNvPr>
            <p:cNvSpPr txBox="1"/>
            <p:nvPr/>
          </p:nvSpPr>
          <p:spPr>
            <a:xfrm>
              <a:off x="9171072" y="1559479"/>
              <a:ext cx="1524891" cy="184666"/>
            </a:xfrm>
            <a:prstGeom prst="rect">
              <a:avLst/>
            </a:prstGeom>
            <a:solidFill>
              <a:schemeClr val="bg1"/>
            </a:solidFill>
            <a:ln>
              <a:noFill/>
            </a:ln>
          </p:spPr>
          <p:txBody>
            <a:bodyPr wrap="square" lIns="0" tIns="0" rIns="0" bIns="0" rtlCol="0">
              <a:spAutoFit/>
            </a:bodyPr>
            <a:lstStyle/>
            <a:p>
              <a:r>
                <a:rPr lang="en-US" sz="1200" dirty="0"/>
                <a:t>Siliceous calcareous</a:t>
              </a:r>
            </a:p>
          </p:txBody>
        </p:sp>
        <p:sp>
          <p:nvSpPr>
            <p:cNvPr id="16" name="TextBox 15">
              <a:extLst>
                <a:ext uri="{FF2B5EF4-FFF2-40B4-BE49-F238E27FC236}">
                  <a16:creationId xmlns:a16="http://schemas.microsoft.com/office/drawing/2014/main" id="{DEF1AB0E-0A41-46B6-8CD0-186A2E6134C6}"/>
                </a:ext>
              </a:extLst>
            </p:cNvPr>
            <p:cNvSpPr txBox="1"/>
            <p:nvPr/>
          </p:nvSpPr>
          <p:spPr>
            <a:xfrm>
              <a:off x="9179462" y="1813393"/>
              <a:ext cx="1608782" cy="184666"/>
            </a:xfrm>
            <a:prstGeom prst="rect">
              <a:avLst/>
            </a:prstGeom>
            <a:solidFill>
              <a:schemeClr val="bg1"/>
            </a:solidFill>
            <a:ln>
              <a:noFill/>
            </a:ln>
          </p:spPr>
          <p:txBody>
            <a:bodyPr wrap="square" lIns="0" tIns="0" rIns="0" bIns="0" rtlCol="0">
              <a:spAutoFit/>
            </a:bodyPr>
            <a:lstStyle/>
            <a:p>
              <a:r>
                <a:rPr lang="en-US" sz="1200" dirty="0"/>
                <a:t>Micritic/Limey mudstone</a:t>
              </a:r>
            </a:p>
          </p:txBody>
        </p:sp>
        <p:sp>
          <p:nvSpPr>
            <p:cNvPr id="17" name="TextBox 16">
              <a:extLst>
                <a:ext uri="{FF2B5EF4-FFF2-40B4-BE49-F238E27FC236}">
                  <a16:creationId xmlns:a16="http://schemas.microsoft.com/office/drawing/2014/main" id="{6EC3444D-43F5-4FBC-B2B5-420DB9985FF6}"/>
                </a:ext>
              </a:extLst>
            </p:cNvPr>
            <p:cNvSpPr txBox="1"/>
            <p:nvPr/>
          </p:nvSpPr>
          <p:spPr>
            <a:xfrm>
              <a:off x="9162683" y="2050638"/>
              <a:ext cx="1718631" cy="184666"/>
            </a:xfrm>
            <a:prstGeom prst="rect">
              <a:avLst/>
            </a:prstGeom>
            <a:solidFill>
              <a:schemeClr val="bg1"/>
            </a:solidFill>
            <a:ln>
              <a:noFill/>
            </a:ln>
          </p:spPr>
          <p:txBody>
            <a:bodyPr wrap="square" lIns="0" tIns="0" rIns="0" bIns="0" rtlCol="0">
              <a:spAutoFit/>
            </a:bodyPr>
            <a:lstStyle/>
            <a:p>
              <a:r>
                <a:rPr lang="en-US" sz="1200" dirty="0"/>
                <a:t>Wavey bed deposit</a:t>
              </a:r>
            </a:p>
          </p:txBody>
        </p:sp>
        <p:sp>
          <p:nvSpPr>
            <p:cNvPr id="18" name="TextBox 17">
              <a:extLst>
                <a:ext uri="{FF2B5EF4-FFF2-40B4-BE49-F238E27FC236}">
                  <a16:creationId xmlns:a16="http://schemas.microsoft.com/office/drawing/2014/main" id="{728522ED-CF27-4780-94CB-591DD3F88D83}"/>
                </a:ext>
              </a:extLst>
            </p:cNvPr>
            <p:cNvSpPr txBox="1"/>
            <p:nvPr/>
          </p:nvSpPr>
          <p:spPr>
            <a:xfrm>
              <a:off x="9180859" y="2304552"/>
              <a:ext cx="1607386" cy="184666"/>
            </a:xfrm>
            <a:prstGeom prst="rect">
              <a:avLst/>
            </a:prstGeom>
            <a:solidFill>
              <a:schemeClr val="bg1"/>
            </a:solidFill>
            <a:ln>
              <a:noFill/>
            </a:ln>
          </p:spPr>
          <p:txBody>
            <a:bodyPr wrap="square" lIns="0" tIns="0" rIns="0" bIns="0" rtlCol="0">
              <a:spAutoFit/>
            </a:bodyPr>
            <a:lstStyle/>
            <a:p>
              <a:r>
                <a:rPr lang="en-US" sz="1200" dirty="0"/>
                <a:t>Phosphatic shale</a:t>
              </a:r>
            </a:p>
          </p:txBody>
        </p:sp>
        <p:sp>
          <p:nvSpPr>
            <p:cNvPr id="19" name="TextBox 18">
              <a:extLst>
                <a:ext uri="{FF2B5EF4-FFF2-40B4-BE49-F238E27FC236}">
                  <a16:creationId xmlns:a16="http://schemas.microsoft.com/office/drawing/2014/main" id="{1F123D3A-AFCF-4603-A3E4-E0EBF5D5F0D0}"/>
                </a:ext>
              </a:extLst>
            </p:cNvPr>
            <p:cNvSpPr txBox="1"/>
            <p:nvPr/>
          </p:nvSpPr>
          <p:spPr>
            <a:xfrm>
              <a:off x="9162683" y="2549871"/>
              <a:ext cx="1718631" cy="184666"/>
            </a:xfrm>
            <a:prstGeom prst="rect">
              <a:avLst/>
            </a:prstGeom>
            <a:solidFill>
              <a:schemeClr val="bg1"/>
            </a:solidFill>
            <a:ln>
              <a:noFill/>
            </a:ln>
          </p:spPr>
          <p:txBody>
            <a:bodyPr wrap="square" lIns="0" tIns="0" rIns="0" bIns="0" rtlCol="0">
              <a:spAutoFit/>
            </a:bodyPr>
            <a:lstStyle/>
            <a:p>
              <a:r>
                <a:rPr lang="en-US" sz="1200" dirty="0"/>
                <a:t>Fossiliferous deposit</a:t>
              </a:r>
            </a:p>
          </p:txBody>
        </p:sp>
        <p:sp>
          <p:nvSpPr>
            <p:cNvPr id="20" name="TextBox 19">
              <a:extLst>
                <a:ext uri="{FF2B5EF4-FFF2-40B4-BE49-F238E27FC236}">
                  <a16:creationId xmlns:a16="http://schemas.microsoft.com/office/drawing/2014/main" id="{C1517880-AD06-45DB-ACE4-3F50FF744D03}"/>
                </a:ext>
              </a:extLst>
            </p:cNvPr>
            <p:cNvSpPr txBox="1"/>
            <p:nvPr/>
          </p:nvSpPr>
          <p:spPr>
            <a:xfrm>
              <a:off x="9179461" y="2759278"/>
              <a:ext cx="1524891" cy="309957"/>
            </a:xfrm>
            <a:prstGeom prst="rect">
              <a:avLst/>
            </a:prstGeom>
            <a:solidFill>
              <a:schemeClr val="bg1"/>
            </a:solidFill>
            <a:ln>
              <a:noFill/>
            </a:ln>
          </p:spPr>
          <p:txBody>
            <a:bodyPr wrap="square" lIns="0" tIns="0" rIns="0" bIns="0" rtlCol="0">
              <a:spAutoFit/>
            </a:bodyPr>
            <a:lstStyle/>
            <a:p>
              <a:pPr>
                <a:lnSpc>
                  <a:spcPts val="1200"/>
                </a:lnSpc>
              </a:pPr>
              <a:r>
                <a:rPr lang="en-US" sz="1200" dirty="0"/>
                <a:t>Siliceous calcareous with &gt; 40% calcite</a:t>
              </a:r>
            </a:p>
          </p:txBody>
        </p:sp>
        <p:sp>
          <p:nvSpPr>
            <p:cNvPr id="21" name="TextBox 20">
              <a:extLst>
                <a:ext uri="{FF2B5EF4-FFF2-40B4-BE49-F238E27FC236}">
                  <a16:creationId xmlns:a16="http://schemas.microsoft.com/office/drawing/2014/main" id="{A4FEB09D-818E-4516-AF61-55063071FB3E}"/>
                </a:ext>
              </a:extLst>
            </p:cNvPr>
            <p:cNvSpPr txBox="1"/>
            <p:nvPr/>
          </p:nvSpPr>
          <p:spPr>
            <a:xfrm>
              <a:off x="9190826" y="3095458"/>
              <a:ext cx="1657209" cy="309957"/>
            </a:xfrm>
            <a:prstGeom prst="rect">
              <a:avLst/>
            </a:prstGeom>
            <a:solidFill>
              <a:schemeClr val="bg1"/>
            </a:solidFill>
            <a:ln>
              <a:noFill/>
            </a:ln>
          </p:spPr>
          <p:txBody>
            <a:bodyPr wrap="square" lIns="0" tIns="0" rIns="0" bIns="0" rtlCol="0">
              <a:spAutoFit/>
            </a:bodyPr>
            <a:lstStyle/>
            <a:p>
              <a:pPr>
                <a:lnSpc>
                  <a:spcPts val="1200"/>
                </a:lnSpc>
              </a:pPr>
              <a:r>
                <a:rPr lang="en-US" sz="1200" dirty="0"/>
                <a:t>Calcareous laminae deposit</a:t>
              </a:r>
            </a:p>
          </p:txBody>
        </p:sp>
        <p:sp>
          <p:nvSpPr>
            <p:cNvPr id="22" name="TextBox 21">
              <a:extLst>
                <a:ext uri="{FF2B5EF4-FFF2-40B4-BE49-F238E27FC236}">
                  <a16:creationId xmlns:a16="http://schemas.microsoft.com/office/drawing/2014/main" id="{A7B440A5-35E4-4F47-89AC-06D811B35E19}"/>
                </a:ext>
              </a:extLst>
            </p:cNvPr>
            <p:cNvSpPr txBox="1"/>
            <p:nvPr/>
          </p:nvSpPr>
          <p:spPr>
            <a:xfrm>
              <a:off x="9160114" y="3447455"/>
              <a:ext cx="1718631" cy="184666"/>
            </a:xfrm>
            <a:prstGeom prst="rect">
              <a:avLst/>
            </a:prstGeom>
            <a:solidFill>
              <a:schemeClr val="bg1"/>
            </a:solidFill>
            <a:ln>
              <a:noFill/>
            </a:ln>
          </p:spPr>
          <p:txBody>
            <a:bodyPr wrap="square" lIns="0" tIns="0" rIns="0" bIns="0" rtlCol="0">
              <a:spAutoFit/>
            </a:bodyPr>
            <a:lstStyle/>
            <a:p>
              <a:r>
                <a:rPr lang="en-US" sz="1200" dirty="0"/>
                <a:t>Concretion</a:t>
              </a:r>
            </a:p>
          </p:txBody>
        </p:sp>
        <p:sp>
          <p:nvSpPr>
            <p:cNvPr id="23" name="TextBox 22">
              <a:extLst>
                <a:ext uri="{FF2B5EF4-FFF2-40B4-BE49-F238E27FC236}">
                  <a16:creationId xmlns:a16="http://schemas.microsoft.com/office/drawing/2014/main" id="{2A334553-4478-4A09-95CC-7F4E2FAD3D5D}"/>
                </a:ext>
              </a:extLst>
            </p:cNvPr>
            <p:cNvSpPr txBox="1"/>
            <p:nvPr/>
          </p:nvSpPr>
          <p:spPr>
            <a:xfrm>
              <a:off x="9160113" y="3736537"/>
              <a:ext cx="1718631" cy="184666"/>
            </a:xfrm>
            <a:prstGeom prst="rect">
              <a:avLst/>
            </a:prstGeom>
            <a:solidFill>
              <a:schemeClr val="bg1"/>
            </a:solidFill>
            <a:ln>
              <a:noFill/>
            </a:ln>
          </p:spPr>
          <p:txBody>
            <a:bodyPr wrap="square" lIns="0" tIns="0" rIns="0" bIns="0" rtlCol="0">
              <a:spAutoFit/>
            </a:bodyPr>
            <a:lstStyle/>
            <a:p>
              <a:r>
                <a:rPr lang="en-US" sz="1200" dirty="0"/>
                <a:t>Parasequences</a:t>
              </a:r>
            </a:p>
          </p:txBody>
        </p:sp>
      </p:grpSp>
      <p:sp>
        <p:nvSpPr>
          <p:cNvPr id="29" name="TextBox 28">
            <a:extLst>
              <a:ext uri="{FF2B5EF4-FFF2-40B4-BE49-F238E27FC236}">
                <a16:creationId xmlns:a16="http://schemas.microsoft.com/office/drawing/2014/main" id="{372DC29D-A1EC-4D22-9B55-C93E53E473B0}"/>
              </a:ext>
            </a:extLst>
          </p:cNvPr>
          <p:cNvSpPr txBox="1"/>
          <p:nvPr/>
        </p:nvSpPr>
        <p:spPr>
          <a:xfrm>
            <a:off x="2581397" y="1262166"/>
            <a:ext cx="1370291" cy="184666"/>
          </a:xfrm>
          <a:prstGeom prst="rect">
            <a:avLst/>
          </a:prstGeom>
          <a:solidFill>
            <a:schemeClr val="bg1"/>
          </a:solidFill>
          <a:ln>
            <a:noFill/>
          </a:ln>
        </p:spPr>
        <p:txBody>
          <a:bodyPr wrap="square" lIns="0" tIns="0" rIns="0" bIns="0" rtlCol="0">
            <a:spAutoFit/>
          </a:bodyPr>
          <a:lstStyle/>
          <a:p>
            <a:pPr algn="ctr"/>
            <a:r>
              <a:rPr lang="en-US" sz="1200" dirty="0"/>
              <a:t>Core gamma ray  </a:t>
            </a:r>
          </a:p>
        </p:txBody>
      </p:sp>
      <p:sp>
        <p:nvSpPr>
          <p:cNvPr id="30" name="TextBox 29"/>
          <p:cNvSpPr txBox="1"/>
          <p:nvPr/>
        </p:nvSpPr>
        <p:spPr>
          <a:xfrm>
            <a:off x="2826089" y="1539231"/>
            <a:ext cx="467466" cy="276999"/>
          </a:xfrm>
          <a:prstGeom prst="rect">
            <a:avLst/>
          </a:prstGeom>
          <a:noFill/>
        </p:spPr>
        <p:txBody>
          <a:bodyPr wrap="square" rtlCol="0">
            <a:spAutoFit/>
          </a:bodyPr>
          <a:lstStyle/>
          <a:p>
            <a:r>
              <a:rPr lang="en-US" sz="1200" dirty="0"/>
              <a:t>0.0</a:t>
            </a:r>
          </a:p>
        </p:txBody>
      </p:sp>
      <p:sp>
        <p:nvSpPr>
          <p:cNvPr id="31" name="TextBox 30"/>
          <p:cNvSpPr txBox="1"/>
          <p:nvPr/>
        </p:nvSpPr>
        <p:spPr>
          <a:xfrm>
            <a:off x="3321547" y="1524441"/>
            <a:ext cx="1431728" cy="276999"/>
          </a:xfrm>
          <a:prstGeom prst="rect">
            <a:avLst/>
          </a:prstGeom>
          <a:noFill/>
        </p:spPr>
        <p:txBody>
          <a:bodyPr wrap="square" rtlCol="0">
            <a:spAutoFit/>
          </a:bodyPr>
          <a:lstStyle/>
          <a:p>
            <a:r>
              <a:rPr lang="en-US" sz="1200" dirty="0"/>
              <a:t>1000.00</a:t>
            </a:r>
          </a:p>
        </p:txBody>
      </p:sp>
      <p:pic>
        <p:nvPicPr>
          <p:cNvPr id="32" name="Picture 2"/>
          <p:cNvPicPr>
            <a:picLocks noChangeAspect="1" noChangeArrowheads="1"/>
          </p:cNvPicPr>
          <p:nvPr/>
        </p:nvPicPr>
        <p:blipFill rotWithShape="1">
          <a:blip r:embed="rId5" cstate="print"/>
          <a:srcRect l="1" t="38327" r="80256" b="14846"/>
          <a:stretch/>
        </p:blipFill>
        <p:spPr bwMode="auto">
          <a:xfrm>
            <a:off x="2944653" y="2734704"/>
            <a:ext cx="547153" cy="3434504"/>
          </a:xfrm>
          <a:prstGeom prst="rect">
            <a:avLst/>
          </a:prstGeom>
          <a:noFill/>
          <a:ln w="9525">
            <a:noFill/>
            <a:miter lim="800000"/>
            <a:headEnd/>
            <a:tailEnd/>
          </a:ln>
        </p:spPr>
      </p:pic>
      <p:pic>
        <p:nvPicPr>
          <p:cNvPr id="33" name="Picture 32"/>
          <p:cNvPicPr>
            <a:picLocks noChangeAspect="1"/>
          </p:cNvPicPr>
          <p:nvPr/>
        </p:nvPicPr>
        <p:blipFill rotWithShape="1">
          <a:blip r:embed="rId3"/>
          <a:srcRect l="13929" t="47503" r="78323" b="49433"/>
          <a:stretch/>
        </p:blipFill>
        <p:spPr>
          <a:xfrm>
            <a:off x="4682849" y="4546438"/>
            <a:ext cx="384048" cy="317568"/>
          </a:xfrm>
          <a:prstGeom prst="rect">
            <a:avLst/>
          </a:prstGeom>
        </p:spPr>
      </p:pic>
      <p:pic>
        <p:nvPicPr>
          <p:cNvPr id="34" name="Picture 33"/>
          <p:cNvPicPr>
            <a:picLocks noChangeAspect="1"/>
          </p:cNvPicPr>
          <p:nvPr/>
        </p:nvPicPr>
        <p:blipFill rotWithShape="1">
          <a:blip r:embed="rId3"/>
          <a:srcRect l="14029" t="49141" r="78365" b="34449"/>
          <a:stretch/>
        </p:blipFill>
        <p:spPr>
          <a:xfrm>
            <a:off x="4690460" y="4834746"/>
            <a:ext cx="384048" cy="620269"/>
          </a:xfrm>
          <a:prstGeom prst="rect">
            <a:avLst/>
          </a:prstGeom>
        </p:spPr>
      </p:pic>
      <p:pic>
        <p:nvPicPr>
          <p:cNvPr id="35" name="Picture 34"/>
          <p:cNvPicPr>
            <a:picLocks noChangeAspect="1"/>
          </p:cNvPicPr>
          <p:nvPr/>
        </p:nvPicPr>
        <p:blipFill rotWithShape="1">
          <a:blip r:embed="rId3"/>
          <a:srcRect l="13745" t="40088" r="78840" b="53894"/>
          <a:stretch/>
        </p:blipFill>
        <p:spPr>
          <a:xfrm>
            <a:off x="4677225" y="4154897"/>
            <a:ext cx="384048" cy="447424"/>
          </a:xfrm>
          <a:prstGeom prst="rect">
            <a:avLst/>
          </a:prstGeom>
        </p:spPr>
      </p:pic>
      <p:pic>
        <p:nvPicPr>
          <p:cNvPr id="36" name="Picture 35"/>
          <p:cNvPicPr>
            <a:picLocks noChangeAspect="1"/>
          </p:cNvPicPr>
          <p:nvPr/>
        </p:nvPicPr>
        <p:blipFill rotWithShape="1">
          <a:blip r:embed="rId3"/>
          <a:srcRect l="13877" t="36596" r="78484" b="59804"/>
          <a:stretch/>
        </p:blipFill>
        <p:spPr>
          <a:xfrm>
            <a:off x="4677265" y="3826381"/>
            <a:ext cx="387231" cy="329690"/>
          </a:xfrm>
          <a:prstGeom prst="rect">
            <a:avLst/>
          </a:prstGeom>
        </p:spPr>
      </p:pic>
      <p:pic>
        <p:nvPicPr>
          <p:cNvPr id="37" name="Picture 36"/>
          <p:cNvPicPr>
            <a:picLocks noChangeAspect="1"/>
          </p:cNvPicPr>
          <p:nvPr/>
        </p:nvPicPr>
        <p:blipFill rotWithShape="1">
          <a:blip r:embed="rId3"/>
          <a:srcRect l="13877" t="34117" r="78409" b="62168"/>
          <a:stretch/>
        </p:blipFill>
        <p:spPr>
          <a:xfrm flipH="1">
            <a:off x="4677263" y="3434839"/>
            <a:ext cx="382838" cy="397887"/>
          </a:xfrm>
          <a:prstGeom prst="rect">
            <a:avLst/>
          </a:prstGeom>
        </p:spPr>
      </p:pic>
      <p:pic>
        <p:nvPicPr>
          <p:cNvPr id="38" name="Picture 37"/>
          <p:cNvPicPr>
            <a:picLocks noChangeAspect="1"/>
          </p:cNvPicPr>
          <p:nvPr/>
        </p:nvPicPr>
        <p:blipFill rotWithShape="1">
          <a:blip r:embed="rId3"/>
          <a:srcRect l="13976" t="32468" r="78408" b="64455"/>
          <a:stretch/>
        </p:blipFill>
        <p:spPr>
          <a:xfrm flipH="1">
            <a:off x="4672232" y="3258639"/>
            <a:ext cx="384048" cy="206664"/>
          </a:xfrm>
          <a:prstGeom prst="rect">
            <a:avLst/>
          </a:prstGeom>
        </p:spPr>
      </p:pic>
      <p:pic>
        <p:nvPicPr>
          <p:cNvPr id="39" name="Picture 38"/>
          <p:cNvPicPr>
            <a:picLocks noChangeAspect="1"/>
          </p:cNvPicPr>
          <p:nvPr/>
        </p:nvPicPr>
        <p:blipFill rotWithShape="1">
          <a:blip r:embed="rId3"/>
          <a:srcRect l="14205" t="29655" r="78407" b="67654"/>
          <a:stretch/>
        </p:blipFill>
        <p:spPr>
          <a:xfrm flipH="1">
            <a:off x="4672936" y="3009715"/>
            <a:ext cx="384048" cy="280995"/>
          </a:xfrm>
          <a:prstGeom prst="rect">
            <a:avLst/>
          </a:prstGeom>
        </p:spPr>
      </p:pic>
      <p:pic>
        <p:nvPicPr>
          <p:cNvPr id="40" name="Picture 39"/>
          <p:cNvPicPr>
            <a:picLocks noChangeAspect="1"/>
          </p:cNvPicPr>
          <p:nvPr/>
        </p:nvPicPr>
        <p:blipFill rotWithShape="1">
          <a:blip r:embed="rId3"/>
          <a:srcRect l="13595" t="27138" r="78407" b="69400"/>
          <a:stretch/>
        </p:blipFill>
        <p:spPr>
          <a:xfrm flipH="1">
            <a:off x="4680623" y="2777291"/>
            <a:ext cx="384048" cy="229931"/>
          </a:xfrm>
          <a:prstGeom prst="rect">
            <a:avLst/>
          </a:prstGeom>
        </p:spPr>
      </p:pic>
      <p:pic>
        <p:nvPicPr>
          <p:cNvPr id="41" name="Picture 2"/>
          <p:cNvPicPr>
            <a:picLocks noChangeAspect="1" noChangeArrowheads="1"/>
          </p:cNvPicPr>
          <p:nvPr/>
        </p:nvPicPr>
        <p:blipFill rotWithShape="1">
          <a:blip r:embed="rId5" cstate="print"/>
          <a:srcRect l="1" t="9616" r="81679" b="65348"/>
          <a:stretch/>
        </p:blipFill>
        <p:spPr bwMode="auto">
          <a:xfrm>
            <a:off x="2976781" y="1781309"/>
            <a:ext cx="464307" cy="660992"/>
          </a:xfrm>
          <a:prstGeom prst="rect">
            <a:avLst/>
          </a:prstGeom>
          <a:noFill/>
          <a:ln w="9525">
            <a:noFill/>
            <a:miter lim="800000"/>
            <a:headEnd/>
            <a:tailEnd/>
          </a:ln>
        </p:spPr>
      </p:pic>
      <p:grpSp>
        <p:nvGrpSpPr>
          <p:cNvPr id="42" name="Group 165"/>
          <p:cNvGrpSpPr>
            <a:grpSpLocks/>
          </p:cNvGrpSpPr>
          <p:nvPr/>
        </p:nvGrpSpPr>
        <p:grpSpPr bwMode="auto">
          <a:xfrm>
            <a:off x="6362421" y="1639324"/>
            <a:ext cx="1337379" cy="4520263"/>
            <a:chOff x="3199905" y="381000"/>
            <a:chExt cx="1676785" cy="5637931"/>
          </a:xfrm>
        </p:grpSpPr>
        <p:cxnSp>
          <p:nvCxnSpPr>
            <p:cNvPr id="43" name="Straight Connector 42"/>
            <p:cNvCxnSpPr/>
            <p:nvPr/>
          </p:nvCxnSpPr>
          <p:spPr>
            <a:xfrm rot="10800000">
              <a:off x="3810290" y="5943484"/>
              <a:ext cx="608611"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3730443" y="1902568"/>
              <a:ext cx="676596" cy="4116363"/>
            </a:xfrm>
            <a:custGeom>
              <a:avLst/>
              <a:gdLst>
                <a:gd name="connsiteX0" fmla="*/ 698500 w 709612"/>
                <a:gd name="connsiteY0" fmla="*/ 2914650 h 3014662"/>
                <a:gd name="connsiteX1" fmla="*/ 88900 w 709612"/>
                <a:gd name="connsiteY1" fmla="*/ 2914650 h 3014662"/>
                <a:gd name="connsiteX2" fmla="*/ 698500 w 709612"/>
                <a:gd name="connsiteY2" fmla="*/ 2314575 h 3014662"/>
                <a:gd name="connsiteX3" fmla="*/ 88900 w 709612"/>
                <a:gd name="connsiteY3" fmla="*/ 1847850 h 3014662"/>
                <a:gd name="connsiteX4" fmla="*/ 698500 w 709612"/>
                <a:gd name="connsiteY4" fmla="*/ 1752600 h 3014662"/>
                <a:gd name="connsiteX5" fmla="*/ 98425 w 709612"/>
                <a:gd name="connsiteY5" fmla="*/ 1647825 h 3014662"/>
                <a:gd name="connsiteX6" fmla="*/ 698500 w 709612"/>
                <a:gd name="connsiteY6" fmla="*/ 1552575 h 3014662"/>
                <a:gd name="connsiteX7" fmla="*/ 88900 w 709612"/>
                <a:gd name="connsiteY7" fmla="*/ 1238250 h 3014662"/>
                <a:gd name="connsiteX8" fmla="*/ 708025 w 709612"/>
                <a:gd name="connsiteY8" fmla="*/ 990600 h 3014662"/>
                <a:gd name="connsiteX9" fmla="*/ 79375 w 709612"/>
                <a:gd name="connsiteY9" fmla="*/ 695325 h 3014662"/>
                <a:gd name="connsiteX10" fmla="*/ 698500 w 709612"/>
                <a:gd name="connsiteY10" fmla="*/ 542925 h 3014662"/>
                <a:gd name="connsiteX11" fmla="*/ 98425 w 709612"/>
                <a:gd name="connsiteY11" fmla="*/ 304800 h 3014662"/>
                <a:gd name="connsiteX12" fmla="*/ 698500 w 709612"/>
                <a:gd name="connsiteY12" fmla="*/ 161925 h 3014662"/>
                <a:gd name="connsiteX13" fmla="*/ 98425 w 709612"/>
                <a:gd name="connsiteY13" fmla="*/ 95250 h 3014662"/>
                <a:gd name="connsiteX14" fmla="*/ 107950 w 709612"/>
                <a:gd name="connsiteY14" fmla="*/ 0 h 30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612" h="3014662">
                  <a:moveTo>
                    <a:pt x="698500" y="2914650"/>
                  </a:moveTo>
                  <a:cubicBezTo>
                    <a:pt x="393700" y="2964656"/>
                    <a:pt x="88900" y="3014662"/>
                    <a:pt x="88900" y="2914650"/>
                  </a:cubicBezTo>
                  <a:cubicBezTo>
                    <a:pt x="88900" y="2814638"/>
                    <a:pt x="698500" y="2492375"/>
                    <a:pt x="698500" y="2314575"/>
                  </a:cubicBezTo>
                  <a:cubicBezTo>
                    <a:pt x="698500" y="2136775"/>
                    <a:pt x="88900" y="1941512"/>
                    <a:pt x="88900" y="1847850"/>
                  </a:cubicBezTo>
                  <a:cubicBezTo>
                    <a:pt x="88900" y="1754188"/>
                    <a:pt x="696913" y="1785937"/>
                    <a:pt x="698500" y="1752600"/>
                  </a:cubicBezTo>
                  <a:cubicBezTo>
                    <a:pt x="700087" y="1719263"/>
                    <a:pt x="98425" y="1681162"/>
                    <a:pt x="98425" y="1647825"/>
                  </a:cubicBezTo>
                  <a:cubicBezTo>
                    <a:pt x="98425" y="1614488"/>
                    <a:pt x="700087" y="1620837"/>
                    <a:pt x="698500" y="1552575"/>
                  </a:cubicBezTo>
                  <a:cubicBezTo>
                    <a:pt x="696913" y="1484313"/>
                    <a:pt x="87313" y="1331912"/>
                    <a:pt x="88900" y="1238250"/>
                  </a:cubicBezTo>
                  <a:cubicBezTo>
                    <a:pt x="90487" y="1144588"/>
                    <a:pt x="709612" y="1081087"/>
                    <a:pt x="708025" y="990600"/>
                  </a:cubicBezTo>
                  <a:cubicBezTo>
                    <a:pt x="706438" y="900113"/>
                    <a:pt x="80962" y="769937"/>
                    <a:pt x="79375" y="695325"/>
                  </a:cubicBezTo>
                  <a:cubicBezTo>
                    <a:pt x="77788" y="620713"/>
                    <a:pt x="695325" y="608013"/>
                    <a:pt x="698500" y="542925"/>
                  </a:cubicBezTo>
                  <a:cubicBezTo>
                    <a:pt x="701675" y="477838"/>
                    <a:pt x="98425" y="368300"/>
                    <a:pt x="98425" y="304800"/>
                  </a:cubicBezTo>
                  <a:cubicBezTo>
                    <a:pt x="98425" y="241300"/>
                    <a:pt x="698500" y="196850"/>
                    <a:pt x="698500" y="161925"/>
                  </a:cubicBezTo>
                  <a:cubicBezTo>
                    <a:pt x="698500" y="127000"/>
                    <a:pt x="196850" y="122237"/>
                    <a:pt x="98425" y="95250"/>
                  </a:cubicBezTo>
                  <a:cubicBezTo>
                    <a:pt x="0" y="68263"/>
                    <a:pt x="53975" y="34131"/>
                    <a:pt x="107950" y="0"/>
                  </a:cubicBezTo>
                </a:path>
              </a:pathLst>
            </a:cu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5" name="Freeform 44"/>
            <p:cNvSpPr/>
            <p:nvPr/>
          </p:nvSpPr>
          <p:spPr>
            <a:xfrm>
              <a:off x="3838103" y="434623"/>
              <a:ext cx="568936" cy="933208"/>
            </a:xfrm>
            <a:custGeom>
              <a:avLst/>
              <a:gdLst>
                <a:gd name="connsiteX0" fmla="*/ 58737 w 684212"/>
                <a:gd name="connsiteY0" fmla="*/ 1409700 h 1409700"/>
                <a:gd name="connsiteX1" fmla="*/ 592137 w 684212"/>
                <a:gd name="connsiteY1" fmla="*/ 1133475 h 1409700"/>
                <a:gd name="connsiteX2" fmla="*/ 1587 w 684212"/>
                <a:gd name="connsiteY2" fmla="*/ 971550 h 1409700"/>
                <a:gd name="connsiteX3" fmla="*/ 592137 w 684212"/>
                <a:gd name="connsiteY3" fmla="*/ 762000 h 1409700"/>
                <a:gd name="connsiteX4" fmla="*/ 11112 w 684212"/>
                <a:gd name="connsiteY4" fmla="*/ 695325 h 1409700"/>
                <a:gd name="connsiteX5" fmla="*/ 611187 w 684212"/>
                <a:gd name="connsiteY5" fmla="*/ 466725 h 1409700"/>
                <a:gd name="connsiteX6" fmla="*/ 1587 w 684212"/>
                <a:gd name="connsiteY6" fmla="*/ 142875 h 1409700"/>
                <a:gd name="connsiteX7" fmla="*/ 620712 w 684212"/>
                <a:gd name="connsiteY7" fmla="*/ 66675 h 1409700"/>
                <a:gd name="connsiteX8" fmla="*/ 382587 w 684212"/>
                <a:gd name="connsiteY8"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12" h="1409700">
                  <a:moveTo>
                    <a:pt x="58737" y="1409700"/>
                  </a:moveTo>
                  <a:cubicBezTo>
                    <a:pt x="330199" y="1308100"/>
                    <a:pt x="601662" y="1206500"/>
                    <a:pt x="592137" y="1133475"/>
                  </a:cubicBezTo>
                  <a:cubicBezTo>
                    <a:pt x="582612" y="1060450"/>
                    <a:pt x="1587" y="1033462"/>
                    <a:pt x="1587" y="971550"/>
                  </a:cubicBezTo>
                  <a:cubicBezTo>
                    <a:pt x="1587" y="909638"/>
                    <a:pt x="590550" y="808037"/>
                    <a:pt x="592137" y="762000"/>
                  </a:cubicBezTo>
                  <a:cubicBezTo>
                    <a:pt x="593724" y="715963"/>
                    <a:pt x="7937" y="744537"/>
                    <a:pt x="11112" y="695325"/>
                  </a:cubicBezTo>
                  <a:cubicBezTo>
                    <a:pt x="14287" y="646113"/>
                    <a:pt x="612775" y="558800"/>
                    <a:pt x="611187" y="466725"/>
                  </a:cubicBezTo>
                  <a:cubicBezTo>
                    <a:pt x="609600" y="374650"/>
                    <a:pt x="0" y="209550"/>
                    <a:pt x="1587" y="142875"/>
                  </a:cubicBezTo>
                  <a:cubicBezTo>
                    <a:pt x="3174" y="76200"/>
                    <a:pt x="557212" y="90487"/>
                    <a:pt x="620712" y="66675"/>
                  </a:cubicBezTo>
                  <a:cubicBezTo>
                    <a:pt x="684212" y="42863"/>
                    <a:pt x="533399" y="21431"/>
                    <a:pt x="382587" y="0"/>
                  </a:cubicBezTo>
                </a:path>
              </a:pathLst>
            </a:cu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6" name="Freeform 45"/>
            <p:cNvSpPr/>
            <p:nvPr/>
          </p:nvSpPr>
          <p:spPr>
            <a:xfrm flipH="1">
              <a:off x="4127902" y="558092"/>
              <a:ext cx="57322" cy="2090427"/>
            </a:xfrm>
            <a:custGeom>
              <a:avLst/>
              <a:gdLst>
                <a:gd name="connsiteX0" fmla="*/ 2032 w 14224"/>
                <a:gd name="connsiteY0" fmla="*/ 1582928 h 1582928"/>
                <a:gd name="connsiteX1" fmla="*/ 2032 w 14224"/>
                <a:gd name="connsiteY1" fmla="*/ 229616 h 1582928"/>
                <a:gd name="connsiteX2" fmla="*/ 14224 w 14224"/>
                <a:gd name="connsiteY2" fmla="*/ 205232 h 1582928"/>
              </a:gdLst>
              <a:ahLst/>
              <a:cxnLst>
                <a:cxn ang="0">
                  <a:pos x="connsiteX0" y="connsiteY0"/>
                </a:cxn>
                <a:cxn ang="0">
                  <a:pos x="connsiteX1" y="connsiteY1"/>
                </a:cxn>
                <a:cxn ang="0">
                  <a:pos x="connsiteX2" y="connsiteY2"/>
                </a:cxn>
              </a:cxnLst>
              <a:rect l="l" t="t" r="r" b="b"/>
              <a:pathLst>
                <a:path w="14224" h="1582928">
                  <a:moveTo>
                    <a:pt x="2032" y="1582928"/>
                  </a:moveTo>
                  <a:cubicBezTo>
                    <a:pt x="1016" y="1021080"/>
                    <a:pt x="0" y="459232"/>
                    <a:pt x="2032" y="229616"/>
                  </a:cubicBezTo>
                  <a:cubicBezTo>
                    <a:pt x="4064" y="0"/>
                    <a:pt x="9144" y="102616"/>
                    <a:pt x="14224" y="205232"/>
                  </a:cubicBezTo>
                </a:path>
              </a:pathLst>
            </a:cu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7" name="Rectangle 46"/>
            <p:cNvSpPr/>
            <p:nvPr/>
          </p:nvSpPr>
          <p:spPr>
            <a:xfrm>
              <a:off x="3199905" y="381000"/>
              <a:ext cx="1676785" cy="5637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8" name="TextBox 57"/>
            <p:cNvSpPr txBox="1">
              <a:spLocks noChangeArrowheads="1"/>
            </p:cNvSpPr>
            <p:nvPr/>
          </p:nvSpPr>
          <p:spPr bwMode="auto">
            <a:xfrm>
              <a:off x="3552149" y="1430954"/>
              <a:ext cx="1066335" cy="309077"/>
            </a:xfrm>
            <a:prstGeom prst="rect">
              <a:avLst/>
            </a:prstGeom>
            <a:noFill/>
            <a:ln w="9525">
              <a:noFill/>
              <a:miter lim="800000"/>
              <a:headEnd/>
              <a:tailEnd/>
            </a:ln>
          </p:spPr>
          <p:txBody>
            <a:bodyPr wrap="none">
              <a:spAutoFit/>
            </a:bodyPr>
            <a:lstStyle/>
            <a:p>
              <a:r>
                <a:rPr lang="en-US" sz="1400" dirty="0">
                  <a:solidFill>
                    <a:srgbClr val="000000"/>
                  </a:solidFill>
                </a:rPr>
                <a:t>Forestburg</a:t>
              </a:r>
            </a:p>
          </p:txBody>
        </p:sp>
        <p:sp>
          <p:nvSpPr>
            <p:cNvPr id="49" name="Freeform 48"/>
            <p:cNvSpPr/>
            <p:nvPr/>
          </p:nvSpPr>
          <p:spPr>
            <a:xfrm>
              <a:off x="3815613" y="3036726"/>
              <a:ext cx="680904" cy="2912232"/>
            </a:xfrm>
            <a:custGeom>
              <a:avLst/>
              <a:gdLst>
                <a:gd name="connsiteX0" fmla="*/ 597408 w 719328"/>
                <a:gd name="connsiteY0" fmla="*/ 2913888 h 2989072"/>
                <a:gd name="connsiteX1" fmla="*/ 12192 w 719328"/>
                <a:gd name="connsiteY1" fmla="*/ 2889504 h 2989072"/>
                <a:gd name="connsiteX2" fmla="*/ 670560 w 719328"/>
                <a:gd name="connsiteY2" fmla="*/ 2316480 h 2989072"/>
                <a:gd name="connsiteX3" fmla="*/ 304800 w 719328"/>
                <a:gd name="connsiteY3" fmla="*/ 1926336 h 2989072"/>
                <a:gd name="connsiteX4" fmla="*/ 292608 w 719328"/>
                <a:gd name="connsiteY4" fmla="*/ 0 h 298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28" h="2989072">
                  <a:moveTo>
                    <a:pt x="597408" y="2913888"/>
                  </a:moveTo>
                  <a:cubicBezTo>
                    <a:pt x="298704" y="2951480"/>
                    <a:pt x="0" y="2989072"/>
                    <a:pt x="12192" y="2889504"/>
                  </a:cubicBezTo>
                  <a:cubicBezTo>
                    <a:pt x="24384" y="2789936"/>
                    <a:pt x="621792" y="2477008"/>
                    <a:pt x="670560" y="2316480"/>
                  </a:cubicBezTo>
                  <a:cubicBezTo>
                    <a:pt x="719328" y="2155952"/>
                    <a:pt x="367792" y="2312416"/>
                    <a:pt x="304800" y="1926336"/>
                  </a:cubicBezTo>
                  <a:cubicBezTo>
                    <a:pt x="241808" y="1540256"/>
                    <a:pt x="267208" y="770128"/>
                    <a:pt x="292608" y="0"/>
                  </a:cubicBezTo>
                </a:path>
              </a:pathLst>
            </a:cu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grpSp>
      <p:sp>
        <p:nvSpPr>
          <p:cNvPr id="50" name="TextBox 182"/>
          <p:cNvSpPr txBox="1">
            <a:spLocks noChangeArrowheads="1"/>
          </p:cNvSpPr>
          <p:nvPr/>
        </p:nvSpPr>
        <p:spPr bwMode="auto">
          <a:xfrm>
            <a:off x="7221708" y="5864004"/>
            <a:ext cx="395757" cy="321917"/>
          </a:xfrm>
          <a:prstGeom prst="rect">
            <a:avLst/>
          </a:prstGeom>
          <a:noFill/>
          <a:ln w="9525">
            <a:noFill/>
            <a:miter lim="800000"/>
            <a:headEnd/>
            <a:tailEnd/>
          </a:ln>
        </p:spPr>
        <p:txBody>
          <a:bodyPr wrap="none">
            <a:spAutoFit/>
          </a:bodyPr>
          <a:lstStyle/>
          <a:p>
            <a:r>
              <a:rPr lang="en-US" sz="1200" dirty="0">
                <a:solidFill>
                  <a:srgbClr val="C00000"/>
                </a:solidFill>
              </a:rPr>
              <a:t>TSE</a:t>
            </a:r>
          </a:p>
        </p:txBody>
      </p:sp>
      <p:cxnSp>
        <p:nvCxnSpPr>
          <p:cNvPr id="51" name="Straight Arrow Connector 50"/>
          <p:cNvCxnSpPr/>
          <p:nvPr/>
        </p:nvCxnSpPr>
        <p:spPr>
          <a:xfrm flipH="1" flipV="1">
            <a:off x="6784073" y="5059459"/>
            <a:ext cx="446019" cy="680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551886" y="4756857"/>
            <a:ext cx="374921" cy="1964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714203" y="4288310"/>
            <a:ext cx="279645" cy="244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949420" y="4048188"/>
            <a:ext cx="374921" cy="1964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6759770" y="3727861"/>
            <a:ext cx="279645" cy="244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711280" y="3403494"/>
            <a:ext cx="374921" cy="1964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6710546" y="3156915"/>
            <a:ext cx="279645" cy="244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6767562" y="2980818"/>
            <a:ext cx="374921" cy="1964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7118938" y="2037052"/>
            <a:ext cx="374921" cy="1964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6756814" y="2107507"/>
            <a:ext cx="279645" cy="244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7026753" y="1696103"/>
            <a:ext cx="279645" cy="244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719468" y="1892563"/>
            <a:ext cx="374921" cy="1964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33"/>
          <p:cNvPicPr>
            <a:picLocks noChangeAspect="1" noChangeArrowheads="1"/>
          </p:cNvPicPr>
          <p:nvPr/>
        </p:nvPicPr>
        <p:blipFill>
          <a:blip r:embed="rId6" cstate="print"/>
          <a:srcRect l="41772" t="22569" r="49007" b="36569"/>
          <a:stretch>
            <a:fillRect/>
          </a:stretch>
        </p:blipFill>
        <p:spPr bwMode="auto">
          <a:xfrm>
            <a:off x="8711600" y="1527443"/>
            <a:ext cx="891954" cy="4571653"/>
          </a:xfrm>
          <a:prstGeom prst="rect">
            <a:avLst/>
          </a:prstGeom>
          <a:noFill/>
          <a:ln w="9525">
            <a:noFill/>
            <a:miter lim="800000"/>
            <a:headEnd/>
            <a:tailEnd/>
          </a:ln>
        </p:spPr>
      </p:pic>
      <p:sp>
        <p:nvSpPr>
          <p:cNvPr id="64" name="TextBox 63">
            <a:extLst>
              <a:ext uri="{FF2B5EF4-FFF2-40B4-BE49-F238E27FC236}">
                <a16:creationId xmlns:a16="http://schemas.microsoft.com/office/drawing/2014/main" id="{372DC29D-A1EC-4D22-9B55-C93E53E473B0}"/>
              </a:ext>
            </a:extLst>
          </p:cNvPr>
          <p:cNvSpPr txBox="1"/>
          <p:nvPr/>
        </p:nvSpPr>
        <p:spPr>
          <a:xfrm>
            <a:off x="8472430" y="1070872"/>
            <a:ext cx="1370291" cy="184666"/>
          </a:xfrm>
          <a:prstGeom prst="rect">
            <a:avLst/>
          </a:prstGeom>
          <a:solidFill>
            <a:schemeClr val="bg1"/>
          </a:solidFill>
          <a:ln>
            <a:noFill/>
          </a:ln>
        </p:spPr>
        <p:txBody>
          <a:bodyPr wrap="square" lIns="0" tIns="0" rIns="0" bIns="0" rtlCol="0">
            <a:spAutoFit/>
          </a:bodyPr>
          <a:lstStyle/>
          <a:p>
            <a:pPr algn="ctr"/>
            <a:r>
              <a:rPr lang="en-US" sz="1200" dirty="0"/>
              <a:t>Well  gamma ray (API)  </a:t>
            </a:r>
          </a:p>
        </p:txBody>
      </p:sp>
      <p:sp>
        <p:nvSpPr>
          <p:cNvPr id="65" name="TextBox 64">
            <a:extLst>
              <a:ext uri="{FF2B5EF4-FFF2-40B4-BE49-F238E27FC236}">
                <a16:creationId xmlns:a16="http://schemas.microsoft.com/office/drawing/2014/main" id="{372DC29D-A1EC-4D22-9B55-C93E53E473B0}"/>
              </a:ext>
            </a:extLst>
          </p:cNvPr>
          <p:cNvSpPr txBox="1"/>
          <p:nvPr/>
        </p:nvSpPr>
        <p:spPr>
          <a:xfrm>
            <a:off x="8474168" y="1235143"/>
            <a:ext cx="627199" cy="184666"/>
          </a:xfrm>
          <a:prstGeom prst="rect">
            <a:avLst/>
          </a:prstGeom>
          <a:solidFill>
            <a:schemeClr val="bg1"/>
          </a:solidFill>
          <a:ln>
            <a:noFill/>
          </a:ln>
        </p:spPr>
        <p:txBody>
          <a:bodyPr wrap="square" lIns="0" tIns="0" rIns="0" bIns="0" rtlCol="0">
            <a:spAutoFit/>
          </a:bodyPr>
          <a:lstStyle/>
          <a:p>
            <a:pPr algn="ctr"/>
            <a:r>
              <a:rPr lang="en-US" sz="1200" dirty="0"/>
              <a:t>  0.0</a:t>
            </a:r>
          </a:p>
        </p:txBody>
      </p:sp>
      <p:sp>
        <p:nvSpPr>
          <p:cNvPr id="66" name="TextBox 65">
            <a:extLst>
              <a:ext uri="{FF2B5EF4-FFF2-40B4-BE49-F238E27FC236}">
                <a16:creationId xmlns:a16="http://schemas.microsoft.com/office/drawing/2014/main" id="{372DC29D-A1EC-4D22-9B55-C93E53E473B0}"/>
              </a:ext>
            </a:extLst>
          </p:cNvPr>
          <p:cNvSpPr txBox="1"/>
          <p:nvPr/>
        </p:nvSpPr>
        <p:spPr>
          <a:xfrm>
            <a:off x="9231817" y="1244646"/>
            <a:ext cx="623418" cy="184666"/>
          </a:xfrm>
          <a:prstGeom prst="rect">
            <a:avLst/>
          </a:prstGeom>
          <a:solidFill>
            <a:schemeClr val="bg1"/>
          </a:solidFill>
          <a:ln>
            <a:noFill/>
          </a:ln>
        </p:spPr>
        <p:txBody>
          <a:bodyPr wrap="square" lIns="0" tIns="0" rIns="0" bIns="0" rtlCol="0">
            <a:spAutoFit/>
          </a:bodyPr>
          <a:lstStyle/>
          <a:p>
            <a:pPr algn="ctr"/>
            <a:r>
              <a:rPr lang="en-US" sz="1200" dirty="0"/>
              <a:t>  250.0</a:t>
            </a:r>
          </a:p>
        </p:txBody>
      </p:sp>
      <p:sp>
        <p:nvSpPr>
          <p:cNvPr id="67" name="TextBox 66"/>
          <p:cNvSpPr txBox="1"/>
          <p:nvPr/>
        </p:nvSpPr>
        <p:spPr>
          <a:xfrm>
            <a:off x="9348443" y="3760306"/>
            <a:ext cx="774366" cy="184666"/>
          </a:xfrm>
          <a:prstGeom prst="rect">
            <a:avLst/>
          </a:prstGeom>
          <a:solidFill>
            <a:schemeClr val="bg1"/>
          </a:solidFill>
        </p:spPr>
        <p:txBody>
          <a:bodyPr wrap="square" lIns="0" tIns="0" rIns="0" bIns="0" rtlCol="0" anchor="ctr">
            <a:spAutoFit/>
          </a:bodyPr>
          <a:lstStyle/>
          <a:p>
            <a:r>
              <a:rPr lang="en-US" sz="1200" dirty="0"/>
              <a:t>7500  </a:t>
            </a:r>
          </a:p>
        </p:txBody>
      </p:sp>
      <p:sp>
        <p:nvSpPr>
          <p:cNvPr id="68" name="TextBox 67"/>
          <p:cNvSpPr txBox="1"/>
          <p:nvPr/>
        </p:nvSpPr>
        <p:spPr>
          <a:xfrm>
            <a:off x="9344344" y="4716165"/>
            <a:ext cx="774366" cy="184666"/>
          </a:xfrm>
          <a:prstGeom prst="rect">
            <a:avLst/>
          </a:prstGeom>
          <a:solidFill>
            <a:schemeClr val="bg1"/>
          </a:solidFill>
        </p:spPr>
        <p:txBody>
          <a:bodyPr wrap="square" lIns="0" tIns="0" rIns="0" bIns="0" rtlCol="0" anchor="ctr">
            <a:spAutoFit/>
          </a:bodyPr>
          <a:lstStyle/>
          <a:p>
            <a:r>
              <a:rPr lang="en-US" sz="1200" dirty="0"/>
              <a:t>7625</a:t>
            </a:r>
          </a:p>
        </p:txBody>
      </p:sp>
      <p:sp>
        <p:nvSpPr>
          <p:cNvPr id="69" name="TextBox 68"/>
          <p:cNvSpPr txBox="1"/>
          <p:nvPr/>
        </p:nvSpPr>
        <p:spPr>
          <a:xfrm>
            <a:off x="9326536" y="5665613"/>
            <a:ext cx="774366" cy="184666"/>
          </a:xfrm>
          <a:prstGeom prst="rect">
            <a:avLst/>
          </a:prstGeom>
          <a:solidFill>
            <a:schemeClr val="bg1"/>
          </a:solidFill>
        </p:spPr>
        <p:txBody>
          <a:bodyPr wrap="square" lIns="0" tIns="0" rIns="0" bIns="0" rtlCol="0" anchor="ctr">
            <a:spAutoFit/>
          </a:bodyPr>
          <a:lstStyle/>
          <a:p>
            <a:r>
              <a:rPr lang="en-US" sz="1200" dirty="0"/>
              <a:t>7750</a:t>
            </a:r>
          </a:p>
        </p:txBody>
      </p:sp>
      <p:sp>
        <p:nvSpPr>
          <p:cNvPr id="70" name="TextBox 69"/>
          <p:cNvSpPr txBox="1"/>
          <p:nvPr/>
        </p:nvSpPr>
        <p:spPr>
          <a:xfrm>
            <a:off x="9328541" y="2811102"/>
            <a:ext cx="774366" cy="184666"/>
          </a:xfrm>
          <a:prstGeom prst="rect">
            <a:avLst/>
          </a:prstGeom>
          <a:solidFill>
            <a:schemeClr val="bg1"/>
          </a:solidFill>
        </p:spPr>
        <p:txBody>
          <a:bodyPr wrap="square" lIns="0" tIns="0" rIns="0" bIns="0" rtlCol="0" anchor="ctr">
            <a:spAutoFit/>
          </a:bodyPr>
          <a:lstStyle/>
          <a:p>
            <a:r>
              <a:rPr lang="en-US" sz="1200" dirty="0"/>
              <a:t>7375</a:t>
            </a:r>
          </a:p>
        </p:txBody>
      </p:sp>
      <p:sp>
        <p:nvSpPr>
          <p:cNvPr id="71" name="TextBox 70"/>
          <p:cNvSpPr txBox="1"/>
          <p:nvPr/>
        </p:nvSpPr>
        <p:spPr>
          <a:xfrm>
            <a:off x="9344495" y="1842065"/>
            <a:ext cx="774366" cy="184666"/>
          </a:xfrm>
          <a:prstGeom prst="rect">
            <a:avLst/>
          </a:prstGeom>
          <a:solidFill>
            <a:schemeClr val="bg1"/>
          </a:solidFill>
        </p:spPr>
        <p:txBody>
          <a:bodyPr wrap="square" lIns="0" tIns="0" rIns="0" bIns="0" rtlCol="0" anchor="ctr">
            <a:spAutoFit/>
          </a:bodyPr>
          <a:lstStyle/>
          <a:p>
            <a:r>
              <a:rPr lang="en-US" sz="1200" dirty="0"/>
              <a:t>7250  </a:t>
            </a:r>
          </a:p>
        </p:txBody>
      </p:sp>
      <p:cxnSp>
        <p:nvCxnSpPr>
          <p:cNvPr id="72" name="Straight Arrow Connector 71"/>
          <p:cNvCxnSpPr/>
          <p:nvPr/>
        </p:nvCxnSpPr>
        <p:spPr>
          <a:xfrm flipH="1" flipV="1">
            <a:off x="4519667" y="5512917"/>
            <a:ext cx="107839" cy="580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4449686" y="4857640"/>
            <a:ext cx="107839" cy="580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4449686" y="4532841"/>
            <a:ext cx="123900" cy="29708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4527051" y="4117985"/>
            <a:ext cx="78807" cy="398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495575" y="3804320"/>
            <a:ext cx="123900" cy="29708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4519667" y="3485607"/>
            <a:ext cx="78807" cy="398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464730" y="3304321"/>
            <a:ext cx="117900" cy="15371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4547007" y="2785162"/>
            <a:ext cx="17869" cy="23654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4553522" y="2248326"/>
            <a:ext cx="7419" cy="2180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4519667" y="1934398"/>
            <a:ext cx="53919" cy="3217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4527051" y="1703368"/>
            <a:ext cx="84278" cy="20165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rotWithShape="1">
          <a:blip r:embed="rId3"/>
          <a:srcRect l="13664" t="7459" r="78412" b="75544"/>
          <a:stretch/>
        </p:blipFill>
        <p:spPr>
          <a:xfrm>
            <a:off x="4689873" y="1681880"/>
            <a:ext cx="384048" cy="760093"/>
          </a:xfrm>
          <a:prstGeom prst="rect">
            <a:avLst/>
          </a:prstGeom>
        </p:spPr>
      </p:pic>
      <p:sp>
        <p:nvSpPr>
          <p:cNvPr id="84" name="TextBox 57"/>
          <p:cNvSpPr txBox="1">
            <a:spLocks noChangeArrowheads="1"/>
          </p:cNvSpPr>
          <p:nvPr/>
        </p:nvSpPr>
        <p:spPr bwMode="auto">
          <a:xfrm>
            <a:off x="4423634" y="2464122"/>
            <a:ext cx="850493" cy="247805"/>
          </a:xfrm>
          <a:prstGeom prst="rect">
            <a:avLst/>
          </a:prstGeom>
          <a:noFill/>
          <a:ln w="9525">
            <a:noFill/>
            <a:miter lim="800000"/>
            <a:headEnd/>
            <a:tailEnd/>
          </a:ln>
        </p:spPr>
        <p:txBody>
          <a:bodyPr wrap="none">
            <a:spAutoFit/>
          </a:bodyPr>
          <a:lstStyle/>
          <a:p>
            <a:r>
              <a:rPr lang="en-US" sz="1400" dirty="0">
                <a:solidFill>
                  <a:srgbClr val="000000"/>
                </a:solidFill>
              </a:rPr>
              <a:t>Forestburg</a:t>
            </a:r>
          </a:p>
        </p:txBody>
      </p:sp>
      <p:sp>
        <p:nvSpPr>
          <p:cNvPr id="85" name="TextBox 57"/>
          <p:cNvSpPr txBox="1">
            <a:spLocks noChangeArrowheads="1"/>
          </p:cNvSpPr>
          <p:nvPr/>
        </p:nvSpPr>
        <p:spPr bwMode="auto">
          <a:xfrm>
            <a:off x="2768568" y="2393932"/>
            <a:ext cx="850493" cy="247805"/>
          </a:xfrm>
          <a:prstGeom prst="rect">
            <a:avLst/>
          </a:prstGeom>
          <a:noFill/>
          <a:ln w="9525">
            <a:noFill/>
            <a:miter lim="800000"/>
            <a:headEnd/>
            <a:tailEnd/>
          </a:ln>
        </p:spPr>
        <p:txBody>
          <a:bodyPr wrap="none">
            <a:spAutoFit/>
          </a:bodyPr>
          <a:lstStyle/>
          <a:p>
            <a:r>
              <a:rPr lang="en-US" sz="1400" dirty="0">
                <a:solidFill>
                  <a:srgbClr val="000000"/>
                </a:solidFill>
              </a:rPr>
              <a:t>Forestburg</a:t>
            </a:r>
          </a:p>
        </p:txBody>
      </p:sp>
      <p:sp>
        <p:nvSpPr>
          <p:cNvPr id="86" name="Freeform 85"/>
          <p:cNvSpPr/>
          <p:nvPr/>
        </p:nvSpPr>
        <p:spPr>
          <a:xfrm>
            <a:off x="10283181" y="1527443"/>
            <a:ext cx="1081065" cy="4553753"/>
          </a:xfrm>
          <a:custGeom>
            <a:avLst/>
            <a:gdLst>
              <a:gd name="connsiteX0" fmla="*/ 469557 w 1594022"/>
              <a:gd name="connsiteY0" fmla="*/ 0 h 6301946"/>
              <a:gd name="connsiteX1" fmla="*/ 543697 w 1594022"/>
              <a:gd name="connsiteY1" fmla="*/ 469556 h 6301946"/>
              <a:gd name="connsiteX2" fmla="*/ 605481 w 1594022"/>
              <a:gd name="connsiteY2" fmla="*/ 827902 h 6301946"/>
              <a:gd name="connsiteX3" fmla="*/ 704335 w 1594022"/>
              <a:gd name="connsiteY3" fmla="*/ 1124465 h 6301946"/>
              <a:gd name="connsiteX4" fmla="*/ 790833 w 1594022"/>
              <a:gd name="connsiteY4" fmla="*/ 1458097 h 6301946"/>
              <a:gd name="connsiteX5" fmla="*/ 877330 w 1594022"/>
              <a:gd name="connsiteY5" fmla="*/ 1692875 h 6301946"/>
              <a:gd name="connsiteX6" fmla="*/ 827903 w 1594022"/>
              <a:gd name="connsiteY6" fmla="*/ 1841156 h 6301946"/>
              <a:gd name="connsiteX7" fmla="*/ 506627 w 1594022"/>
              <a:gd name="connsiteY7" fmla="*/ 1878227 h 6301946"/>
              <a:gd name="connsiteX8" fmla="*/ 197708 w 1594022"/>
              <a:gd name="connsiteY8" fmla="*/ 1915297 h 6301946"/>
              <a:gd name="connsiteX9" fmla="*/ 37070 w 1594022"/>
              <a:gd name="connsiteY9" fmla="*/ 2100648 h 6301946"/>
              <a:gd name="connsiteX10" fmla="*/ 0 w 1594022"/>
              <a:gd name="connsiteY10" fmla="*/ 2360140 h 6301946"/>
              <a:gd name="connsiteX11" fmla="*/ 37070 w 1594022"/>
              <a:gd name="connsiteY11" fmla="*/ 2669059 h 6301946"/>
              <a:gd name="connsiteX12" fmla="*/ 135924 w 1594022"/>
              <a:gd name="connsiteY12" fmla="*/ 2767913 h 6301946"/>
              <a:gd name="connsiteX13" fmla="*/ 432487 w 1594022"/>
              <a:gd name="connsiteY13" fmla="*/ 2817340 h 6301946"/>
              <a:gd name="connsiteX14" fmla="*/ 580768 w 1594022"/>
              <a:gd name="connsiteY14" fmla="*/ 2842054 h 6301946"/>
              <a:gd name="connsiteX15" fmla="*/ 667265 w 1594022"/>
              <a:gd name="connsiteY15" fmla="*/ 3113902 h 6301946"/>
              <a:gd name="connsiteX16" fmla="*/ 667265 w 1594022"/>
              <a:gd name="connsiteY16" fmla="*/ 3657600 h 6301946"/>
              <a:gd name="connsiteX17" fmla="*/ 593124 w 1594022"/>
              <a:gd name="connsiteY17" fmla="*/ 4831492 h 6301946"/>
              <a:gd name="connsiteX18" fmla="*/ 593124 w 1594022"/>
              <a:gd name="connsiteY18" fmla="*/ 5140411 h 6301946"/>
              <a:gd name="connsiteX19" fmla="*/ 741405 w 1594022"/>
              <a:gd name="connsiteY19" fmla="*/ 5350475 h 6301946"/>
              <a:gd name="connsiteX20" fmla="*/ 1173892 w 1594022"/>
              <a:gd name="connsiteY20" fmla="*/ 5498756 h 6301946"/>
              <a:gd name="connsiteX21" fmla="*/ 1482811 w 1594022"/>
              <a:gd name="connsiteY21" fmla="*/ 5560540 h 6301946"/>
              <a:gd name="connsiteX22" fmla="*/ 1581665 w 1594022"/>
              <a:gd name="connsiteY22" fmla="*/ 5721178 h 6301946"/>
              <a:gd name="connsiteX23" fmla="*/ 1556951 w 1594022"/>
              <a:gd name="connsiteY23" fmla="*/ 5894173 h 6301946"/>
              <a:gd name="connsiteX24" fmla="*/ 1458097 w 1594022"/>
              <a:gd name="connsiteY24" fmla="*/ 6042454 h 6301946"/>
              <a:gd name="connsiteX25" fmla="*/ 1248033 w 1594022"/>
              <a:gd name="connsiteY25" fmla="*/ 6128951 h 6301946"/>
              <a:gd name="connsiteX26" fmla="*/ 444843 w 1594022"/>
              <a:gd name="connsiteY26" fmla="*/ 6116594 h 6301946"/>
              <a:gd name="connsiteX27" fmla="*/ 271849 w 1594022"/>
              <a:gd name="connsiteY27" fmla="*/ 6128951 h 6301946"/>
              <a:gd name="connsiteX28" fmla="*/ 160638 w 1594022"/>
              <a:gd name="connsiteY28" fmla="*/ 6240162 h 6301946"/>
              <a:gd name="connsiteX29" fmla="*/ 160638 w 1594022"/>
              <a:gd name="connsiteY29" fmla="*/ 6301946 h 630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94022" h="6301946">
                <a:moveTo>
                  <a:pt x="469557" y="0"/>
                </a:moveTo>
                <a:cubicBezTo>
                  <a:pt x="495300" y="165786"/>
                  <a:pt x="521043" y="331572"/>
                  <a:pt x="543697" y="469556"/>
                </a:cubicBezTo>
                <a:cubicBezTo>
                  <a:pt x="566351" y="607540"/>
                  <a:pt x="578708" y="718751"/>
                  <a:pt x="605481" y="827902"/>
                </a:cubicBezTo>
                <a:cubicBezTo>
                  <a:pt x="632254" y="937053"/>
                  <a:pt x="673443" y="1019433"/>
                  <a:pt x="704335" y="1124465"/>
                </a:cubicBezTo>
                <a:cubicBezTo>
                  <a:pt x="735227" y="1229497"/>
                  <a:pt x="762001" y="1363362"/>
                  <a:pt x="790833" y="1458097"/>
                </a:cubicBezTo>
                <a:cubicBezTo>
                  <a:pt x="819665" y="1552832"/>
                  <a:pt x="871152" y="1629032"/>
                  <a:pt x="877330" y="1692875"/>
                </a:cubicBezTo>
                <a:cubicBezTo>
                  <a:pt x="883508" y="1756718"/>
                  <a:pt x="889687" y="1810264"/>
                  <a:pt x="827903" y="1841156"/>
                </a:cubicBezTo>
                <a:cubicBezTo>
                  <a:pt x="766119" y="1872048"/>
                  <a:pt x="506627" y="1878227"/>
                  <a:pt x="506627" y="1878227"/>
                </a:cubicBezTo>
                <a:cubicBezTo>
                  <a:pt x="401595" y="1890584"/>
                  <a:pt x="275968" y="1878227"/>
                  <a:pt x="197708" y="1915297"/>
                </a:cubicBezTo>
                <a:cubicBezTo>
                  <a:pt x="119449" y="1952367"/>
                  <a:pt x="70021" y="2026508"/>
                  <a:pt x="37070" y="2100648"/>
                </a:cubicBezTo>
                <a:cubicBezTo>
                  <a:pt x="4119" y="2174788"/>
                  <a:pt x="0" y="2265405"/>
                  <a:pt x="0" y="2360140"/>
                </a:cubicBezTo>
                <a:cubicBezTo>
                  <a:pt x="0" y="2454875"/>
                  <a:pt x="14416" y="2601097"/>
                  <a:pt x="37070" y="2669059"/>
                </a:cubicBezTo>
                <a:cubicBezTo>
                  <a:pt x="59724" y="2737021"/>
                  <a:pt x="70021" y="2743200"/>
                  <a:pt x="135924" y="2767913"/>
                </a:cubicBezTo>
                <a:cubicBezTo>
                  <a:pt x="201827" y="2792627"/>
                  <a:pt x="432487" y="2817340"/>
                  <a:pt x="432487" y="2817340"/>
                </a:cubicBezTo>
                <a:cubicBezTo>
                  <a:pt x="506628" y="2829697"/>
                  <a:pt x="541638" y="2792627"/>
                  <a:pt x="580768" y="2842054"/>
                </a:cubicBezTo>
                <a:cubicBezTo>
                  <a:pt x="619898" y="2891481"/>
                  <a:pt x="652849" y="2977978"/>
                  <a:pt x="667265" y="3113902"/>
                </a:cubicBezTo>
                <a:cubicBezTo>
                  <a:pt x="681681" y="3249826"/>
                  <a:pt x="679622" y="3371335"/>
                  <a:pt x="667265" y="3657600"/>
                </a:cubicBezTo>
                <a:cubicBezTo>
                  <a:pt x="654908" y="3943865"/>
                  <a:pt x="605481" y="4584357"/>
                  <a:pt x="593124" y="4831492"/>
                </a:cubicBezTo>
                <a:cubicBezTo>
                  <a:pt x="580767" y="5078627"/>
                  <a:pt x="568411" y="5053914"/>
                  <a:pt x="593124" y="5140411"/>
                </a:cubicBezTo>
                <a:cubicBezTo>
                  <a:pt x="617838" y="5226908"/>
                  <a:pt x="644610" y="5290751"/>
                  <a:pt x="741405" y="5350475"/>
                </a:cubicBezTo>
                <a:cubicBezTo>
                  <a:pt x="838200" y="5410199"/>
                  <a:pt x="1050324" y="5463745"/>
                  <a:pt x="1173892" y="5498756"/>
                </a:cubicBezTo>
                <a:cubicBezTo>
                  <a:pt x="1297460" y="5533767"/>
                  <a:pt x="1414849" y="5523470"/>
                  <a:pt x="1482811" y="5560540"/>
                </a:cubicBezTo>
                <a:cubicBezTo>
                  <a:pt x="1550773" y="5597610"/>
                  <a:pt x="1569308" y="5665573"/>
                  <a:pt x="1581665" y="5721178"/>
                </a:cubicBezTo>
                <a:cubicBezTo>
                  <a:pt x="1594022" y="5776783"/>
                  <a:pt x="1577546" y="5840627"/>
                  <a:pt x="1556951" y="5894173"/>
                </a:cubicBezTo>
                <a:cubicBezTo>
                  <a:pt x="1536356" y="5947719"/>
                  <a:pt x="1509583" y="6003324"/>
                  <a:pt x="1458097" y="6042454"/>
                </a:cubicBezTo>
                <a:cubicBezTo>
                  <a:pt x="1406611" y="6081584"/>
                  <a:pt x="1416909" y="6116594"/>
                  <a:pt x="1248033" y="6128951"/>
                </a:cubicBezTo>
                <a:cubicBezTo>
                  <a:pt x="1079157" y="6141308"/>
                  <a:pt x="607540" y="6116594"/>
                  <a:pt x="444843" y="6116594"/>
                </a:cubicBezTo>
                <a:cubicBezTo>
                  <a:pt x="282146" y="6116594"/>
                  <a:pt x="319216" y="6108356"/>
                  <a:pt x="271849" y="6128951"/>
                </a:cubicBezTo>
                <a:cubicBezTo>
                  <a:pt x="224482" y="6149546"/>
                  <a:pt x="179173" y="6211330"/>
                  <a:pt x="160638" y="6240162"/>
                </a:cubicBezTo>
                <a:cubicBezTo>
                  <a:pt x="142103" y="6268994"/>
                  <a:pt x="151370" y="6285470"/>
                  <a:pt x="160638" y="6301946"/>
                </a:cubicBezTo>
              </a:path>
            </a:pathLst>
          </a:custGeom>
          <a:ln w="571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87" name="TextBox 74"/>
          <p:cNvSpPr txBox="1">
            <a:spLocks noChangeArrowheads="1"/>
          </p:cNvSpPr>
          <p:nvPr/>
        </p:nvSpPr>
        <p:spPr bwMode="auto">
          <a:xfrm rot="-5400000">
            <a:off x="10022578" y="4236575"/>
            <a:ext cx="1842835" cy="369332"/>
          </a:xfrm>
          <a:prstGeom prst="rect">
            <a:avLst/>
          </a:prstGeom>
          <a:solidFill>
            <a:schemeClr val="bg1"/>
          </a:solidFill>
          <a:ln w="9525">
            <a:noFill/>
            <a:miter lim="800000"/>
            <a:headEnd/>
            <a:tailEnd/>
          </a:ln>
        </p:spPr>
        <p:txBody>
          <a:bodyPr wrap="square">
            <a:spAutoFit/>
          </a:bodyPr>
          <a:lstStyle/>
          <a:p>
            <a:r>
              <a:rPr lang="en-US" dirty="0">
                <a:solidFill>
                  <a:srgbClr val="000000"/>
                </a:solidFill>
              </a:rPr>
              <a:t>2</a:t>
            </a:r>
            <a:r>
              <a:rPr lang="en-US" baseline="30000" dirty="0">
                <a:solidFill>
                  <a:srgbClr val="000000"/>
                </a:solidFill>
              </a:rPr>
              <a:t>nd</a:t>
            </a:r>
            <a:r>
              <a:rPr lang="en-US" dirty="0">
                <a:solidFill>
                  <a:srgbClr val="000000"/>
                </a:solidFill>
              </a:rPr>
              <a:t> order (22m.y.)</a:t>
            </a:r>
          </a:p>
        </p:txBody>
      </p:sp>
      <p:sp>
        <p:nvSpPr>
          <p:cNvPr id="89" name="TextBox 88">
            <a:extLst>
              <a:ext uri="{FF2B5EF4-FFF2-40B4-BE49-F238E27FC236}">
                <a16:creationId xmlns:a16="http://schemas.microsoft.com/office/drawing/2014/main" id="{372DC29D-A1EC-4D22-9B55-C93E53E473B0}"/>
              </a:ext>
            </a:extLst>
          </p:cNvPr>
          <p:cNvSpPr txBox="1"/>
          <p:nvPr/>
        </p:nvSpPr>
        <p:spPr>
          <a:xfrm>
            <a:off x="4163734" y="1274411"/>
            <a:ext cx="1370291" cy="184666"/>
          </a:xfrm>
          <a:prstGeom prst="rect">
            <a:avLst/>
          </a:prstGeom>
          <a:solidFill>
            <a:schemeClr val="bg1"/>
          </a:solidFill>
          <a:ln>
            <a:noFill/>
          </a:ln>
        </p:spPr>
        <p:txBody>
          <a:bodyPr wrap="square" lIns="0" tIns="0" rIns="0" bIns="0" rtlCol="0">
            <a:spAutoFit/>
          </a:bodyPr>
          <a:lstStyle/>
          <a:p>
            <a:pPr algn="ctr"/>
            <a:r>
              <a:rPr lang="en-US" sz="1200" dirty="0"/>
              <a:t>Core mineralogy</a:t>
            </a:r>
          </a:p>
        </p:txBody>
      </p:sp>
      <p:sp>
        <p:nvSpPr>
          <p:cNvPr id="91" name="TextBox 90"/>
          <p:cNvSpPr txBox="1"/>
          <p:nvPr/>
        </p:nvSpPr>
        <p:spPr>
          <a:xfrm>
            <a:off x="126510" y="6388007"/>
            <a:ext cx="8496970" cy="369332"/>
          </a:xfrm>
          <a:prstGeom prst="rect">
            <a:avLst/>
          </a:prstGeom>
          <a:noFill/>
        </p:spPr>
        <p:txBody>
          <a:bodyPr wrap="square" rtlCol="0">
            <a:spAutoFit/>
          </a:bodyPr>
          <a:lstStyle/>
          <a:p>
            <a:r>
              <a:rPr lang="en-US" dirty="0">
                <a:solidFill>
                  <a:srgbClr val="C00000"/>
                </a:solidFill>
              </a:rPr>
              <a:t>Takeaway : Gamma ray  -&gt; mineralogy -&gt; petrophysics, geo mechanics, deposition </a:t>
            </a:r>
          </a:p>
        </p:txBody>
      </p:sp>
      <p:sp>
        <p:nvSpPr>
          <p:cNvPr id="92" name="TextBox 91"/>
          <p:cNvSpPr txBox="1">
            <a:spLocks noChangeArrowheads="1"/>
          </p:cNvSpPr>
          <p:nvPr/>
        </p:nvSpPr>
        <p:spPr bwMode="auto">
          <a:xfrm>
            <a:off x="9762838" y="6436562"/>
            <a:ext cx="1274708" cy="369332"/>
          </a:xfrm>
          <a:prstGeom prst="rect">
            <a:avLst/>
          </a:prstGeom>
          <a:noFill/>
          <a:ln w="9525">
            <a:noFill/>
            <a:miter lim="800000"/>
            <a:headEnd/>
            <a:tailEnd/>
          </a:ln>
        </p:spPr>
        <p:txBody>
          <a:bodyPr wrap="none">
            <a:spAutoFit/>
          </a:bodyPr>
          <a:lstStyle/>
          <a:p>
            <a:r>
              <a:rPr lang="en-US" dirty="0" smtClean="0"/>
              <a:t>Singh, 2008</a:t>
            </a:r>
            <a:endParaRPr lang="en-US" dirty="0"/>
          </a:p>
        </p:txBody>
      </p:sp>
    </p:spTree>
    <p:extLst>
      <p:ext uri="{BB962C8B-B14F-4D97-AF65-F5344CB8AC3E}">
        <p14:creationId xmlns:p14="http://schemas.microsoft.com/office/powerpoint/2010/main" val="294749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checkerboard(across)">
                                      <p:cBhvr>
                                        <p:cTn id="1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Motivation </a:t>
            </a:r>
          </a:p>
        </p:txBody>
      </p:sp>
      <p:sp>
        <p:nvSpPr>
          <p:cNvPr id="4" name="Slide Number Placeholder 3"/>
          <p:cNvSpPr>
            <a:spLocks noGrp="1"/>
          </p:cNvSpPr>
          <p:nvPr>
            <p:ph type="sldNum" sz="quarter" idx="12"/>
          </p:nvPr>
        </p:nvSpPr>
        <p:spPr/>
        <p:txBody>
          <a:bodyPr/>
          <a:lstStyle/>
          <a:p>
            <a:fld id="{E056E050-4038-4D3A-BCB9-7EC910CCF993}" type="slidenum">
              <a:rPr lang="en-US" smtClean="0"/>
              <a:t>6</a:t>
            </a:fld>
            <a:endParaRPr lang="en-US"/>
          </a:p>
        </p:txBody>
      </p:sp>
      <p:sp>
        <p:nvSpPr>
          <p:cNvPr id="7" name="TextBox 6"/>
          <p:cNvSpPr txBox="1"/>
          <p:nvPr/>
        </p:nvSpPr>
        <p:spPr>
          <a:xfrm>
            <a:off x="2507915" y="6400799"/>
            <a:ext cx="8496970" cy="369332"/>
          </a:xfrm>
          <a:prstGeom prst="rect">
            <a:avLst/>
          </a:prstGeom>
          <a:noFill/>
        </p:spPr>
        <p:txBody>
          <a:bodyPr wrap="square" rtlCol="0">
            <a:spAutoFit/>
          </a:bodyPr>
          <a:lstStyle/>
          <a:p>
            <a:r>
              <a:rPr lang="en-US" dirty="0">
                <a:solidFill>
                  <a:srgbClr val="C00000"/>
                </a:solidFill>
              </a:rPr>
              <a:t>Takeaway : Automation is a necessity, not a luxury anymore </a:t>
            </a:r>
          </a:p>
        </p:txBody>
      </p:sp>
      <p:sp>
        <p:nvSpPr>
          <p:cNvPr id="3" name="TextBox 2">
            <a:extLst>
              <a:ext uri="{FF2B5EF4-FFF2-40B4-BE49-F238E27FC236}">
                <a16:creationId xmlns:a16="http://schemas.microsoft.com/office/drawing/2014/main" id="{F77957D3-364D-4F27-B2FE-6052F6ACC6AE}"/>
              </a:ext>
            </a:extLst>
          </p:cNvPr>
          <p:cNvSpPr txBox="1"/>
          <p:nvPr/>
        </p:nvSpPr>
        <p:spPr>
          <a:xfrm>
            <a:off x="9020656" y="2155052"/>
            <a:ext cx="2735301" cy="2000548"/>
          </a:xfrm>
          <a:prstGeom prst="rect">
            <a:avLst/>
          </a:prstGeom>
          <a:noFill/>
        </p:spPr>
        <p:txBody>
          <a:bodyPr wrap="none" rtlCol="0">
            <a:spAutoFit/>
          </a:bodyPr>
          <a:lstStyle/>
          <a:p>
            <a:r>
              <a:rPr lang="en-US" sz="2800" dirty="0"/>
              <a:t>Assumptions:</a:t>
            </a:r>
          </a:p>
          <a:p>
            <a:pPr marL="285750" indent="-285750">
              <a:buFont typeface="Arial" panose="020B0604020202020204" pitchFamily="34" charset="0"/>
              <a:buChar char="•"/>
            </a:pPr>
            <a:r>
              <a:rPr lang="en-US" sz="2400" dirty="0"/>
              <a:t>10 picks per well</a:t>
            </a:r>
          </a:p>
          <a:p>
            <a:pPr marL="285750" indent="-285750">
              <a:buFont typeface="Arial" panose="020B0604020202020204" pitchFamily="34" charset="0"/>
              <a:buChar char="•"/>
            </a:pPr>
            <a:r>
              <a:rPr lang="en-US" sz="2400" dirty="0"/>
              <a:t>1 pick per minute</a:t>
            </a:r>
          </a:p>
          <a:p>
            <a:pPr marL="285750" indent="-285750">
              <a:buFont typeface="Arial" panose="020B0604020202020204" pitchFamily="34" charset="0"/>
              <a:buChar char="•"/>
            </a:pPr>
            <a:r>
              <a:rPr lang="en-US" sz="2400" dirty="0"/>
              <a:t>8 hours/work day</a:t>
            </a:r>
          </a:p>
          <a:p>
            <a:pPr marL="285750" indent="-285750">
              <a:buFont typeface="Arial" panose="020B0604020202020204" pitchFamily="34" charset="0"/>
              <a:buChar char="•"/>
            </a:pPr>
            <a:r>
              <a:rPr lang="en-US" sz="2400" dirty="0"/>
              <a:t>5 work days/week</a:t>
            </a:r>
          </a:p>
        </p:txBody>
      </p:sp>
      <p:graphicFrame>
        <p:nvGraphicFramePr>
          <p:cNvPr id="8" name="Chart 7">
            <a:extLst>
              <a:ext uri="{FF2B5EF4-FFF2-40B4-BE49-F238E27FC236}">
                <a16:creationId xmlns:a16="http://schemas.microsoft.com/office/drawing/2014/main" id="{822D45AE-BFB7-4995-9C25-FB43CFFF5985}"/>
              </a:ext>
            </a:extLst>
          </p:cNvPr>
          <p:cNvGraphicFramePr>
            <a:graphicFrameLocks/>
          </p:cNvGraphicFramePr>
          <p:nvPr>
            <p:extLst>
              <p:ext uri="{D42A27DB-BD31-4B8C-83A1-F6EECF244321}">
                <p14:modId xmlns:p14="http://schemas.microsoft.com/office/powerpoint/2010/main" val="1031912289"/>
              </p:ext>
            </p:extLst>
          </p:nvPr>
        </p:nvGraphicFramePr>
        <p:xfrm>
          <a:off x="1475232" y="1697614"/>
          <a:ext cx="7138416" cy="434339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7519297-CEF1-43E2-BB61-8D7C603A1F69}"/>
              </a:ext>
            </a:extLst>
          </p:cNvPr>
          <p:cNvSpPr txBox="1"/>
          <p:nvPr/>
        </p:nvSpPr>
        <p:spPr>
          <a:xfrm>
            <a:off x="1094182" y="913587"/>
            <a:ext cx="9808583" cy="461665"/>
          </a:xfrm>
          <a:prstGeom prst="rect">
            <a:avLst/>
          </a:prstGeom>
          <a:noFill/>
        </p:spPr>
        <p:txBody>
          <a:bodyPr wrap="none" rtlCol="0">
            <a:spAutoFit/>
          </a:bodyPr>
          <a:lstStyle/>
          <a:p>
            <a:r>
              <a:rPr lang="en-US" sz="2400" dirty="0"/>
              <a:t>Unconventional resource play property plays may contain 1000 or more wells</a:t>
            </a:r>
          </a:p>
        </p:txBody>
      </p:sp>
    </p:spTree>
    <p:extLst>
      <p:ext uri="{BB962C8B-B14F-4D97-AF65-F5344CB8AC3E}">
        <p14:creationId xmlns:p14="http://schemas.microsoft.com/office/powerpoint/2010/main" val="39221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0"/>
            <a:ext cx="12192000" cy="560173"/>
          </a:xfrm>
        </p:spPr>
        <p:txBody>
          <a:bodyPr>
            <a:normAutofit fontScale="90000"/>
          </a:bodyPr>
          <a:lstStyle/>
          <a:p>
            <a:r>
              <a:rPr lang="en-US" dirty="0"/>
              <a:t>Previous attempts at automation of well log interpretation</a:t>
            </a:r>
          </a:p>
        </p:txBody>
      </p:sp>
      <p:sp>
        <p:nvSpPr>
          <p:cNvPr id="4" name="Slide Number Placeholder 3"/>
          <p:cNvSpPr>
            <a:spLocks noGrp="1"/>
          </p:cNvSpPr>
          <p:nvPr>
            <p:ph type="sldNum" sz="quarter" idx="12"/>
          </p:nvPr>
        </p:nvSpPr>
        <p:spPr/>
        <p:txBody>
          <a:bodyPr/>
          <a:lstStyle/>
          <a:p>
            <a:fld id="{E056E050-4038-4D3A-BCB9-7EC910CCF993}" type="slidenum">
              <a:rPr lang="en-US" smtClean="0"/>
              <a:t>7</a:t>
            </a:fld>
            <a:endParaRPr lang="en-US"/>
          </a:p>
        </p:txBody>
      </p:sp>
      <p:sp>
        <p:nvSpPr>
          <p:cNvPr id="6" name="Rectangle 5"/>
          <p:cNvSpPr/>
          <p:nvPr/>
        </p:nvSpPr>
        <p:spPr>
          <a:xfrm>
            <a:off x="730438" y="1185925"/>
            <a:ext cx="10963722" cy="2308324"/>
          </a:xfrm>
          <a:prstGeom prst="rect">
            <a:avLst/>
          </a:prstGeom>
        </p:spPr>
        <p:txBody>
          <a:bodyPr wrap="square">
            <a:spAutoFit/>
          </a:bodyPr>
          <a:lstStyle/>
          <a:p>
            <a:pPr marL="342900" indent="-342900">
              <a:buAutoNum type="arabicPeriod"/>
            </a:pPr>
            <a:r>
              <a:rPr lang="en-US" sz="2400" dirty="0"/>
              <a:t>CNN (most popular) – Limitations on features available in all wells </a:t>
            </a:r>
          </a:p>
          <a:p>
            <a:pPr marL="342900" indent="-342900">
              <a:buAutoNum type="arabicPeriod"/>
            </a:pPr>
            <a:r>
              <a:rPr lang="en-US" sz="2400" dirty="0"/>
              <a:t>Adaptive window : Hard to design </a:t>
            </a:r>
          </a:p>
          <a:p>
            <a:pPr marL="342900" indent="-342900">
              <a:buAutoNum type="arabicPeriod"/>
            </a:pPr>
            <a:r>
              <a:rPr lang="en-US" sz="2400" dirty="0"/>
              <a:t>Dynamic time </a:t>
            </a:r>
            <a:r>
              <a:rPr lang="en-US" sz="2400" dirty="0" smtClean="0"/>
              <a:t>warping (DTW) </a:t>
            </a:r>
            <a:r>
              <a:rPr lang="en-US" sz="2400" dirty="0"/>
              <a:t>: Large search space requiring multiple “guide” wells </a:t>
            </a:r>
          </a:p>
          <a:p>
            <a:pPr marL="342900" indent="-342900">
              <a:buAutoNum type="arabicPeriod"/>
            </a:pPr>
            <a:r>
              <a:rPr lang="en-US" sz="2400" dirty="0"/>
              <a:t>Segment and manually correlate : Doesn’t solve the problem in full </a:t>
            </a:r>
          </a:p>
          <a:p>
            <a:r>
              <a:rPr lang="en-US" sz="2400" dirty="0"/>
              <a:t>This chapter : Segment ( statistically) + Correlate ( Warping) </a:t>
            </a:r>
          </a:p>
          <a:p>
            <a:pPr marL="342900" indent="-342900">
              <a:buAutoNum type="arabicPeriod"/>
            </a:pPr>
            <a:endParaRPr lang="en-US" sz="2400" dirty="0"/>
          </a:p>
        </p:txBody>
      </p:sp>
      <p:sp>
        <p:nvSpPr>
          <p:cNvPr id="7" name="TextBox 6"/>
          <p:cNvSpPr txBox="1"/>
          <p:nvPr/>
        </p:nvSpPr>
        <p:spPr>
          <a:xfrm>
            <a:off x="730438" y="3522951"/>
            <a:ext cx="8496970" cy="369332"/>
          </a:xfrm>
          <a:prstGeom prst="rect">
            <a:avLst/>
          </a:prstGeom>
          <a:noFill/>
        </p:spPr>
        <p:txBody>
          <a:bodyPr wrap="square" rtlCol="0">
            <a:spAutoFit/>
          </a:bodyPr>
          <a:lstStyle/>
          <a:p>
            <a:r>
              <a:rPr lang="en-US" dirty="0">
                <a:solidFill>
                  <a:srgbClr val="C00000"/>
                </a:solidFill>
              </a:rPr>
              <a:t>Takeaway :Segment and correlate  </a:t>
            </a:r>
          </a:p>
        </p:txBody>
      </p:sp>
      <p:grpSp>
        <p:nvGrpSpPr>
          <p:cNvPr id="3" name="Group 2"/>
          <p:cNvGrpSpPr/>
          <p:nvPr/>
        </p:nvGrpSpPr>
        <p:grpSpPr>
          <a:xfrm>
            <a:off x="8367463" y="630137"/>
            <a:ext cx="3776662" cy="6499225"/>
            <a:chOff x="5450746" y="358775"/>
            <a:chExt cx="3776662" cy="6499225"/>
          </a:xfrm>
        </p:grpSpPr>
        <p:grpSp>
          <p:nvGrpSpPr>
            <p:cNvPr id="11" name="Group 38"/>
            <p:cNvGrpSpPr>
              <a:grpSpLocks/>
            </p:cNvGrpSpPr>
            <p:nvPr/>
          </p:nvGrpSpPr>
          <p:grpSpPr bwMode="auto">
            <a:xfrm>
              <a:off x="5452333" y="358775"/>
              <a:ext cx="3775075" cy="6499225"/>
              <a:chOff x="3382" y="128"/>
              <a:chExt cx="2378" cy="4094"/>
            </a:xfrm>
          </p:grpSpPr>
          <p:pic>
            <p:nvPicPr>
              <p:cNvPr id="12" name="Picture 5" descr="Getty Hurt core log small"/>
              <p:cNvPicPr>
                <a:picLocks noChangeAspect="1" noChangeArrowheads="1"/>
              </p:cNvPicPr>
              <p:nvPr/>
            </p:nvPicPr>
            <p:blipFill>
              <a:blip r:embed="rId3" cstate="print"/>
              <a:srcRect/>
              <a:stretch>
                <a:fillRect/>
              </a:stretch>
            </p:blipFill>
            <p:spPr bwMode="auto">
              <a:xfrm>
                <a:off x="3382" y="128"/>
                <a:ext cx="2378" cy="4094"/>
              </a:xfrm>
              <a:prstGeom prst="rect">
                <a:avLst/>
              </a:prstGeom>
              <a:noFill/>
              <a:ln w="9525">
                <a:noFill/>
                <a:miter lim="800000"/>
                <a:headEnd/>
                <a:tailEnd/>
              </a:ln>
            </p:spPr>
          </p:pic>
          <p:sp>
            <p:nvSpPr>
              <p:cNvPr id="13" name="Rectangle 37"/>
              <p:cNvSpPr>
                <a:spLocks noChangeArrowheads="1"/>
              </p:cNvSpPr>
              <p:nvPr/>
            </p:nvSpPr>
            <p:spPr bwMode="auto">
              <a:xfrm>
                <a:off x="3395" y="4058"/>
                <a:ext cx="303" cy="154"/>
              </a:xfrm>
              <a:prstGeom prst="rect">
                <a:avLst/>
              </a:prstGeom>
              <a:solidFill>
                <a:schemeClr val="tx1"/>
              </a:solidFill>
              <a:ln w="9525">
                <a:noFill/>
                <a:miter lim="800000"/>
                <a:headEnd/>
                <a:tailEnd/>
              </a:ln>
            </p:spPr>
            <p:txBody>
              <a:bodyPr wrap="none">
                <a:spAutoFit/>
              </a:bodyPr>
              <a:lstStyle/>
              <a:p>
                <a:pPr eaLnBrk="1" hangingPunct="1"/>
                <a:r>
                  <a:rPr lang="en-US" sz="1000">
                    <a:solidFill>
                      <a:srgbClr val="000000"/>
                    </a:solidFill>
                    <a:latin typeface="Calibri" pitchFamily="34" charset="0"/>
                  </a:rPr>
                  <a:t>Buda</a:t>
                </a:r>
              </a:p>
            </p:txBody>
          </p:sp>
          <p:sp>
            <p:nvSpPr>
              <p:cNvPr id="14" name="Line 36"/>
              <p:cNvSpPr>
                <a:spLocks noChangeShapeType="1"/>
              </p:cNvSpPr>
              <p:nvPr/>
            </p:nvSpPr>
            <p:spPr bwMode="auto">
              <a:xfrm>
                <a:off x="3451" y="4075"/>
                <a:ext cx="2309" cy="0"/>
              </a:xfrm>
              <a:prstGeom prst="line">
                <a:avLst/>
              </a:prstGeom>
              <a:noFill/>
              <a:ln w="28575">
                <a:solidFill>
                  <a:srgbClr val="000000"/>
                </a:solidFill>
                <a:round/>
                <a:headEnd/>
                <a:tailEnd/>
              </a:ln>
            </p:spPr>
            <p:txBody>
              <a:bodyPr wrap="none" anchor="ctr"/>
              <a:lstStyle/>
              <a:p>
                <a:endParaRPr lang="en-US"/>
              </a:p>
            </p:txBody>
          </p:sp>
        </p:grpSp>
        <p:sp>
          <p:nvSpPr>
            <p:cNvPr id="15" name="Rectangle 19"/>
            <p:cNvSpPr>
              <a:spLocks noChangeArrowheads="1"/>
            </p:cNvSpPr>
            <p:nvPr/>
          </p:nvSpPr>
          <p:spPr bwMode="auto">
            <a:xfrm>
              <a:off x="5450746" y="3973513"/>
              <a:ext cx="3776662" cy="2193925"/>
            </a:xfrm>
            <a:prstGeom prst="rect">
              <a:avLst/>
            </a:prstGeom>
            <a:noFill/>
            <a:ln w="38100">
              <a:solidFill>
                <a:srgbClr val="FF221A"/>
              </a:solidFill>
              <a:miter lim="800000"/>
              <a:headEnd/>
              <a:tailEnd/>
            </a:ln>
          </p:spPr>
          <p:txBody>
            <a:bodyPr wrap="none" anchor="ctr"/>
            <a:lstStyle/>
            <a:p>
              <a:pPr eaLnBrk="1" hangingPunct="1"/>
              <a:endParaRPr lang="en-US">
                <a:latin typeface="Calibri" pitchFamily="34" charset="0"/>
              </a:endParaRPr>
            </a:p>
          </p:txBody>
        </p:sp>
      </p:grpSp>
      <p:pic>
        <p:nvPicPr>
          <p:cNvPr id="17" name="Picture 16"/>
          <p:cNvPicPr>
            <a:picLocks noChangeAspect="1"/>
          </p:cNvPicPr>
          <p:nvPr/>
        </p:nvPicPr>
        <p:blipFill>
          <a:blip r:embed="rId4"/>
          <a:stretch>
            <a:fillRect/>
          </a:stretch>
        </p:blipFill>
        <p:spPr>
          <a:xfrm>
            <a:off x="11394156" y="2153526"/>
            <a:ext cx="647884" cy="4581730"/>
          </a:xfrm>
          <a:prstGeom prst="rect">
            <a:avLst/>
          </a:prstGeom>
        </p:spPr>
      </p:pic>
      <p:sp>
        <p:nvSpPr>
          <p:cNvPr id="16" name="Rectangle 15"/>
          <p:cNvSpPr/>
          <p:nvPr/>
        </p:nvSpPr>
        <p:spPr>
          <a:xfrm>
            <a:off x="11412068" y="2183197"/>
            <a:ext cx="643992" cy="727253"/>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p:cNvPicPr/>
          <p:nvPr/>
        </p:nvPicPr>
        <p:blipFill rotWithShape="1">
          <a:blip r:embed="rId5">
            <a:extLst>
              <a:ext uri="{28A0092B-C50C-407E-A947-70E740481C1C}">
                <a14:useLocalDpi xmlns:a14="http://schemas.microsoft.com/office/drawing/2010/main" val="0"/>
              </a:ext>
            </a:extLst>
          </a:blip>
          <a:srcRect t="5467"/>
          <a:stretch/>
        </p:blipFill>
        <p:spPr bwMode="auto">
          <a:xfrm>
            <a:off x="8615681" y="2133674"/>
            <a:ext cx="3576320" cy="4632251"/>
          </a:xfrm>
          <a:prstGeom prst="rect">
            <a:avLst/>
          </a:prstGeom>
          <a:noFill/>
          <a:ln>
            <a:noFill/>
          </a:ln>
        </p:spPr>
      </p:pic>
    </p:spTree>
    <p:extLst>
      <p:ext uri="{BB962C8B-B14F-4D97-AF65-F5344CB8AC3E}">
        <p14:creationId xmlns:p14="http://schemas.microsoft.com/office/powerpoint/2010/main" val="26915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08333E-7 3.7037E-6 L -0.00013 0.55208 " pathEditMode="relative" rAng="0" ptsTypes="AA">
                                      <p:cBhvr>
                                        <p:cTn id="30" dur="2000" fill="hold"/>
                                        <p:tgtEl>
                                          <p:spTgt spid="16"/>
                                        </p:tgtEl>
                                        <p:attrNameLst>
                                          <p:attrName>ppt_x</p:attrName>
                                          <p:attrName>ppt_y</p:attrName>
                                        </p:attrNameLst>
                                      </p:cBhvr>
                                      <p:rCtr x="-13" y="27593"/>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Area of </a:t>
            </a:r>
            <a:r>
              <a:rPr lang="en-US" dirty="0" smtClean="0"/>
              <a:t>study : Barnett Shale </a:t>
            </a:r>
            <a:endParaRPr lang="en-US" dirty="0"/>
          </a:p>
        </p:txBody>
      </p:sp>
      <p:sp>
        <p:nvSpPr>
          <p:cNvPr id="4" name="Slide Number Placeholder 3"/>
          <p:cNvSpPr>
            <a:spLocks noGrp="1"/>
          </p:cNvSpPr>
          <p:nvPr>
            <p:ph type="sldNum" sz="quarter" idx="12"/>
          </p:nvPr>
        </p:nvSpPr>
        <p:spPr/>
        <p:txBody>
          <a:bodyPr/>
          <a:lstStyle/>
          <a:p>
            <a:fld id="{E056E050-4038-4D3A-BCB9-7EC910CCF993}" type="slidenum">
              <a:rPr lang="en-US" smtClean="0"/>
              <a:t>8</a:t>
            </a:fld>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17" y="1278572"/>
            <a:ext cx="4894263" cy="4106228"/>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008880" y="792480"/>
            <a:ext cx="6939280" cy="5455920"/>
          </a:xfrm>
          <a:prstGeom prst="rect">
            <a:avLst/>
          </a:prstGeom>
          <a:noFill/>
          <a:ln>
            <a:noFill/>
          </a:ln>
        </p:spPr>
      </p:pic>
      <p:cxnSp>
        <p:nvCxnSpPr>
          <p:cNvPr id="8" name="Straight Arrow Connector 7"/>
          <p:cNvCxnSpPr/>
          <p:nvPr/>
        </p:nvCxnSpPr>
        <p:spPr>
          <a:xfrm flipV="1">
            <a:off x="1861073" y="1126172"/>
            <a:ext cx="3055172" cy="1885970"/>
          </a:xfrm>
          <a:prstGeom prst="straightConnector1">
            <a:avLst/>
          </a:prstGeom>
          <a:ln w="635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61073" y="3012142"/>
            <a:ext cx="2915322" cy="3236258"/>
          </a:xfrm>
          <a:prstGeom prst="straightConnector1">
            <a:avLst/>
          </a:prstGeom>
          <a:ln w="635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10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Workflow </a:t>
            </a:r>
          </a:p>
        </p:txBody>
      </p:sp>
      <p:sp>
        <p:nvSpPr>
          <p:cNvPr id="4" name="Slide Number Placeholder 3"/>
          <p:cNvSpPr>
            <a:spLocks noGrp="1"/>
          </p:cNvSpPr>
          <p:nvPr>
            <p:ph type="sldNum" sz="quarter" idx="12"/>
          </p:nvPr>
        </p:nvSpPr>
        <p:spPr/>
        <p:txBody>
          <a:bodyPr/>
          <a:lstStyle/>
          <a:p>
            <a:fld id="{E056E050-4038-4D3A-BCB9-7EC910CCF993}" type="slidenum">
              <a:rPr lang="en-US" smtClean="0"/>
              <a:t>9</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38201" y="816576"/>
            <a:ext cx="10160000" cy="5777264"/>
          </a:xfrm>
          <a:prstGeom prst="rect">
            <a:avLst/>
          </a:prstGeom>
          <a:noFill/>
          <a:ln>
            <a:noFill/>
          </a:ln>
        </p:spPr>
      </p:pic>
      <p:sp>
        <p:nvSpPr>
          <p:cNvPr id="3" name="Rectangle 2"/>
          <p:cNvSpPr/>
          <p:nvPr/>
        </p:nvSpPr>
        <p:spPr>
          <a:xfrm>
            <a:off x="1859280" y="726973"/>
            <a:ext cx="5384800" cy="256486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0400" y="3376897"/>
            <a:ext cx="3962400" cy="16523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13840" y="5113621"/>
            <a:ext cx="3962400" cy="16523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6240" y="3461316"/>
            <a:ext cx="3906520" cy="2461963"/>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94321" y="1350577"/>
            <a:ext cx="3906520" cy="1936716"/>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3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11062</TotalTime>
  <Words>2834</Words>
  <Application>Microsoft Office PowerPoint</Application>
  <PresentationFormat>Widescreen</PresentationFormat>
  <Paragraphs>286</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Semi – Supervised well log correlation</vt:lpstr>
      <vt:lpstr>PowerPoint Presentation</vt:lpstr>
      <vt:lpstr>PowerPoint Presentation</vt:lpstr>
      <vt:lpstr>PowerPoint Presentation</vt:lpstr>
      <vt:lpstr>Motivation </vt:lpstr>
      <vt:lpstr>Motivation </vt:lpstr>
      <vt:lpstr>Previous attempts at automation of well log interpretation</vt:lpstr>
      <vt:lpstr>Area of study : Barnett Shale </vt:lpstr>
      <vt:lpstr>Workflow </vt:lpstr>
      <vt:lpstr>Segmentation  </vt:lpstr>
      <vt:lpstr>Segmentation </vt:lpstr>
      <vt:lpstr>Segmentation of type log</vt:lpstr>
      <vt:lpstr>DTW</vt:lpstr>
      <vt:lpstr>Dynamic time warping (DTW)</vt:lpstr>
      <vt:lpstr>Dynamic time warping (DTW)</vt:lpstr>
      <vt:lpstr>Dynamic time warping (DTW)</vt:lpstr>
      <vt:lpstr>DTW step 1 : Define pattern in the type (training) well</vt:lpstr>
      <vt:lpstr>DTW step 2: Cross-correlate pattern on target (test) well</vt:lpstr>
      <vt:lpstr>Workflow </vt:lpstr>
      <vt:lpstr>Modeling : 3D property mapping</vt:lpstr>
      <vt:lpstr>Modeling : 2D parasequence thickness maps</vt:lpstr>
      <vt:lpstr>The well log attributes </vt:lpstr>
      <vt:lpstr>Modeling : 2D, parasequnces slope maps </vt:lpstr>
      <vt:lpstr>Segmentation and correlation : North slope Alaska</vt:lpstr>
      <vt:lpstr>Segmentation and correlation : North slope Alaska</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Saurabh Sinha</cp:lastModifiedBy>
  <cp:revision>338</cp:revision>
  <dcterms:created xsi:type="dcterms:W3CDTF">2019-11-10T20:23:12Z</dcterms:created>
  <dcterms:modified xsi:type="dcterms:W3CDTF">2022-01-12T16:35:13Z</dcterms:modified>
</cp:coreProperties>
</file>