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</p:sldMasterIdLst>
  <p:notesMasterIdLst>
    <p:notesMasterId r:id="rId49"/>
  </p:notesMasterIdLst>
  <p:sldIdLst>
    <p:sldId id="295" r:id="rId5"/>
    <p:sldId id="296" r:id="rId6"/>
    <p:sldId id="303" r:id="rId7"/>
    <p:sldId id="304" r:id="rId8"/>
    <p:sldId id="305" r:id="rId9"/>
    <p:sldId id="337" r:id="rId10"/>
    <p:sldId id="326" r:id="rId11"/>
    <p:sldId id="331" r:id="rId12"/>
    <p:sldId id="308" r:id="rId13"/>
    <p:sldId id="297" r:id="rId14"/>
    <p:sldId id="339" r:id="rId15"/>
    <p:sldId id="340" r:id="rId16"/>
    <p:sldId id="321" r:id="rId17"/>
    <p:sldId id="327" r:id="rId18"/>
    <p:sldId id="333" r:id="rId19"/>
    <p:sldId id="334" r:id="rId20"/>
    <p:sldId id="328" r:id="rId21"/>
    <p:sldId id="338" r:id="rId22"/>
    <p:sldId id="332" r:id="rId23"/>
    <p:sldId id="330" r:id="rId24"/>
    <p:sldId id="324" r:id="rId25"/>
    <p:sldId id="323" r:id="rId26"/>
    <p:sldId id="322" r:id="rId27"/>
    <p:sldId id="294" r:id="rId28"/>
    <p:sldId id="306" r:id="rId29"/>
    <p:sldId id="307" r:id="rId30"/>
    <p:sldId id="309" r:id="rId31"/>
    <p:sldId id="310" r:id="rId32"/>
    <p:sldId id="315" r:id="rId33"/>
    <p:sldId id="316" r:id="rId34"/>
    <p:sldId id="317" r:id="rId35"/>
    <p:sldId id="318" r:id="rId36"/>
    <p:sldId id="319" r:id="rId37"/>
    <p:sldId id="320" r:id="rId38"/>
    <p:sldId id="311" r:id="rId39"/>
    <p:sldId id="312" r:id="rId40"/>
    <p:sldId id="314" r:id="rId41"/>
    <p:sldId id="313" r:id="rId42"/>
    <p:sldId id="299" r:id="rId43"/>
    <p:sldId id="302" r:id="rId44"/>
    <p:sldId id="335" r:id="rId45"/>
    <p:sldId id="300" r:id="rId46"/>
    <p:sldId id="301" r:id="rId47"/>
    <p:sldId id="33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6" autoAdjust="0"/>
    <p:restoredTop sz="82245" autoAdjust="0"/>
  </p:normalViewPr>
  <p:slideViewPr>
    <p:cSldViewPr snapToGrid="0">
      <p:cViewPr varScale="1">
        <p:scale>
          <a:sx n="95" d="100"/>
          <a:sy n="95" d="100"/>
        </p:scale>
        <p:origin x="10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-4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35E05-EED7-40E0-85FC-2A67F95BBDC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12F33-8C5D-4DC7-B68E-7F8579AD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4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en1419615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B1C9C-32E6-4862-AA53-830300D3CB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79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Becerra, D., C. R. Clarkson, A.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Ghanizadeh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Pires de Lima, F.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Tabasinejad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Z. Zhang, A. Trivedi, and R. Shor, 2021, Evaluation of Reservoir Quality and Forecasted Production Variability along a Multi-Fractured Horizontal Well. Part 1: Reservoir Characterization: Energies,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i="0" u="none" strike="noStrike" dirty="0">
                <a:effectLst/>
                <a:latin typeface="Arial" panose="020B0604020202020204" pitchFamily="34" charset="0"/>
                <a:hlinkClick r:id="rId3"/>
              </a:rPr>
              <a:t>https://doi.org/10.3390/en14196154</a:t>
            </a:r>
            <a:endParaRPr lang="en-US" sz="2800" b="1" i="0" u="none" strike="noStrike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Pinto et. al, 2021, https://rigeo.cprm.gov.br/handle/doc/22542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B1C9C-32E6-4862-AA53-830300D3CB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7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Castelo Branco et al. (2021): https://doi.org/10.1016/j.jsames.2021.103525</a:t>
            </a:r>
          </a:p>
          <a:p>
            <a:endParaRPr lang="en-US" dirty="0"/>
          </a:p>
          <a:p>
            <a:r>
              <a:rPr lang="en-US" dirty="0"/>
              <a:t>Da Silva et al. (2021): https://doi.org/10.1016/j.jsames.2021.103624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1C9C-32E6-4862-AA53-830300D3CB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8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12F33-8C5D-4DC7-B68E-7F8579AD83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7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Seismic interpretation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Geomorphology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Cores and Image logs (FMI, OBMI..) sedimentology and stratigraphy of </a:t>
            </a:r>
            <a:r>
              <a:rPr lang="en-US" dirty="0" err="1"/>
              <a:t>clastics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Deepwater deposits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Well log analysis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3D reservoir modeling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Machine learning (mostly unsupervised)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Python applications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2F33-8C5D-4DC7-B68E-7F8579AD8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834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12F33-8C5D-4DC7-B68E-7F8579AD83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a7d29fc0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a7d29fc0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08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12F33-8C5D-4DC7-B68E-7F8579AD838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37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12F33-8C5D-4DC7-B68E-7F8579AD838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3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5C80-67C5-443D-9B1B-790D85DBF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933D1-FC83-4BFE-8558-6F89BBF1B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29AC2-855D-4AC4-AABF-D19E65CF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92A56-A516-416D-9630-F20E7E7A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20964-EF0C-4597-8E56-B6A232C0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44" y="6419088"/>
            <a:ext cx="2743200" cy="365125"/>
          </a:xfrm>
        </p:spPr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0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415600" y="46133"/>
            <a:ext cx="11360800" cy="76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415600" y="809733"/>
            <a:ext cx="6007600" cy="511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57189" rtl="0"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31789" rtl="0"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6571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A3B8B4-15AA-4EEC-9B5F-69820F9CC8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EC6D-A430-42A4-B7FC-F0F031B3FD12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970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8CEF7-F23E-4292-8915-11AB942A0974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257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1C7A7-6811-4333-85FE-540E10008064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2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74C54-2E95-4DD8-A81B-3F9661A75C1E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720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BC8AF-B590-4384-9306-973A8AC98129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247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BA6BB-4AC0-4872-8C20-1A59193E0E10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216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91454-F184-4571-B02C-2EF54D6A4449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4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7BDF7-F27E-43D7-AA19-BFE3DF4475F9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7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1F660-0E64-4BCD-AD9D-9A780F66185A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42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1BA0-CC3A-43C9-9608-2949C531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8264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1740E-44A6-4E8A-87E3-2A3F0C34B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738"/>
            <a:ext cx="10515600" cy="4829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99053-7B8F-42E7-979E-0235EE05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533E4-17B1-4330-B185-3F3ECB28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78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56B92-C9DC-47E9-A90A-BD6432B6A2B2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02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AAEA2-482E-419E-BC36-58F49A560B4E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6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A3B8B4-15AA-4EEC-9B5F-69820F9CC8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EC6D-A430-42A4-B7FC-F0F031B3FD12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71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8CEF7-F23E-4292-8915-11AB942A0974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7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1C7A7-6811-4333-85FE-540E10008064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70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74C54-2E95-4DD8-A81B-3F9661A75C1E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38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BC8AF-B590-4384-9306-973A8AC98129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779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BA6BB-4AC0-4872-8C20-1A59193E0E10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05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91454-F184-4571-B02C-2EF54D6A4449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205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7BDF7-F27E-43D7-AA19-BFE3DF4475F9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072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5FF7-9B85-42B8-A679-A341EF39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683DC-6EC9-4C93-A08D-EF7C03424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ECE13-53BD-42CB-899E-4F0F6726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7C859-9327-4FC9-AB9E-3F6F16D6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17A-1BC3-471B-AAE1-EA4D81711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87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1F660-0E64-4BCD-AD9D-9A780F66185A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897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56B92-C9DC-47E9-A90A-BD6432B6A2B2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42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AAEA2-482E-419E-BC36-58F49A560B4E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29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2B7461B-A27E-49EB-8AE3-AF562F57B4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641" y="6536267"/>
            <a:ext cx="2625969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61D7-A7AC-4F35-9628-0A760AEBD3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3024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52D2499-0FF7-4DE0-B29E-D2CD971A4E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641" y="6571436"/>
            <a:ext cx="2625969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61D7-A7AC-4F35-9628-0A760AEBD3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0566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426C431-F45C-4BEC-88D5-9E7B4C1449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641" y="6536267"/>
            <a:ext cx="2625969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61D7-A7AC-4F35-9628-0A760AEBD3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521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9FD1C03-E4AA-4165-AB60-BEBE1256D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9020" y="6572276"/>
            <a:ext cx="5018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AA9AE-D0A3-4404-8DDF-BEC9FA40BC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0C8F526-49E1-475F-B08C-0AD3CAE4174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6641" y="6536267"/>
            <a:ext cx="2625969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B3B7D-5DA8-48ED-864E-36AE3EEA2CD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51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EF1F49-0733-4DC8-AE8B-CCE1304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B3B7D-5DA8-48ED-864E-36AE3EEA2CD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2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E40E-5C39-46AE-9B2E-E1B658D8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0515600" cy="8528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FD2E-7602-435D-A4C3-36DE0577F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9905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699E4-3C85-473A-BE47-8B1264F2F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0" y="149905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AC4F7-D8C4-4810-A662-C0053C5D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EBD44-4E44-4465-9C99-55D04B994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3BC40-88DD-425C-B524-C5A42798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3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DB88-F9D0-4FA8-84E6-DF62B2FD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FDC44-8465-4061-9765-5F7C6CE1F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255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CB896-4484-4A37-B917-0BB55E4C9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494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FF99E-5D9D-477A-B83E-649DB3838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9612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0D0F8-6439-48AB-AAFF-10826FE76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9612" y="21494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B6DE5B-6C8D-473F-8842-C33E36C56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A574F-3083-4088-92AB-EE3DC562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F27A33-73FE-41A0-BE11-9D7109D7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8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5CB62-8B04-4E33-9887-FBA52E3E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89681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03F1D-E1B0-439C-AB7F-8B654A2B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B08A7-BFE6-4180-A806-576C8EB4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EEA22-A40B-4066-A5F2-A042FCEE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6A322-17F2-4991-80A7-862C0DD2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C3BE2-9BEB-4293-A841-CFFD367F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59235-B2B0-41AC-B2AC-4DE9C06C1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1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A956-2F6D-4A69-BECA-A343BCC3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FAA10-BB69-4E54-8778-99ED7B02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D23FB-6D96-4625-BA04-167484E78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0D41C-2ED9-48AE-A0D1-8FD41A39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8D8F0-DE58-4ED9-83FF-4B0196745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A3655-2852-44D6-AED2-FC410781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7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D21D-3A7C-4985-85C9-9B2CA41B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67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392C9-6FF9-40A2-AE3A-51D15EBE7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1FC6B-B9DD-462A-9E38-B49496D71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2277"/>
            <a:ext cx="3932237" cy="43567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1A282-6814-44DA-AC83-F8556A26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E8057-5B9D-48A8-9519-8FA47A1C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0D64D-0BC1-4F47-AE0F-A0E5F6BE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2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5511FE-8F10-4BE6-B05A-0A791342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12F45-EACF-401C-AA71-C6E669F4B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33450"/>
            <a:ext cx="10515600" cy="488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D5905-B376-4651-9F0C-2FA1FF31A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3687" y="64145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9E8D83-5237-494E-AABC-CED08CC1D14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660E43-9963-4145-893B-E0CD4BE2D5B3}"/>
              </a:ext>
            </a:extLst>
          </p:cNvPr>
          <p:cNvSpPr/>
          <p:nvPr/>
        </p:nvSpPr>
        <p:spPr>
          <a:xfrm rot="16200000">
            <a:off x="-3246437" y="3246438"/>
            <a:ext cx="6858001" cy="36512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FA9ACBD-D133-494B-A463-3AB11A82647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21440" y="109728"/>
            <a:ext cx="559113" cy="790574"/>
          </a:xfrm>
          <a:prstGeom prst="rect">
            <a:avLst/>
          </a:prstGeom>
        </p:spPr>
      </p:pic>
      <p:pic>
        <p:nvPicPr>
          <p:cNvPr id="8" name="Imagen 1">
            <a:extLst>
              <a:ext uri="{FF2B5EF4-FFF2-40B4-BE49-F238E27FC236}">
                <a16:creationId xmlns:a16="http://schemas.microsoft.com/office/drawing/2014/main" id="{7E76743B-C6BD-4578-99D2-B5FC14B8487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8234" y="5966587"/>
            <a:ext cx="593970" cy="821075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67407" y="0"/>
            <a:ext cx="0" cy="68580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54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42553"/>
          </a:xfrm>
          <a:prstGeom prst="rect">
            <a:avLst/>
          </a:prstGeom>
          <a:solidFill>
            <a:srgbClr val="8416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2380"/>
            <a:ext cx="10515600" cy="560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757881"/>
            <a:ext cx="10515600" cy="5419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A0FB4-0DD4-4F8A-9EF3-30AAAD9DB5E2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0291" y="6400800"/>
            <a:ext cx="6169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43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0EBC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42553"/>
          </a:xfrm>
          <a:prstGeom prst="rect">
            <a:avLst/>
          </a:prstGeom>
          <a:solidFill>
            <a:srgbClr val="8416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2380"/>
            <a:ext cx="10515600" cy="560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757881"/>
            <a:ext cx="10515600" cy="5419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A0FB4-0DD4-4F8A-9EF3-30AAAD9DB5E2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0291" y="6400800"/>
            <a:ext cx="6169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0EBC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FF"/>
            </a:gs>
            <a:gs pos="100000">
              <a:srgbClr val="0000FF">
                <a:gamma/>
                <a:shade val="18039"/>
                <a:invGamma/>
              </a:srgbClr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6641" y="11402"/>
            <a:ext cx="11360494" cy="84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2708" y="1600202"/>
            <a:ext cx="113604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97234" y="6264275"/>
            <a:ext cx="262596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679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45170" y="6245225"/>
            <a:ext cx="356381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641" y="6536267"/>
            <a:ext cx="2625969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61D7-A7AC-4F35-9628-0A760AEBD3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0">
          <a:solidFill>
            <a:srgbClr val="FFCC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800" b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800" b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31.tmp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tm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jpe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jpeg"/><Relationship Id="rId30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34.png"/><Relationship Id="rId7" Type="http://schemas.openxmlformats.org/officeDocument/2006/relationships/image" Target="../media/image14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38.pn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t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AASPI Consortium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12 &amp; 13, 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student researchers!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5751" y="189187"/>
            <a:ext cx="3915104" cy="6379780"/>
          </a:xfrm>
          <a:ln w="28575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u="sng" dirty="0" smtClean="0"/>
              <a:t>University of Oklahoma</a:t>
            </a:r>
          </a:p>
          <a:p>
            <a:pPr marL="0" indent="0">
              <a:buNone/>
            </a:pPr>
            <a:r>
              <a:rPr lang="en-US" dirty="0" smtClean="0"/>
              <a:t>PhDs:</a:t>
            </a:r>
          </a:p>
          <a:p>
            <a:r>
              <a:rPr lang="en-US" dirty="0" smtClean="0"/>
              <a:t>David </a:t>
            </a:r>
            <a:r>
              <a:rPr lang="en-US" dirty="0" err="1" smtClean="0"/>
              <a:t>Lubo</a:t>
            </a:r>
            <a:r>
              <a:rPr lang="en-US" dirty="0" smtClean="0"/>
              <a:t>-Robles</a:t>
            </a:r>
          </a:p>
          <a:p>
            <a:r>
              <a:rPr lang="en-US" dirty="0" smtClean="0"/>
              <a:t>Bobby Buist</a:t>
            </a:r>
          </a:p>
          <a:p>
            <a:r>
              <a:rPr lang="en-US" dirty="0" smtClean="0"/>
              <a:t>Karelia La </a:t>
            </a:r>
            <a:r>
              <a:rPr lang="en-US" dirty="0" err="1" smtClean="0"/>
              <a:t>Marca</a:t>
            </a:r>
            <a:r>
              <a:rPr lang="en-US" dirty="0" smtClean="0"/>
              <a:t> Molina</a:t>
            </a:r>
          </a:p>
          <a:p>
            <a:r>
              <a:rPr lang="en-US" dirty="0" smtClean="0"/>
              <a:t>Alex Vera-Arroyo</a:t>
            </a:r>
          </a:p>
          <a:p>
            <a:r>
              <a:rPr lang="en-US" dirty="0" smtClean="0"/>
              <a:t>Emily Jackson</a:t>
            </a:r>
          </a:p>
          <a:p>
            <a:r>
              <a:rPr lang="en-US" dirty="0" smtClean="0"/>
              <a:t>Marcus V. R. Maas</a:t>
            </a:r>
          </a:p>
          <a:p>
            <a:pPr marL="0" indent="0">
              <a:buNone/>
            </a:pPr>
            <a:r>
              <a:rPr lang="en-US" dirty="0" smtClean="0"/>
              <a:t>MS:</a:t>
            </a:r>
          </a:p>
          <a:p>
            <a:r>
              <a:rPr lang="en-US" dirty="0" smtClean="0"/>
              <a:t>Ahmet Murat </a:t>
            </a:r>
            <a:r>
              <a:rPr lang="en-US" dirty="0" err="1" smtClean="0"/>
              <a:t>Alyaz</a:t>
            </a:r>
            <a:endParaRPr lang="en-US" dirty="0" smtClean="0"/>
          </a:p>
          <a:p>
            <a:r>
              <a:rPr lang="en-US" dirty="0" smtClean="0"/>
              <a:t>Ryan Forrest</a:t>
            </a:r>
          </a:p>
          <a:p>
            <a:r>
              <a:rPr lang="en-US" dirty="0" smtClean="0"/>
              <a:t>Laura Lucia Ortiz </a:t>
            </a:r>
            <a:r>
              <a:rPr lang="en-US" dirty="0" err="1" smtClean="0"/>
              <a:t>Sanguino</a:t>
            </a:r>
            <a:endParaRPr lang="en-US" dirty="0" smtClean="0"/>
          </a:p>
          <a:p>
            <a:r>
              <a:rPr lang="en-US" dirty="0" smtClean="0"/>
              <a:t>Mario </a:t>
            </a:r>
            <a:r>
              <a:rPr lang="en-US" dirty="0" err="1" smtClean="0"/>
              <a:t>Ballinas</a:t>
            </a:r>
            <a:endParaRPr lang="en-US" dirty="0" smtClean="0"/>
          </a:p>
          <a:p>
            <a:r>
              <a:rPr lang="en-US" dirty="0" smtClean="0"/>
              <a:t>Diana Salazar Florez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BS:</a:t>
            </a:r>
          </a:p>
          <a:p>
            <a:r>
              <a:rPr lang="en-US" dirty="0" smtClean="0"/>
              <a:t>Zach Williams</a:t>
            </a:r>
          </a:p>
          <a:p>
            <a:r>
              <a:rPr lang="en-US" dirty="0" smtClean="0"/>
              <a:t>Joe Morrell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8592" y="1371600"/>
            <a:ext cx="3915104" cy="2054772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b="1" u="sng" dirty="0" smtClean="0"/>
              <a:t>University of Texas – Permian Basin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900" dirty="0" smtClean="0"/>
              <a:t>MS:</a:t>
            </a:r>
          </a:p>
          <a:p>
            <a:r>
              <a:rPr lang="en-US" sz="1900" dirty="0" smtClean="0"/>
              <a:t>Tania </a:t>
            </a:r>
            <a:r>
              <a:rPr lang="en-US" sz="1900" dirty="0" err="1" smtClean="0"/>
              <a:t>Babu</a:t>
            </a:r>
            <a:endParaRPr lang="en-US" sz="1900" dirty="0" smtClean="0"/>
          </a:p>
          <a:p>
            <a:r>
              <a:rPr lang="en-US" sz="1900" dirty="0" err="1" smtClean="0"/>
              <a:t>Sayan</a:t>
            </a:r>
            <a:r>
              <a:rPr lang="en-US" sz="1900" dirty="0" smtClean="0"/>
              <a:t> Ray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18592" y="3792045"/>
            <a:ext cx="3915104" cy="154502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b="1" u="sng" dirty="0" smtClean="0"/>
              <a:t>University of Alabama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900" dirty="0" smtClean="0"/>
              <a:t>PhD:</a:t>
            </a:r>
          </a:p>
          <a:p>
            <a:r>
              <a:rPr lang="en-US" sz="1900" dirty="0" err="1" smtClean="0"/>
              <a:t>Yitao</a:t>
            </a:r>
            <a:r>
              <a:rPr lang="en-US" sz="1900" dirty="0" smtClean="0"/>
              <a:t> Pu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8FD38-74FB-486B-993F-5E338AC31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61D7-A7AC-4F35-9628-0A760AEBD3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, table, person&#10;&#10;Description automatically generated">
            <a:extLst>
              <a:ext uri="{FF2B5EF4-FFF2-40B4-BE49-F238E27FC236}">
                <a16:creationId xmlns:a16="http://schemas.microsoft.com/office/drawing/2014/main" id="{1D9A8396-D798-4515-8343-3779753EE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t="654" r="48644" b="64475"/>
          <a:stretch/>
        </p:blipFill>
        <p:spPr>
          <a:xfrm>
            <a:off x="244269" y="2723392"/>
            <a:ext cx="1836549" cy="1411216"/>
          </a:xfrm>
          <a:prstGeom prst="rect">
            <a:avLst/>
          </a:prstGeom>
        </p:spPr>
      </p:pic>
      <p:pic>
        <p:nvPicPr>
          <p:cNvPr id="4" name="Picture 3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E42181E8-A0E2-4F21-B368-88D89E485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2" t="8631" b="68930"/>
          <a:stretch/>
        </p:blipFill>
        <p:spPr>
          <a:xfrm>
            <a:off x="312054" y="569090"/>
            <a:ext cx="1561822" cy="1411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631C0-AB51-46D2-AA29-46BF0B9A4344}"/>
              </a:ext>
            </a:extLst>
          </p:cNvPr>
          <p:cNvSpPr txBox="1"/>
          <p:nvPr/>
        </p:nvSpPr>
        <p:spPr>
          <a:xfrm>
            <a:off x="1873876" y="658814"/>
            <a:ext cx="3556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Jozef Szypulski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Element Petroleum III, LLC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 Geology [Fall 2021]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81E96-A9E8-433C-A7E9-9C5D8826FB78}"/>
              </a:ext>
            </a:extLst>
          </p:cNvPr>
          <p:cNvSpPr txBox="1"/>
          <p:nvPr/>
        </p:nvSpPr>
        <p:spPr>
          <a:xfrm>
            <a:off x="2124471" y="2758674"/>
            <a:ext cx="326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Robert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Hissong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 Geology [Spring 2020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D1B324C-8CBC-410F-94C6-B660C1202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72"/>
          <a:stretch/>
        </p:blipFill>
        <p:spPr bwMode="auto">
          <a:xfrm>
            <a:off x="268219" y="4660303"/>
            <a:ext cx="1788648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BCD54-5096-4348-81DF-64CEBE14D944}"/>
              </a:ext>
            </a:extLst>
          </p:cNvPr>
          <p:cNvSpPr txBox="1"/>
          <p:nvPr/>
        </p:nvSpPr>
        <p:spPr>
          <a:xfrm>
            <a:off x="2273223" y="4660303"/>
            <a:ext cx="297096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 Miao Tian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ML Researcher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Completed one project. In China now. May join again in July.  </a:t>
            </a:r>
          </a:p>
        </p:txBody>
      </p:sp>
      <p:pic>
        <p:nvPicPr>
          <p:cNvPr id="9" name="Picture 8" descr="A picture containing text, person, compact disk&#10;&#10;Description automatically generated">
            <a:extLst>
              <a:ext uri="{FF2B5EF4-FFF2-40B4-BE49-F238E27FC236}">
                <a16:creationId xmlns:a16="http://schemas.microsoft.com/office/drawing/2014/main" id="{1974A450-93A4-4533-BEB0-A733ECA93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0770"/>
            <a:ext cx="1703112" cy="1594786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C806FA3-A89D-4FAB-AFEF-D4AF983E80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663634"/>
            <a:ext cx="1703114" cy="1595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C6132F-D938-4D67-B7D1-1F0837C0440F}"/>
              </a:ext>
            </a:extLst>
          </p:cNvPr>
          <p:cNvSpPr txBox="1"/>
          <p:nvPr/>
        </p:nvSpPr>
        <p:spPr>
          <a:xfrm>
            <a:off x="7799112" y="447166"/>
            <a:ext cx="333042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Sayan Ray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 Geology [Spring 2022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Thesis: Gravity data collection and analysis over Wink Sink, Winkler County, Texas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C6859C-E461-4E1D-A7C8-0303B387F8A6}"/>
              </a:ext>
            </a:extLst>
          </p:cNvPr>
          <p:cNvSpPr txBox="1"/>
          <p:nvPr/>
        </p:nvSpPr>
        <p:spPr>
          <a:xfrm>
            <a:off x="7799110" y="2576925"/>
            <a:ext cx="3749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Tania Babu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 Geology [Spring 2022]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Thesis: Geophysical technologies applications to geothermal exploration in southwest Netherlands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3B6C85C-D8CE-4738-8211-28C624E6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71" y="4894176"/>
            <a:ext cx="1534980" cy="153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002EA8-D83B-4161-AEEB-2C4E17C2BE7E}"/>
              </a:ext>
            </a:extLst>
          </p:cNvPr>
          <p:cNvSpPr txBox="1"/>
          <p:nvPr/>
        </p:nvSpPr>
        <p:spPr>
          <a:xfrm>
            <a:off x="7730650" y="4838347"/>
            <a:ext cx="437625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Esra Yalcin (Research Scholar)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Geophysics@OU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[Spring 2025]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Project: Channel characterization in the Upper San Andres Formation of the Midland Basin, Texas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A1DC42-68F3-4B8C-AD21-041CCC90D524}"/>
              </a:ext>
            </a:extLst>
          </p:cNvPr>
          <p:cNvCxnSpPr>
            <a:cxnSpLocks/>
          </p:cNvCxnSpPr>
          <p:nvPr/>
        </p:nvCxnSpPr>
        <p:spPr bwMode="auto">
          <a:xfrm>
            <a:off x="5554630" y="428844"/>
            <a:ext cx="0" cy="630422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96448BD-59F0-47E2-9911-12CA4D175942}"/>
              </a:ext>
            </a:extLst>
          </p:cNvPr>
          <p:cNvSpPr/>
          <p:nvPr/>
        </p:nvSpPr>
        <p:spPr bwMode="auto">
          <a:xfrm>
            <a:off x="1634643" y="22839"/>
            <a:ext cx="2261861" cy="42432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Completed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2F0444-20BC-4999-A685-253EEEBA8960}"/>
              </a:ext>
            </a:extLst>
          </p:cNvPr>
          <p:cNvSpPr/>
          <p:nvPr/>
        </p:nvSpPr>
        <p:spPr bwMode="auto">
          <a:xfrm>
            <a:off x="7505631" y="-15384"/>
            <a:ext cx="2261861" cy="44422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On Going </a:t>
            </a:r>
          </a:p>
        </p:txBody>
      </p:sp>
    </p:spTree>
    <p:extLst>
      <p:ext uri="{BB962C8B-B14F-4D97-AF65-F5344CB8AC3E}">
        <p14:creationId xmlns:p14="http://schemas.microsoft.com/office/powerpoint/2010/main" val="54490890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6C781B-859F-419F-8603-D13122B75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61D7-A7AC-4F35-9628-0A760AEBD3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E745FD-5B16-4439-937B-F1804B0108B3}"/>
              </a:ext>
            </a:extLst>
          </p:cNvPr>
          <p:cNvSpPr/>
          <p:nvPr/>
        </p:nvSpPr>
        <p:spPr bwMode="auto">
          <a:xfrm>
            <a:off x="4387369" y="58228"/>
            <a:ext cx="1861031" cy="542926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To Start </a:t>
            </a:r>
          </a:p>
        </p:txBody>
      </p:sp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583CB63-87DC-41D1-B1BE-0AFD8607F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03" y="3837249"/>
            <a:ext cx="1624787" cy="1658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F42060-15DA-4E65-9EBC-9717E140DE4E}"/>
              </a:ext>
            </a:extLst>
          </p:cNvPr>
          <p:cNvSpPr txBox="1"/>
          <p:nvPr/>
        </p:nvSpPr>
        <p:spPr>
          <a:xfrm>
            <a:off x="8263208" y="3806471"/>
            <a:ext cx="326893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Obinna Anyiam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 Geology [Spring 2023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Thesis: ~Reservoir Characterization Midland Basin</a:t>
            </a:r>
          </a:p>
        </p:txBody>
      </p:sp>
      <p:pic>
        <p:nvPicPr>
          <p:cNvPr id="21" name="Picture 20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556E9E4D-575A-46E2-9C3A-E4747EF70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6" y="3886345"/>
            <a:ext cx="1626761" cy="16589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E9F0AF-9882-4AF5-AB41-C4D40A88E496}"/>
              </a:ext>
            </a:extLst>
          </p:cNvPr>
          <p:cNvSpPr txBox="1"/>
          <p:nvPr/>
        </p:nvSpPr>
        <p:spPr>
          <a:xfrm>
            <a:off x="2404321" y="3886345"/>
            <a:ext cx="33169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Aliyu Mohammed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Kaura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Visiting Research Scholar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Starting January 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Project: Reservoir Characterization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Gongola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Basin, Nigeria</a:t>
            </a:r>
          </a:p>
        </p:txBody>
      </p:sp>
      <p:pic>
        <p:nvPicPr>
          <p:cNvPr id="28" name="Picture 27" descr="A picture containing text, person, posing, hairpiece&#10;&#10;Description automatically generated">
            <a:extLst>
              <a:ext uri="{FF2B5EF4-FFF2-40B4-BE49-F238E27FC236}">
                <a16:creationId xmlns:a16="http://schemas.microsoft.com/office/drawing/2014/main" id="{06B4F778-E9F0-41A0-9622-AC445E0E8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71" y="1191451"/>
            <a:ext cx="1830508" cy="16687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EC0939-FF43-40FD-81BF-1D3D09E17C93}"/>
              </a:ext>
            </a:extLst>
          </p:cNvPr>
          <p:cNvSpPr txBox="1"/>
          <p:nvPr/>
        </p:nvSpPr>
        <p:spPr>
          <a:xfrm>
            <a:off x="8574614" y="1350239"/>
            <a:ext cx="34498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Alonso Alzua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 Geology [Spring 2023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Thesis: ~Seismic Attributes  for Geothermal Energy </a:t>
            </a:r>
          </a:p>
        </p:txBody>
      </p:sp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2A747868-853A-42D3-954A-2A067361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9" y="1102134"/>
            <a:ext cx="1986338" cy="1758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0C8B86-A4DD-4DF8-B06F-86B98ACAC68C}"/>
              </a:ext>
            </a:extLst>
          </p:cNvPr>
          <p:cNvSpPr txBox="1"/>
          <p:nvPr/>
        </p:nvSpPr>
        <p:spPr>
          <a:xfrm>
            <a:off x="2404321" y="1102134"/>
            <a:ext cx="30690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Saurabh Sinha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PostDoc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Starting February 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Project: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93123549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36403" y="259944"/>
            <a:ext cx="6135970" cy="7563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David Lubo-Robles</a:t>
            </a:r>
          </a:p>
          <a:p>
            <a:r>
              <a:rPr lang="en-US" sz="1800" dirty="0">
                <a:latin typeface="Arial"/>
                <a:cs typeface="Arial"/>
              </a:rPr>
              <a:t>Ph.D. Candidate in Geophysics</a:t>
            </a:r>
          </a:p>
          <a:p>
            <a:endParaRPr lang="en-US" sz="1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12183" y="1176863"/>
            <a:ext cx="5553193" cy="231191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u="sng" dirty="0">
                <a:latin typeface="Arial"/>
                <a:cs typeface="Arial"/>
              </a:rPr>
              <a:t>Selected Publications:</a:t>
            </a:r>
          </a:p>
          <a:p>
            <a:pPr marL="285750" indent="-285750" algn="just">
              <a:lnSpc>
                <a:spcPct val="100000"/>
              </a:lnSpc>
            </a:pPr>
            <a:r>
              <a:rPr lang="en-US" sz="1300" dirty="0">
                <a:latin typeface="Arial"/>
                <a:cs typeface="Arial"/>
              </a:rPr>
              <a:t>Lubo-Robles, D., T. Ha, S. </a:t>
            </a:r>
            <a:r>
              <a:rPr lang="en-US" sz="1300" dirty="0" err="1">
                <a:latin typeface="Arial"/>
                <a:cs typeface="Arial"/>
              </a:rPr>
              <a:t>Lakshmivarahan</a:t>
            </a:r>
            <a:r>
              <a:rPr lang="en-US" sz="1300" dirty="0">
                <a:latin typeface="Arial"/>
                <a:cs typeface="Arial"/>
              </a:rPr>
              <a:t>, K. J. Marfurt, and M. Pranter, 2021, Exhaustive probabilistic neural network for attribute selection and supervised seismic facies classification: Interpretation, </a:t>
            </a:r>
            <a:r>
              <a:rPr lang="en-US" sz="1300" b="1" dirty="0">
                <a:latin typeface="Arial"/>
                <a:cs typeface="Arial"/>
              </a:rPr>
              <a:t>9</a:t>
            </a:r>
            <a:r>
              <a:rPr lang="en-US" sz="1300" dirty="0">
                <a:latin typeface="Arial"/>
                <a:cs typeface="Arial"/>
              </a:rPr>
              <a:t>, no.2, T421-T441.</a:t>
            </a:r>
          </a:p>
          <a:p>
            <a:pPr marL="285750" indent="-285750" algn="just">
              <a:lnSpc>
                <a:spcPct val="100000"/>
              </a:lnSpc>
            </a:pPr>
            <a:r>
              <a:rPr lang="en-US" sz="1300" dirty="0">
                <a:latin typeface="Arial"/>
                <a:cs typeface="Arial"/>
              </a:rPr>
              <a:t>Lubo-Robles, D., D. </a:t>
            </a:r>
            <a:r>
              <a:rPr lang="en-US" sz="1300" dirty="0" err="1">
                <a:latin typeface="Arial"/>
                <a:cs typeface="Arial"/>
              </a:rPr>
              <a:t>Devegowda</a:t>
            </a:r>
            <a:r>
              <a:rPr lang="en-US" sz="1300" dirty="0">
                <a:latin typeface="Arial"/>
                <a:cs typeface="Arial"/>
              </a:rPr>
              <a:t>, V. Jayaram, H. Bedle, K. J. Marfurt, and M. J. Pranter, 2021, Quantifying the sensitivity of seismic facies classification to seismic attribute selection: An explainable machine learning study: Interpretation, in press.</a:t>
            </a:r>
            <a:endParaRPr lang="en-US" sz="1300" dirty="0"/>
          </a:p>
          <a:p>
            <a:pPr marL="285750" indent="-285750">
              <a:lnSpc>
                <a:spcPct val="100000"/>
              </a:lnSpc>
            </a:pPr>
            <a:endParaRPr lang="en-US" sz="1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1D1CE-240D-44A5-B42E-BBFE254EB134}"/>
              </a:ext>
            </a:extLst>
          </p:cNvPr>
          <p:cNvGrpSpPr/>
          <p:nvPr/>
        </p:nvGrpSpPr>
        <p:grpSpPr>
          <a:xfrm>
            <a:off x="5988865" y="1182044"/>
            <a:ext cx="6094520" cy="2831544"/>
            <a:chOff x="6148653" y="1116729"/>
            <a:chExt cx="6094520" cy="28315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BCF0AB-5520-47A4-99CF-0FAE291C772D}"/>
                </a:ext>
              </a:extLst>
            </p:cNvPr>
            <p:cNvSpPr txBox="1"/>
            <p:nvPr/>
          </p:nvSpPr>
          <p:spPr>
            <a:xfrm>
              <a:off x="6148653" y="1116729"/>
              <a:ext cx="6094520" cy="2831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u="sng" dirty="0">
                  <a:solidFill>
                    <a:schemeClr val="tx1"/>
                  </a:solidFill>
                  <a:latin typeface="Arial"/>
                  <a:cs typeface="Arial"/>
                </a:rPr>
                <a:t>Skills: </a:t>
              </a:r>
            </a:p>
            <a:p>
              <a:pPr>
                <a:lnSpc>
                  <a:spcPct val="50000"/>
                </a:lnSpc>
              </a:pPr>
              <a:endParaRPr lang="en-US" sz="1600" b="1" u="sng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Machine Learning and Deep Learning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"/>
                  <a:cs typeface="Arial"/>
                </a:rPr>
                <a:t>Seismic interpretation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Seismic geomorphology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Seismic attributes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Quantitative seismic interpretation</a:t>
              </a:r>
            </a:p>
            <a:p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Python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Fortran 90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C++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chemeClr val="tx1"/>
                  </a:solidFill>
                  <a:latin typeface="Arial"/>
                  <a:cs typeface="Arial"/>
                </a:rPr>
                <a:t>Matlab</a:t>
              </a:r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3F2A81-44B9-49E0-A46F-DE1B5688ABBF}"/>
                </a:ext>
              </a:extLst>
            </p:cNvPr>
            <p:cNvSpPr txBox="1"/>
            <p:nvPr/>
          </p:nvSpPr>
          <p:spPr>
            <a:xfrm>
              <a:off x="7431873" y="2760400"/>
              <a:ext cx="188872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"/>
                  <a:cs typeface="Arial"/>
                </a:rPr>
                <a:t>AASPI</a:t>
              </a:r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Petrel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Hampson-Russell</a:t>
              </a:r>
              <a:endParaRPr lang="en-US" sz="1400" dirty="0"/>
            </a:p>
          </p:txBody>
        </p:sp>
      </p:grpSp>
      <p:pic>
        <p:nvPicPr>
          <p:cNvPr id="21" name="Picture 20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9C38EDC4-AA22-4108-ACD1-509A1DF951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69" y="26126"/>
            <a:ext cx="1150534" cy="11167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F9C10D-125F-4D3C-9A4C-6D01BC344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816" y="1738081"/>
            <a:ext cx="1520453" cy="18736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B257910-1B03-4C3D-A458-FA0ECE4003D2}"/>
              </a:ext>
            </a:extLst>
          </p:cNvPr>
          <p:cNvSpPr txBox="1"/>
          <p:nvPr/>
        </p:nvSpPr>
        <p:spPr>
          <a:xfrm>
            <a:off x="4126775" y="6538370"/>
            <a:ext cx="196922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(Lubo-Robles et al., 2021)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5502A-40F3-4A7B-971F-DBF851604704}"/>
              </a:ext>
            </a:extLst>
          </p:cNvPr>
          <p:cNvSpPr txBox="1"/>
          <p:nvPr/>
        </p:nvSpPr>
        <p:spPr>
          <a:xfrm>
            <a:off x="10021354" y="6408539"/>
            <a:ext cx="196922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(Lubo-Robles et al., in press)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23EA7-205F-4349-925D-700BCB8C5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94" y="3429000"/>
            <a:ext cx="2828789" cy="2310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D36BF-4D0B-4687-B0B5-044FFB4776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6436" y="4251967"/>
            <a:ext cx="3200677" cy="2469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355B9-89E1-4AF3-B552-DB8E7918C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113" y="3877146"/>
            <a:ext cx="64135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34" y="0"/>
            <a:ext cx="10079665" cy="638340"/>
          </a:xfrm>
        </p:spPr>
        <p:txBody>
          <a:bodyPr>
            <a:normAutofit/>
          </a:bodyPr>
          <a:lstStyle/>
          <a:p>
            <a:r>
              <a:rPr lang="en-US" dirty="0"/>
              <a:t>Bobby Buist – Geophysics PhD student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59" y="50376"/>
            <a:ext cx="2382335" cy="1786751"/>
          </a:xfrm>
        </p:spPr>
      </p:pic>
      <p:sp>
        <p:nvSpPr>
          <p:cNvPr id="14" name="TextBox 13"/>
          <p:cNvSpPr txBox="1"/>
          <p:nvPr/>
        </p:nvSpPr>
        <p:spPr>
          <a:xfrm>
            <a:off x="470882" y="627998"/>
            <a:ext cx="970614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AASPI research!</a:t>
            </a:r>
            <a:endParaRPr lang="en-US" sz="2400" dirty="0"/>
          </a:p>
          <a:p>
            <a:r>
              <a:rPr lang="en-US" sz="1600" u="sng" dirty="0"/>
              <a:t>Using </a:t>
            </a:r>
            <a:r>
              <a:rPr lang="en-US" sz="1600" u="sng" dirty="0" err="1"/>
              <a:t>microCT</a:t>
            </a:r>
            <a:r>
              <a:rPr lang="en-US" sz="1600" u="sng" dirty="0"/>
              <a:t> scanned micro fossils to create more robust training datasets for CNN models to ID fossils in thin section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674233" y="2683611"/>
            <a:ext cx="3108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u="sng" dirty="0"/>
              <a:t>Applying seismic attributes (AASPI!) to GPR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93280-C23A-43DD-B878-79556583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2" y="1752045"/>
            <a:ext cx="2935521" cy="1954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98C000-4CAB-4816-9C0A-9D40EA788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416" y="1912536"/>
            <a:ext cx="2510487" cy="1499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302500-12C6-48E9-B83B-6DF811A32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937" y="1912536"/>
            <a:ext cx="2976567" cy="139021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AFED4A1-4B93-4379-98DC-D8349234E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027" y="3268386"/>
            <a:ext cx="3355371" cy="2471091"/>
          </a:xfrm>
          <a:prstGeom prst="rect">
            <a:avLst/>
          </a:prstGeom>
        </p:spPr>
      </p:pic>
      <p:pic>
        <p:nvPicPr>
          <p:cNvPr id="48" name="Content Placeholder 34">
            <a:extLst>
              <a:ext uri="{FF2B5EF4-FFF2-40B4-BE49-F238E27FC236}">
                <a16:creationId xmlns:a16="http://schemas.microsoft.com/office/drawing/2014/main" id="{9C674A57-9DE3-4DE5-8EE8-0A2A4A9E5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82" y="4482667"/>
            <a:ext cx="3451762" cy="173255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99E316-36AC-4B22-92D2-6108D06F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841" y="4482667"/>
            <a:ext cx="3851701" cy="18338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E2711A-D0AB-4167-9AD2-33E0EDC73CF9}"/>
              </a:ext>
            </a:extLst>
          </p:cNvPr>
          <p:cNvSpPr txBox="1"/>
          <p:nvPr/>
        </p:nvSpPr>
        <p:spPr>
          <a:xfrm>
            <a:off x="1555512" y="1533058"/>
            <a:ext cx="714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“Ideal” images			“Realistic” images	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5B9BB-8B1C-4E64-8D1F-86BA57352C11}"/>
              </a:ext>
            </a:extLst>
          </p:cNvPr>
          <p:cNvSpPr txBox="1"/>
          <p:nvPr/>
        </p:nvSpPr>
        <p:spPr>
          <a:xfrm>
            <a:off x="603882" y="4129908"/>
            <a:ext cx="329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CNN model trained on “Ideal” images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C7071F-3E49-4FE9-91B0-50870DF184E7}"/>
              </a:ext>
            </a:extLst>
          </p:cNvPr>
          <p:cNvSpPr txBox="1"/>
          <p:nvPr/>
        </p:nvSpPr>
        <p:spPr>
          <a:xfrm>
            <a:off x="4172844" y="3883687"/>
            <a:ext cx="3705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100% accuracy when tested with “Ideal”</a:t>
            </a:r>
          </a:p>
          <a:p>
            <a:r>
              <a:rPr lang="en-US" sz="1600" dirty="0"/>
              <a:t>98% accuracy when tested with “Realistic”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0060F9-ECDC-4A16-AF17-D2F819738645}"/>
              </a:ext>
            </a:extLst>
          </p:cNvPr>
          <p:cNvSpPr txBox="1"/>
          <p:nvPr/>
        </p:nvSpPr>
        <p:spPr>
          <a:xfrm>
            <a:off x="9029570" y="5739477"/>
            <a:ext cx="2398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Unprocessed GPR in AASPI</a:t>
            </a:r>
          </a:p>
        </p:txBody>
      </p:sp>
    </p:spTree>
    <p:extLst>
      <p:ext uri="{BB962C8B-B14F-4D97-AF65-F5344CB8AC3E}">
        <p14:creationId xmlns:p14="http://schemas.microsoft.com/office/powerpoint/2010/main" val="342054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 descr="Chart&#10;&#10;Description automatically generated">
            <a:extLst>
              <a:ext uri="{FF2B5EF4-FFF2-40B4-BE49-F238E27FC236}">
                <a16:creationId xmlns:a16="http://schemas.microsoft.com/office/drawing/2014/main" id="{F5FF5BFB-3CAC-4413-8BF3-4489273AF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237" y="2487826"/>
            <a:ext cx="997688" cy="806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0E2DF5-3B85-4BD7-9804-B4FB45F40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Karelia La Marca – </a:t>
            </a:r>
            <a:r>
              <a:rPr lang="en-US" sz="1800" dirty="0">
                <a:latin typeface="Arial"/>
                <a:cs typeface="Arial"/>
              </a:rPr>
              <a:t>PhD student in Geophysics</a:t>
            </a: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                                                      -Graduate research assistant at AASPI and SDA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77B6D-2F95-42CF-B3EA-74FAC70D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E8D83-5237-494E-AABC-CED08CC1D1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7500D65-7CCA-4706-914B-BC498DB3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39" t="41327" r="19994" b="-1"/>
          <a:stretch/>
        </p:blipFill>
        <p:spPr>
          <a:xfrm>
            <a:off x="9678261" y="-4595"/>
            <a:ext cx="1809654" cy="11554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5BDC77-9BA4-489E-8383-D605C94F89EB}"/>
              </a:ext>
            </a:extLst>
          </p:cNvPr>
          <p:cNvSpPr/>
          <p:nvPr/>
        </p:nvSpPr>
        <p:spPr>
          <a:xfrm>
            <a:off x="5800611" y="2192076"/>
            <a:ext cx="6384582" cy="3074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Skills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80C4D-F642-42A7-9986-74EFD68B977F}"/>
              </a:ext>
            </a:extLst>
          </p:cNvPr>
          <p:cNvSpPr/>
          <p:nvPr/>
        </p:nvSpPr>
        <p:spPr>
          <a:xfrm>
            <a:off x="360322" y="1252273"/>
            <a:ext cx="5447096" cy="29199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PROJECTS/ RESEARCH with AASPI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7FB557-A4C2-4525-AF2C-44E3A31B311C}"/>
              </a:ext>
            </a:extLst>
          </p:cNvPr>
          <p:cNvSpPr txBox="1"/>
          <p:nvPr/>
        </p:nvSpPr>
        <p:spPr>
          <a:xfrm>
            <a:off x="5800611" y="1055060"/>
            <a:ext cx="57307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Calibri"/>
              </a:rPr>
              <a:t>Ms. C in Geophysics at The University of Oklahoma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B.Sc.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Calibri"/>
              </a:rPr>
              <a:t>. Geology Universidad de los Andes- Venezuela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Work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experience: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Calibri"/>
              </a:rPr>
              <a:t>Volunteering: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14" name="Picture 14" descr="A picture containing invertebrate, colorful, shawl&#10;&#10;Description automatically generated">
            <a:extLst>
              <a:ext uri="{FF2B5EF4-FFF2-40B4-BE49-F238E27FC236}">
                <a16:creationId xmlns:a16="http://schemas.microsoft.com/office/drawing/2014/main" id="{A8A75450-F912-44DF-B20A-4EDC28C6BA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26" r="-324" b="2150"/>
          <a:stretch/>
        </p:blipFill>
        <p:spPr>
          <a:xfrm>
            <a:off x="6035749" y="2493442"/>
            <a:ext cx="1464819" cy="8128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CBAF8E-B97B-4410-91FD-0CB7F5011E3B}"/>
              </a:ext>
            </a:extLst>
          </p:cNvPr>
          <p:cNvSpPr txBox="1"/>
          <p:nvPr/>
        </p:nvSpPr>
        <p:spPr>
          <a:xfrm>
            <a:off x="5781011" y="331152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 interpretation</a:t>
            </a:r>
          </a:p>
        </p:txBody>
      </p:sp>
      <p:pic>
        <p:nvPicPr>
          <p:cNvPr id="16" name="Picture 16" descr="A picture containing map&#10;&#10;Description automatically generated">
            <a:extLst>
              <a:ext uri="{FF2B5EF4-FFF2-40B4-BE49-F238E27FC236}">
                <a16:creationId xmlns:a16="http://schemas.microsoft.com/office/drawing/2014/main" id="{037B5CCF-3BC4-44D0-B591-A1193F24DB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85" r="-358" b="15311"/>
          <a:stretch/>
        </p:blipFill>
        <p:spPr>
          <a:xfrm>
            <a:off x="7826006" y="2489939"/>
            <a:ext cx="1395541" cy="820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C1B14A-D510-4166-9D55-63E0EEDD0E8E}"/>
              </a:ext>
            </a:extLst>
          </p:cNvPr>
          <p:cNvSpPr txBox="1"/>
          <p:nvPr/>
        </p:nvSpPr>
        <p:spPr>
          <a:xfrm>
            <a:off x="7756893" y="330266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Geomorphology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8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0DBB6AEB-3A74-485D-9CFF-188CA43574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48" t="22159" r="-138" b="13155"/>
          <a:stretch/>
        </p:blipFill>
        <p:spPr>
          <a:xfrm>
            <a:off x="9452565" y="2488247"/>
            <a:ext cx="767907" cy="8238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601065-D67D-4440-B7A1-E7EA05102759}"/>
              </a:ext>
            </a:extLst>
          </p:cNvPr>
          <p:cNvSpPr txBox="1"/>
          <p:nvPr/>
        </p:nvSpPr>
        <p:spPr>
          <a:xfrm>
            <a:off x="9387218" y="3311525"/>
            <a:ext cx="30355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Core &amp; Image logs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C57CA0-9C29-446A-837C-8D49B1135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5003" y="3707200"/>
            <a:ext cx="1369830" cy="7778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4C8F60-10BE-466B-BB93-F04C569F61F2}"/>
              </a:ext>
            </a:extLst>
          </p:cNvPr>
          <p:cNvSpPr txBox="1"/>
          <p:nvPr/>
        </p:nvSpPr>
        <p:spPr>
          <a:xfrm>
            <a:off x="8713345" y="4551989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Well placement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&amp;LWD</a:t>
            </a: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13A84059-99E4-4E31-91AD-5B86E6852D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81" r="106" b="13274"/>
          <a:stretch/>
        </p:blipFill>
        <p:spPr>
          <a:xfrm>
            <a:off x="5976382" y="3647880"/>
            <a:ext cx="1531256" cy="8756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8ACCCF5-E114-4D2D-8D1A-24C8AE39A564}"/>
              </a:ext>
            </a:extLst>
          </p:cNvPr>
          <p:cNvSpPr txBox="1"/>
          <p:nvPr/>
        </p:nvSpPr>
        <p:spPr>
          <a:xfrm>
            <a:off x="5922776" y="4551989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log analysis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5" descr="Chart, surface chart&#10;&#10;Description automatically generated">
            <a:extLst>
              <a:ext uri="{FF2B5EF4-FFF2-40B4-BE49-F238E27FC236}">
                <a16:creationId xmlns:a16="http://schemas.microsoft.com/office/drawing/2014/main" id="{15654B3C-6DBA-4655-9FF5-6BB88CFAF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679" y="3683287"/>
            <a:ext cx="1414131" cy="7990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09ECE31-4E97-479B-898F-1F63AE411303}"/>
              </a:ext>
            </a:extLst>
          </p:cNvPr>
          <p:cNvSpPr txBox="1"/>
          <p:nvPr/>
        </p:nvSpPr>
        <p:spPr>
          <a:xfrm>
            <a:off x="7511913" y="4521097"/>
            <a:ext cx="194001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Reservoir modeling &amp; mapping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68482E-FA7A-4679-8608-BD393DC6EB7B}"/>
              </a:ext>
            </a:extLst>
          </p:cNvPr>
          <p:cNvSpPr txBox="1"/>
          <p:nvPr/>
        </p:nvSpPr>
        <p:spPr>
          <a:xfrm>
            <a:off x="11097288" y="3311524"/>
            <a:ext cx="30355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Deepwater</a:t>
            </a:r>
          </a:p>
        </p:txBody>
      </p:sp>
      <p:pic>
        <p:nvPicPr>
          <p:cNvPr id="29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15DA59-C46E-4A2C-87CA-59F48AAEAB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8121" y="3744062"/>
            <a:ext cx="1254642" cy="7395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D92E7FA-A710-4AEB-B105-9785FB910B41}"/>
              </a:ext>
            </a:extLst>
          </p:cNvPr>
          <p:cNvSpPr txBox="1"/>
          <p:nvPr/>
        </p:nvSpPr>
        <p:spPr>
          <a:xfrm>
            <a:off x="10840335" y="4551989"/>
            <a:ext cx="13521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Machine learning applications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1" descr="Diagram&#10;&#10;Description automatically generated">
            <a:extLst>
              <a:ext uri="{FF2B5EF4-FFF2-40B4-BE49-F238E27FC236}">
                <a16:creationId xmlns:a16="http://schemas.microsoft.com/office/drawing/2014/main" id="{70F32394-05DE-4719-A99E-63FD16D1EE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7747" y="2654188"/>
            <a:ext cx="1003227" cy="562419"/>
          </a:xfrm>
          <a:prstGeom prst="rect">
            <a:avLst/>
          </a:prstGeom>
        </p:spPr>
      </p:pic>
      <p:pic>
        <p:nvPicPr>
          <p:cNvPr id="32" name="Picture 32" descr="A picture containing clipart&#10;&#10;Description automatically generated">
            <a:extLst>
              <a:ext uri="{FF2B5EF4-FFF2-40B4-BE49-F238E27FC236}">
                <a16:creationId xmlns:a16="http://schemas.microsoft.com/office/drawing/2014/main" id="{8D30258A-69EA-4AA7-A1E7-DE082D9C7A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6169" y="5013952"/>
            <a:ext cx="398058" cy="459195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32F753FC-3D1D-4664-BF73-E4D9C60C26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1427" y="5159809"/>
            <a:ext cx="1076325" cy="238125"/>
          </a:xfrm>
          <a:prstGeom prst="rect">
            <a:avLst/>
          </a:prstGeom>
        </p:spPr>
      </p:pic>
      <p:pic>
        <p:nvPicPr>
          <p:cNvPr id="34" name="Picture 34" descr="A close-up of a stethoscope&#10;&#10;Description automatically generated">
            <a:extLst>
              <a:ext uri="{FF2B5EF4-FFF2-40B4-BE49-F238E27FC236}">
                <a16:creationId xmlns:a16="http://schemas.microsoft.com/office/drawing/2014/main" id="{DD1381A0-268E-447F-BFBB-AC81FC742E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08300" y="5076843"/>
            <a:ext cx="432170" cy="412677"/>
          </a:xfrm>
          <a:prstGeom prst="rect">
            <a:avLst/>
          </a:prstGeom>
        </p:spPr>
      </p:pic>
      <p:pic>
        <p:nvPicPr>
          <p:cNvPr id="35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9CE7B240-248A-4BBA-B86C-71CFB5229A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2676" y="5074966"/>
            <a:ext cx="360843" cy="366381"/>
          </a:xfrm>
          <a:prstGeom prst="rect">
            <a:avLst/>
          </a:prstGeom>
        </p:spPr>
      </p:pic>
      <p:pic>
        <p:nvPicPr>
          <p:cNvPr id="36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557315-3B77-482E-839C-EDC4E0D74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86375" y="5074629"/>
            <a:ext cx="433942" cy="399385"/>
          </a:xfrm>
          <a:prstGeom prst="rect">
            <a:avLst/>
          </a:prstGeom>
        </p:spPr>
      </p:pic>
      <p:pic>
        <p:nvPicPr>
          <p:cNvPr id="37" name="Picture 37" descr="Icon&#10;&#10;Description automatically generated">
            <a:extLst>
              <a:ext uri="{FF2B5EF4-FFF2-40B4-BE49-F238E27FC236}">
                <a16:creationId xmlns:a16="http://schemas.microsoft.com/office/drawing/2014/main" id="{41561C56-AB8D-436F-B89C-7B4E106D7B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94310" y="5098121"/>
            <a:ext cx="330939" cy="349768"/>
          </a:xfrm>
          <a:prstGeom prst="rect">
            <a:avLst/>
          </a:prstGeom>
        </p:spPr>
      </p:pic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3387D028-2940-4A22-94D6-9E5DA6C0F4B1}"/>
              </a:ext>
            </a:extLst>
          </p:cNvPr>
          <p:cNvSpPr/>
          <p:nvPr/>
        </p:nvSpPr>
        <p:spPr>
          <a:xfrm>
            <a:off x="360322" y="1956157"/>
            <a:ext cx="1328351" cy="483972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PAST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CB865AED-A618-4B99-BD54-4C80E1B84DB5}"/>
              </a:ext>
            </a:extLst>
          </p:cNvPr>
          <p:cNvSpPr/>
          <p:nvPr/>
        </p:nvSpPr>
        <p:spPr>
          <a:xfrm>
            <a:off x="360322" y="3541941"/>
            <a:ext cx="1328351" cy="48397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CURRENT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166955D8-1A9E-4460-B0AE-323662B1F2F4}"/>
              </a:ext>
            </a:extLst>
          </p:cNvPr>
          <p:cNvSpPr/>
          <p:nvPr/>
        </p:nvSpPr>
        <p:spPr>
          <a:xfrm>
            <a:off x="360323" y="4849698"/>
            <a:ext cx="1431324" cy="48397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FUTURE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9">
            <a:extLst>
              <a:ext uri="{FF2B5EF4-FFF2-40B4-BE49-F238E27FC236}">
                <a16:creationId xmlns:a16="http://schemas.microsoft.com/office/drawing/2014/main" id="{563C7C86-6E2E-4AE8-952E-A1E65B40F2B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4594" r="3444" b="-108"/>
          <a:stretch/>
        </p:blipFill>
        <p:spPr>
          <a:xfrm>
            <a:off x="6389473" y="4921458"/>
            <a:ext cx="716979" cy="630195"/>
          </a:xfrm>
          <a:prstGeom prst="rect">
            <a:avLst/>
          </a:prstGeom>
        </p:spPr>
      </p:pic>
      <p:pic>
        <p:nvPicPr>
          <p:cNvPr id="51" name="Picture 51" descr="Diagram&#10;&#10;Description automatically generated">
            <a:extLst>
              <a:ext uri="{FF2B5EF4-FFF2-40B4-BE49-F238E27FC236}">
                <a16:creationId xmlns:a16="http://schemas.microsoft.com/office/drawing/2014/main" id="{417E5648-424B-47BB-AE9B-C8FB341CDA5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33186" b="60000"/>
          <a:stretch/>
        </p:blipFill>
        <p:spPr>
          <a:xfrm>
            <a:off x="1872050" y="1768397"/>
            <a:ext cx="1554823" cy="133613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A7074CA-341C-4A2B-8ABE-61F87B39F81F}"/>
              </a:ext>
            </a:extLst>
          </p:cNvPr>
          <p:cNvSpPr txBox="1"/>
          <p:nvPr/>
        </p:nvSpPr>
        <p:spPr>
          <a:xfrm>
            <a:off x="3525902" y="1772726"/>
            <a:ext cx="2042984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 attributes + ML (SOM &amp; PCA) for Deepwater seismic facies: users vs machines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134FAE8-1B1D-4C01-8810-5DE98DD6825F}"/>
              </a:ext>
            </a:extLst>
          </p:cNvPr>
          <p:cNvCxnSpPr/>
          <p:nvPr/>
        </p:nvCxnSpPr>
        <p:spPr>
          <a:xfrm>
            <a:off x="5807418" y="1194228"/>
            <a:ext cx="20595" cy="5581134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7F5300D-8DE8-4FE1-8A53-0D719880F619}"/>
              </a:ext>
            </a:extLst>
          </p:cNvPr>
          <p:cNvSpPr txBox="1"/>
          <p:nvPr/>
        </p:nvSpPr>
        <p:spPr>
          <a:xfrm>
            <a:off x="1585010" y="4159334"/>
            <a:ext cx="220774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Attribute sensitivity analysis </a:t>
            </a:r>
          </a:p>
        </p:txBody>
      </p:sp>
      <p:pic>
        <p:nvPicPr>
          <p:cNvPr id="56" name="Picture 56" descr="Diagram&#10;&#10;Description automatically generated">
            <a:extLst>
              <a:ext uri="{FF2B5EF4-FFF2-40B4-BE49-F238E27FC236}">
                <a16:creationId xmlns:a16="http://schemas.microsoft.com/office/drawing/2014/main" id="{F6EB6F00-2BFA-4813-BABE-7E4361F0AD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86697" y="3320441"/>
            <a:ext cx="2104768" cy="91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7" descr="Diagram&#10;&#10;Description automatically generated">
            <a:extLst>
              <a:ext uri="{FF2B5EF4-FFF2-40B4-BE49-F238E27FC236}">
                <a16:creationId xmlns:a16="http://schemas.microsoft.com/office/drawing/2014/main" id="{1A3BECBF-C234-40C8-B430-7B1AA8EBA8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16859" y="3343072"/>
            <a:ext cx="1373660" cy="88237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F89FA7-BB49-47B3-A169-3FD11AA28BBF}"/>
              </a:ext>
            </a:extLst>
          </p:cNvPr>
          <p:cNvSpPr txBox="1"/>
          <p:nvPr/>
        </p:nvSpPr>
        <p:spPr>
          <a:xfrm>
            <a:off x="3600089" y="4128017"/>
            <a:ext cx="23210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Quantitative assessment of unsupervised Machine learning for seismic facies</a:t>
            </a:r>
          </a:p>
        </p:txBody>
      </p:sp>
      <p:pic>
        <p:nvPicPr>
          <p:cNvPr id="61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6231E6D3-5346-4A6E-AD3A-B8BAFF901C4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39156" b="-2248"/>
          <a:stretch/>
        </p:blipFill>
        <p:spPr>
          <a:xfrm>
            <a:off x="1944130" y="4792069"/>
            <a:ext cx="1380760" cy="129346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68D70B9-BD7C-4354-98D3-3C2D4CAC6F1C}"/>
              </a:ext>
            </a:extLst>
          </p:cNvPr>
          <p:cNvSpPr txBox="1"/>
          <p:nvPr/>
        </p:nvSpPr>
        <p:spPr>
          <a:xfrm>
            <a:off x="3325253" y="5230253"/>
            <a:ext cx="259903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Geothermal reservoir characterization: seismic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attributes, ML,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modeling.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3" name="Picture 6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F6E2CF5-6C62-406E-AF09-98353895371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8280" y="6131139"/>
            <a:ext cx="857251" cy="1974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476101-2A1A-4333-B053-9079A4C55273}"/>
              </a:ext>
            </a:extLst>
          </p:cNvPr>
          <p:cNvGrpSpPr/>
          <p:nvPr/>
        </p:nvGrpSpPr>
        <p:grpSpPr>
          <a:xfrm>
            <a:off x="7601518" y="1479271"/>
            <a:ext cx="3886397" cy="672370"/>
            <a:chOff x="7881134" y="1457473"/>
            <a:chExt cx="3886397" cy="672370"/>
          </a:xfrm>
        </p:grpSpPr>
        <p:pic>
          <p:nvPicPr>
            <p:cNvPr id="3" name="Picture 2" descr="Schlumberger logo and symbol, meaning, history, PNG">
              <a:extLst>
                <a:ext uri="{FF2B5EF4-FFF2-40B4-BE49-F238E27FC236}">
                  <a16:creationId xmlns:a16="http://schemas.microsoft.com/office/drawing/2014/main" id="{E7FC8292-42AE-492A-9D1B-114DE925C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134" y="1457473"/>
              <a:ext cx="1078831" cy="67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eophysical Insights's Competitors, Revenue, Number of Employees, Funding,  Acquisitions &amp; News - Owler Company Profile">
              <a:extLst>
                <a:ext uri="{FF2B5EF4-FFF2-40B4-BE49-F238E27FC236}">
                  <a16:creationId xmlns:a16="http://schemas.microsoft.com/office/drawing/2014/main" id="{BF3A0D1C-BC3B-47CD-B643-D0D495F90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9547" y="1637462"/>
              <a:ext cx="1297984" cy="264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apstone Energy Investor Presentation">
              <a:extLst>
                <a:ext uri="{FF2B5EF4-FFF2-40B4-BE49-F238E27FC236}">
                  <a16:creationId xmlns:a16="http://schemas.microsoft.com/office/drawing/2014/main" id="{C0C2682C-B4AC-4252-8CEB-2E3642C11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385" y="1672424"/>
              <a:ext cx="1307752" cy="22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7CF9C3E-F22B-4C29-84D5-8C00D3C42A07}"/>
              </a:ext>
            </a:extLst>
          </p:cNvPr>
          <p:cNvSpPr/>
          <p:nvPr/>
        </p:nvSpPr>
        <p:spPr>
          <a:xfrm>
            <a:off x="5817715" y="5604768"/>
            <a:ext cx="6384582" cy="30743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Relevant publications</a:t>
            </a:r>
          </a:p>
        </p:txBody>
      </p:sp>
      <p:pic>
        <p:nvPicPr>
          <p:cNvPr id="1032" name="Picture 8" descr="SEG - YouTube">
            <a:extLst>
              <a:ext uri="{FF2B5EF4-FFF2-40B4-BE49-F238E27FC236}">
                <a16:creationId xmlns:a16="http://schemas.microsoft.com/office/drawing/2014/main" id="{A78A3F8C-BE4F-4762-AFF1-71E1D682A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1"/>
          <a:stretch/>
        </p:blipFill>
        <p:spPr bwMode="auto">
          <a:xfrm>
            <a:off x="7194648" y="1751426"/>
            <a:ext cx="713500" cy="38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">
            <a:extLst>
              <a:ext uri="{FF2B5EF4-FFF2-40B4-BE49-F238E27FC236}">
                <a16:creationId xmlns:a16="http://schemas.microsoft.com/office/drawing/2014/main" id="{FA4CC0F5-9FF9-4AE8-AB31-E0B73EDA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286" y="1904194"/>
            <a:ext cx="258308" cy="2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B857DDC-B33B-49F1-9EEA-67668D2FCBE5}"/>
              </a:ext>
            </a:extLst>
          </p:cNvPr>
          <p:cNvSpPr txBox="1"/>
          <p:nvPr/>
        </p:nvSpPr>
        <p:spPr>
          <a:xfrm>
            <a:off x="5817714" y="5918849"/>
            <a:ext cx="6483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i="0" u="none" strike="noStrike" dirty="0">
                <a:effectLst/>
              </a:rPr>
              <a:t>Deepwater seismic facies and architectural element interpretation aided with unsupervised machine learning techniques: Taranaki basin, New Zealand. 2021. </a:t>
            </a:r>
            <a:r>
              <a:rPr lang="en-US" sz="900" b="0" i="0" dirty="0">
                <a:effectLst/>
              </a:rPr>
              <a:t>K La Marca, H Bedle. Marine and Petroleum Geology, 105427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C7E364-829E-4B3B-8F6D-359E3B2F70CD}"/>
              </a:ext>
            </a:extLst>
          </p:cNvPr>
          <p:cNvSpPr txBox="1"/>
          <p:nvPr/>
        </p:nvSpPr>
        <p:spPr>
          <a:xfrm>
            <a:off x="5822863" y="6191124"/>
            <a:ext cx="637428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i="0" dirty="0">
                <a:effectLst/>
              </a:rPr>
              <a:t>Sensitivity analysis of seismic attributes parametrization for interpretation of a multi-story deepwater channel system: Tres Pasos Formation, Magallanes Basin Chile. 2021. K La Marca, K Marfurt, H Bedle, L </a:t>
            </a:r>
            <a:r>
              <a:rPr lang="en-US" sz="900" b="0" i="0" dirty="0" err="1">
                <a:effectLst/>
              </a:rPr>
              <a:t>Stright</a:t>
            </a:r>
            <a:r>
              <a:rPr lang="en-US" sz="900" b="0" i="0" dirty="0">
                <a:effectLst/>
              </a:rPr>
              <a:t>, T Langenkamp. First International Meeting for Applied Geoscience &amp; Energy, 1191-1195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69B5D0-E73F-4982-BD23-3D8404AB4029}"/>
              </a:ext>
            </a:extLst>
          </p:cNvPr>
          <p:cNvSpPr txBox="1"/>
          <p:nvPr/>
        </p:nvSpPr>
        <p:spPr>
          <a:xfrm>
            <a:off x="7896765" y="6574327"/>
            <a:ext cx="4523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Google scholar: Karelia La Marca</a:t>
            </a:r>
          </a:p>
        </p:txBody>
      </p:sp>
      <p:pic>
        <p:nvPicPr>
          <p:cNvPr id="1036" name="Picture 12" descr="The Twitter rules: safety, privacy, authenticity, and more">
            <a:extLst>
              <a:ext uri="{FF2B5EF4-FFF2-40B4-BE49-F238E27FC236}">
                <a16:creationId xmlns:a16="http://schemas.microsoft.com/office/drawing/2014/main" id="{FDEEA3D5-FE3F-4701-80BC-E1850B966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93" y="6489905"/>
            <a:ext cx="384990" cy="3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ED569E6-1DBC-4CDE-AC5B-23FCC54A3D42}"/>
              </a:ext>
            </a:extLst>
          </p:cNvPr>
          <p:cNvSpPr txBox="1"/>
          <p:nvPr/>
        </p:nvSpPr>
        <p:spPr>
          <a:xfrm>
            <a:off x="10754833" y="6580698"/>
            <a:ext cx="13075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@Karelialm1</a:t>
            </a:r>
          </a:p>
        </p:txBody>
      </p:sp>
    </p:spTree>
    <p:extLst>
      <p:ext uri="{BB962C8B-B14F-4D97-AF65-F5344CB8AC3E}">
        <p14:creationId xmlns:p14="http://schemas.microsoft.com/office/powerpoint/2010/main" val="6609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Alexandro Vera-Arroyo	</a:t>
            </a:r>
            <a:br>
              <a:rPr lang="en-US" dirty="0" smtClean="0"/>
            </a:br>
            <a:r>
              <a:rPr lang="en-US" dirty="0" smtClean="0"/>
              <a:t>Ph.D. Student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261872" y="1554480"/>
            <a:ext cx="5157787" cy="823912"/>
          </a:xfrm>
        </p:spPr>
        <p:txBody>
          <a:bodyPr anchor="t">
            <a:normAutofit/>
          </a:bodyPr>
          <a:lstStyle/>
          <a:p>
            <a:r>
              <a:rPr lang="en-US" sz="1800" u="sng" dirty="0" smtClean="0"/>
              <a:t>Selected publications</a:t>
            </a:r>
            <a:endParaRPr lang="en-US" sz="1800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188720" y="1828800"/>
            <a:ext cx="5157787" cy="368458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Vera-Arroyo, A. Bedle, H. 2022. Reservoir characterization using GANS and stochastic inversion of Ray reef (in review)</a:t>
            </a:r>
          </a:p>
          <a:p>
            <a:r>
              <a:rPr lang="en-US" sz="1800" dirty="0" smtClean="0"/>
              <a:t>Vera-Arroyo, A. Bedle, H. 2021. Listric fault interpretation using a mixed model of CNN and human interpretation. (IMAGE 2021)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594284" y="1554480"/>
            <a:ext cx="5183188" cy="823912"/>
          </a:xfrm>
        </p:spPr>
        <p:txBody>
          <a:bodyPr/>
          <a:lstStyle/>
          <a:p>
            <a:r>
              <a:rPr lang="en-US" u="sng" dirty="0" smtClean="0"/>
              <a:t>Current work &amp; Future plans</a:t>
            </a:r>
            <a:endParaRPr lang="en-US" u="sng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675120" y="1828800"/>
            <a:ext cx="5183188" cy="368458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CO2 sequestration assessment of Scotian Shelf.</a:t>
            </a:r>
          </a:p>
          <a:p>
            <a:r>
              <a:rPr lang="en-US" sz="1800" dirty="0" smtClean="0"/>
              <a:t>Unsupervised learning vs seismic inversion for reservoir characterization. 3D Real data and 3D synthetic examples.</a:t>
            </a:r>
          </a:p>
          <a:p>
            <a:r>
              <a:rPr lang="en-US" sz="1800" dirty="0" smtClean="0"/>
              <a:t>Preconditioned CNN applied to salt tectonics and listric faults in the </a:t>
            </a:r>
            <a:r>
              <a:rPr lang="en-US" sz="1800" dirty="0" err="1" smtClean="0"/>
              <a:t>GoM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Automatic fault characterization using ML techniques with a geomechanical application.</a:t>
            </a:r>
          </a:p>
          <a:p>
            <a:r>
              <a:rPr lang="en-US" sz="1800" dirty="0" smtClean="0"/>
              <a:t>Reservoir properties prediction using borehole data – from </a:t>
            </a:r>
            <a:r>
              <a:rPr lang="en-US" sz="1800" dirty="0" err="1"/>
              <a:t>V</a:t>
            </a:r>
            <a:r>
              <a:rPr lang="en-US" sz="1800" dirty="0" err="1" smtClean="0"/>
              <a:t>olve</a:t>
            </a:r>
            <a:r>
              <a:rPr lang="en-US" sz="1800" dirty="0" smtClean="0"/>
              <a:t>  </a:t>
            </a:r>
            <a:r>
              <a:rPr lang="en-US" sz="1800" dirty="0" err="1" smtClean="0"/>
              <a:t>Equinor</a:t>
            </a:r>
            <a:r>
              <a:rPr lang="en-US" sz="1800" dirty="0" smtClean="0"/>
              <a:t> dataset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1901952" y="43615"/>
            <a:ext cx="1316735" cy="1053348"/>
          </a:xfrm>
          <a:prstGeom prst="ellipse">
            <a:avLst/>
          </a:prstGeom>
          <a:ln w="254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05" y="3671095"/>
            <a:ext cx="2523744" cy="23268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27" y="5128231"/>
            <a:ext cx="1740758" cy="1651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587" y="3651543"/>
            <a:ext cx="2610115" cy="32064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648" y="5184417"/>
            <a:ext cx="2447497" cy="1627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14" y="-1"/>
            <a:ext cx="1700333" cy="14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2DF5-3B85-4BD7-9804-B4FB45F40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Emily Jackson, PhD Student in Geophysics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B661B-4F15-4794-981B-CE613D644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99054"/>
            <a:ext cx="4764657" cy="38768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My Research Areas (so far!):</a:t>
            </a:r>
          </a:p>
          <a:p>
            <a:r>
              <a:rPr lang="en-US" dirty="0">
                <a:latin typeface="Arial"/>
                <a:cs typeface="Arial"/>
              </a:rPr>
              <a:t>Identifying gas hydrates in seismic data in the absence of BSRs or other DHIs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Use kurtosis and skewness to measure attenuation of the seismic signal as a result of hydrocarbon </a:t>
            </a:r>
            <a:r>
              <a:rPr lang="en-US" dirty="0" smtClean="0">
                <a:latin typeface="Arial"/>
                <a:cs typeface="Arial"/>
              </a:rPr>
              <a:t>presence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Past </a:t>
            </a:r>
            <a:r>
              <a:rPr lang="en-US" b="1" dirty="0">
                <a:latin typeface="Arial"/>
                <a:cs typeface="Arial"/>
              </a:rPr>
              <a:t>Research: 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Depositional environments and regional correlation of Marcellus Shale in PA, WV, and OH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297-15A2-4DF2-8955-F1140879F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370" y="1499054"/>
            <a:ext cx="3600091" cy="515647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Skills:</a:t>
            </a:r>
          </a:p>
          <a:p>
            <a:r>
              <a:rPr lang="en-US">
                <a:latin typeface="Arial"/>
                <a:cs typeface="Arial"/>
              </a:rPr>
              <a:t>Petrophysics/well log analysis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Geomechanics</a:t>
            </a:r>
          </a:p>
          <a:p>
            <a:r>
              <a:rPr lang="en-US">
                <a:latin typeface="Arial"/>
                <a:cs typeface="Arial"/>
              </a:rPr>
              <a:t>Sedimentary structures/features</a:t>
            </a:r>
          </a:p>
          <a:p>
            <a:r>
              <a:rPr lang="en-US">
                <a:latin typeface="Arial"/>
                <a:cs typeface="Arial"/>
              </a:rPr>
              <a:t>Seismic attributes</a:t>
            </a:r>
          </a:p>
          <a:p>
            <a:r>
              <a:rPr lang="en-US">
                <a:latin typeface="Arial"/>
                <a:cs typeface="Arial"/>
              </a:rPr>
              <a:t>Geologic field work</a:t>
            </a:r>
          </a:p>
          <a:p>
            <a:r>
              <a:rPr lang="en-US">
                <a:latin typeface="Arial"/>
                <a:cs typeface="Arial"/>
              </a:rPr>
              <a:t>Python and R, some basic machine learning techniques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Petrel, Petra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Illustrator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77B6D-2F95-42CF-B3EA-74FAC70D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753B1-AB06-4577-85FE-A71FF9072C1D}"/>
              </a:ext>
            </a:extLst>
          </p:cNvPr>
          <p:cNvSpPr txBox="1"/>
          <p:nvPr/>
        </p:nvSpPr>
        <p:spPr>
          <a:xfrm>
            <a:off x="2288576" y="5910161"/>
            <a:ext cx="47128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11818"/>
                </a:solidFill>
                <a:cs typeface="Calibri"/>
              </a:rPr>
              <a:t>"If we knew what it was we were doing, it would not be called research, would it?" -Einstein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68BF112-BE73-4A0D-8221-EFE58778D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287" y="1499558"/>
            <a:ext cx="3102633" cy="41464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7E5253-133E-472C-B822-CB621BEFBE59}"/>
              </a:ext>
            </a:extLst>
          </p:cNvPr>
          <p:cNvSpPr txBox="1"/>
          <p:nvPr/>
        </p:nvSpPr>
        <p:spPr>
          <a:xfrm>
            <a:off x="453427" y="870368"/>
            <a:ext cx="82353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11818"/>
                </a:solidFill>
                <a:cs typeface="Calibri"/>
              </a:rPr>
              <a:t>Rock and plant enthusiast, proud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cs typeface="Calibri"/>
              </a:rPr>
              <a:t>West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>
                <a:solidFill>
                  <a:schemeClr val="accent4"/>
                </a:solidFill>
                <a:cs typeface="Calibri"/>
              </a:rPr>
              <a:t>Virginian</a:t>
            </a:r>
            <a:r>
              <a:rPr lang="en-US">
                <a:solidFill>
                  <a:srgbClr val="A11818"/>
                </a:solidFill>
                <a:cs typeface="Calibri"/>
              </a:rPr>
              <a:t>/</a:t>
            </a:r>
            <a:r>
              <a:rPr lang="en-US">
                <a:solidFill>
                  <a:srgbClr val="FF8400"/>
                </a:solidFill>
                <a:cs typeface="Calibri"/>
              </a:rPr>
              <a:t>Marylander</a:t>
            </a:r>
            <a:r>
              <a:rPr lang="en-US">
                <a:solidFill>
                  <a:srgbClr val="A11818"/>
                </a:solidFill>
                <a:cs typeface="Calibri"/>
              </a:rPr>
              <a:t>/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cs typeface="Calibri"/>
              </a:rPr>
              <a:t>Kentuckian</a:t>
            </a:r>
          </a:p>
        </p:txBody>
      </p:sp>
    </p:spTree>
    <p:extLst>
      <p:ext uri="{BB962C8B-B14F-4D97-AF65-F5344CB8AC3E}">
        <p14:creationId xmlns:p14="http://schemas.microsoft.com/office/powerpoint/2010/main" val="322632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FAC5D6-153E-4B3A-AECC-36E47E2F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18</a:t>
            </a:fld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501C894-64E0-4BAA-8B5B-74E851597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00" t="33282" r="53589" b="53772"/>
          <a:stretch/>
        </p:blipFill>
        <p:spPr>
          <a:xfrm>
            <a:off x="448168" y="2210883"/>
            <a:ext cx="2284294" cy="888399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CAC29A3-4285-4097-9526-B48905DE5FD5}"/>
              </a:ext>
            </a:extLst>
          </p:cNvPr>
          <p:cNvCxnSpPr>
            <a:cxnSpLocks/>
          </p:cNvCxnSpPr>
          <p:nvPr/>
        </p:nvCxnSpPr>
        <p:spPr>
          <a:xfrm>
            <a:off x="1301572" y="2210883"/>
            <a:ext cx="0" cy="888399"/>
          </a:xfrm>
          <a:prstGeom prst="line">
            <a:avLst/>
          </a:prstGeom>
          <a:ln w="31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7AAAE0-B886-451A-94AC-7409A6478E45}"/>
              </a:ext>
            </a:extLst>
          </p:cNvPr>
          <p:cNvSpPr txBox="1"/>
          <p:nvPr/>
        </p:nvSpPr>
        <p:spPr>
          <a:xfrm>
            <a:off x="900581" y="1835755"/>
            <a:ext cx="96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Well 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57DBBF0-5D90-447B-B587-63C54FB484FC}"/>
              </a:ext>
            </a:extLst>
          </p:cNvPr>
          <p:cNvSpPr/>
          <p:nvPr/>
        </p:nvSpPr>
        <p:spPr>
          <a:xfrm>
            <a:off x="448168" y="2210884"/>
            <a:ext cx="2284294" cy="888399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9F573FD-25C0-4975-9B8A-FB07FA7AC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00" t="33282" r="53589" b="53772"/>
          <a:stretch/>
        </p:blipFill>
        <p:spPr>
          <a:xfrm>
            <a:off x="2910401" y="2210883"/>
            <a:ext cx="2284295" cy="888399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A1BC9EC-D033-4E2C-BBAA-F6EDE8F29462}"/>
              </a:ext>
            </a:extLst>
          </p:cNvPr>
          <p:cNvCxnSpPr>
            <a:cxnSpLocks/>
          </p:cNvCxnSpPr>
          <p:nvPr/>
        </p:nvCxnSpPr>
        <p:spPr>
          <a:xfrm>
            <a:off x="3763806" y="2210883"/>
            <a:ext cx="0" cy="88839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B661BD8-96CE-4A82-8BCE-C11782A9902A}"/>
              </a:ext>
            </a:extLst>
          </p:cNvPr>
          <p:cNvSpPr txBox="1"/>
          <p:nvPr/>
        </p:nvSpPr>
        <p:spPr>
          <a:xfrm>
            <a:off x="3364770" y="1843093"/>
            <a:ext cx="96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Well 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8F00E9D-29F7-4F8A-9715-7BE689EFA124}"/>
              </a:ext>
            </a:extLst>
          </p:cNvPr>
          <p:cNvSpPr/>
          <p:nvPr/>
        </p:nvSpPr>
        <p:spPr>
          <a:xfrm>
            <a:off x="2910403" y="2210883"/>
            <a:ext cx="2284294" cy="888399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8C26EE0-842E-4611-B6FD-FABA49A3DC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44" t="24918" r="14544" b="62136"/>
          <a:stretch/>
        </p:blipFill>
        <p:spPr>
          <a:xfrm>
            <a:off x="2910402" y="4774476"/>
            <a:ext cx="2284294" cy="888400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9E981AB-DF68-4590-BC64-2E1D4108A2E3}"/>
              </a:ext>
            </a:extLst>
          </p:cNvPr>
          <p:cNvCxnSpPr>
            <a:cxnSpLocks/>
          </p:cNvCxnSpPr>
          <p:nvPr/>
        </p:nvCxnSpPr>
        <p:spPr>
          <a:xfrm>
            <a:off x="4244841" y="4774476"/>
            <a:ext cx="0" cy="60977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6815892-8BED-4FB4-A72E-4FE36BB47B25}"/>
              </a:ext>
            </a:extLst>
          </p:cNvPr>
          <p:cNvSpPr txBox="1"/>
          <p:nvPr/>
        </p:nvSpPr>
        <p:spPr>
          <a:xfrm>
            <a:off x="3777483" y="4405143"/>
            <a:ext cx="96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X5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C382B18-F0EC-4A6A-9D36-6C4DE242C38E}"/>
              </a:ext>
            </a:extLst>
          </p:cNvPr>
          <p:cNvSpPr/>
          <p:nvPr/>
        </p:nvSpPr>
        <p:spPr>
          <a:xfrm>
            <a:off x="2910402" y="4774476"/>
            <a:ext cx="2284294" cy="888399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9D8850F7-938C-4155-8BBD-E4FF80673F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82" t="24918" r="14626" b="62136"/>
          <a:stretch/>
        </p:blipFill>
        <p:spPr>
          <a:xfrm>
            <a:off x="448169" y="4774476"/>
            <a:ext cx="2284294" cy="888400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C77EB49-BBF8-4F72-BFE0-85E1173567B0}"/>
              </a:ext>
            </a:extLst>
          </p:cNvPr>
          <p:cNvCxnSpPr>
            <a:cxnSpLocks/>
          </p:cNvCxnSpPr>
          <p:nvPr/>
        </p:nvCxnSpPr>
        <p:spPr>
          <a:xfrm>
            <a:off x="1782607" y="4774476"/>
            <a:ext cx="0" cy="60977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A725E3B-8542-4988-B221-F6444227D990}"/>
              </a:ext>
            </a:extLst>
          </p:cNvPr>
          <p:cNvSpPr txBox="1"/>
          <p:nvPr/>
        </p:nvSpPr>
        <p:spPr>
          <a:xfrm>
            <a:off x="1301572" y="4405143"/>
            <a:ext cx="96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X5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780EAEC-39D1-45D0-B571-8F67792ED7AF}"/>
              </a:ext>
            </a:extLst>
          </p:cNvPr>
          <p:cNvSpPr/>
          <p:nvPr/>
        </p:nvSpPr>
        <p:spPr>
          <a:xfrm>
            <a:off x="448168" y="4774476"/>
            <a:ext cx="2284294" cy="888399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0DE1FEFF-9576-4978-BB57-3FD1A27B32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800" t="31450" r="50389" b="55604"/>
          <a:stretch/>
        </p:blipFill>
        <p:spPr>
          <a:xfrm>
            <a:off x="2910402" y="3501214"/>
            <a:ext cx="2284294" cy="888399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E5AE212E-5AA4-4A23-B17B-A52AB52BDD24}"/>
              </a:ext>
            </a:extLst>
          </p:cNvPr>
          <p:cNvCxnSpPr>
            <a:cxnSpLocks/>
          </p:cNvCxnSpPr>
          <p:nvPr/>
        </p:nvCxnSpPr>
        <p:spPr>
          <a:xfrm>
            <a:off x="3680306" y="3501213"/>
            <a:ext cx="0" cy="8884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20805B8-B64E-4CAF-980B-56D8B7226806}"/>
              </a:ext>
            </a:extLst>
          </p:cNvPr>
          <p:cNvSpPr txBox="1"/>
          <p:nvPr/>
        </p:nvSpPr>
        <p:spPr>
          <a:xfrm>
            <a:off x="3199271" y="3131881"/>
            <a:ext cx="96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Well C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60A2E10-96BC-4B3E-9F47-CF71333C6E28}"/>
              </a:ext>
            </a:extLst>
          </p:cNvPr>
          <p:cNvSpPr/>
          <p:nvPr/>
        </p:nvSpPr>
        <p:spPr>
          <a:xfrm>
            <a:off x="2910401" y="3501214"/>
            <a:ext cx="2284294" cy="888399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56E0BA65-7900-4B15-87F3-9DF81F162E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00" t="31450" r="50389" b="55604"/>
          <a:stretch/>
        </p:blipFill>
        <p:spPr>
          <a:xfrm>
            <a:off x="448168" y="3501214"/>
            <a:ext cx="2284294" cy="888399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624FAEF5-3F22-4ADB-9A57-7707D2360151}"/>
              </a:ext>
            </a:extLst>
          </p:cNvPr>
          <p:cNvCxnSpPr>
            <a:cxnSpLocks/>
          </p:cNvCxnSpPr>
          <p:nvPr/>
        </p:nvCxnSpPr>
        <p:spPr>
          <a:xfrm>
            <a:off x="1218073" y="3478567"/>
            <a:ext cx="0" cy="928077"/>
          </a:xfrm>
          <a:prstGeom prst="line">
            <a:avLst/>
          </a:prstGeom>
          <a:ln w="31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E9416FD-9036-4C51-ADDB-08126F3F0855}"/>
              </a:ext>
            </a:extLst>
          </p:cNvPr>
          <p:cNvSpPr txBox="1"/>
          <p:nvPr/>
        </p:nvSpPr>
        <p:spPr>
          <a:xfrm>
            <a:off x="737038" y="3131881"/>
            <a:ext cx="96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Well C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09D3CA6-010C-4ABE-8F19-D025B55F850A}"/>
              </a:ext>
            </a:extLst>
          </p:cNvPr>
          <p:cNvSpPr/>
          <p:nvPr/>
        </p:nvSpPr>
        <p:spPr>
          <a:xfrm>
            <a:off x="448168" y="3501214"/>
            <a:ext cx="2284294" cy="888399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EEBAA8A-6198-4BF7-8C5D-441B71E5AD14}"/>
              </a:ext>
            </a:extLst>
          </p:cNvPr>
          <p:cNvSpPr txBox="1"/>
          <p:nvPr/>
        </p:nvSpPr>
        <p:spPr>
          <a:xfrm>
            <a:off x="3216095" y="16290"/>
            <a:ext cx="182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BEST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DB2E340-DEF3-46E0-8095-E4AF0F2AB920}"/>
              </a:ext>
            </a:extLst>
          </p:cNvPr>
          <p:cNvSpPr txBox="1"/>
          <p:nvPr/>
        </p:nvSpPr>
        <p:spPr>
          <a:xfrm>
            <a:off x="363610" y="1096214"/>
            <a:ext cx="489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Excellent wells (P.I &gt; 300 , 40,000 bpd production, excellent </a:t>
            </a:r>
            <a:r>
              <a:rPr lang="en-US" sz="1600" b="1" dirty="0" err="1"/>
              <a:t>permoporosity</a:t>
            </a:r>
            <a:r>
              <a:rPr lang="en-US" sz="1600" b="1" dirty="0"/>
              <a:t> – Darcy scale)</a:t>
            </a:r>
          </a:p>
          <a:p>
            <a:r>
              <a:rPr lang="en-US" sz="1600" b="1" dirty="0"/>
              <a:t>A, C and X5</a:t>
            </a:r>
          </a:p>
          <a:p>
            <a:endParaRPr lang="en-US" sz="1600" b="1" dirty="0"/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28DF62F6-3977-45AD-AD0B-86078CD2F74A}"/>
              </a:ext>
            </a:extLst>
          </p:cNvPr>
          <p:cNvSpPr/>
          <p:nvPr/>
        </p:nvSpPr>
        <p:spPr>
          <a:xfrm>
            <a:off x="448168" y="5735686"/>
            <a:ext cx="2284294" cy="9254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AB0C2446-C9B8-41E1-922C-266764FBCE38}"/>
              </a:ext>
            </a:extLst>
          </p:cNvPr>
          <p:cNvSpPr txBox="1"/>
          <p:nvPr/>
        </p:nvSpPr>
        <p:spPr>
          <a:xfrm>
            <a:off x="1353678" y="5828234"/>
            <a:ext cx="103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7.5 km</a:t>
            </a: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C723E092-4E3E-4D81-8083-E497A9F7D11D}"/>
              </a:ext>
            </a:extLst>
          </p:cNvPr>
          <p:cNvSpPr/>
          <p:nvPr/>
        </p:nvSpPr>
        <p:spPr>
          <a:xfrm rot="16200000">
            <a:off x="2375993" y="3222368"/>
            <a:ext cx="881127" cy="88344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EAD21F85-B210-4603-8105-95227E14428C}"/>
              </a:ext>
            </a:extLst>
          </p:cNvPr>
          <p:cNvSpPr txBox="1"/>
          <p:nvPr/>
        </p:nvSpPr>
        <p:spPr>
          <a:xfrm>
            <a:off x="2154621" y="3099282"/>
            <a:ext cx="103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500 m</a:t>
            </a:r>
          </a:p>
        </p:txBody>
      </p:sp>
      <p:pic>
        <p:nvPicPr>
          <p:cNvPr id="87" name="Imagem 86">
            <a:extLst>
              <a:ext uri="{FF2B5EF4-FFF2-40B4-BE49-F238E27FC236}">
                <a16:creationId xmlns:a16="http://schemas.microsoft.com/office/drawing/2014/main" id="{F5E5C963-8943-4EB0-A68B-6039C026E9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4099" t="15625" r="1718" b="10613"/>
          <a:stretch/>
        </p:blipFill>
        <p:spPr>
          <a:xfrm>
            <a:off x="11035402" y="1951544"/>
            <a:ext cx="640839" cy="4689009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17380A34-0DE8-49DD-919D-A095434BDE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4833" t="21983" r="1718" b="10613"/>
          <a:stretch/>
        </p:blipFill>
        <p:spPr>
          <a:xfrm>
            <a:off x="11661336" y="2364710"/>
            <a:ext cx="490870" cy="3980258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00535C14-2284-480F-9A66-F89565C1C30F}"/>
              </a:ext>
            </a:extLst>
          </p:cNvPr>
          <p:cNvCxnSpPr>
            <a:cxnSpLocks/>
          </p:cNvCxnSpPr>
          <p:nvPr/>
        </p:nvCxnSpPr>
        <p:spPr>
          <a:xfrm>
            <a:off x="4010890" y="4074698"/>
            <a:ext cx="146341" cy="1678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3ACAAEEF-C897-43EB-A212-229C3FC5E185}"/>
              </a:ext>
            </a:extLst>
          </p:cNvPr>
          <p:cNvSpPr txBox="1"/>
          <p:nvPr/>
        </p:nvSpPr>
        <p:spPr>
          <a:xfrm>
            <a:off x="3916352" y="4171917"/>
            <a:ext cx="1039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Intrusion</a:t>
            </a:r>
          </a:p>
        </p:txBody>
      </p:sp>
      <p:cxnSp>
        <p:nvCxnSpPr>
          <p:cNvPr id="92" name="Conector de Seta Reta 91">
            <a:extLst>
              <a:ext uri="{FF2B5EF4-FFF2-40B4-BE49-F238E27FC236}">
                <a16:creationId xmlns:a16="http://schemas.microsoft.com/office/drawing/2014/main" id="{F2738249-8B94-47B7-A859-B9811ADA63D2}"/>
              </a:ext>
            </a:extLst>
          </p:cNvPr>
          <p:cNvCxnSpPr>
            <a:cxnSpLocks/>
          </p:cNvCxnSpPr>
          <p:nvPr/>
        </p:nvCxnSpPr>
        <p:spPr>
          <a:xfrm flipH="1" flipV="1">
            <a:off x="3978468" y="3682221"/>
            <a:ext cx="102907" cy="1524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CC0D78CC-67A2-4D37-9525-5EE5A59FC327}"/>
              </a:ext>
            </a:extLst>
          </p:cNvPr>
          <p:cNvSpPr txBox="1"/>
          <p:nvPr/>
        </p:nvSpPr>
        <p:spPr>
          <a:xfrm>
            <a:off x="3629453" y="3426311"/>
            <a:ext cx="1039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Anhydrite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BF7BD7A0-9509-4668-9BDA-D30C744246AE}"/>
              </a:ext>
            </a:extLst>
          </p:cNvPr>
          <p:cNvSpPr txBox="1"/>
          <p:nvPr/>
        </p:nvSpPr>
        <p:spPr>
          <a:xfrm>
            <a:off x="2494235" y="6171692"/>
            <a:ext cx="287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AASPI´s som3d output versus reservoir parameters</a:t>
            </a:r>
          </a:p>
        </p:txBody>
      </p:sp>
      <p:pic>
        <p:nvPicPr>
          <p:cNvPr id="97" name="Imagem 96" descr="Mapa&#10;&#10;Descrição gerada automaticamente com confiança média">
            <a:extLst>
              <a:ext uri="{FF2B5EF4-FFF2-40B4-BE49-F238E27FC236}">
                <a16:creationId xmlns:a16="http://schemas.microsoft.com/office/drawing/2014/main" id="{B43AC8C0-5457-4C26-9D0D-FDAD4E04814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28" y="1830225"/>
            <a:ext cx="5763718" cy="421878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D1EE0D2-A710-4880-BAFA-C0C49261F85A}"/>
              </a:ext>
            </a:extLst>
          </p:cNvPr>
          <p:cNvSpPr txBox="1"/>
          <p:nvPr/>
        </p:nvSpPr>
        <p:spPr>
          <a:xfrm>
            <a:off x="6710289" y="6222130"/>
            <a:ext cx="398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Inputs for som3d: Envelope, Sobel </a:t>
            </a:r>
            <a:r>
              <a:rPr lang="pt-BR" dirty="0" err="1"/>
              <a:t>similarity</a:t>
            </a:r>
            <a:r>
              <a:rPr lang="pt-BR" dirty="0"/>
              <a:t>, K1 </a:t>
            </a:r>
            <a:r>
              <a:rPr lang="pt-BR" dirty="0" err="1"/>
              <a:t>and</a:t>
            </a:r>
            <a:r>
              <a:rPr lang="pt-BR" dirty="0"/>
              <a:t> K2</a:t>
            </a:r>
            <a:endParaRPr lang="en-US" dirty="0"/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36409B4A-9E6B-4D8E-9BD7-1D166C2C50BD}"/>
              </a:ext>
            </a:extLst>
          </p:cNvPr>
          <p:cNvSpPr txBox="1"/>
          <p:nvPr/>
        </p:nvSpPr>
        <p:spPr>
          <a:xfrm>
            <a:off x="5367132" y="5777746"/>
            <a:ext cx="7060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Best reservoirs = Within or nearby Purple and  Dark Blue facies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9FD0D37-9293-46D2-A67F-E077D79DEBE8}"/>
              </a:ext>
            </a:extLst>
          </p:cNvPr>
          <p:cNvSpPr txBox="1"/>
          <p:nvPr/>
        </p:nvSpPr>
        <p:spPr>
          <a:xfrm>
            <a:off x="422031" y="22063"/>
            <a:ext cx="10944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PhD Thesis provisory title: Machine Learning techniques applied to carbonate reservoir productivity prediction using seismic multi attributes and dynamic data from wells at Mero Field (Brazilian pre-salt, Santos Basin) </a:t>
            </a:r>
          </a:p>
        </p:txBody>
      </p:sp>
      <p:pic>
        <p:nvPicPr>
          <p:cNvPr id="44" name="Imagem 43" descr="Homem com óculos de grau&#10;&#10;Descrição gerada automaticamente">
            <a:extLst>
              <a:ext uri="{FF2B5EF4-FFF2-40B4-BE49-F238E27FC236}">
                <a16:creationId xmlns:a16="http://schemas.microsoft.com/office/drawing/2014/main" id="{07F72673-4586-4A30-B023-1DC66276488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57" y="659739"/>
            <a:ext cx="901047" cy="1201397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B952D59-A119-46E2-ACB4-F00B7294FEA2}"/>
              </a:ext>
            </a:extLst>
          </p:cNvPr>
          <p:cNvSpPr txBox="1">
            <a:spLocks/>
          </p:cNvSpPr>
          <p:nvPr/>
        </p:nvSpPr>
        <p:spPr>
          <a:xfrm>
            <a:off x="5640551" y="851981"/>
            <a:ext cx="6486335" cy="7563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latin typeface="Arial"/>
                <a:cs typeface="Arial"/>
              </a:rPr>
              <a:t>Marcus V. R. Maas (Petrobras)</a:t>
            </a:r>
          </a:p>
          <a:p>
            <a:r>
              <a:rPr lang="en-US" sz="1400" dirty="0">
                <a:latin typeface="Arial"/>
                <a:cs typeface="Arial"/>
              </a:rPr>
              <a:t>Ph.D. Candidate in Geophysics (Dr. </a:t>
            </a:r>
            <a:r>
              <a:rPr lang="en-US" sz="1400" dirty="0" err="1">
                <a:latin typeface="Arial"/>
                <a:cs typeface="Arial"/>
              </a:rPr>
              <a:t>Bedle´s</a:t>
            </a:r>
            <a:r>
              <a:rPr lang="en-US" sz="1400" dirty="0">
                <a:latin typeface="Arial"/>
                <a:cs typeface="Arial"/>
              </a:rPr>
              <a:t> student)</a:t>
            </a:r>
          </a:p>
          <a:p>
            <a:r>
              <a:rPr lang="en-US" sz="1400" dirty="0">
                <a:latin typeface="Arial"/>
                <a:cs typeface="Arial"/>
              </a:rPr>
              <a:t>BSc. In Geology (</a:t>
            </a:r>
            <a:r>
              <a:rPr lang="en-US" sz="1400" dirty="0" err="1">
                <a:latin typeface="Arial"/>
                <a:cs typeface="Arial"/>
              </a:rPr>
              <a:t>Universidade</a:t>
            </a:r>
            <a:r>
              <a:rPr lang="en-US" sz="1400" dirty="0">
                <a:latin typeface="Arial"/>
                <a:cs typeface="Arial"/>
              </a:rPr>
              <a:t> de Brasília, 2000)</a:t>
            </a:r>
          </a:p>
          <a:p>
            <a:r>
              <a:rPr lang="en-US" sz="1400" dirty="0">
                <a:latin typeface="Arial"/>
                <a:cs typeface="Arial"/>
              </a:rPr>
              <a:t>MSc. In Economic Geology and Prospection (</a:t>
            </a:r>
            <a:r>
              <a:rPr lang="en-US" sz="1400" dirty="0" err="1">
                <a:latin typeface="Arial"/>
                <a:cs typeface="Arial"/>
              </a:rPr>
              <a:t>Universidade</a:t>
            </a:r>
            <a:r>
              <a:rPr lang="en-US" sz="1400" dirty="0">
                <a:latin typeface="Arial"/>
                <a:cs typeface="Arial"/>
              </a:rPr>
              <a:t> de Brasília, 2003)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80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F92A5-C681-4076-9135-5E8329C7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E8D83-5237-494E-AABC-CED08CC1D1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person, snow, outdoor, jacket&#10;&#10;Description automatically generated">
            <a:extLst>
              <a:ext uri="{FF2B5EF4-FFF2-40B4-BE49-F238E27FC236}">
                <a16:creationId xmlns:a16="http://schemas.microsoft.com/office/drawing/2014/main" id="{BF5AD6CD-CEC1-40B2-9CB6-29769A0D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2" y="89153"/>
            <a:ext cx="1972937" cy="2038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0DDE6-964D-4F0C-B196-302382284F33}"/>
              </a:ext>
            </a:extLst>
          </p:cNvPr>
          <p:cNvSpPr txBox="1"/>
          <p:nvPr/>
        </p:nvSpPr>
        <p:spPr>
          <a:xfrm>
            <a:off x="2677886" y="277563"/>
            <a:ext cx="8761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Ahmet Murat Alyaz - M.Sc. Student in Geophysics – Dr. Heather Bedle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``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NTERPRETATIONAL VARIATIONS OF SEISMIC ATTRIBUTE ANALYSIS AS COMPARED WITHIN THE TIME AND DEPTH DOMAINS``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42EB1-8956-4AA3-8CF1-05DADB3BA573}"/>
              </a:ext>
            </a:extLst>
          </p:cNvPr>
          <p:cNvSpPr txBox="1"/>
          <p:nvPr/>
        </p:nvSpPr>
        <p:spPr>
          <a:xfrm>
            <a:off x="442722" y="2542066"/>
            <a:ext cx="5065489" cy="75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BSc. Geophysics -  Cumhuriyet Üniversitesi, Sivas, Turkey, 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73194-DB6D-43B0-A9F5-CF23053862AF}"/>
              </a:ext>
            </a:extLst>
          </p:cNvPr>
          <p:cNvSpPr txBox="1"/>
          <p:nvPr/>
        </p:nvSpPr>
        <p:spPr>
          <a:xfrm>
            <a:off x="442722" y="3442520"/>
            <a:ext cx="61073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</a:t>
            </a:r>
            <a:r>
              <a:rPr kumimoji="0" lang="tr-TR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Gas-Hydrate Project – Turkish Petroleum (2016-2018)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EMODNet – Geology 2&amp;3 (European Union Project) in Dokuz Eylül Üniversitesi (2016-2018)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Geothermal Exploration – Electric and Electromagnetic Methods (2015-2016)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Automation Engineer (in HVAC industry) (2014-2015)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 Manager – Measurement and Control Sytems (2013-2014)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 Technician - Measurement and Control Sytems (2007-2010)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9A3F3622-93BC-45F3-ABFC-230804148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98" y="1986800"/>
            <a:ext cx="4530882" cy="23391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5FD7A4-351E-4741-A92F-8CB4DA57B577}"/>
              </a:ext>
            </a:extLst>
          </p:cNvPr>
          <p:cNvSpPr txBox="1"/>
          <p:nvPr/>
        </p:nvSpPr>
        <p:spPr>
          <a:xfrm>
            <a:off x="8099768" y="1648163"/>
            <a:ext cx="16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 in Thesis: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map&#10;&#10;Description automatically generated">
            <a:extLst>
              <a:ext uri="{FF2B5EF4-FFF2-40B4-BE49-F238E27FC236}">
                <a16:creationId xmlns:a16="http://schemas.microsoft.com/office/drawing/2014/main" id="{0ECE6F98-923F-4C51-932A-181D97EF9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98" y="4455055"/>
            <a:ext cx="4500689" cy="2324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90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Agenda</a:t>
            </a:r>
            <a:endParaRPr lang="en-US" sz="2800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50882" y="882869"/>
            <a:ext cx="10105697" cy="52341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900" b="1" dirty="0">
                <a:latin typeface="+mn-lt"/>
              </a:rPr>
              <a:t>Hour 1:  </a:t>
            </a:r>
            <a:endParaRPr lang="en-US" sz="1900" dirty="0">
              <a:latin typeface="+mn-lt"/>
            </a:endParaRPr>
          </a:p>
          <a:p>
            <a:r>
              <a:rPr lang="en-US" sz="1900" dirty="0">
                <a:latin typeface="+mn-lt"/>
              </a:rPr>
              <a:t>8:00 Welcome and Introductions, 2021 summary, 2022 looking forward  (Dr. Heather </a:t>
            </a:r>
            <a:r>
              <a:rPr lang="en-US" sz="1900" dirty="0" err="1">
                <a:latin typeface="+mn-lt"/>
              </a:rPr>
              <a:t>Bedle</a:t>
            </a:r>
            <a:r>
              <a:rPr lang="en-US" sz="1900" dirty="0">
                <a:latin typeface="+mn-lt"/>
              </a:rPr>
              <a:t>)</a:t>
            </a:r>
          </a:p>
          <a:p>
            <a:r>
              <a:rPr lang="en-US" sz="1900" dirty="0">
                <a:latin typeface="+mn-lt"/>
              </a:rPr>
              <a:t>8:30 Seismic phase components from time-frequency analysis (Dr. </a:t>
            </a:r>
            <a:r>
              <a:rPr lang="en-US" sz="1900" dirty="0" err="1">
                <a:latin typeface="+mn-lt"/>
              </a:rPr>
              <a:t>Marcilio</a:t>
            </a:r>
            <a:r>
              <a:rPr lang="en-US" sz="1900" dirty="0">
                <a:latin typeface="+mn-lt"/>
              </a:rPr>
              <a:t> Matos</a:t>
            </a:r>
            <a:r>
              <a:rPr lang="en-US" sz="1900" dirty="0" smtClean="0">
                <a:latin typeface="+mn-lt"/>
              </a:rPr>
              <a:t>)</a:t>
            </a:r>
          </a:p>
          <a:p>
            <a:endParaRPr lang="en-US" sz="1900" dirty="0">
              <a:latin typeface="+mn-lt"/>
            </a:endParaRPr>
          </a:p>
          <a:p>
            <a:pPr marL="0" indent="0">
              <a:buNone/>
            </a:pPr>
            <a:r>
              <a:rPr lang="en-US" sz="1900" b="1" dirty="0">
                <a:latin typeface="+mn-lt"/>
              </a:rPr>
              <a:t>Hour 2:  AASPI Demos – new enhancements and other highlights</a:t>
            </a:r>
            <a:endParaRPr lang="en-US" sz="1900" dirty="0">
              <a:latin typeface="+mn-lt"/>
            </a:endParaRPr>
          </a:p>
          <a:p>
            <a:r>
              <a:rPr lang="en-US" sz="1900" dirty="0" smtClean="0">
                <a:latin typeface="+mn-lt"/>
              </a:rPr>
              <a:t>9:00</a:t>
            </a:r>
            <a:r>
              <a:rPr lang="en-US" sz="1900" dirty="0">
                <a:latin typeface="+mn-lt"/>
              </a:rPr>
              <a:t>  Vector plot functionality (Dr. Thang Ha, OU post-doc)</a:t>
            </a:r>
          </a:p>
          <a:p>
            <a:r>
              <a:rPr lang="en-US" sz="1900" dirty="0" smtClean="0">
                <a:latin typeface="+mn-lt"/>
              </a:rPr>
              <a:t>9:15  Overview of new enhancements and capabilities (David </a:t>
            </a:r>
            <a:r>
              <a:rPr lang="en-US" sz="1900" dirty="0" err="1" smtClean="0">
                <a:latin typeface="+mn-lt"/>
              </a:rPr>
              <a:t>Lubo</a:t>
            </a:r>
            <a:r>
              <a:rPr lang="en-US" sz="1900" dirty="0" smtClean="0">
                <a:latin typeface="+mn-lt"/>
              </a:rPr>
              <a:t>-Robles, OU PhD)</a:t>
            </a:r>
          </a:p>
          <a:p>
            <a:r>
              <a:rPr lang="en-US" sz="1900" dirty="0" smtClean="0">
                <a:latin typeface="+mn-lt"/>
              </a:rPr>
              <a:t>9:40 Common pitfalls in seismic interpretation (Kurt </a:t>
            </a:r>
            <a:r>
              <a:rPr lang="en-US" sz="1900" dirty="0" err="1" smtClean="0">
                <a:latin typeface="+mn-lt"/>
              </a:rPr>
              <a:t>Marfurt</a:t>
            </a:r>
            <a:r>
              <a:rPr lang="en-US" sz="1900" dirty="0" smtClean="0">
                <a:latin typeface="+mn-lt"/>
              </a:rPr>
              <a:t>)</a:t>
            </a:r>
          </a:p>
          <a:p>
            <a:endParaRPr lang="en-US" sz="1900" dirty="0" smtClean="0">
              <a:latin typeface="+mn-lt"/>
            </a:endParaRP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Hour 3: Breakout Rooms</a:t>
            </a:r>
          </a:p>
          <a:p>
            <a:pPr marL="0" indent="0">
              <a:buNone/>
            </a:pPr>
            <a:endParaRPr lang="en-US" sz="1900" b="1" dirty="0" smtClean="0">
              <a:latin typeface="+mn-lt"/>
            </a:endParaRP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Hour </a:t>
            </a:r>
            <a:r>
              <a:rPr lang="en-US" sz="1900" b="1" dirty="0">
                <a:latin typeface="+mn-lt"/>
              </a:rPr>
              <a:t>4:  Student talks and Q&amp;A </a:t>
            </a:r>
          </a:p>
          <a:p>
            <a:pPr marL="285750" indent="-285750"/>
            <a:r>
              <a:rPr lang="en-US" sz="1900" dirty="0">
                <a:latin typeface="+mn-lt"/>
              </a:rPr>
              <a:t>11:00 – David </a:t>
            </a:r>
            <a:r>
              <a:rPr lang="en-US" sz="1900" dirty="0" err="1">
                <a:latin typeface="+mn-lt"/>
              </a:rPr>
              <a:t>Lubo</a:t>
            </a:r>
            <a:r>
              <a:rPr lang="en-US" sz="1900" dirty="0">
                <a:latin typeface="+mn-lt"/>
              </a:rPr>
              <a:t>-Robles (OU PhD) - Quantifying the sensitivity of seismic </a:t>
            </a:r>
            <a:r>
              <a:rPr lang="en-US" sz="1900" dirty="0" err="1">
                <a:latin typeface="+mn-lt"/>
              </a:rPr>
              <a:t>facies</a:t>
            </a:r>
            <a:r>
              <a:rPr lang="en-US" sz="1900" dirty="0">
                <a:latin typeface="+mn-lt"/>
              </a:rPr>
              <a:t> classification to seismic attribute selection: An explainable machine learning study using SHAP values </a:t>
            </a:r>
          </a:p>
          <a:p>
            <a:pPr marL="285750" indent="-285750"/>
            <a:r>
              <a:rPr lang="en-US" sz="1900" dirty="0" smtClean="0">
                <a:latin typeface="+mn-lt"/>
              </a:rPr>
              <a:t>11:15</a:t>
            </a:r>
            <a:r>
              <a:rPr lang="en-US" sz="1900" dirty="0">
                <a:latin typeface="+mn-lt"/>
              </a:rPr>
              <a:t>  - Emily Jackson (OU PhD) - Recent Gas Hydrate Studies at OU: An Overview and Proposed Future Work</a:t>
            </a:r>
          </a:p>
          <a:p>
            <a:pPr marL="285750" indent="-285750"/>
            <a:r>
              <a:rPr lang="en-US" sz="1900" dirty="0" smtClean="0">
                <a:latin typeface="+mn-lt"/>
              </a:rPr>
              <a:t>11:25</a:t>
            </a:r>
            <a:r>
              <a:rPr lang="en-US" sz="1900" dirty="0">
                <a:latin typeface="+mn-lt"/>
              </a:rPr>
              <a:t>  - Bobby Buist: (OU PhD) – Using AASPI’s CNN Image Classifier with </a:t>
            </a:r>
            <a:r>
              <a:rPr lang="en-US" sz="1900" dirty="0" err="1">
                <a:latin typeface="+mn-lt"/>
              </a:rPr>
              <a:t>microCT</a:t>
            </a:r>
            <a:r>
              <a:rPr lang="en-US" sz="1900" dirty="0">
                <a:latin typeface="+mn-lt"/>
              </a:rPr>
              <a:t> scanned microfossils</a:t>
            </a:r>
          </a:p>
          <a:p>
            <a:pPr marL="285750" indent="-285750"/>
            <a:r>
              <a:rPr lang="en-US" sz="1900" dirty="0" smtClean="0">
                <a:latin typeface="+mn-lt"/>
              </a:rPr>
              <a:t>11:35 </a:t>
            </a:r>
            <a:r>
              <a:rPr lang="en-US" sz="1900" dirty="0">
                <a:latin typeface="+mn-lt"/>
              </a:rPr>
              <a:t>-  Dr. </a:t>
            </a:r>
            <a:r>
              <a:rPr lang="en-US" sz="1900" dirty="0" err="1">
                <a:latin typeface="+mn-lt"/>
              </a:rPr>
              <a:t>Saurabh</a:t>
            </a:r>
            <a:r>
              <a:rPr lang="en-US" sz="1900" dirty="0">
                <a:latin typeface="+mn-lt"/>
              </a:rPr>
              <a:t> Sinha (OU graduate)– Semi - supervised well log correlation </a:t>
            </a:r>
          </a:p>
          <a:p>
            <a:pPr marL="285750" indent="-285750"/>
            <a:r>
              <a:rPr lang="en-US" sz="1900" dirty="0" smtClean="0">
                <a:latin typeface="+mn-lt"/>
              </a:rPr>
              <a:t>11:45 </a:t>
            </a:r>
            <a:r>
              <a:rPr lang="en-US" sz="1900" dirty="0">
                <a:latin typeface="+mn-lt"/>
              </a:rPr>
              <a:t>– Q&amp;A </a:t>
            </a:r>
          </a:p>
          <a:p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z="1400" smtClean="0">
                <a:latin typeface="+mn-lt"/>
              </a:rPr>
              <a:t>2</a:t>
            </a:fld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458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A324-D59A-4221-B6DE-FFA46110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Ryan Forrest – M.S. Student in Geology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BDF6B-4015-4A2E-A69D-9AED5A07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E52DC-B56C-4AC7-9D86-E96BFFA6DEDA}"/>
              </a:ext>
            </a:extLst>
          </p:cNvPr>
          <p:cNvSpPr txBox="1"/>
          <p:nvPr/>
        </p:nvSpPr>
        <p:spPr>
          <a:xfrm>
            <a:off x="571097" y="737939"/>
            <a:ext cx="7782676" cy="1200329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u="sng" dirty="0">
                <a:cs typeface="Calibri"/>
              </a:rPr>
              <a:t>Background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B.S. Geology – University of Oklahoma  '18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M.S. Engineering &amp; Technology Management – Colorado School of Mines '21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545DC-0643-4635-8779-C5D41D10B6B6}"/>
              </a:ext>
            </a:extLst>
          </p:cNvPr>
          <p:cNvSpPr txBox="1"/>
          <p:nvPr/>
        </p:nvSpPr>
        <p:spPr>
          <a:xfrm>
            <a:off x="571097" y="1968320"/>
            <a:ext cx="41172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u="sng" dirty="0"/>
              <a:t>Research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Geothermal Reservoir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Petroleum Reservoir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Sequence Stratigraphy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Carbonate Geology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Venture Development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8E94DA-93A1-4710-B8F3-8381B26F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7627" y="4377450"/>
            <a:ext cx="3461417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675278-17FC-4DE5-944E-3E0EF88DE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96" b="9994"/>
          <a:stretch/>
        </p:blipFill>
        <p:spPr bwMode="auto">
          <a:xfrm>
            <a:off x="9168753" y="78334"/>
            <a:ext cx="2161950" cy="281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C6981922-4090-429F-A108-085F57F5B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21" r="51845"/>
          <a:stretch/>
        </p:blipFill>
        <p:spPr>
          <a:xfrm>
            <a:off x="6751674" y="2759736"/>
            <a:ext cx="4805901" cy="38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68ED9-41F7-473A-95F1-497B99A6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Laura Ortiz-Sanguino</a:t>
            </a:r>
            <a:br>
              <a:rPr lang="es-CO" dirty="0"/>
            </a:br>
            <a:r>
              <a:rPr lang="es-CO" sz="2200" dirty="0" err="1"/>
              <a:t>M.Sc</a:t>
            </a:r>
            <a:r>
              <a:rPr lang="es-CO" sz="2200" dirty="0"/>
              <a:t>. </a:t>
            </a:r>
            <a:r>
              <a:rPr lang="es-CO" sz="2200" dirty="0" err="1"/>
              <a:t>Student</a:t>
            </a:r>
            <a:r>
              <a:rPr lang="es-CO" sz="2200" dirty="0"/>
              <a:t> in </a:t>
            </a:r>
            <a:r>
              <a:rPr lang="es-CO" sz="2200" dirty="0" err="1"/>
              <a:t>Geophysics</a:t>
            </a:r>
            <a:r>
              <a:rPr lang="es-CO" sz="2200" dirty="0"/>
              <a:t> 2nd </a:t>
            </a:r>
            <a:r>
              <a:rPr lang="es-CO" sz="2200" dirty="0" err="1"/>
              <a:t>year</a:t>
            </a:r>
            <a:endParaRPr lang="es-CO" sz="2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7D745A-4CA8-4A73-A14C-C571A8489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512"/>
            <a:ext cx="6128427" cy="2133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1" dirty="0"/>
              <a:t>Degrees and research experience:</a:t>
            </a:r>
          </a:p>
          <a:p>
            <a:r>
              <a:rPr lang="en-US" sz="1800" dirty="0"/>
              <a:t>Bachelors in geology | Universidad Industrial de Santander-Colombia | 2020</a:t>
            </a:r>
          </a:p>
          <a:p>
            <a:r>
              <a:rPr lang="en-US" sz="1800" dirty="0"/>
              <a:t>Undergraduate research Internship | AASPI | 2019</a:t>
            </a:r>
          </a:p>
          <a:p>
            <a:r>
              <a:rPr lang="en-US" sz="1800" dirty="0"/>
              <a:t>Research intern | Geophysical Insights | 2021</a:t>
            </a:r>
          </a:p>
          <a:p>
            <a:endParaRPr lang="en-US" sz="18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09B69A-6388-4F0E-81B6-C1AFB313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E8D83-5237-494E-AABC-CED08CC1D1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3B06A72-FFF7-4758-A227-E924BA37072B}"/>
              </a:ext>
            </a:extLst>
          </p:cNvPr>
          <p:cNvSpPr txBox="1">
            <a:spLocks/>
          </p:cNvSpPr>
          <p:nvPr/>
        </p:nvSpPr>
        <p:spPr>
          <a:xfrm>
            <a:off x="462810" y="5068431"/>
            <a:ext cx="5638799" cy="29230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projects using AASPI: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Facies variability and architectural elements analysis: Case of study of the Midland and Central Basin Platform basins | Collaboration with Dr. Verma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 descr="La cara de una mujer&#10;&#10;Descripción generada automáticamente">
            <a:extLst>
              <a:ext uri="{FF2B5EF4-FFF2-40B4-BE49-F238E27FC236}">
                <a16:creationId xmlns:a16="http://schemas.microsoft.com/office/drawing/2014/main" id="{915994DB-C6FC-46A0-A1B2-9016F44986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14" y="78335"/>
            <a:ext cx="1444173" cy="1925564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87E59F7-8A45-4751-A8C7-ADED24500C3A}"/>
              </a:ext>
            </a:extLst>
          </p:cNvPr>
          <p:cNvSpPr txBox="1">
            <a:spLocks/>
          </p:cNvSpPr>
          <p:nvPr/>
        </p:nvSpPr>
        <p:spPr>
          <a:xfrm>
            <a:off x="457201" y="3185006"/>
            <a:ext cx="5333736" cy="292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 projects using AASPI: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Attribute analysis &amp; unsupervised ML in North Carnarvon Basin example.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Fault definition using CNN fault probability, SOM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generation  | Collaboration with Geophysical Insights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D7820ED-9A31-4152-AD22-FC978AB80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5" b="93807" l="9901" r="89989">
                        <a14:foregroundMark x1="53465" y1="8830" x2="58196" y2="6651"/>
                        <a14:foregroundMark x1="74917" y1="91743" x2="76348" y2="93922"/>
                        <a14:foregroundMark x1="36304" y1="75459" x2="35314" y2="55963"/>
                        <a14:foregroundMark x1="35314" y1="55963" x2="34323" y2="53326"/>
                        <a14:foregroundMark x1="34323" y1="53326" x2="41254" y2="47248"/>
                        <a14:foregroundMark x1="41254" y1="47248" x2="42244" y2="37041"/>
                        <a14:foregroundMark x1="42244" y1="37041" x2="51375" y2="34748"/>
                        <a14:foregroundMark x1="51375" y1="34748" x2="51925" y2="34862"/>
                        <a14:foregroundMark x1="76128" y1="3555" x2="79538" y2="14220"/>
                        <a14:foregroundMark x1="79538" y1="14220" x2="74697" y2="21904"/>
                        <a14:foregroundMark x1="74697" y1="21904" x2="75248" y2="31651"/>
                        <a14:foregroundMark x1="75248" y1="31651" x2="89549" y2="35550"/>
                        <a14:foregroundMark x1="35644" y1="64450" x2="37624" y2="75000"/>
                        <a14:foregroundMark x1="37624" y1="75000" x2="35974" y2="77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64" y="3022412"/>
            <a:ext cx="3998336" cy="383558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8339346-FD5D-4DBC-A8E2-A803983965A5}"/>
              </a:ext>
            </a:extLst>
          </p:cNvPr>
          <p:cNvSpPr txBox="1"/>
          <p:nvPr/>
        </p:nvSpPr>
        <p:spPr>
          <a:xfrm>
            <a:off x="9258453" y="6211669"/>
            <a:ext cx="224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Spectral</a:t>
            </a: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decomp</a:t>
            </a: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Permian</a:t>
            </a: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Basin</a:t>
            </a:r>
            <a:endParaRPr kumimoji="0" lang="es-CO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1FEB39-EC1C-4537-8DA2-FC6A9B54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37" y="2874363"/>
            <a:ext cx="3881456" cy="25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CE583FB-7EB6-47B5-96EA-DC23A2C1A5A6}"/>
              </a:ext>
            </a:extLst>
          </p:cNvPr>
          <p:cNvSpPr txBox="1"/>
          <p:nvPr/>
        </p:nvSpPr>
        <p:spPr>
          <a:xfrm>
            <a:off x="6275429" y="4664236"/>
            <a:ext cx="224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Fault</a:t>
            </a: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extraction</a:t>
            </a:r>
            <a:endParaRPr kumimoji="0" lang="es-CO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5825294-06B8-41D1-A054-7AA37A6A6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6316" r="56296" b="44666"/>
          <a:stretch/>
        </p:blipFill>
        <p:spPr bwMode="auto">
          <a:xfrm>
            <a:off x="7663265" y="947053"/>
            <a:ext cx="2718732" cy="21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391D3D7-0FE9-4943-AB95-B2702090400F}"/>
              </a:ext>
            </a:extLst>
          </p:cNvPr>
          <p:cNvSpPr txBox="1"/>
          <p:nvPr/>
        </p:nvSpPr>
        <p:spPr>
          <a:xfrm>
            <a:off x="8026968" y="2948074"/>
            <a:ext cx="224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 </a:t>
            </a: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geomorphology</a:t>
            </a:r>
            <a:endParaRPr kumimoji="0" lang="es-CO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415600" y="46133"/>
            <a:ext cx="11360800" cy="763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r>
              <a:rPr lang="en"/>
              <a:t>Mario Ballinas </a:t>
            </a:r>
            <a:endParaRPr/>
          </a:p>
          <a:p>
            <a:pPr algn="ctr">
              <a:lnSpc>
                <a:spcPct val="115000"/>
              </a:lnSpc>
              <a:buClr>
                <a:schemeClr val="dk1"/>
              </a:buClr>
              <a:buSzPct val="47774"/>
            </a:pPr>
            <a:r>
              <a:rPr lang="en" sz="2763">
                <a:solidFill>
                  <a:srgbClr val="666666"/>
                </a:solidFill>
              </a:rPr>
              <a:t>Identification of Low Saturation Gas Using Unsupervised Machine Learning</a:t>
            </a:r>
            <a:endParaRPr sz="2163">
              <a:solidFill>
                <a:srgbClr val="666666"/>
              </a:solidFill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277000" y="3548183"/>
            <a:ext cx="11638000" cy="2782279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endParaRPr dirty="0"/>
          </a:p>
          <a:p>
            <a:pPr indent="-445758">
              <a:lnSpc>
                <a:spcPct val="115000"/>
              </a:lnSpc>
              <a:buSzPct val="100000"/>
            </a:pPr>
            <a:r>
              <a:rPr lang="en" dirty="0"/>
              <a:t>Currently using AASPI’s </a:t>
            </a:r>
            <a:r>
              <a:rPr lang="en" b="1" dirty="0"/>
              <a:t>Self Organizing Maps </a:t>
            </a:r>
            <a:r>
              <a:rPr lang="en" dirty="0"/>
              <a:t>and</a:t>
            </a:r>
            <a:r>
              <a:rPr lang="en" b="1" dirty="0"/>
              <a:t> Random Forest</a:t>
            </a:r>
            <a:r>
              <a:rPr lang="en" dirty="0"/>
              <a:t> algorithms with attributes extracted from 4 angle stacks</a:t>
            </a:r>
            <a:endParaRPr dirty="0"/>
          </a:p>
          <a:p>
            <a:pPr indent="-445758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dirty="0"/>
              <a:t>Area of Study in Canterbury Basin</a:t>
            </a:r>
            <a:endParaRPr dirty="0"/>
          </a:p>
          <a:p>
            <a:pPr indent="-445758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dirty="0"/>
              <a:t>Caravel-1 was a dry hole drilled due to being a bright spot with Structural conformance</a:t>
            </a:r>
            <a:endParaRPr dirty="0"/>
          </a:p>
          <a:p>
            <a:pPr indent="-445758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u="sng" dirty="0"/>
              <a:t>Mission</a:t>
            </a:r>
            <a:r>
              <a:rPr lang="en" dirty="0"/>
              <a:t>:  Create a workflow that can successfully derisk Caravel-1 and other future prospects</a:t>
            </a:r>
            <a:endParaRPr dirty="0"/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879000"/>
            <a:ext cx="2383299" cy="301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6734" y="879001"/>
            <a:ext cx="3316701" cy="320233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9001703" y="3429001"/>
            <a:ext cx="2174400" cy="6155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/>
              <a:t>Near Stack -Amplitude Extraction Map of “Amp 2”</a:t>
            </a:r>
            <a:endParaRPr sz="1200"/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 l="29685" t="33104" r="24617" b="46392"/>
          <a:stretch/>
        </p:blipFill>
        <p:spPr>
          <a:xfrm>
            <a:off x="3179099" y="1259917"/>
            <a:ext cx="4760165" cy="171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5">
            <a:alphaModFix/>
          </a:blip>
          <a:srcRect l="98799" r="-400" b="97230"/>
          <a:stretch/>
        </p:blipFill>
        <p:spPr>
          <a:xfrm>
            <a:off x="7633367" y="1232034"/>
            <a:ext cx="349600" cy="25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 flipH="1">
            <a:off x="3459887" y="2696162"/>
            <a:ext cx="254580" cy="81613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4129532" y="2976933"/>
            <a:ext cx="3752800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1333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Crossline 4935 with Amp 2 in red and Amp 3 in green and the Caravel-1 Well.</a:t>
            </a:r>
            <a:endParaRPr sz="1600"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 l="235" t="508" r="97594" b="96450"/>
          <a:stretch/>
        </p:blipFill>
        <p:spPr>
          <a:xfrm>
            <a:off x="3179101" y="1232034"/>
            <a:ext cx="404199" cy="254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3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645330B-7564-49BC-9A88-3708B3C720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3" y="335845"/>
            <a:ext cx="2533740" cy="2545673"/>
          </a:xfrm>
          <a:prstGeom prst="ellipse">
            <a:avLst/>
          </a:prstGeom>
          <a:ln w="762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D325C-EE40-4672-A54D-38A0898EDB37}"/>
              </a:ext>
            </a:extLst>
          </p:cNvPr>
          <p:cNvSpPr txBox="1"/>
          <p:nvPr/>
        </p:nvSpPr>
        <p:spPr>
          <a:xfrm>
            <a:off x="3284094" y="335845"/>
            <a:ext cx="426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Diana K. Salazar-Florez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2FEA3-BCCB-43A3-A306-481E6C006399}"/>
              </a:ext>
            </a:extLst>
          </p:cNvPr>
          <p:cNvSpPr txBox="1"/>
          <p:nvPr/>
        </p:nvSpPr>
        <p:spPr>
          <a:xfrm>
            <a:off x="4387401" y="2168264"/>
            <a:ext cx="6098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Graduate</a:t>
            </a:r>
            <a:r>
              <a:rPr lang="es-ES" sz="1600" dirty="0"/>
              <a:t> </a:t>
            </a:r>
            <a:r>
              <a:rPr lang="es-ES" sz="1600" dirty="0" err="1"/>
              <a:t>student</a:t>
            </a:r>
            <a:r>
              <a:rPr lang="es-ES" sz="1600" dirty="0"/>
              <a:t> at </a:t>
            </a:r>
            <a:r>
              <a:rPr lang="es-ES" sz="1600" dirty="0" err="1"/>
              <a:t>University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Oklahoma (2022-2023).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041BA-E3F8-478C-BF12-FC051A99C9FF}"/>
              </a:ext>
            </a:extLst>
          </p:cNvPr>
          <p:cNvSpPr txBox="1"/>
          <p:nvPr/>
        </p:nvSpPr>
        <p:spPr>
          <a:xfrm>
            <a:off x="3319653" y="3409372"/>
            <a:ext cx="657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Geology</a:t>
            </a:r>
            <a:r>
              <a:rPr lang="es-ES" sz="1600" dirty="0"/>
              <a:t> </a:t>
            </a:r>
            <a:r>
              <a:rPr lang="es-ES" sz="1600" dirty="0" err="1"/>
              <a:t>Intern</a:t>
            </a:r>
            <a:r>
              <a:rPr lang="es-ES" sz="1600" dirty="0"/>
              <a:t> at Repsol Colombia  (2019).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Research</a:t>
            </a:r>
            <a:r>
              <a:rPr lang="es-ES" sz="1600" dirty="0"/>
              <a:t> </a:t>
            </a:r>
            <a:r>
              <a:rPr lang="es-ES" sz="1600" dirty="0" err="1"/>
              <a:t>Intern</a:t>
            </a:r>
            <a:r>
              <a:rPr lang="es-ES" sz="1600" dirty="0"/>
              <a:t> at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University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Oklahoma (2020).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0246D-EF8B-4AC5-B215-4316327C0948}"/>
              </a:ext>
            </a:extLst>
          </p:cNvPr>
          <p:cNvSpPr txBox="1"/>
          <p:nvPr/>
        </p:nvSpPr>
        <p:spPr>
          <a:xfrm>
            <a:off x="3319654" y="4286200"/>
            <a:ext cx="728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Application of seismic attributes for geomorphological characterization of fluvial reservoirs in the Llanos Basin, Colombia.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Seismic facies classification in the Gulf of Mexico applying Probabilistic Neural Networks (PNN).</a:t>
            </a:r>
            <a:endParaRPr lang="es-ES" sz="16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89E8B65-9887-4962-B934-2710894C5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038" y="2168264"/>
            <a:ext cx="445219" cy="62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ee the source image">
            <a:extLst>
              <a:ext uri="{FF2B5EF4-FFF2-40B4-BE49-F238E27FC236}">
                <a16:creationId xmlns:a16="http://schemas.microsoft.com/office/drawing/2014/main" id="{01495A89-1F0A-487A-AD0B-331016A30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t="14178" r="10833" b="13477"/>
          <a:stretch/>
        </p:blipFill>
        <p:spPr bwMode="auto">
          <a:xfrm>
            <a:off x="3737023" y="1187436"/>
            <a:ext cx="463267" cy="6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31E490-9CFD-4BFC-82AB-DBE70FAC8ED1}"/>
              </a:ext>
            </a:extLst>
          </p:cNvPr>
          <p:cNvSpPr txBox="1"/>
          <p:nvPr/>
        </p:nvSpPr>
        <p:spPr>
          <a:xfrm>
            <a:off x="4388267" y="1163621"/>
            <a:ext cx="6097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 err="1"/>
              <a:t>Bachelor</a:t>
            </a:r>
            <a:r>
              <a:rPr lang="es-ES" sz="1600" dirty="0"/>
              <a:t> </a:t>
            </a:r>
            <a:r>
              <a:rPr lang="es-ES" sz="1600" dirty="0" err="1"/>
              <a:t>degree</a:t>
            </a:r>
            <a:r>
              <a:rPr lang="es-ES" sz="1600" dirty="0"/>
              <a:t> in </a:t>
            </a:r>
            <a:r>
              <a:rPr lang="es-ES" sz="1600" dirty="0" err="1"/>
              <a:t>Geology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Universidad Industrial de Santander (Cum Laude, 2021).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4576C-2492-4AE6-AC55-F87401762AE3}"/>
              </a:ext>
            </a:extLst>
          </p:cNvPr>
          <p:cNvSpPr txBox="1"/>
          <p:nvPr/>
        </p:nvSpPr>
        <p:spPr>
          <a:xfrm>
            <a:off x="3348868" y="5604993"/>
            <a:ext cx="6577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Faults</a:t>
            </a:r>
            <a:r>
              <a:rPr lang="es-ES" sz="1600" dirty="0"/>
              <a:t> </a:t>
            </a:r>
            <a:r>
              <a:rPr lang="es-ES" sz="1600" dirty="0" smtClean="0"/>
              <a:t>and fractures </a:t>
            </a:r>
            <a:r>
              <a:rPr lang="es-ES" sz="1600" dirty="0" err="1" smtClean="0"/>
              <a:t>prediction</a:t>
            </a:r>
            <a:r>
              <a:rPr lang="es-ES" sz="1600" dirty="0" smtClean="0"/>
              <a:t> </a:t>
            </a:r>
            <a:r>
              <a:rPr lang="es-ES" sz="1600" dirty="0" err="1"/>
              <a:t>with</a:t>
            </a:r>
            <a:r>
              <a:rPr lang="es-ES" sz="1600" dirty="0"/>
              <a:t> machine </a:t>
            </a:r>
            <a:r>
              <a:rPr lang="es-ES" sz="1600" dirty="0" err="1"/>
              <a:t>learning</a:t>
            </a:r>
            <a:r>
              <a:rPr lang="es-ES" sz="1600" dirty="0"/>
              <a:t>. 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97166-A2D6-4B7F-8423-7C41B1D2B643}"/>
              </a:ext>
            </a:extLst>
          </p:cNvPr>
          <p:cNvSpPr txBox="1"/>
          <p:nvPr/>
        </p:nvSpPr>
        <p:spPr>
          <a:xfrm>
            <a:off x="1147785" y="3402963"/>
            <a:ext cx="199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Experience</a:t>
            </a:r>
            <a:endParaRPr lang="es-E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BCE779-F34C-42E7-BFAA-C24519468C65}"/>
              </a:ext>
            </a:extLst>
          </p:cNvPr>
          <p:cNvSpPr txBox="1"/>
          <p:nvPr/>
        </p:nvSpPr>
        <p:spPr>
          <a:xfrm>
            <a:off x="1147785" y="4256479"/>
            <a:ext cx="199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Research</a:t>
            </a:r>
            <a:r>
              <a:rPr lang="es-ES" b="1" dirty="0"/>
              <a:t> </a:t>
            </a:r>
            <a:r>
              <a:rPr lang="es-ES" b="1" dirty="0" err="1"/>
              <a:t>projects</a:t>
            </a:r>
            <a:endParaRPr lang="es-E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1D98F-1C72-4AA0-BE62-E31E4BC05AC5}"/>
              </a:ext>
            </a:extLst>
          </p:cNvPr>
          <p:cNvSpPr txBox="1"/>
          <p:nvPr/>
        </p:nvSpPr>
        <p:spPr>
          <a:xfrm>
            <a:off x="1147785" y="5603547"/>
            <a:ext cx="199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Future </a:t>
            </a:r>
            <a:r>
              <a:rPr lang="es-ES" b="1" dirty="0" err="1"/>
              <a:t>projects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731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10886303" cy="132556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UG Zach </a:t>
            </a:r>
            <a:r>
              <a:rPr lang="en-US" dirty="0"/>
              <a:t>Williams – Petroleum Geology </a:t>
            </a:r>
            <a:r>
              <a:rPr lang="en-US" dirty="0" smtClean="0"/>
              <a:t>Senior</a:t>
            </a:r>
            <a:endParaRPr lang="en-US" dirty="0"/>
          </a:p>
        </p:txBody>
      </p:sp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2F3D114-582A-144B-A5F6-B133390506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9" r="3" b="13842"/>
          <a:stretch/>
        </p:blipFill>
        <p:spPr>
          <a:xfrm>
            <a:off x="701668" y="1547950"/>
            <a:ext cx="4479932" cy="37621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699132" y="1547950"/>
            <a:ext cx="5791200" cy="49483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Also completed a BS in </a:t>
            </a:r>
            <a:r>
              <a:rPr lang="en-US" dirty="0"/>
              <a:t>Geographic Information Science (GIS) at OU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Projects:</a:t>
            </a:r>
          </a:p>
          <a:p>
            <a:pPr lvl="1"/>
            <a:r>
              <a:rPr lang="en-US" sz="2400" dirty="0"/>
              <a:t>The Utilization of Machine Learning in The Characterization of Clinoforms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400" dirty="0"/>
              <a:t>A Comparative Analysis of Listric Fault Picking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400" dirty="0"/>
              <a:t>Senior Thesis over the utilization of AASPI software and attributes on UAV and LIDAR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83687" y="6414541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9E8D83-5237-494E-AABC-CED08CC1D141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2021: 9 Thesis and Dissertations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25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643" y="826477"/>
            <a:ext cx="5258076" cy="587375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4679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157870"/>
            <a:ext cx="10515600" cy="14046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AASPI </a:t>
            </a:r>
            <a:r>
              <a:rPr lang="en-US" dirty="0" smtClean="0"/>
              <a:t>2021 </a:t>
            </a:r>
            <a:r>
              <a:rPr lang="en-US" dirty="0"/>
              <a:t>Annual Review Meeting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175" y="4589463"/>
            <a:ext cx="10515600" cy="1500187"/>
          </a:xfrm>
        </p:spPr>
        <p:txBody>
          <a:bodyPr/>
          <a:lstStyle/>
          <a:p>
            <a:r>
              <a:rPr lang="en-US" dirty="0"/>
              <a:t>Overview of AASPI consortium organization, deliverables, tutorials, and work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AASPI Consortium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source code and </a:t>
            </a:r>
            <a:r>
              <a:rPr lang="en-US" dirty="0" smtClean="0"/>
              <a:t>executables</a:t>
            </a:r>
            <a:endParaRPr lang="en-US" dirty="0"/>
          </a:p>
          <a:p>
            <a:r>
              <a:rPr lang="en-US" dirty="0"/>
              <a:t>Software </a:t>
            </a:r>
            <a:r>
              <a:rPr lang="en-US" dirty="0" smtClean="0"/>
              <a:t>documentation</a:t>
            </a:r>
            <a:endParaRPr lang="en-US" dirty="0"/>
          </a:p>
          <a:p>
            <a:r>
              <a:rPr lang="en-US" dirty="0"/>
              <a:t>Published papers (Algorithms, applications and workflows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Recorded oral presentations </a:t>
            </a:r>
            <a:r>
              <a:rPr lang="en-US" dirty="0" smtClean="0"/>
              <a:t>(English and Spanish!)</a:t>
            </a:r>
            <a:endParaRPr lang="en-US" dirty="0"/>
          </a:p>
          <a:p>
            <a:r>
              <a:rPr lang="en-US" dirty="0"/>
              <a:t>Software demos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Source Code and Executables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387" y="1264037"/>
            <a:ext cx="6591300" cy="20002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10154" y="4521759"/>
            <a:ext cx="897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*Newest version will be released Jan 31</a:t>
            </a:r>
            <a:r>
              <a:rPr lang="en-US" baseline="30000" dirty="0" smtClean="0"/>
              <a:t>st</a:t>
            </a:r>
            <a:r>
              <a:rPr lang="en-US" dirty="0" smtClean="0"/>
              <a:t>  - please sign your AASPI commitment contracts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new AASPI capabilities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331" y="686538"/>
            <a:ext cx="8181394" cy="58451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>Agenda --Hour </a:t>
            </a:r>
            <a:r>
              <a:rPr lang="en-US" sz="1800" b="1" dirty="0"/>
              <a:t>3: Breakout Rooms (most of these talks will be available on our website)</a:t>
            </a:r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103586" y="704193"/>
            <a:ext cx="10836165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u="sng" dirty="0" smtClean="0">
                <a:latin typeface="+mn-lt"/>
              </a:rPr>
              <a:t>Room </a:t>
            </a:r>
            <a:r>
              <a:rPr lang="en-US" sz="1400" u="sng" dirty="0">
                <a:latin typeface="+mn-lt"/>
              </a:rPr>
              <a:t>1 – Dr. </a:t>
            </a:r>
            <a:r>
              <a:rPr lang="en-US" sz="1400" u="sng" dirty="0" err="1">
                <a:latin typeface="+mn-lt"/>
              </a:rPr>
              <a:t>Sumit</a:t>
            </a:r>
            <a:r>
              <a:rPr lang="en-US" sz="1400" u="sng" dirty="0">
                <a:latin typeface="+mn-lt"/>
              </a:rPr>
              <a:t> </a:t>
            </a:r>
            <a:r>
              <a:rPr lang="en-US" sz="1400" u="sng" dirty="0" err="1">
                <a:latin typeface="+mn-lt"/>
              </a:rPr>
              <a:t>Verma</a:t>
            </a:r>
            <a:r>
              <a:rPr lang="en-US" sz="1400" u="sng" dirty="0">
                <a:latin typeface="+mn-lt"/>
              </a:rPr>
              <a:t> hosting</a:t>
            </a:r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10:00 Talk 1: Multi-seismic attributes and </a:t>
            </a:r>
            <a:r>
              <a:rPr lang="en-US" sz="1400" dirty="0" err="1">
                <a:latin typeface="+mn-lt"/>
              </a:rPr>
              <a:t>petrophysical</a:t>
            </a:r>
            <a:r>
              <a:rPr lang="en-US" sz="1400" dirty="0">
                <a:latin typeface="+mn-lt"/>
              </a:rPr>
              <a:t> studies for a low-temperature geothermal field in the Netherlands (Dr. </a:t>
            </a:r>
            <a:r>
              <a:rPr lang="en-US" sz="1400" dirty="0" err="1">
                <a:latin typeface="+mn-lt"/>
              </a:rPr>
              <a:t>Shuvajit</a:t>
            </a:r>
            <a:r>
              <a:rPr lang="en-US" sz="1400" dirty="0">
                <a:latin typeface="+mn-lt"/>
              </a:rPr>
              <a:t> Bhattacharya and Dr. </a:t>
            </a:r>
            <a:r>
              <a:rPr lang="en-US" sz="1400" dirty="0" err="1">
                <a:latin typeface="+mn-lt"/>
              </a:rPr>
              <a:t>Sumit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Verma</a:t>
            </a:r>
            <a:r>
              <a:rPr lang="en-US" sz="1400" dirty="0">
                <a:latin typeface="+mn-lt"/>
              </a:rPr>
              <a:t>)</a:t>
            </a:r>
          </a:p>
          <a:p>
            <a:r>
              <a:rPr lang="en-US" sz="1400" dirty="0">
                <a:latin typeface="+mn-lt"/>
              </a:rPr>
              <a:t>10:30 Talk 2: A CO2-EOR study: Seismic attribute assisted illumination of early Paleozoic tectonics (</a:t>
            </a:r>
            <a:r>
              <a:rPr lang="en-US" sz="1400" dirty="0" err="1">
                <a:latin typeface="+mn-lt"/>
              </a:rPr>
              <a:t>Jozef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Szypulski</a:t>
            </a:r>
            <a:r>
              <a:rPr lang="en-US" sz="1400" dirty="0">
                <a:latin typeface="+mn-lt"/>
              </a:rPr>
              <a:t>, UTPB MS</a:t>
            </a:r>
            <a:r>
              <a:rPr lang="en-US" sz="1400" dirty="0" smtClean="0">
                <a:latin typeface="+mn-lt"/>
              </a:rPr>
              <a:t>) LIVE – not recorded</a:t>
            </a: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u="sng" dirty="0">
                <a:latin typeface="+mn-lt"/>
              </a:rPr>
              <a:t>Room 2 – Dr. Bo Zhang hosting</a:t>
            </a:r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10:00 Talk 1: A comprehensive comparison of generating seismic fault attribute using deep learning (Dr. Bo Zhang)</a:t>
            </a:r>
          </a:p>
          <a:p>
            <a:r>
              <a:rPr lang="en-US" sz="1400" dirty="0">
                <a:latin typeface="+mn-lt"/>
              </a:rPr>
              <a:t>10:30 Talk 2: Shale resources </a:t>
            </a:r>
            <a:r>
              <a:rPr lang="en-US" sz="1400" dirty="0" err="1">
                <a:latin typeface="+mn-lt"/>
              </a:rPr>
              <a:t>fracability</a:t>
            </a:r>
            <a:r>
              <a:rPr lang="en-US" sz="1400" dirty="0">
                <a:latin typeface="+mn-lt"/>
              </a:rPr>
              <a:t> prediction (Dr. Bo Zhang)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u="sng" dirty="0">
                <a:latin typeface="+mn-lt"/>
              </a:rPr>
              <a:t>Room 3 – Karelia </a:t>
            </a:r>
            <a:r>
              <a:rPr lang="en-US" sz="1400" u="sng" dirty="0" err="1">
                <a:latin typeface="+mn-lt"/>
              </a:rPr>
              <a:t>LaMarca</a:t>
            </a:r>
            <a:r>
              <a:rPr lang="en-US" sz="1400" u="sng" dirty="0">
                <a:latin typeface="+mn-lt"/>
              </a:rPr>
              <a:t> hosting </a:t>
            </a:r>
          </a:p>
          <a:p>
            <a:r>
              <a:rPr lang="en-US" sz="1400" dirty="0" smtClean="0">
                <a:latin typeface="+mn-lt"/>
              </a:rPr>
              <a:t>10:00 </a:t>
            </a:r>
            <a:r>
              <a:rPr lang="en-US" sz="1400" dirty="0">
                <a:latin typeface="+mn-lt"/>
              </a:rPr>
              <a:t>Talk 1: Sensitivity analysis of seismic attributes parametrization// Quantitative </a:t>
            </a:r>
            <a:r>
              <a:rPr lang="en-US" sz="1400" dirty="0" smtClean="0">
                <a:latin typeface="+mn-lt"/>
              </a:rPr>
              <a:t>assessment </a:t>
            </a:r>
            <a:r>
              <a:rPr lang="en-US" sz="1400" dirty="0">
                <a:latin typeface="+mn-lt"/>
              </a:rPr>
              <a:t>of unsupervised machine learning techniques (Karelia la Marca, OU PhD</a:t>
            </a:r>
            <a:r>
              <a:rPr lang="en-US" sz="1400" dirty="0" smtClean="0">
                <a:latin typeface="+mn-lt"/>
              </a:rPr>
              <a:t>)</a:t>
            </a:r>
          </a:p>
          <a:p>
            <a:r>
              <a:rPr lang="en-US" sz="1400" dirty="0" smtClean="0">
                <a:latin typeface="+mn-lt"/>
              </a:rPr>
              <a:t> 10:30 </a:t>
            </a:r>
            <a:r>
              <a:rPr lang="en-US" sz="1400" dirty="0">
                <a:latin typeface="+mn-lt"/>
              </a:rPr>
              <a:t>Talk 2: Unsupervised ML applied to seismic characterization and </a:t>
            </a:r>
            <a:r>
              <a:rPr lang="en-US" sz="1400" dirty="0" err="1">
                <a:latin typeface="+mn-lt"/>
              </a:rPr>
              <a:t>deepwater</a:t>
            </a:r>
            <a:r>
              <a:rPr lang="en-US" sz="1400" dirty="0">
                <a:latin typeface="+mn-lt"/>
              </a:rPr>
              <a:t> elements characterization in </a:t>
            </a:r>
            <a:r>
              <a:rPr lang="en-US" sz="1400" dirty="0" err="1">
                <a:latin typeface="+mn-lt"/>
              </a:rPr>
              <a:t>Ceará</a:t>
            </a:r>
            <a:r>
              <a:rPr lang="en-US" sz="1400" dirty="0">
                <a:latin typeface="+mn-lt"/>
              </a:rPr>
              <a:t> Basin, Brazil (Dr. Karen </a:t>
            </a:r>
            <a:r>
              <a:rPr lang="en-US" sz="1400" dirty="0" err="1">
                <a:latin typeface="+mn-lt"/>
              </a:rPr>
              <a:t>Leopoldino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Oliveria</a:t>
            </a:r>
            <a:r>
              <a:rPr lang="en-US" sz="1400" dirty="0">
                <a:latin typeface="+mn-lt"/>
              </a:rPr>
              <a:t>, Federal University of </a:t>
            </a:r>
            <a:r>
              <a:rPr lang="en-US" sz="1400" dirty="0" err="1">
                <a:latin typeface="+mn-lt"/>
              </a:rPr>
              <a:t>Ceará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Brasil</a:t>
            </a:r>
            <a:r>
              <a:rPr lang="en-US" sz="1400" dirty="0">
                <a:latin typeface="+mn-lt"/>
              </a:rPr>
              <a:t>) 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u="sng" dirty="0">
                <a:latin typeface="+mn-lt"/>
              </a:rPr>
              <a:t>Room 4: - Bobby Buist hosting</a:t>
            </a:r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10:00  --Talk 1:  Study on the parameterization response of the probabilistic neural networks for seismic </a:t>
            </a:r>
            <a:r>
              <a:rPr lang="en-US" sz="1400" dirty="0" err="1">
                <a:latin typeface="+mn-lt"/>
              </a:rPr>
              <a:t>facies</a:t>
            </a:r>
            <a:r>
              <a:rPr lang="en-US" sz="1400" dirty="0">
                <a:latin typeface="+mn-lt"/>
              </a:rPr>
              <a:t> classification (Diana Salazar Florez, OU </a:t>
            </a:r>
            <a:r>
              <a:rPr lang="en-US" sz="1400" dirty="0" smtClean="0">
                <a:latin typeface="+mn-lt"/>
              </a:rPr>
              <a:t>MS)</a:t>
            </a:r>
          </a:p>
          <a:p>
            <a:r>
              <a:rPr lang="en-US" sz="1400" dirty="0" smtClean="0">
                <a:latin typeface="+mn-lt"/>
              </a:rPr>
              <a:t>10:30 </a:t>
            </a:r>
            <a:r>
              <a:rPr lang="en-US" sz="1400" dirty="0">
                <a:latin typeface="+mn-lt"/>
              </a:rPr>
              <a:t>– Talk 2:  Generative adversarial network for </a:t>
            </a:r>
            <a:r>
              <a:rPr lang="en-US" sz="1400" dirty="0" err="1">
                <a:latin typeface="+mn-lt"/>
              </a:rPr>
              <a:t>facies</a:t>
            </a:r>
            <a:r>
              <a:rPr lang="en-US" sz="1400" dirty="0">
                <a:latin typeface="+mn-lt"/>
              </a:rPr>
              <a:t> and reservoir classification (Alex Vera-Arroyo, OU PhD)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z="1400" smtClean="0">
                <a:latin typeface="+mn-lt"/>
              </a:rPr>
              <a:t>3</a:t>
            </a:fld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69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new AASPI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90" y="908529"/>
            <a:ext cx="87534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Enhanced AASPI capabilities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098" y="925901"/>
            <a:ext cx="10189570" cy="54004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4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Enhanced AASPI capabilities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052" y="782231"/>
            <a:ext cx="7723463" cy="55228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Enhanced AASPI capabilities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246" y="633376"/>
            <a:ext cx="8057213" cy="59759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Enhanced AASPI capabilities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277" y="1263484"/>
            <a:ext cx="10226320" cy="7779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Documentation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614" y="941720"/>
            <a:ext cx="5593831" cy="48307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701" y="2434856"/>
            <a:ext cx="6875774" cy="39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 Published Papers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443" y="996950"/>
            <a:ext cx="4059413" cy="48307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366" y="630237"/>
            <a:ext cx="4166807" cy="4818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366" y="5448300"/>
            <a:ext cx="4227706" cy="1165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272" y="1798283"/>
            <a:ext cx="4062914" cy="48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Oral Presentations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363" y="644008"/>
            <a:ext cx="5886062" cy="61031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584" y="2088080"/>
            <a:ext cx="5573399" cy="27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Demos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6437" y="750334"/>
            <a:ext cx="6875815" cy="56079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2022 R&amp;D Plans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802047"/>
              </p:ext>
            </p:extLst>
          </p:nvPr>
        </p:nvGraphicFramePr>
        <p:xfrm>
          <a:off x="467834" y="635281"/>
          <a:ext cx="11621386" cy="6087667"/>
        </p:xfrm>
        <a:graphic>
          <a:graphicData uri="http://schemas.openxmlformats.org/drawingml/2006/table">
            <a:tbl>
              <a:tblPr/>
              <a:tblGrid>
                <a:gridCol w="8995143">
                  <a:extLst>
                    <a:ext uri="{9D8B030D-6E8A-4147-A177-3AD203B41FA5}">
                      <a16:colId xmlns:a16="http://schemas.microsoft.com/office/drawing/2014/main" val="2048229764"/>
                    </a:ext>
                  </a:extLst>
                </a:gridCol>
                <a:gridCol w="2626243">
                  <a:extLst>
                    <a:ext uri="{9D8B030D-6E8A-4147-A177-3AD203B41FA5}">
                      <a16:colId xmlns:a16="http://schemas.microsoft.com/office/drawing/2014/main" val="4148783493"/>
                    </a:ext>
                  </a:extLst>
                </a:gridCol>
              </a:tblGrid>
              <a:tr h="1238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</a:t>
                      </a:r>
                    </a:p>
                  </a:txBody>
                  <a:tcPr marL="6193" marR="6193" marT="6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Researcher</a:t>
                      </a:r>
                    </a:p>
                  </a:txBody>
                  <a:tcPr marL="6193" marR="6193" marT="6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1178"/>
                  </a:ext>
                </a:extLst>
              </a:tr>
              <a:tr h="6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 on November 2020 special issues of INTERPRETATION journal that provides a library of Funny Looking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Things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seen on seismic data  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Heather Bedle, Sumit Verma, Shuvajit Bhattacharya 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12705"/>
                  </a:ext>
                </a:extLst>
              </a:tr>
              <a:tr h="123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 poststack data conditioning tutorial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 Marfurt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052022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 aberrancy tutorial </a:t>
                      </a:r>
                    </a:p>
                  </a:txBody>
                  <a:tcPr marL="6193" marR="6193" marT="6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Sumit Verma, Shuvajit Bhattacharya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05370"/>
                  </a:ext>
                </a:extLst>
              </a:tr>
              <a:tr h="247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 improved CNN data base for listric and other faults that provide poor coherence images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Vera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31370"/>
                  </a:ext>
                </a:extLst>
              </a:tr>
              <a:tr h="123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 AASPI PNN for well log classification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Lubo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987709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Sensitivity analysis of attribute parametrization and multispectral amplitude gradients response to lateral changes in thin beds (channels, levees, fans, …)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Karelia La Marca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621961"/>
                  </a:ext>
                </a:extLst>
              </a:tr>
              <a:tr h="123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ML workflow evaluation for basement faults, fault zones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Diana Salazar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165220"/>
                  </a:ext>
                </a:extLst>
              </a:tr>
              <a:tr h="123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AASPI application to GPR data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Bobby Buist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141282"/>
                  </a:ext>
                </a:extLst>
              </a:tr>
              <a:tr h="123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AASPI application to LIDAR data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Zach Williams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58615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Geothermal multiattribute and machine learning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Ryan Forrest, Karelia La Marca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85793"/>
                  </a:ext>
                </a:extLst>
              </a:tr>
              <a:tr h="247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Multiattribute analysis for mixed carbonate-siliciclastic environments: Permian Basin example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Laura Ortiz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361918"/>
                  </a:ext>
                </a:extLst>
              </a:tr>
              <a:tr h="619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Seismic attribute analysis for Geothermal Exploration</a:t>
                      </a:r>
                    </a:p>
                  </a:txBody>
                  <a:tcPr marL="6193" marR="6193" marT="6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Verma, S Bhattacharya, T  Babu, V Pandey and C Mejia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683176"/>
                  </a:ext>
                </a:extLst>
              </a:tr>
              <a:tr h="247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CO2-EOR study: Seismic attribute assisted illumination of early Paleozoic tectonics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Jozef Szypulski 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978321"/>
                  </a:ext>
                </a:extLst>
              </a:tr>
              <a:tr h="2477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reveiw of amplitude based seismic attributes</a:t>
                      </a:r>
                    </a:p>
                  </a:txBody>
                  <a:tcPr marL="6193" marR="6193" marT="6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Sumit Verma, and Thang Ha 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45016"/>
                  </a:ext>
                </a:extLst>
              </a:tr>
              <a:tr h="4954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Fault sealing capacity and fault slip potential for CO2 sequestration utilizing seismic attributes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Shuvajit Bhattahcarya and Sumit Verma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344170"/>
                  </a:ext>
                </a:extLst>
              </a:tr>
              <a:tr h="247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Multiattribute analysis and ML workflow for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facies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classification of Aptian carbonates, Santos Basin, Brazilian Pre-salt</a:t>
                      </a: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Karen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Leopoldino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93" marR="6193" marT="61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75117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AASPI PIs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99" y="1464727"/>
            <a:ext cx="6372225" cy="42100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588" y="2104360"/>
            <a:ext cx="52482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increase the consortium fee…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738"/>
            <a:ext cx="8697310" cy="48296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AASPI has maintained a flat $28k fee since 2008</a:t>
            </a:r>
          </a:p>
          <a:p>
            <a:endParaRPr lang="en-US" dirty="0" smtClean="0"/>
          </a:p>
          <a:p>
            <a:r>
              <a:rPr lang="en-US" dirty="0" smtClean="0"/>
              <a:t>If we had kept up with inflation, the cost would be at $36k in 2021</a:t>
            </a:r>
          </a:p>
          <a:p>
            <a:endParaRPr lang="en-US" dirty="0" smtClean="0"/>
          </a:p>
          <a:p>
            <a:r>
              <a:rPr lang="en-US" dirty="0" smtClean="0"/>
              <a:t>OU changed their </a:t>
            </a:r>
            <a:r>
              <a:rPr lang="en-US" u="sng" dirty="0" smtClean="0"/>
              <a:t>tuition cost-sharing</a:t>
            </a:r>
            <a:r>
              <a:rPr lang="en-US" dirty="0" smtClean="0"/>
              <a:t> in 2018</a:t>
            </a:r>
          </a:p>
          <a:p>
            <a:pPr lvl="1"/>
            <a:r>
              <a:rPr lang="en-US" dirty="0" smtClean="0"/>
              <a:t>Previous to FY18 -  		$4480/year</a:t>
            </a:r>
          </a:p>
          <a:p>
            <a:pPr lvl="1"/>
            <a:r>
              <a:rPr lang="en-US" dirty="0" smtClean="0"/>
              <a:t>FY18, FY19 	- </a:t>
            </a:r>
            <a:r>
              <a:rPr lang="en-US" dirty="0"/>
              <a:t>$893             </a:t>
            </a:r>
            <a:r>
              <a:rPr lang="en-US" dirty="0" smtClean="0"/>
              <a:t>	$10716/year</a:t>
            </a:r>
            <a:endParaRPr lang="en-US" dirty="0"/>
          </a:p>
          <a:p>
            <a:pPr lvl="1"/>
            <a:r>
              <a:rPr lang="en-US" dirty="0" smtClean="0"/>
              <a:t>FY20 		- </a:t>
            </a:r>
            <a:r>
              <a:rPr lang="en-US" dirty="0"/>
              <a:t>$</a:t>
            </a:r>
            <a:r>
              <a:rPr lang="en-US" dirty="0" smtClean="0"/>
              <a:t>973		$11676</a:t>
            </a:r>
            <a:endParaRPr lang="en-US" dirty="0"/>
          </a:p>
          <a:p>
            <a:pPr lvl="1"/>
            <a:r>
              <a:rPr lang="en-US" dirty="0" smtClean="0"/>
              <a:t>FY21, FY22 	- $1051		$12612</a:t>
            </a:r>
            <a:endParaRPr lang="en-US" dirty="0"/>
          </a:p>
          <a:p>
            <a:pPr lvl="1"/>
            <a:r>
              <a:rPr lang="en-US" dirty="0" smtClean="0"/>
              <a:t>FY23, FY24 	- </a:t>
            </a:r>
            <a:r>
              <a:rPr lang="en-US" dirty="0"/>
              <a:t>$</a:t>
            </a:r>
            <a:r>
              <a:rPr lang="en-US" dirty="0" smtClean="0"/>
              <a:t>1076		$12912</a:t>
            </a:r>
          </a:p>
          <a:p>
            <a:pPr lvl="1"/>
            <a:endParaRPr lang="en-US" dirty="0"/>
          </a:p>
          <a:p>
            <a:r>
              <a:rPr lang="en-US" dirty="0" smtClean="0"/>
              <a:t>AASPI has also not raised the monthly stipend given to graduate students since 2008</a:t>
            </a:r>
          </a:p>
          <a:p>
            <a:pPr lvl="1"/>
            <a:r>
              <a:rPr lang="en-US" dirty="0" smtClean="0"/>
              <a:t>I would like to adjust their salary to be CPI and cost-of-living adjusted. (This would have been an increase of $8000/researcher/year)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40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273868" y="2796560"/>
            <a:ext cx="557048" cy="12086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3323" y="3050657"/>
            <a:ext cx="1191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$8500/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increase!!!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1811" y="5439230"/>
            <a:ext cx="8678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endParaRPr lang="en-US" sz="2400" dirty="0">
              <a:solidFill>
                <a:srgbClr val="C00000"/>
              </a:solidFill>
            </a:endParaRPr>
          </a:p>
          <a:p>
            <a:pPr lvl="1" algn="ctr"/>
            <a:r>
              <a:rPr lang="en-US" sz="2400" dirty="0">
                <a:solidFill>
                  <a:srgbClr val="C00000"/>
                </a:solidFill>
              </a:rPr>
              <a:t>Between tuition and stipend – we are looking at a $16,500 cost increase per student that is </a:t>
            </a:r>
            <a:r>
              <a:rPr lang="en-US" sz="2400" dirty="0" smtClean="0">
                <a:solidFill>
                  <a:srgbClr val="C00000"/>
                </a:solidFill>
              </a:rPr>
              <a:t>unrealized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since 2008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other energy consortium fees handled?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888"/>
            <a:ext cx="10928350" cy="4829640"/>
          </a:xfrm>
        </p:spPr>
        <p:txBody>
          <a:bodyPr>
            <a:normAutofit/>
          </a:bodyPr>
          <a:lstStyle/>
          <a:p>
            <a:r>
              <a:rPr lang="en-US" dirty="0" smtClean="0"/>
              <a:t>UT BEG consortiums 	~$50k/ </a:t>
            </a:r>
            <a:r>
              <a:rPr lang="en-US" dirty="0" err="1" smtClean="0"/>
              <a:t>yr</a:t>
            </a:r>
            <a:r>
              <a:rPr lang="en-US" dirty="0" smtClean="0"/>
              <a:t>  	2-yr contracts</a:t>
            </a:r>
          </a:p>
          <a:p>
            <a:r>
              <a:rPr lang="en-US" dirty="0" err="1" smtClean="0"/>
              <a:t>Univ</a:t>
            </a:r>
            <a:r>
              <a:rPr lang="en-US" dirty="0" smtClean="0"/>
              <a:t> Houston EAS	$72k/ </a:t>
            </a:r>
            <a:r>
              <a:rPr lang="en-US" dirty="0" err="1" smtClean="0"/>
              <a:t>yr</a:t>
            </a:r>
            <a:r>
              <a:rPr lang="en-US" dirty="0"/>
              <a:t> </a:t>
            </a:r>
            <a:r>
              <a:rPr lang="en-US" dirty="0" smtClean="0"/>
              <a:t> 	3-yr</a:t>
            </a:r>
          </a:p>
          <a:p>
            <a:r>
              <a:rPr lang="en-US" dirty="0" smtClean="0"/>
              <a:t>Previous OU (2020)	$80k/ </a:t>
            </a:r>
            <a:r>
              <a:rPr lang="en-US" dirty="0" err="1" smtClean="0"/>
              <a:t>yr</a:t>
            </a:r>
            <a:r>
              <a:rPr lang="en-US" dirty="0" smtClean="0"/>
              <a:t>	1-yr</a:t>
            </a:r>
            <a:endParaRPr lang="en-US" dirty="0"/>
          </a:p>
          <a:p>
            <a:r>
              <a:rPr lang="en-US" dirty="0"/>
              <a:t>UT-Dallas (2009) 		$35/ </a:t>
            </a:r>
            <a:r>
              <a:rPr lang="en-US" dirty="0" err="1"/>
              <a:t>yr</a:t>
            </a:r>
            <a:r>
              <a:rPr lang="en-US" dirty="0"/>
              <a:t>	</a:t>
            </a:r>
            <a:r>
              <a:rPr lang="en-US" dirty="0" smtClean="0"/>
              <a:t>1-yr</a:t>
            </a:r>
          </a:p>
          <a:p>
            <a:r>
              <a:rPr lang="en-US" dirty="0" smtClean="0"/>
              <a:t>CWP @CSM (previous)	$45/ </a:t>
            </a:r>
            <a:r>
              <a:rPr lang="en-US" dirty="0" err="1" smtClean="0"/>
              <a:t>yr</a:t>
            </a:r>
            <a:r>
              <a:rPr lang="en-US" dirty="0" smtClean="0"/>
              <a:t>	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When AASPI was formed it was the second least expensive consortium – and has not raised prices since…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41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6150" y="4546974"/>
            <a:ext cx="9569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 smtClean="0">
                <a:solidFill>
                  <a:srgbClr val="C00000"/>
                </a:solidFill>
              </a:rPr>
              <a:t>I would like to gradually move us up closer to $35-40k, and then keep price with inflation/tuition.</a:t>
            </a:r>
          </a:p>
          <a:p>
            <a:pPr lvl="1" algn="ctr"/>
            <a:endParaRPr lang="en-US" sz="2400" dirty="0">
              <a:solidFill>
                <a:srgbClr val="C00000"/>
              </a:solidFill>
            </a:endParaRPr>
          </a:p>
          <a:p>
            <a:pPr lvl="1" algn="ctr"/>
            <a:r>
              <a:rPr lang="en-US" sz="2400" dirty="0" smtClean="0">
                <a:solidFill>
                  <a:srgbClr val="C00000"/>
                </a:solidFill>
              </a:rPr>
              <a:t>I will send an email survey next week to company AASPI contacts to assess possibilities for 2023+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to our 2021 Sponsors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458" y="2650035"/>
            <a:ext cx="1190625" cy="6953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29" y="1638666"/>
            <a:ext cx="1609725" cy="485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604" y="4035983"/>
            <a:ext cx="771525" cy="51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23" y="3816909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860" y="5115344"/>
            <a:ext cx="609600" cy="666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3841" y="1783059"/>
            <a:ext cx="1428750" cy="4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165" y="2972480"/>
            <a:ext cx="904875" cy="390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3689" y="3884630"/>
            <a:ext cx="2819400" cy="857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7530" y="5118483"/>
            <a:ext cx="1781175" cy="781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6579" y="5211536"/>
            <a:ext cx="1143000" cy="876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0791" y="1727479"/>
            <a:ext cx="238125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2888" y="1493488"/>
            <a:ext cx="2104449" cy="1055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53112" y="3181350"/>
            <a:ext cx="485775" cy="495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1269" y="2889895"/>
            <a:ext cx="1143000" cy="6762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17090" y="3059723"/>
            <a:ext cx="1790700" cy="45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4591" y="3844593"/>
            <a:ext cx="2143125" cy="21431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73503" y="4123174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to our 2022 commitments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08" y="3074429"/>
            <a:ext cx="1762125" cy="809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704" y="3196109"/>
            <a:ext cx="609600" cy="66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039" y="1963930"/>
            <a:ext cx="142875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585" y="3068619"/>
            <a:ext cx="1781175" cy="781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479" y="3190352"/>
            <a:ext cx="17907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775" y="1754431"/>
            <a:ext cx="1143000" cy="67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1128" y="1545560"/>
            <a:ext cx="922145" cy="9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Agenda</a:t>
            </a:r>
            <a:endParaRPr lang="en-US" sz="2800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50882" y="882869"/>
            <a:ext cx="10105697" cy="52341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900" b="1" dirty="0"/>
              <a:t>Hour 1:  </a:t>
            </a:r>
            <a:endParaRPr lang="en-US" sz="1900" dirty="0"/>
          </a:p>
          <a:p>
            <a:r>
              <a:rPr lang="en-US" sz="1900" dirty="0"/>
              <a:t>8:00 Welcome and Introductions, 2021 summary, 2022 looking forward  (Dr. Heather </a:t>
            </a:r>
            <a:r>
              <a:rPr lang="en-US" sz="1900" dirty="0" err="1"/>
              <a:t>Bedle</a:t>
            </a:r>
            <a:r>
              <a:rPr lang="en-US" sz="1900" dirty="0"/>
              <a:t>)</a:t>
            </a:r>
          </a:p>
          <a:p>
            <a:r>
              <a:rPr lang="en-US" sz="1900" dirty="0"/>
              <a:t>8:30 Seismic phase components from time-frequency analysis (Dr. </a:t>
            </a:r>
            <a:r>
              <a:rPr lang="en-US" sz="1900" dirty="0" err="1"/>
              <a:t>Marcilio</a:t>
            </a:r>
            <a:r>
              <a:rPr lang="en-US" sz="1900" dirty="0"/>
              <a:t> Matos)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1900" b="1" dirty="0"/>
              <a:t>Hour 2:  AASPI Demos – new enhancements and other highlights</a:t>
            </a:r>
            <a:endParaRPr lang="en-US" sz="1900" dirty="0"/>
          </a:p>
          <a:p>
            <a:r>
              <a:rPr lang="en-US" sz="1900" dirty="0"/>
              <a:t>9:00  Vector plot functionality (Dr. Thang Ha, OU post-doc)</a:t>
            </a:r>
          </a:p>
          <a:p>
            <a:r>
              <a:rPr lang="en-US" sz="1900" dirty="0"/>
              <a:t>9:15  Overview of new enhancements and capabilities (David </a:t>
            </a:r>
            <a:r>
              <a:rPr lang="en-US" sz="1900" dirty="0" err="1"/>
              <a:t>Lubo</a:t>
            </a:r>
            <a:r>
              <a:rPr lang="en-US" sz="1900" dirty="0"/>
              <a:t>-Robles, OU PhD)</a:t>
            </a:r>
          </a:p>
          <a:p>
            <a:r>
              <a:rPr lang="en-US" sz="1900" dirty="0"/>
              <a:t>9:40 Common pitfalls in seismic interpretation (Kurt </a:t>
            </a:r>
            <a:r>
              <a:rPr lang="en-US" sz="1900" dirty="0" err="1"/>
              <a:t>Marfurt</a:t>
            </a:r>
            <a:r>
              <a:rPr lang="en-US" sz="1900" dirty="0"/>
              <a:t>)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1900" b="1" dirty="0"/>
              <a:t>Hour 3: Breakout Rooms</a:t>
            </a:r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sz="1900" b="1" dirty="0"/>
              <a:t>Hour 4:  Student talks and Q&amp;A </a:t>
            </a:r>
          </a:p>
          <a:p>
            <a:pPr marL="285750" indent="-285750"/>
            <a:r>
              <a:rPr lang="en-US" sz="1900" dirty="0"/>
              <a:t>11:00 – David </a:t>
            </a:r>
            <a:r>
              <a:rPr lang="en-US" sz="1900" dirty="0" err="1"/>
              <a:t>Lubo</a:t>
            </a:r>
            <a:r>
              <a:rPr lang="en-US" sz="1900" dirty="0"/>
              <a:t>-Robles (OU PhD) - Quantifying the sensitivity of seismic </a:t>
            </a:r>
            <a:r>
              <a:rPr lang="en-US" sz="1900" dirty="0" err="1"/>
              <a:t>facies</a:t>
            </a:r>
            <a:r>
              <a:rPr lang="en-US" sz="1900" dirty="0"/>
              <a:t> classification to seismic attribute selection: An explainable machine learning study using SHAP values </a:t>
            </a:r>
          </a:p>
          <a:p>
            <a:pPr marL="285750" indent="-285750"/>
            <a:r>
              <a:rPr lang="en-US" sz="1900" dirty="0"/>
              <a:t>11:15  - Emily Jackson (OU PhD) - Recent Gas Hydrate Studies at OU: An Overview and Proposed Future Work</a:t>
            </a:r>
          </a:p>
          <a:p>
            <a:pPr marL="285750" indent="-285750"/>
            <a:r>
              <a:rPr lang="en-US" sz="1900" dirty="0"/>
              <a:t>11:25  - Bobby Buist: (OU PhD) – Using AASPI’s CNN Image Classifier with </a:t>
            </a:r>
            <a:r>
              <a:rPr lang="en-US" sz="1900" dirty="0" err="1"/>
              <a:t>microCT</a:t>
            </a:r>
            <a:r>
              <a:rPr lang="en-US" sz="1900" dirty="0"/>
              <a:t> scanned microfossils</a:t>
            </a:r>
          </a:p>
          <a:p>
            <a:pPr marL="285750" indent="-285750"/>
            <a:r>
              <a:rPr lang="en-US" sz="1900" dirty="0"/>
              <a:t>11:35 -  Dr. </a:t>
            </a:r>
            <a:r>
              <a:rPr lang="en-US" sz="1900" dirty="0" err="1"/>
              <a:t>Saurabh</a:t>
            </a:r>
            <a:r>
              <a:rPr lang="en-US" sz="1900" dirty="0"/>
              <a:t> Sinha (OU graduate)– Semi - supervised well log correlation </a:t>
            </a:r>
          </a:p>
          <a:p>
            <a:pPr marL="285750" indent="-285750"/>
            <a:r>
              <a:rPr lang="en-US" sz="1900" dirty="0" smtClean="0"/>
              <a:t>11:45 </a:t>
            </a:r>
            <a:r>
              <a:rPr lang="en-US" sz="1900" dirty="0"/>
              <a:t>– Q&amp;A 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z="1400" smtClean="0">
                <a:latin typeface="+mn-lt"/>
              </a:rPr>
              <a:t>44</a:t>
            </a:fld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6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AASPI Affiliated Researchers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912" y="1290637"/>
            <a:ext cx="67341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57FD-1373-49D5-85AB-8F42FB8E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80"/>
            <a:ext cx="10774680" cy="560173"/>
          </a:xfrm>
        </p:spPr>
        <p:txBody>
          <a:bodyPr>
            <a:noAutofit/>
          </a:bodyPr>
          <a:lstStyle/>
          <a:p>
            <a:r>
              <a:rPr lang="en-US" sz="3200" dirty="0"/>
              <a:t>Shuvajit Bhattacharya- Bureau of Economic Geology UT Austin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C0D47-0A02-480A-87A2-38ED864F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7881"/>
            <a:ext cx="9890760" cy="5419082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Unsupervised learning for seismic facies classification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Book for newbies in machine learning and statistics </a:t>
            </a:r>
          </a:p>
          <a:p>
            <a:pPr lvl="1"/>
            <a:r>
              <a:rPr lang="en-US" sz="2400" dirty="0"/>
              <a:t>Seismic and petrophysics in carbon sequestration and geothermal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9C780-576F-44D9-B45E-5E949F07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6A508BF4-3D5A-4246-A01F-4AEADD8188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B2636FD6-62FA-418B-BAC5-D766A85359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huvajit Bhattacharya">
            <a:extLst>
              <a:ext uri="{FF2B5EF4-FFF2-40B4-BE49-F238E27FC236}">
                <a16:creationId xmlns:a16="http://schemas.microsoft.com/office/drawing/2014/main" id="{8B71B635-2E1C-43B8-A6AE-C2CE2BEC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93" y="866390"/>
            <a:ext cx="1648578" cy="2060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B45DB5-FD7E-4362-A244-9E10C102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012" y="3920164"/>
            <a:ext cx="1722120" cy="26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9731E9-CB03-4FCB-B13C-E351526E3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798" y="1451333"/>
            <a:ext cx="4330292" cy="2244994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">
            <a:extLst>
              <a:ext uri="{FF2B5EF4-FFF2-40B4-BE49-F238E27FC236}">
                <a16:creationId xmlns:a16="http://schemas.microsoft.com/office/drawing/2014/main" id="{C9CB9D43-EB77-498F-ADBD-3BFE18EF6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4" y="1438376"/>
            <a:ext cx="4887990" cy="2367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15CFB-FFEE-4A03-A93B-125C46D60BCD}"/>
              </a:ext>
            </a:extLst>
          </p:cNvPr>
          <p:cNvSpPr txBox="1"/>
          <p:nvPr/>
        </p:nvSpPr>
        <p:spPr>
          <a:xfrm>
            <a:off x="235296" y="3636453"/>
            <a:ext cx="5022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Bhattacharya, S., Verma, S., and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Rotzien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J., 2020 and 2021</a:t>
            </a:r>
          </a:p>
        </p:txBody>
      </p:sp>
    </p:spTree>
    <p:extLst>
      <p:ext uri="{BB962C8B-B14F-4D97-AF65-F5344CB8AC3E}">
        <p14:creationId xmlns:p14="http://schemas.microsoft.com/office/powerpoint/2010/main" val="41737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57FD-1373-49D5-85AB-8F42FB8E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Rafael Pires de Lima - Geological Survey of Brazil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C0D47-0A02-480A-87A2-38ED864F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7881"/>
            <a:ext cx="12192000" cy="5419082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Transfer learning analysis for classification of thin section images</a:t>
            </a:r>
          </a:p>
          <a:p>
            <a:pPr lvl="2"/>
            <a:r>
              <a:rPr lang="en-US" sz="2000" dirty="0"/>
              <a:t>ImageNet is a good start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2400" dirty="0"/>
              <a:t>Image processing as aid in SEM drill cuttings interpretation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2400" dirty="0"/>
              <a:t>Geological predictive mapping with airborne and spaceborne remote sensing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9C780-576F-44D9-B45E-5E949F07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E050-4038-4D3A-BCB9-7EC910CCF99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3E92A-D9AA-49BA-B9B6-2BDB7C57F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479" r="7818" b="15122"/>
          <a:stretch/>
        </p:blipFill>
        <p:spPr>
          <a:xfrm>
            <a:off x="10054251" y="480114"/>
            <a:ext cx="2750027" cy="2750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55A53-51F7-48A5-88DA-16DB060AD5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21" y="1553087"/>
            <a:ext cx="4738437" cy="1283558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6A508BF4-3D5A-4246-A01F-4AEADD8188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B2636FD6-62FA-418B-BAC5-D766A85359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9E0046-2610-4448-80DF-4C389AC90196}"/>
              </a:ext>
            </a:extLst>
          </p:cNvPr>
          <p:cNvGrpSpPr>
            <a:grpSpLocks noChangeAspect="1"/>
          </p:cNvGrpSpPr>
          <p:nvPr/>
        </p:nvGrpSpPr>
        <p:grpSpPr>
          <a:xfrm>
            <a:off x="1915886" y="3201246"/>
            <a:ext cx="8595360" cy="1424904"/>
            <a:chOff x="1415142" y="3843506"/>
            <a:chExt cx="8862443" cy="14691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A401FB-009A-4DBF-8A42-13F849069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0000"/>
            <a:stretch/>
          </p:blipFill>
          <p:spPr>
            <a:xfrm>
              <a:off x="1415142" y="3849756"/>
              <a:ext cx="4431222" cy="146293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0377F8-8D5F-4350-B7C6-5E13BD0CB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87"/>
            <a:stretch/>
          </p:blipFill>
          <p:spPr>
            <a:xfrm>
              <a:off x="5846363" y="3843506"/>
              <a:ext cx="4431222" cy="146918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08A372E-6139-4281-A811-1608BD61E922}"/>
              </a:ext>
            </a:extLst>
          </p:cNvPr>
          <p:cNvSpPr txBox="1"/>
          <p:nvPr/>
        </p:nvSpPr>
        <p:spPr>
          <a:xfrm>
            <a:off x="6955970" y="3407224"/>
            <a:ext cx="1719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Becerra et. al (2021)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CDB9B5-D9FD-4AED-BC47-60905F32D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055" y="1586429"/>
            <a:ext cx="2750027" cy="12744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521AE2-0C83-4546-99A3-FF0B9A34D4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561526" y="4688008"/>
            <a:ext cx="2157959" cy="21820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02F4B9-C349-4019-8E1E-19F703747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r="15426" b="1386"/>
          <a:stretch/>
        </p:blipFill>
        <p:spPr>
          <a:xfrm rot="16200000">
            <a:off x="3365109" y="4924569"/>
            <a:ext cx="1825072" cy="18383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A868D6-CDF4-42E9-ABB8-9F2C0F3940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986" t="45739" r="1" b="22728"/>
          <a:stretch/>
        </p:blipFill>
        <p:spPr>
          <a:xfrm rot="16200000">
            <a:off x="5343795" y="5570240"/>
            <a:ext cx="345582" cy="587828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93701244-6EF3-4E86-9BE6-A1765E5F0FC6}"/>
              </a:ext>
            </a:extLst>
          </p:cNvPr>
          <p:cNvSpPr/>
          <p:nvPr/>
        </p:nvSpPr>
        <p:spPr>
          <a:xfrm>
            <a:off x="5735181" y="5729550"/>
            <a:ext cx="437900" cy="275098"/>
          </a:xfrm>
          <a:prstGeom prst="rightArrow">
            <a:avLst/>
          </a:prstGeom>
          <a:solidFill>
            <a:srgbClr val="84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0B2662-896C-485D-961C-FE2E2B218D93}"/>
              </a:ext>
            </a:extLst>
          </p:cNvPr>
          <p:cNvSpPr txBox="1"/>
          <p:nvPr/>
        </p:nvSpPr>
        <p:spPr>
          <a:xfrm>
            <a:off x="5094159" y="6250111"/>
            <a:ext cx="1558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Pinto et. al (2021)</a:t>
            </a:r>
          </a:p>
        </p:txBody>
      </p:sp>
    </p:spTree>
    <p:extLst>
      <p:ext uri="{BB962C8B-B14F-4D97-AF65-F5344CB8AC3E}">
        <p14:creationId xmlns:p14="http://schemas.microsoft.com/office/powerpoint/2010/main" val="34032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57FD-1373-49D5-85AB-8F42FB8E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60" y="58824"/>
            <a:ext cx="11308080" cy="560173"/>
          </a:xfrm>
        </p:spPr>
        <p:txBody>
          <a:bodyPr>
            <a:noAutofit/>
          </a:bodyPr>
          <a:lstStyle/>
          <a:p>
            <a:r>
              <a:rPr lang="en-US" sz="3600" dirty="0"/>
              <a:t>Karen Leopoldino Oliveira- Federal University of Ceará, Brazil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C0D47-0A02-480A-87A2-38ED864F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43887" y="722748"/>
            <a:ext cx="12192000" cy="5419082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ML algorithms to improve the geological modelling of a Brazilian pre-salt oil field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2400" dirty="0"/>
              <a:t>Multiattribute analysis and ML techniques for interpretation and characterization of turbidite plays in the Brazilian Equatorial Margin</a:t>
            </a:r>
            <a:endParaRPr lang="en-US" dirty="0"/>
          </a:p>
          <a:p>
            <a:pPr marL="1028700" lvl="1" indent="-282575"/>
            <a:r>
              <a:rPr lang="en-US" sz="2000" dirty="0"/>
              <a:t>The Ceará Basin: a start point of view</a:t>
            </a:r>
          </a:p>
          <a:p>
            <a:pPr marL="1028700" lvl="1" indent="-282575"/>
            <a:endParaRPr lang="en-US" sz="2000" dirty="0"/>
          </a:p>
          <a:p>
            <a:pPr marL="1028700" lvl="1" indent="-282575"/>
            <a:endParaRPr lang="en-US" sz="2000" dirty="0"/>
          </a:p>
          <a:p>
            <a:pPr marL="1028700" lvl="1" indent="-282575"/>
            <a:endParaRPr lang="en-US" sz="2000" dirty="0"/>
          </a:p>
          <a:p>
            <a:pPr lvl="1"/>
            <a:r>
              <a:rPr lang="en-US" sz="2400" dirty="0"/>
              <a:t>Geological mapping with applied geophysics (</a:t>
            </a:r>
            <a:r>
              <a:rPr lang="en-US" sz="2400" dirty="0" err="1"/>
              <a:t>magnetotellurics</a:t>
            </a:r>
            <a:r>
              <a:rPr lang="en-US" sz="2400" dirty="0"/>
              <a:t>, magnetic, resistivity, and IP methods. </a:t>
            </a:r>
          </a:p>
          <a:p>
            <a:pPr marL="1028700" lvl="1" indent="-282575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9C780-576F-44D9-B45E-5E949F07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056E050-4038-4D3A-BCB9-7EC910CCF993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6A508BF4-3D5A-4246-A01F-4AEADD8188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B2636FD6-62FA-418B-BAC5-D766A85359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6C40C9F-C62B-464F-BECE-F4B834F5B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553" y="1156562"/>
            <a:ext cx="1159447" cy="1293907"/>
          </a:xfrm>
          <a:prstGeom prst="rect">
            <a:avLst/>
          </a:prstGeom>
        </p:spPr>
      </p:pic>
      <p:pic>
        <p:nvPicPr>
          <p:cNvPr id="12" name="Imagem 11" descr="Mulher sorrindo pousando para foto&#10;&#10;Descrição gerada automaticamente">
            <a:extLst>
              <a:ext uri="{FF2B5EF4-FFF2-40B4-BE49-F238E27FC236}">
                <a16:creationId xmlns:a16="http://schemas.microsoft.com/office/drawing/2014/main" id="{853B079C-B4C2-4DA1-BEA1-99F339E186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0" b="31250"/>
          <a:stretch/>
        </p:blipFill>
        <p:spPr>
          <a:xfrm>
            <a:off x="10465010" y="693802"/>
            <a:ext cx="1611951" cy="1768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3CFCCE0-6A69-4C2F-AF7E-12FDCAE20D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8" t="26372" r="15444"/>
          <a:stretch/>
        </p:blipFill>
        <p:spPr>
          <a:xfrm>
            <a:off x="6377019" y="1244863"/>
            <a:ext cx="2387652" cy="1205606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99B6621-4DD1-4A81-A7D5-901AE43B5EF5}"/>
              </a:ext>
            </a:extLst>
          </p:cNvPr>
          <p:cNvGrpSpPr/>
          <p:nvPr/>
        </p:nvGrpSpPr>
        <p:grpSpPr>
          <a:xfrm>
            <a:off x="3173171" y="1332655"/>
            <a:ext cx="1482363" cy="1015578"/>
            <a:chOff x="2235489" y="1553335"/>
            <a:chExt cx="1823487" cy="1377314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DF04A276-DCA7-4BE3-B3C5-78A2B3C53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5489" y="1553335"/>
              <a:ext cx="1823487" cy="1377314"/>
            </a:xfrm>
            <a:prstGeom prst="rect">
              <a:avLst/>
            </a:prstGeom>
          </p:spPr>
        </p:pic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BF8C23F8-43AC-4F2A-8D32-52C17EDAEA1F}"/>
                </a:ext>
              </a:extLst>
            </p:cNvPr>
            <p:cNvSpPr/>
            <p:nvPr/>
          </p:nvSpPr>
          <p:spPr>
            <a:xfrm>
              <a:off x="2981325" y="1725930"/>
              <a:ext cx="268605" cy="971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71924E2-AA2A-4DE4-B0B0-A0624A0D3578}"/>
              </a:ext>
            </a:extLst>
          </p:cNvPr>
          <p:cNvGrpSpPr/>
          <p:nvPr/>
        </p:nvGrpSpPr>
        <p:grpSpPr>
          <a:xfrm>
            <a:off x="1663438" y="1332655"/>
            <a:ext cx="1482363" cy="1015577"/>
            <a:chOff x="261232" y="1553335"/>
            <a:chExt cx="1819402" cy="1377315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DBDC9AD6-9FE3-4FF0-A0D5-AE9FE5D96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232" y="1553335"/>
              <a:ext cx="1819402" cy="1377315"/>
            </a:xfrm>
            <a:prstGeom prst="rect">
              <a:avLst/>
            </a:prstGeom>
          </p:spPr>
        </p:pic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FABB1A9C-15D2-4E75-B501-1DE2C238E191}"/>
                </a:ext>
              </a:extLst>
            </p:cNvPr>
            <p:cNvSpPr/>
            <p:nvPr/>
          </p:nvSpPr>
          <p:spPr>
            <a:xfrm>
              <a:off x="1024890" y="1729237"/>
              <a:ext cx="268605" cy="971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Imagem 35">
            <a:extLst>
              <a:ext uri="{FF2B5EF4-FFF2-40B4-BE49-F238E27FC236}">
                <a16:creationId xmlns:a16="http://schemas.microsoft.com/office/drawing/2014/main" id="{0C098153-A653-4542-A857-062A71171A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6514" y="3396526"/>
            <a:ext cx="6810378" cy="113376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B3E86900-ADCE-4474-8056-E65444A2C6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173" y="3572323"/>
            <a:ext cx="3946071" cy="897077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C80160E6-722C-486A-8171-1CB6EC4A0C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76"/>
          <a:stretch/>
        </p:blipFill>
        <p:spPr>
          <a:xfrm>
            <a:off x="0" y="5304398"/>
            <a:ext cx="3690058" cy="1553064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69ABD52B-CAC6-4948-B908-D3F8477800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1489" y="4974002"/>
            <a:ext cx="1968964" cy="160895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04248A82-0E42-4E6C-9A80-EA02EEE7A3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5639" y="4976856"/>
            <a:ext cx="1932129" cy="1606096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8AB4059C-215A-48D1-8B46-3049CCC0BA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0028" y="4976856"/>
            <a:ext cx="1947445" cy="1608950"/>
          </a:xfrm>
          <a:prstGeom prst="rect">
            <a:avLst/>
          </a:prstGeom>
        </p:spPr>
      </p:pic>
      <p:sp>
        <p:nvSpPr>
          <p:cNvPr id="47" name="TextBox 26">
            <a:extLst>
              <a:ext uri="{FF2B5EF4-FFF2-40B4-BE49-F238E27FC236}">
                <a16:creationId xmlns:a16="http://schemas.microsoft.com/office/drawing/2014/main" id="{C5149964-8453-467C-A573-4784016F2AD4}"/>
              </a:ext>
            </a:extLst>
          </p:cNvPr>
          <p:cNvSpPr txBox="1"/>
          <p:nvPr/>
        </p:nvSpPr>
        <p:spPr>
          <a:xfrm>
            <a:off x="1595552" y="5046758"/>
            <a:ext cx="2249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Castelo Branco et. al (2021)</a:t>
            </a: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89C599A2-E70C-4191-A13B-AEE59022B89F}"/>
              </a:ext>
            </a:extLst>
          </p:cNvPr>
          <p:cNvSpPr txBox="1"/>
          <p:nvPr/>
        </p:nvSpPr>
        <p:spPr>
          <a:xfrm>
            <a:off x="5120118" y="6582952"/>
            <a:ext cx="2249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 Silva et. al (2021)</a:t>
            </a:r>
          </a:p>
        </p:txBody>
      </p:sp>
    </p:spTree>
    <p:extLst>
      <p:ext uri="{BB962C8B-B14F-4D97-AF65-F5344CB8AC3E}">
        <p14:creationId xmlns:p14="http://schemas.microsoft.com/office/powerpoint/2010/main" val="20915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Post-docs and visiting scholars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8526" y="1364825"/>
            <a:ext cx="6124575" cy="3771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8D83-5237-494E-AABC-CED08CC1D1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U_Minimalistic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MinimalisticTheme" id="{FBF5881C-A72E-4440-8B61-B29051DE28B0}" vid="{EC96E683-46BD-4BD9-B25A-DF89BF1BD640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OU_MinimalisticTheme</Template>
  <TotalTime>6691</TotalTime>
  <Words>2500</Words>
  <Application>Microsoft Office PowerPoint</Application>
  <PresentationFormat>Widescreen</PresentationFormat>
  <Paragraphs>487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Wingdings</vt:lpstr>
      <vt:lpstr>OU_MinimalisticTheme</vt:lpstr>
      <vt:lpstr>Office Theme</vt:lpstr>
      <vt:lpstr>1_Office Theme</vt:lpstr>
      <vt:lpstr>1_Default Design</vt:lpstr>
      <vt:lpstr>AASPI Consortium meeting</vt:lpstr>
      <vt:lpstr>Agenda</vt:lpstr>
      <vt:lpstr>Agenda --Hour 3: Breakout Rooms (most of these talks will be available on our website)</vt:lpstr>
      <vt:lpstr>AASPI PIs</vt:lpstr>
      <vt:lpstr>AASPI Affiliated Researchers</vt:lpstr>
      <vt:lpstr>Shuvajit Bhattacharya- Bureau of Economic Geology UT Austin</vt:lpstr>
      <vt:lpstr>Rafael Pires de Lima - Geological Survey of Brazil </vt:lpstr>
      <vt:lpstr>Karen Leopoldino Oliveira- Federal University of Ceará, Brazil</vt:lpstr>
      <vt:lpstr>Post-docs and visiting scholars</vt:lpstr>
      <vt:lpstr>Our student researchers!</vt:lpstr>
      <vt:lpstr>PowerPoint Presentation</vt:lpstr>
      <vt:lpstr>PowerPoint Presentation</vt:lpstr>
      <vt:lpstr>PowerPoint Presentation</vt:lpstr>
      <vt:lpstr>Bobby Buist – Geophysics PhD student</vt:lpstr>
      <vt:lpstr>Karelia La Marca – PhD student in Geophysics                                                       -Graduate research assistant at AASPI and SDA</vt:lpstr>
      <vt:lpstr>Alexandro Vera-Arroyo  Ph.D. Student </vt:lpstr>
      <vt:lpstr>Emily Jackson, PhD Student in Geophysics</vt:lpstr>
      <vt:lpstr>PowerPoint Presentation</vt:lpstr>
      <vt:lpstr>PowerPoint Presentation</vt:lpstr>
      <vt:lpstr>Ryan Forrest – M.S. Student in Geology</vt:lpstr>
      <vt:lpstr>Laura Ortiz-Sanguino M.Sc. Student in Geophysics 2nd year</vt:lpstr>
      <vt:lpstr>Mario Ballinas  Identification of Low Saturation Gas Using Unsupervised Machine Learning</vt:lpstr>
      <vt:lpstr>PowerPoint Presentation</vt:lpstr>
      <vt:lpstr>UG Zach Williams – Petroleum Geology Senior</vt:lpstr>
      <vt:lpstr>2021: 9 Thesis and Dissertations</vt:lpstr>
      <vt:lpstr>         AASPI 2021 Annual Review Meeting</vt:lpstr>
      <vt:lpstr>AASPI Consortium Products</vt:lpstr>
      <vt:lpstr>Software Source Code and Executables</vt:lpstr>
      <vt:lpstr>2021 new AASPI capabilities</vt:lpstr>
      <vt:lpstr>2021 new AASPI capabilities</vt:lpstr>
      <vt:lpstr>2021 Enhanced AASPI capabilities</vt:lpstr>
      <vt:lpstr>2021 Enhanced AASPI capabilities</vt:lpstr>
      <vt:lpstr>2021 Enhanced AASPI capabilities</vt:lpstr>
      <vt:lpstr>2021 Enhanced AASPI capabilities</vt:lpstr>
      <vt:lpstr>Software Documentation</vt:lpstr>
      <vt:lpstr>27 Published Papers</vt:lpstr>
      <vt:lpstr>Oral Presentations</vt:lpstr>
      <vt:lpstr>Software Demos</vt:lpstr>
      <vt:lpstr>2022 R&amp;D Plans</vt:lpstr>
      <vt:lpstr>Need to increase the consortium fee… </vt:lpstr>
      <vt:lpstr>How are other energy consortium fees handled?</vt:lpstr>
      <vt:lpstr>Thank you to our 2021 Sponsors</vt:lpstr>
      <vt:lpstr>Thank you to our 2022 commitments 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Hydrate Slides</dc:title>
  <dc:creator>Chenin, Julian B.</dc:creator>
  <cp:lastModifiedBy>hbedle</cp:lastModifiedBy>
  <cp:revision>135</cp:revision>
  <dcterms:created xsi:type="dcterms:W3CDTF">2019-08-31T18:08:08Z</dcterms:created>
  <dcterms:modified xsi:type="dcterms:W3CDTF">2022-01-13T14:29:06Z</dcterms:modified>
</cp:coreProperties>
</file>