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3" ContentType="audio/m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34"/>
  </p:notesMasterIdLst>
  <p:sldIdLst>
    <p:sldId id="909" r:id="rId3"/>
    <p:sldId id="420" r:id="rId4"/>
    <p:sldId id="402" r:id="rId5"/>
    <p:sldId id="947" r:id="rId6"/>
    <p:sldId id="937" r:id="rId7"/>
    <p:sldId id="938" r:id="rId8"/>
    <p:sldId id="471" r:id="rId9"/>
    <p:sldId id="404" r:id="rId10"/>
    <p:sldId id="405" r:id="rId11"/>
    <p:sldId id="434" r:id="rId12"/>
    <p:sldId id="425" r:id="rId13"/>
    <p:sldId id="426" r:id="rId14"/>
    <p:sldId id="942" r:id="rId15"/>
    <p:sldId id="472" r:id="rId16"/>
    <p:sldId id="474" r:id="rId17"/>
    <p:sldId id="415" r:id="rId18"/>
    <p:sldId id="464" r:id="rId19"/>
    <p:sldId id="465" r:id="rId20"/>
    <p:sldId id="466" r:id="rId21"/>
    <p:sldId id="943" r:id="rId22"/>
    <p:sldId id="944" r:id="rId23"/>
    <p:sldId id="946" r:id="rId24"/>
    <p:sldId id="945" r:id="rId25"/>
    <p:sldId id="949" r:id="rId26"/>
    <p:sldId id="948" r:id="rId27"/>
    <p:sldId id="950" r:id="rId28"/>
    <p:sldId id="951" r:id="rId29"/>
    <p:sldId id="953" r:id="rId30"/>
    <p:sldId id="952" r:id="rId31"/>
    <p:sldId id="1531" r:id="rId32"/>
    <p:sldId id="32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02BE"/>
    <a:srgbClr val="0000FF"/>
    <a:srgbClr val="000060"/>
    <a:srgbClr val="0066FF"/>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79" autoAdjust="0"/>
    <p:restoredTop sz="96634" autoAdjust="0"/>
  </p:normalViewPr>
  <p:slideViewPr>
    <p:cSldViewPr snapToGrid="0">
      <p:cViewPr>
        <p:scale>
          <a:sx n="124" d="100"/>
          <a:sy n="124" d="100"/>
        </p:scale>
        <p:origin x="90" y="-66"/>
      </p:cViewPr>
      <p:guideLst/>
    </p:cSldViewPr>
  </p:slideViewPr>
  <p:notesTextViewPr>
    <p:cViewPr>
      <p:scale>
        <a:sx n="1" d="1"/>
        <a:sy n="1" d="1"/>
      </p:scale>
      <p:origin x="0" y="0"/>
    </p:cViewPr>
  </p:notesTextViewPr>
  <p:sorterViewPr>
    <p:cViewPr varScale="1">
      <p:scale>
        <a:sx n="1" d="1"/>
        <a:sy n="1" d="1"/>
      </p:scale>
      <p:origin x="0" y="-139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33E743-3AE0-4496-BAA2-E5979DC341B9}" type="datetimeFigureOut">
              <a:rPr lang="en-US" smtClean="0"/>
              <a:t>11/13/2023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F3C513-7B74-4C6D-B066-07EE47E46F38}" type="slidenum">
              <a:rPr lang="en-US" smtClean="0"/>
              <a:t>‹#›</a:t>
            </a:fld>
            <a:endParaRPr lang="en-US" dirty="0"/>
          </a:p>
        </p:txBody>
      </p:sp>
    </p:spTree>
    <p:extLst>
      <p:ext uri="{BB962C8B-B14F-4D97-AF65-F5344CB8AC3E}">
        <p14:creationId xmlns:p14="http://schemas.microsoft.com/office/powerpoint/2010/main" val="1859963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4"/>
          <p:cNvSpPr>
            <a:spLocks noGrp="1" noChangeArrowheads="1"/>
          </p:cNvSpPr>
          <p:nvPr>
            <p:ph type="hdr" sz="quarter"/>
          </p:nvPr>
        </p:nvSpPr>
        <p:spPr>
          <a:noFill/>
        </p:spPr>
        <p:txBody>
          <a:bodyPr/>
          <a:lstStyle/>
          <a:p>
            <a:r>
              <a:rPr lang="en-US" dirty="0"/>
              <a:t>9. Structure-oriented filtering and image enhancement</a:t>
            </a:r>
          </a:p>
        </p:txBody>
      </p:sp>
      <p:sp>
        <p:nvSpPr>
          <p:cNvPr id="72707" name="Rectangle 2"/>
          <p:cNvSpPr>
            <a:spLocks noGrp="1" noRot="1" noChangeAspect="1" noChangeArrowheads="1" noTextEdit="1"/>
          </p:cNvSpPr>
          <p:nvPr>
            <p:ph type="sldImg"/>
          </p:nvPr>
        </p:nvSpPr>
        <p:spPr>
          <a:xfrm>
            <a:off x="438150" y="698500"/>
            <a:ext cx="6134100" cy="3451225"/>
          </a:xfrm>
          <a:ln/>
        </p:spPr>
      </p:sp>
      <p:sp>
        <p:nvSpPr>
          <p:cNvPr id="72708" name="Rectangle 3"/>
          <p:cNvSpPr>
            <a:spLocks noGrp="1" noChangeArrowheads="1"/>
          </p:cNvSpPr>
          <p:nvPr>
            <p:ph type="body" idx="1"/>
          </p:nvPr>
        </p:nvSpPr>
        <p:spPr>
          <a:noFill/>
          <a:ln w="9525"/>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A0F843D-E8DF-4FA3-A338-5B39138AC2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9421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Time slice at </a:t>
            </a:r>
            <a:r>
              <a:rPr lang="en-US" sz="1600" i="1" kern="1200" dirty="0">
                <a:solidFill>
                  <a:schemeClr val="tx1"/>
                </a:solidFill>
                <a:effectLst/>
                <a:latin typeface="+mn-lt"/>
                <a:ea typeface="+mn-ea"/>
                <a:cs typeface="+mn-cs"/>
              </a:rPr>
              <a:t>t</a:t>
            </a:r>
            <a:r>
              <a:rPr lang="en-US" sz="1600" kern="1200" dirty="0">
                <a:solidFill>
                  <a:schemeClr val="tx1"/>
                </a:solidFill>
                <a:effectLst/>
                <a:latin typeface="+mn-lt"/>
                <a:ea typeface="+mn-ea"/>
                <a:cs typeface="+mn-cs"/>
              </a:rPr>
              <a:t> = 0.98 s through coherence volumes computed from (a) the original seismic data volume (b) the amplitude data shown in Figure 2b after spectral balancing. The analysis window consists of five traces and 11 samples, or ±12.5 m by ±25.0 m by ±0.010 s. The dashed pink line indicates the location of line , shown in the previous vertical slices. Kora3d data courtesy of New Zealand Petroleum and Minerals (NZP&amp;M)  Used by permission.</a:t>
            </a:r>
          </a:p>
          <a:p>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63192073-64C2-4EDA-ABD7-A224903B903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5021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63192073-64C2-4EDA-ABD7-A224903B903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9345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contrast to spectral balancing that attempts to flatten those components of the measured data that have an acceptable signal-to-noise ratio, bandwidth extension creates spectral components of the data beyond the limits of the original recording. To do so, all bandwidth extension algorithms are based on a model, with the sparse spike model used in predictive deconvolution being one of the most common.</a:t>
            </a:r>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A0F843D-E8DF-4FA3-A338-5B39138AC2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33854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Algorithmic details of most commercial implementations of bandwidth extension are closely guarded with key details not disclosed. Matos and Marfurt (2011) presented a simple method based on the inverse of the continuous wavelet transform. Figure 61 of Chapter 2 showed how one can reconstruct the original seismic data by summing over the voices. To extend the bandwidth, Matos and Marfurt (2011) pick the maxima (or ridges) of each spectral component and convolve them with a broader-band wavelet. This is somewhat like replacing Marfurt’s (band-limited) voice with Caruso’s broad-band voice, resulting in bandwidth extension to both the higher and lower frequencies. The underlying assumption is that the ridges of the original CWT components accurately represent the major impedance changes in the subsurface. For example, if one assumes a blocky reflectivity model, the corresponding sparse spikes measured by a vibrator sweeping from 10 to 80 Hz will occur at the same locations as in the case measured by a vibrator sweeping from 5 to160 Hz. This is the same assumption used in many time-variant deconvolution algorithms. Obviously, reflection events that fall outside the original bandwidth are never recorded and thus cannot be represented by a sparse spike, which means they cannot be reconstructed. After Figure ? of Matos and Marfurt (2011). Used by permission.</a:t>
            </a:r>
          </a:p>
          <a:p>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A0F843D-E8DF-4FA3-A338-5B39138AC2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8087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(a) A representative vertical slice through a seismic amplitude volume before spectral balancing. Red arrows indicate migration artifacts associated with operator aliasing. Because they are nearly vertical, these high-amplitude artifacts exhibit a lower apparent frequency. (b) The same vertical slice after spectral balancing, setting </a:t>
            </a:r>
            <a:r>
              <a:rPr lang="el-GR" sz="1600" i="1" kern="1200" dirty="0">
                <a:solidFill>
                  <a:schemeClr val="tx1"/>
                </a:solidFill>
                <a:effectLst/>
                <a:latin typeface="+mn-lt"/>
                <a:ea typeface="+mn-ea"/>
                <a:cs typeface="+mn-cs"/>
              </a:rPr>
              <a:t>ε</a:t>
            </a:r>
            <a:r>
              <a:rPr lang="el-GR" sz="1600" kern="1200" dirty="0">
                <a:solidFill>
                  <a:schemeClr val="tx1"/>
                </a:solidFill>
                <a:effectLst/>
                <a:latin typeface="+mn-lt"/>
                <a:ea typeface="+mn-ea"/>
                <a:cs typeface="+mn-cs"/>
              </a:rPr>
              <a:t> </a:t>
            </a:r>
            <a:r>
              <a:rPr lang="en-US" sz="1600" kern="1200" dirty="0">
                <a:solidFill>
                  <a:schemeClr val="tx1"/>
                </a:solidFill>
                <a:effectLst/>
                <a:latin typeface="+mn-lt"/>
                <a:ea typeface="+mn-ea"/>
                <a:cs typeface="+mn-cs"/>
              </a:rPr>
              <a:t>= 0.01 in equation 4. The low frequencies, below 5 Hz, are rejected, whereas those between 5 and 10 Hz are balanced and tapered, thereby suppressing the stronger steeply dipping migration artifacts indicated by the green arrows. Spectral components are balanced between 10 and 100 Hz, with tapers at the ends applied to the ranges 5 to 10 Hz and 100 to 120 Hz, thereby allowing us to resolve the thin beds indicated by the yellow arrows. Recall that the original data were sampled at </a:t>
            </a:r>
            <a:r>
              <a:rPr lang="el-GR" sz="1600" kern="1200" dirty="0">
                <a:solidFill>
                  <a:schemeClr val="tx1"/>
                </a:solidFill>
                <a:effectLst/>
                <a:latin typeface="+mn-lt"/>
                <a:ea typeface="+mn-ea"/>
                <a:cs typeface="+mn-cs"/>
              </a:rPr>
              <a:t>Δ</a:t>
            </a:r>
            <a:r>
              <a:rPr lang="en-US" sz="1600" i="1" kern="1200" dirty="0">
                <a:solidFill>
                  <a:schemeClr val="tx1"/>
                </a:solidFill>
                <a:effectLst/>
                <a:latin typeface="+mn-lt"/>
                <a:ea typeface="+mn-ea"/>
                <a:cs typeface="+mn-cs"/>
              </a:rPr>
              <a:t>t</a:t>
            </a:r>
            <a:r>
              <a:rPr lang="en-US" sz="1600" kern="1200" dirty="0">
                <a:solidFill>
                  <a:schemeClr val="tx1"/>
                </a:solidFill>
                <a:effectLst/>
                <a:latin typeface="+mn-lt"/>
                <a:ea typeface="+mn-ea"/>
                <a:cs typeface="+mn-cs"/>
              </a:rPr>
              <a:t> = 4 ms, such that the original Nyquist frequency was 125 Hz. Unfortunately, some low-frequency artifacts creep through in the zone indicated by the red arrows. Kora3D data courtesy of New Zealand Petroleum and Minerals (NZP&amp;M). Used by permission.</a:t>
            </a:r>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63192073-64C2-4EDA-ABD7-A224903B903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56757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 An example of bandwidth extension based on the algorithm described in the previous figure, applied here to the same seismic survey shown in Figure 2. Kora3d data courtesy of NZP&amp;M. Used by permission.</a:t>
            </a:r>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A0F843D-E8DF-4FA3-A338-5B39138AC2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7685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An example of bandwidth extension applied to a survey acquired in the Fort Worth Basin, TX, using the CWT and sparse-spike inversion in the frequency domain. (a) The original seismic data, where a yellow arrow indicates the top of the lower Barnett Shale. (b) The same data, after replacing the wavelets used in a CWT spectral decomposition with a tighter temporal width, broader-bandwidth wavelet in the inverse CWT. (c) The results of a commercial bandwidth-extension algorithm, computed in the frequency domain by using a library of wavelet doublets, as described by Portniaguine and Castagna (2004). Figure courtesy of Marcilio Matos, Sismos. Used by permission.</a:t>
            </a:r>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A0F843D-E8DF-4FA3-A338-5B39138AC2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910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dirty="0"/>
              <a:t> The same</a:t>
            </a:r>
            <a:r>
              <a:rPr lang="en-US" baseline="0" dirty="0"/>
              <a:t> data after bandwidth extension obtained by frequency domain sparse spike inversion using a basis function of reflection doublets (the algorithm commercialized by Fusion as “thinman”). (After Matos and Marfurt, 2011; Data courtesy of Devon Energy).</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A0F843D-E8DF-4FA3-A338-5B39138AC2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69604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dirty="0"/>
              <a:t>The same</a:t>
            </a:r>
            <a:r>
              <a:rPr lang="en-US" baseline="0" dirty="0"/>
              <a:t> data after bandwidth extension obtained by rescaling the voices in the CWT. The Barnett Shale is at the level of the dashed yellow line. (After Matos and Marfurt, 2011; Data courtesy of Devon Energy).</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A0F843D-E8DF-4FA3-A338-5B39138AC2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9664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list of learner objectives for the section on</a:t>
            </a:r>
            <a:r>
              <a:rPr lang="en-US" baseline="0" dirty="0"/>
              <a:t> seismic data conditioning.</a:t>
            </a:r>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A0F843D-E8DF-4FA3-A338-5B39138AC2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12911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simple wedge models. The bottom model is that used by Widess (1978) with reflectors composed of equal and opposite polarity. The middle model is composed of somewhat  weaker reflectors exhibiting the same polarity. The reflectivity of the top model is the sum of the bottom two.</a:t>
            </a:r>
          </a:p>
        </p:txBody>
      </p:sp>
      <p:sp>
        <p:nvSpPr>
          <p:cNvPr id="4" name="Slide Number Placeholder 3"/>
          <p:cNvSpPr>
            <a:spLocks noGrp="1"/>
          </p:cNvSpPr>
          <p:nvPr>
            <p:ph type="sldNum" sz="quarter" idx="5"/>
          </p:nvPr>
        </p:nvSpPr>
        <p:spPr/>
        <p:txBody>
          <a:bodyPr/>
          <a:lstStyle/>
          <a:p>
            <a:fld id="{81F3C513-7B74-4C6D-B066-07EE47E46F38}" type="slidenum">
              <a:rPr lang="en-US" smtClean="0"/>
              <a:t>20</a:t>
            </a:fld>
            <a:endParaRPr lang="en-US" dirty="0"/>
          </a:p>
        </p:txBody>
      </p:sp>
    </p:spTree>
    <p:extLst>
      <p:ext uri="{BB962C8B-B14F-4D97-AF65-F5344CB8AC3E}">
        <p14:creationId xmlns:p14="http://schemas.microsoft.com/office/powerpoint/2010/main" val="2234141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Spectral balancing does a nice job of increasing the vertical resolution for all three models. However, it does not attempt to construct any frequency components beyond that originally recorded in the data.</a:t>
            </a:r>
          </a:p>
        </p:txBody>
      </p:sp>
      <p:sp>
        <p:nvSpPr>
          <p:cNvPr id="4" name="Slide Number Placeholder 3"/>
          <p:cNvSpPr>
            <a:spLocks noGrp="1"/>
          </p:cNvSpPr>
          <p:nvPr>
            <p:ph type="sldNum" sz="quarter" idx="5"/>
          </p:nvPr>
        </p:nvSpPr>
        <p:spPr/>
        <p:txBody>
          <a:bodyPr/>
          <a:lstStyle/>
          <a:p>
            <a:fld id="{81F3C513-7B74-4C6D-B066-07EE47E46F38}" type="slidenum">
              <a:rPr lang="en-US" smtClean="0"/>
              <a:t>21</a:t>
            </a:fld>
            <a:endParaRPr lang="en-US" dirty="0"/>
          </a:p>
        </p:txBody>
      </p:sp>
    </p:spTree>
    <p:extLst>
      <p:ext uri="{BB962C8B-B14F-4D97-AF65-F5344CB8AC3E}">
        <p14:creationId xmlns:p14="http://schemas.microsoft.com/office/powerpoint/2010/main" val="23175339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The same models after bandwidth extension based on concepts of </a:t>
            </a:r>
            <a:r>
              <a:rPr lang="en-US" sz="1800" b="0" i="0" u="none" strike="noStrike" baseline="0" dirty="0" err="1">
                <a:solidFill>
                  <a:srgbClr val="000000"/>
                </a:solidFill>
                <a:latin typeface="Calibri" panose="020F0502020204030204" pitchFamily="34" charset="0"/>
              </a:rPr>
              <a:t>Mallat’s</a:t>
            </a:r>
            <a:r>
              <a:rPr lang="en-US" sz="1800" b="0" i="0" u="none" strike="noStrike" baseline="0" dirty="0">
                <a:solidFill>
                  <a:srgbClr val="000000"/>
                </a:solidFill>
                <a:latin typeface="Calibri" panose="020F0502020204030204" pitchFamily="34" charset="0"/>
              </a:rPr>
              <a:t> spectral ridges. This algorithm works fine for reflectors that were already well-resolved.  However, artifacts occur at higher (extended frequencies). Other bandwidth extension algorithms based on spectral decomposition adjust the magnitude component (sometimes by using octaves of the desired frequency) but keep the original phase, as we do for spectral balancing. The problem with the lower wedge is that we often construct a higher resolution 90° wavelet in the middle of the wedge rather than the desired 0</a:t>
            </a:r>
            <a:r>
              <a:rPr lang="en-US" sz="1200" b="0" i="0" u="none" strike="noStrike" baseline="0" dirty="0">
                <a:solidFill>
                  <a:srgbClr val="000000"/>
                </a:solidFill>
                <a:latin typeface="Calibri" panose="020F0502020204030204" pitchFamily="34" charset="0"/>
              </a:rPr>
              <a:t>° and 180° wavelets the define the top and bottom of the wedge.</a:t>
            </a:r>
          </a:p>
          <a:p>
            <a:endParaRPr lang="en-US" b="0" dirty="0"/>
          </a:p>
        </p:txBody>
      </p:sp>
      <p:sp>
        <p:nvSpPr>
          <p:cNvPr id="4" name="Slide Number Placeholder 3"/>
          <p:cNvSpPr>
            <a:spLocks noGrp="1"/>
          </p:cNvSpPr>
          <p:nvPr>
            <p:ph type="sldNum" sz="quarter" idx="5"/>
          </p:nvPr>
        </p:nvSpPr>
        <p:spPr/>
        <p:txBody>
          <a:bodyPr/>
          <a:lstStyle/>
          <a:p>
            <a:fld id="{81F3C513-7B74-4C6D-B066-07EE47E46F38}" type="slidenum">
              <a:rPr lang="en-US" smtClean="0"/>
              <a:t>22</a:t>
            </a:fld>
            <a:endParaRPr lang="en-US" dirty="0"/>
          </a:p>
        </p:txBody>
      </p:sp>
    </p:spTree>
    <p:extLst>
      <p:ext uri="{BB962C8B-B14F-4D97-AF65-F5344CB8AC3E}">
        <p14:creationId xmlns:p14="http://schemas.microsoft.com/office/powerpoint/2010/main" val="7457715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 illustrates the shortfall in the Mallat spectral ridge approach to bandwidth extension. The top image shows the periodic tuning in the spectral magnitude 40 Hz component. The bottom image shows the location of the corresponding spectral ridges. Unfortunately, the ridges do not line up with the desired top and bottom of the wedge models, giving us the artifacts seen in the previous image.</a:t>
            </a:r>
          </a:p>
        </p:txBody>
      </p:sp>
      <p:sp>
        <p:nvSpPr>
          <p:cNvPr id="4" name="Slide Number Placeholder 3"/>
          <p:cNvSpPr>
            <a:spLocks noGrp="1"/>
          </p:cNvSpPr>
          <p:nvPr>
            <p:ph type="sldNum" sz="quarter" idx="5"/>
          </p:nvPr>
        </p:nvSpPr>
        <p:spPr/>
        <p:txBody>
          <a:bodyPr/>
          <a:lstStyle/>
          <a:p>
            <a:fld id="{81F3C513-7B74-4C6D-B066-07EE47E46F38}" type="slidenum">
              <a:rPr lang="en-US" smtClean="0"/>
              <a:t>23</a:t>
            </a:fld>
            <a:endParaRPr lang="en-US" dirty="0"/>
          </a:p>
        </p:txBody>
      </p:sp>
    </p:spTree>
    <p:extLst>
      <p:ext uri="{BB962C8B-B14F-4D97-AF65-F5344CB8AC3E}">
        <p14:creationId xmlns:p14="http://schemas.microsoft.com/office/powerpoint/2010/main" val="1083629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Four wedge models described by Chung and Lawton (1995) where the thickness ranges from 0 to 50 ms at 1 ms increments and where (a) the reflectors are equal and opposite polarity, (b) the reflectors are equal and the same polarity, (c) the reflectors are unequal and opposite polarity, and (d) the reflectors are unequal and the same polarity. In this example, each wedge has been convolved with a 5-10-40-50 Hz Ormsby wavelet. For thin bed inversion the wedges in  (a) and (b) are convolved with either a well tie source wavelet or with a statistical wavelet, thereby forming 101 basis functions that will be fit to the data at each sample. </a:t>
            </a:r>
            <a:endParaRPr lang="en-US" dirty="0"/>
          </a:p>
        </p:txBody>
      </p:sp>
      <p:sp>
        <p:nvSpPr>
          <p:cNvPr id="4" name="Slide Number Placeholder 3"/>
          <p:cNvSpPr>
            <a:spLocks noGrp="1"/>
          </p:cNvSpPr>
          <p:nvPr>
            <p:ph type="sldNum" sz="quarter" idx="5"/>
          </p:nvPr>
        </p:nvSpPr>
        <p:spPr/>
        <p:txBody>
          <a:bodyPr/>
          <a:lstStyle/>
          <a:p>
            <a:fld id="{81F3C513-7B74-4C6D-B066-07EE47E46F38}" type="slidenum">
              <a:rPr lang="en-US" smtClean="0"/>
              <a:t>24</a:t>
            </a:fld>
            <a:endParaRPr lang="en-US" dirty="0"/>
          </a:p>
        </p:txBody>
      </p:sp>
    </p:spTree>
    <p:extLst>
      <p:ext uri="{BB962C8B-B14F-4D97-AF65-F5344CB8AC3E}">
        <p14:creationId xmlns:p14="http://schemas.microsoft.com/office/powerpoint/2010/main" val="31146850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Correlation of well curves with seismic data. The blue traces represent the synthetics (generated with the wavelet shown above), whereas the red traces represent the seismic data (a) before, and (b) after bandwidth extension. The correlation coefficients for the ties were 0.745 for (a) and 0.756 for (b). Thus, there is a good correlation between the synthetic and red traces in the time window indicated for both data volumes but note the resolution of additional events after bandwidth extension indicated by the yellow arrows. </a:t>
            </a:r>
          </a:p>
          <a:p>
            <a:r>
              <a:rPr lang="en-US" sz="1800" b="0" i="0" u="none" strike="noStrike" baseline="0" dirty="0">
                <a:solidFill>
                  <a:srgbClr val="000000"/>
                </a:solidFill>
                <a:latin typeface="Calibri" panose="020F0502020204030204" pitchFamily="34" charset="0"/>
              </a:rPr>
              <a:t>Figure 3 shows the correlation of well curves with seismic data. </a:t>
            </a:r>
            <a:endParaRPr lang="en-US" dirty="0"/>
          </a:p>
        </p:txBody>
      </p:sp>
      <p:sp>
        <p:nvSpPr>
          <p:cNvPr id="4" name="Slide Number Placeholder 3"/>
          <p:cNvSpPr>
            <a:spLocks noGrp="1"/>
          </p:cNvSpPr>
          <p:nvPr>
            <p:ph type="sldNum" sz="quarter" idx="5"/>
          </p:nvPr>
        </p:nvSpPr>
        <p:spPr/>
        <p:txBody>
          <a:bodyPr/>
          <a:lstStyle/>
          <a:p>
            <a:fld id="{81F3C513-7B74-4C6D-B066-07EE47E46F38}" type="slidenum">
              <a:rPr lang="en-US" smtClean="0"/>
              <a:t>26</a:t>
            </a:fld>
            <a:endParaRPr lang="en-US" dirty="0"/>
          </a:p>
        </p:txBody>
      </p:sp>
    </p:spTree>
    <p:extLst>
      <p:ext uri="{BB962C8B-B14F-4D97-AF65-F5344CB8AC3E}">
        <p14:creationId xmlns:p14="http://schemas.microsoft.com/office/powerpoint/2010/main" val="36915283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F3C513-7B74-4C6D-B066-07EE47E46F38}" type="slidenum">
              <a:rPr lang="en-US" smtClean="0"/>
              <a:t>29</a:t>
            </a:fld>
            <a:endParaRPr lang="en-US" dirty="0"/>
          </a:p>
        </p:txBody>
      </p:sp>
    </p:spTree>
    <p:extLst>
      <p:ext uri="{BB962C8B-B14F-4D97-AF65-F5344CB8AC3E}">
        <p14:creationId xmlns:p14="http://schemas.microsoft.com/office/powerpoint/2010/main" val="27793781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Calibri" panose="020F0502020204030204" pitchFamily="34" charset="0"/>
                <a:cs typeface="Calibri" panose="020F0502020204030204" pitchFamily="34" charset="0"/>
              </a:rPr>
              <a:t>Time slice at </a:t>
            </a:r>
            <a:r>
              <a:rPr lang="en-US" sz="1200" i="1" dirty="0">
                <a:effectLst/>
                <a:latin typeface="Calibri" panose="020F0502020204030204" pitchFamily="34" charset="0"/>
                <a:ea typeface="Calibri" panose="020F0502020204030204" pitchFamily="34" charset="0"/>
                <a:cs typeface="Calibri" panose="020F0502020204030204" pitchFamily="34" charset="0"/>
              </a:rPr>
              <a:t>t</a:t>
            </a:r>
            <a:r>
              <a:rPr lang="en-US" sz="1200" dirty="0">
                <a:effectLst/>
                <a:latin typeface="Calibri" panose="020F0502020204030204" pitchFamily="34" charset="0"/>
                <a:ea typeface="Calibri" panose="020F0502020204030204" pitchFamily="34" charset="0"/>
                <a:cs typeface="Calibri" panose="020F0502020204030204" pitchFamily="34" charset="0"/>
              </a:rPr>
              <a:t>=1.66 s through multispectral energy ratio coherence volumes computed from the (a) original seismic data, and (b) the same data after thin-bed reflectivity inversion and bandwidth extension shown in Figure 20c. Both data volumes were also subjected to structure-oriented filtering described later in this chapter.. Notice the superior definition of the lineaments in terms of their continuity and intensity seen on the display in (b). Some of the weak lineaments seen in (a) are better delineated in (b) indicated by yellow arrows. The fault damage zone indicated by magenta arrows is better defined in (b).</a:t>
            </a:r>
            <a:r>
              <a:rPr lang="en-CA" sz="1200" dirty="0">
                <a:effectLst/>
                <a:latin typeface="Calibri" panose="020F0502020204030204" pitchFamily="34" charset="0"/>
                <a:ea typeface="Calibri" panose="020F0502020204030204" pitchFamily="34" charset="0"/>
                <a:cs typeface="Times New Roman" panose="02020603050405020304" pitchFamily="18" charset="0"/>
              </a:rPr>
              <a:t>  (After Chopra et al., 2023).</a:t>
            </a:r>
            <a:endParaRPr lang="en-US" dirty="0"/>
          </a:p>
        </p:txBody>
      </p:sp>
      <p:sp>
        <p:nvSpPr>
          <p:cNvPr id="4" name="Slide Number Placeholder 3"/>
          <p:cNvSpPr>
            <a:spLocks noGrp="1"/>
          </p:cNvSpPr>
          <p:nvPr>
            <p:ph type="sldNum" sz="quarter" idx="5"/>
          </p:nvPr>
        </p:nvSpPr>
        <p:spPr/>
        <p:txBody>
          <a:bodyPr/>
          <a:lstStyle/>
          <a:p>
            <a:fld id="{81F3C513-7B74-4C6D-B066-07EE47E46F38}" type="slidenum">
              <a:rPr lang="en-US" smtClean="0"/>
              <a:t>30</a:t>
            </a:fld>
            <a:endParaRPr lang="en-US" dirty="0"/>
          </a:p>
        </p:txBody>
      </p:sp>
    </p:spTree>
    <p:extLst>
      <p:ext uri="{BB962C8B-B14F-4D97-AF65-F5344CB8AC3E}">
        <p14:creationId xmlns:p14="http://schemas.microsoft.com/office/powerpoint/2010/main" val="4442999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 comments on post</a:t>
            </a:r>
            <a:r>
              <a:rPr lang="en-US" baseline="0" dirty="0"/>
              <a:t>-migration data conditioning of post-stack data</a:t>
            </a:r>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A0F843D-E8DF-4FA3-A338-5B39138AC2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307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objective of spectral balancing is to restore each spectral component to its ideal level, whether or not is was recorded that way. In general for seismic data, we desire a flat spectrum for all frequencies that are not contaminated by noise. This process has long been used to digitally remaster old music recordings. Enrico Caruso is arguably the best opera singer of all time, but the recording capabilities available in 1916 rendered a sound that was “tinny”. The remastered recording balances the low and high notes that were poorly recorded, while at the same time filtering out some of the “hisses” and “pops” common to old wax recordings.</a:t>
            </a:r>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A0F843D-E8DF-4FA3-A338-5B39138AC2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1348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Flow diagram showing the workflow used in spectral balancing. First, the input data are decomposed into magnitude and phase components for a suite of frequencies representing the spectrum of the input data. The magnitude components are then adjusted to balance the magnitude spectrum, while the phase component are untouched. The new magnitude and original phase are them combined to reconstruct the original data. In general the magnitude and phase components are not written out to disk but rather manipulated internal to the program.</a:t>
            </a:r>
          </a:p>
        </p:txBody>
      </p:sp>
      <p:sp>
        <p:nvSpPr>
          <p:cNvPr id="4" name="Slide Number Placeholder 3"/>
          <p:cNvSpPr>
            <a:spLocks noGrp="1"/>
          </p:cNvSpPr>
          <p:nvPr>
            <p:ph type="sldNum" sz="quarter" idx="5"/>
          </p:nvPr>
        </p:nvSpPr>
        <p:spPr/>
        <p:txBody>
          <a:bodyPr/>
          <a:lstStyle/>
          <a:p>
            <a:fld id="{81F3C513-7B74-4C6D-B066-07EE47E46F38}" type="slidenum">
              <a:rPr lang="en-US" smtClean="0"/>
              <a:t>4</a:t>
            </a:fld>
            <a:endParaRPr lang="en-US" dirty="0"/>
          </a:p>
        </p:txBody>
      </p:sp>
    </p:spTree>
    <p:extLst>
      <p:ext uri="{BB962C8B-B14F-4D97-AF65-F5344CB8AC3E}">
        <p14:creationId xmlns:p14="http://schemas.microsoft.com/office/powerpoint/2010/main" val="3720536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r>
              <a:rPr lang="en-US" dirty="0"/>
              <a:t>Adaptive whitening used by Corrao et al. (2011) assumes that we have a reasonable</a:t>
            </a:r>
            <a:r>
              <a:rPr lang="en-US" baseline="0" dirty="0"/>
              <a:t> estimate of the spectrum of the seismic wavelet, </a:t>
            </a:r>
            <a:r>
              <a:rPr lang="en-US" i="1" baseline="0" dirty="0"/>
              <a:t>W(f)</a:t>
            </a:r>
            <a:r>
              <a:rPr lang="en-US" baseline="0" dirty="0"/>
              <a:t> and noise, </a:t>
            </a:r>
            <a:r>
              <a:rPr lang="en-US" i="1" baseline="0" dirty="0"/>
              <a:t>N(f)</a:t>
            </a:r>
            <a:r>
              <a:rPr lang="en-US" baseline="0" dirty="0"/>
              <a:t>. The first step is to remove the effect of the wavelet spectrum through division by </a:t>
            </a:r>
            <a:r>
              <a:rPr lang="en-US" i="1" baseline="0" dirty="0"/>
              <a:t>W(f)</a:t>
            </a:r>
            <a:r>
              <a:rPr lang="en-US" baseline="0" dirty="0"/>
              <a:t>. The signal and noise spectra are estimated by crosscorrelating adjacent traces. The component of the data that is in phase with a neighboring trace is </a:t>
            </a:r>
            <a:r>
              <a:rPr lang="en-US" i="1" baseline="0" dirty="0"/>
              <a:t>s(t)</a:t>
            </a:r>
            <a:r>
              <a:rPr lang="en-US" baseline="0" dirty="0"/>
              <a:t>, while that which is not is </a:t>
            </a:r>
            <a:r>
              <a:rPr lang="en-US" i="1" baseline="0" dirty="0"/>
              <a:t>n(t)</a:t>
            </a:r>
            <a:r>
              <a:rPr lang="en-US" baseline="0" dirty="0"/>
              <a:t>. If </a:t>
            </a:r>
            <a:r>
              <a:rPr lang="en-US" i="1" baseline="0" dirty="0"/>
              <a:t>N(f)</a:t>
            </a:r>
            <a:r>
              <a:rPr lang="en-US" baseline="0" dirty="0"/>
              <a:t>=0, no change to the spectral balancing is applied. However, as the noise increases (typically towards the edges of the bandwidth) the spectral balancing is progressively reduced. Balancing is then done by normalizing the power spectra.</a:t>
            </a:r>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9. Data conditioning</a:t>
            </a:r>
          </a:p>
        </p:txBody>
      </p:sp>
    </p:spTree>
    <p:extLst>
      <p:ext uri="{BB962C8B-B14F-4D97-AF65-F5344CB8AC3E}">
        <p14:creationId xmlns:p14="http://schemas.microsoft.com/office/powerpoint/2010/main" val="3497200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b="0" kern="1200" dirty="0">
                <a:solidFill>
                  <a:schemeClr val="tx1"/>
                </a:solidFill>
                <a:latin typeface="Times New Roman" pitchFamily="18" charset="0"/>
                <a:ea typeface="+mn-ea"/>
                <a:cs typeface="+mn-cs"/>
              </a:rPr>
              <a:t>A representative vertical slice through the input data  before and  filter adaptive whitening. Frequency spectral of the original data(in black) and whitened data (in red).</a:t>
            </a:r>
            <a:endParaRPr lang="en-US" sz="1200" b="0" kern="1200" dirty="0">
              <a:solidFill>
                <a:schemeClr val="tx1"/>
              </a:solidFill>
              <a:latin typeface="Times New Roman" pitchFamily="18" charset="0"/>
              <a:ea typeface="+mn-ea"/>
              <a:cs typeface="+mn-cs"/>
            </a:endParaRPr>
          </a:p>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9. Data conditioning</a:t>
            </a:r>
          </a:p>
        </p:txBody>
      </p:sp>
    </p:spTree>
    <p:extLst>
      <p:ext uri="{BB962C8B-B14F-4D97-AF65-F5344CB8AC3E}">
        <p14:creationId xmlns:p14="http://schemas.microsoft.com/office/powerpoint/2010/main" val="1927292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dirty="0"/>
              <a:t>This schematic</a:t>
            </a:r>
            <a:r>
              <a:rPr lang="en-US" baseline="0" dirty="0"/>
              <a:t> shows how one can reconstruct the original signal by summing over the spectral components, or voices (soprano, alto, tenor, base). Through proper scaling, the original data can be reconstructed. (After Matos and Marfurt, 2011).</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A0F843D-E8DF-4FA3-A338-5B39138AC2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7293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Spectral balancing of the NZP&amp;M Kora3d survey. (a) Power spectra of the entire survey after three iterations of structure-oriented filtering. (b) Corresponding power spectra after spectral balancing, using a value of </a:t>
            </a:r>
            <a:r>
              <a:rPr lang="el-GR" sz="1600" i="1" kern="1200" dirty="0">
                <a:solidFill>
                  <a:schemeClr val="tx1"/>
                </a:solidFill>
                <a:effectLst/>
                <a:latin typeface="+mn-lt"/>
                <a:ea typeface="+mn-ea"/>
                <a:cs typeface="+mn-cs"/>
              </a:rPr>
              <a:t>ε</a:t>
            </a:r>
            <a:r>
              <a:rPr lang="en-US" sz="1600" kern="1200" dirty="0">
                <a:solidFill>
                  <a:schemeClr val="tx1"/>
                </a:solidFill>
                <a:effectLst/>
                <a:latin typeface="+mn-lt"/>
                <a:ea typeface="+mn-ea"/>
                <a:cs typeface="+mn-cs"/>
              </a:rPr>
              <a:t>=0.01. Equation 4 provides the basis for time-varying spectral balancing using spectral components, </a:t>
            </a:r>
            <a:r>
              <a:rPr lang="en-US" sz="1600" i="1" kern="1200" dirty="0">
                <a:solidFill>
                  <a:schemeClr val="tx1"/>
                </a:solidFill>
                <a:effectLst/>
                <a:latin typeface="+mn-lt"/>
                <a:ea typeface="+mn-ea"/>
                <a:cs typeface="+mn-cs"/>
              </a:rPr>
              <a:t>a</a:t>
            </a:r>
            <a:r>
              <a:rPr lang="en-US" sz="1600" kern="1200" dirty="0">
                <a:solidFill>
                  <a:schemeClr val="tx1"/>
                </a:solidFill>
                <a:effectLst/>
                <a:latin typeface="+mn-lt"/>
                <a:ea typeface="+mn-ea"/>
                <a:cs typeface="+mn-cs"/>
              </a:rPr>
              <a:t>(t,f). As is the case with the algorithm described by Corrao (2011), balancing is done with power </a:t>
            </a:r>
            <a:r>
              <a:rPr lang="en-US" sz="1600" i="1" kern="1200" dirty="0">
                <a:solidFill>
                  <a:schemeClr val="tx1"/>
                </a:solidFill>
                <a:effectLst/>
                <a:latin typeface="+mn-lt"/>
                <a:ea typeface="+mn-ea"/>
                <a:cs typeface="+mn-cs"/>
              </a:rPr>
              <a:t>P</a:t>
            </a:r>
            <a:r>
              <a:rPr lang="en-US" sz="1600" kern="1200" dirty="0">
                <a:solidFill>
                  <a:schemeClr val="tx1"/>
                </a:solidFill>
                <a:effectLst/>
                <a:latin typeface="+mn-lt"/>
                <a:ea typeface="+mn-ea"/>
                <a:cs typeface="+mn-cs"/>
              </a:rPr>
              <a:t>(</a:t>
            </a:r>
            <a:r>
              <a:rPr lang="en-US" sz="1600" i="1" kern="1200" dirty="0">
                <a:solidFill>
                  <a:schemeClr val="tx1"/>
                </a:solidFill>
                <a:effectLst/>
                <a:latin typeface="+mn-lt"/>
                <a:ea typeface="+mn-ea"/>
                <a:cs typeface="+mn-cs"/>
              </a:rPr>
              <a:t>t,f</a:t>
            </a:r>
            <a:r>
              <a:rPr lang="en-US" sz="1600" kern="1200" dirty="0">
                <a:solidFill>
                  <a:schemeClr val="tx1"/>
                </a:solidFill>
                <a:effectLst/>
                <a:latin typeface="+mn-lt"/>
                <a:ea typeface="+mn-ea"/>
                <a:cs typeface="+mn-cs"/>
              </a:rPr>
              <a:t>) </a:t>
            </a:r>
            <a:r>
              <a:rPr lang="en-US" sz="1600" i="1" kern="1200" dirty="0">
                <a:solidFill>
                  <a:schemeClr val="tx1"/>
                </a:solidFill>
                <a:effectLst/>
                <a:latin typeface="+mn-lt"/>
                <a:ea typeface="+mn-ea"/>
                <a:cs typeface="+mn-cs"/>
              </a:rPr>
              <a:t>=</a:t>
            </a:r>
            <a:r>
              <a:rPr lang="en-US" sz="1600" kern="1200" dirty="0">
                <a:solidFill>
                  <a:schemeClr val="tx1"/>
                </a:solidFill>
                <a:effectLst/>
                <a:latin typeface="+mn-lt"/>
                <a:ea typeface="+mn-ea"/>
                <a:cs typeface="+mn-cs"/>
              </a:rPr>
              <a:t> </a:t>
            </a:r>
            <a:r>
              <a:rPr lang="en-US" sz="1600" i="1" kern="1200" dirty="0">
                <a:solidFill>
                  <a:schemeClr val="tx1"/>
                </a:solidFill>
                <a:effectLst/>
                <a:latin typeface="+mn-lt"/>
                <a:ea typeface="+mn-ea"/>
                <a:cs typeface="+mn-cs"/>
              </a:rPr>
              <a:t>a</a:t>
            </a:r>
            <a:r>
              <a:rPr lang="en-US" sz="1600" kern="1200" baseline="30000" dirty="0">
                <a:solidFill>
                  <a:schemeClr val="tx1"/>
                </a:solidFill>
                <a:effectLst/>
                <a:latin typeface="+mn-lt"/>
                <a:ea typeface="+mn-ea"/>
                <a:cs typeface="+mn-cs"/>
              </a:rPr>
              <a:t>2</a:t>
            </a:r>
            <a:r>
              <a:rPr lang="en-US" sz="1600" kern="1200" dirty="0">
                <a:solidFill>
                  <a:schemeClr val="tx1"/>
                </a:solidFill>
                <a:effectLst/>
                <a:latin typeface="+mn-lt"/>
                <a:ea typeface="+mn-ea"/>
                <a:cs typeface="+mn-cs"/>
              </a:rPr>
              <a:t>(</a:t>
            </a:r>
            <a:r>
              <a:rPr lang="en-US" sz="1600" i="1" kern="1200" dirty="0">
                <a:solidFill>
                  <a:schemeClr val="tx1"/>
                </a:solidFill>
                <a:effectLst/>
                <a:latin typeface="+mn-lt"/>
                <a:ea typeface="+mn-ea"/>
                <a:cs typeface="+mn-cs"/>
              </a:rPr>
              <a:t>t,f</a:t>
            </a:r>
            <a:r>
              <a:rPr lang="en-US" sz="1600" kern="1200" dirty="0">
                <a:solidFill>
                  <a:schemeClr val="tx1"/>
                </a:solidFill>
                <a:effectLst/>
                <a:latin typeface="+mn-lt"/>
                <a:ea typeface="+mn-ea"/>
                <a:cs typeface="+mn-cs"/>
              </a:rPr>
              <a:t>). Within vertical running windows, we compute the average power over all traces and the peak power of the current trace for each spectral component computed. The noise is considered to be a user-defined fraction, </a:t>
            </a:r>
            <a:r>
              <a:rPr lang="el-GR" sz="1600" i="1" kern="1200" dirty="0">
                <a:solidFill>
                  <a:schemeClr val="tx1"/>
                </a:solidFill>
                <a:effectLst/>
                <a:latin typeface="+mn-lt"/>
                <a:ea typeface="+mn-ea"/>
                <a:cs typeface="+mn-cs"/>
              </a:rPr>
              <a:t>ε</a:t>
            </a:r>
            <a:r>
              <a:rPr lang="en-US" sz="1600" kern="1200" dirty="0">
                <a:solidFill>
                  <a:schemeClr val="tx1"/>
                </a:solidFill>
                <a:effectLst/>
                <a:latin typeface="+mn-lt"/>
                <a:ea typeface="+mn-ea"/>
                <a:cs typeface="+mn-cs"/>
              </a:rPr>
              <a:t>, of the peak power. This algorithm avoids estimating the wavelet spectrum and instead assumes that the survey is sufficiently large and is either stratigraphically or structurally complex enough that the average reflectivity within the running window is approximately white. This assumption can be violated for small surveys imaging flat, nearly constant reflectivity geology.</a:t>
            </a:r>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A0F843D-E8DF-4FA3-A338-5B39138AC2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0039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(a) A representative vertical slice through a seismic amplitude volume before spectral balancing. Red arrows indicate migration artifacts associated with operator aliasing. Because they are nearly vertical, these high-amplitude artifacts exhibit a lower apparent frequency. (b) The same vertical slice after spectral balancing, setting </a:t>
            </a:r>
            <a:r>
              <a:rPr lang="el-GR" sz="1600" i="1" kern="1200" dirty="0">
                <a:solidFill>
                  <a:schemeClr val="tx1"/>
                </a:solidFill>
                <a:effectLst/>
                <a:latin typeface="+mn-lt"/>
                <a:ea typeface="+mn-ea"/>
                <a:cs typeface="+mn-cs"/>
              </a:rPr>
              <a:t>ε</a:t>
            </a:r>
            <a:r>
              <a:rPr lang="el-GR" sz="1600" kern="1200" dirty="0">
                <a:solidFill>
                  <a:schemeClr val="tx1"/>
                </a:solidFill>
                <a:effectLst/>
                <a:latin typeface="+mn-lt"/>
                <a:ea typeface="+mn-ea"/>
                <a:cs typeface="+mn-cs"/>
              </a:rPr>
              <a:t> </a:t>
            </a:r>
            <a:r>
              <a:rPr lang="en-US" sz="1600" kern="1200" dirty="0">
                <a:solidFill>
                  <a:schemeClr val="tx1"/>
                </a:solidFill>
                <a:effectLst/>
                <a:latin typeface="+mn-lt"/>
                <a:ea typeface="+mn-ea"/>
                <a:cs typeface="+mn-cs"/>
              </a:rPr>
              <a:t>= 0.01 in equation 4. The low frequencies, below 5 Hz, are rejected, whereas those between 5 and 10 Hz are balanced and tapered, thereby suppressing the stronger steeply dipping migration artifacts indicated by the green arrows. Spectral components are balanced between 10 and 100 Hz, with tapers at the ends applied to the ranges 5 to 10 Hz and 100 to 120 Hz, thereby allowing us to resolve the thin beds indicated by the yellow arrows. Recall that the original data were sampled at </a:t>
            </a:r>
            <a:r>
              <a:rPr lang="el-GR" sz="1600" kern="1200" dirty="0">
                <a:solidFill>
                  <a:schemeClr val="tx1"/>
                </a:solidFill>
                <a:effectLst/>
                <a:latin typeface="+mn-lt"/>
                <a:ea typeface="+mn-ea"/>
                <a:cs typeface="+mn-cs"/>
              </a:rPr>
              <a:t>Δ</a:t>
            </a:r>
            <a:r>
              <a:rPr lang="en-US" sz="1600" i="1" kern="1200" dirty="0">
                <a:solidFill>
                  <a:schemeClr val="tx1"/>
                </a:solidFill>
                <a:effectLst/>
                <a:latin typeface="+mn-lt"/>
                <a:ea typeface="+mn-ea"/>
                <a:cs typeface="+mn-cs"/>
              </a:rPr>
              <a:t>t</a:t>
            </a:r>
            <a:r>
              <a:rPr lang="en-US" sz="1600" kern="1200" dirty="0">
                <a:solidFill>
                  <a:schemeClr val="tx1"/>
                </a:solidFill>
                <a:effectLst/>
                <a:latin typeface="+mn-lt"/>
                <a:ea typeface="+mn-ea"/>
                <a:cs typeface="+mn-cs"/>
              </a:rPr>
              <a:t> = 4 ms, such that the original Nyquist frequency was 125 Hz. Unfortunately, some low-frequency artifacts creep through in the zone indicated by the red arrows. Kora3D data courtesy of New Zealand Petroleum and Minerals (NZP&amp;M). Used by permission.</a:t>
            </a:r>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63192073-64C2-4EDA-ABD7-A224903B903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1285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58ACC-8EB8-42A8-AFF7-9085384C7EAC}"/>
              </a:ext>
            </a:extLst>
          </p:cNvPr>
          <p:cNvSpPr>
            <a:spLocks noGrp="1"/>
          </p:cNvSpPr>
          <p:nvPr>
            <p:ph type="ctrTitle"/>
          </p:nvPr>
        </p:nvSpPr>
        <p:spPr>
          <a:xfrm>
            <a:off x="1524000" y="1122363"/>
            <a:ext cx="9144000" cy="2387600"/>
          </a:xfrm>
        </p:spPr>
        <p:txBody>
          <a:bodyPr anchor="b">
            <a:normAutofit/>
          </a:bodyPr>
          <a:lstStyle>
            <a:lvl1pPr algn="ctr">
              <a:defRPr sz="3200">
                <a:solidFill>
                  <a:srgbClr val="FFC000"/>
                </a:solidFill>
                <a:latin typeface="+mn-lt"/>
              </a:defRPr>
            </a:lvl1pPr>
          </a:lstStyle>
          <a:p>
            <a:r>
              <a:rPr lang="en-US" dirty="0"/>
              <a:t>Click to edit Master title style</a:t>
            </a:r>
          </a:p>
        </p:txBody>
      </p:sp>
      <p:sp>
        <p:nvSpPr>
          <p:cNvPr id="3" name="Subtitle 2">
            <a:extLst>
              <a:ext uri="{FF2B5EF4-FFF2-40B4-BE49-F238E27FC236}">
                <a16:creationId xmlns:a16="http://schemas.microsoft.com/office/drawing/2014/main" id="{EEE14727-2FD7-4548-84F2-4047CB299876}"/>
              </a:ext>
            </a:extLst>
          </p:cNvPr>
          <p:cNvSpPr>
            <a:spLocks noGrp="1"/>
          </p:cNvSpPr>
          <p:nvPr>
            <p:ph type="subTitle" idx="1"/>
          </p:nvPr>
        </p:nvSpPr>
        <p:spPr>
          <a:xfrm>
            <a:off x="1524000" y="3602038"/>
            <a:ext cx="9144000" cy="1655762"/>
          </a:xfrm>
        </p:spPr>
        <p:txBody>
          <a:bodyPr/>
          <a:lstStyle>
            <a:lvl1pPr marL="0" indent="0" algn="ctr">
              <a:buNone/>
              <a:defRPr sz="2400">
                <a:solidFill>
                  <a:srgbClr val="FFFF00"/>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0D85BC9-6438-4704-B514-F00D4B30A03A}"/>
              </a:ext>
            </a:extLst>
          </p:cNvPr>
          <p:cNvSpPr>
            <a:spLocks noGrp="1"/>
          </p:cNvSpPr>
          <p:nvPr>
            <p:ph type="dt" sz="half" idx="10"/>
          </p:nvPr>
        </p:nvSpPr>
        <p:spPr>
          <a:xfrm>
            <a:off x="10091382" y="5624512"/>
            <a:ext cx="2743200" cy="365125"/>
          </a:xfrm>
        </p:spPr>
        <p:txBody>
          <a:bodyPr/>
          <a:lstStyle>
            <a:lvl1pPr>
              <a:defRPr>
                <a:solidFill>
                  <a:schemeClr val="bg1"/>
                </a:solidFill>
                <a:latin typeface="+mn-lt"/>
              </a:defRPr>
            </a:lvl1pPr>
          </a:lstStyle>
          <a:p>
            <a:endParaRPr lang="en-US" dirty="0"/>
          </a:p>
        </p:txBody>
      </p:sp>
      <p:sp>
        <p:nvSpPr>
          <p:cNvPr id="5" name="Footer Placeholder 4">
            <a:extLst>
              <a:ext uri="{FF2B5EF4-FFF2-40B4-BE49-F238E27FC236}">
                <a16:creationId xmlns:a16="http://schemas.microsoft.com/office/drawing/2014/main" id="{CDDD03BC-C9F9-4BE3-AFEF-C37D093AFDEA}"/>
              </a:ext>
            </a:extLst>
          </p:cNvPr>
          <p:cNvSpPr>
            <a:spLocks noGrp="1"/>
          </p:cNvSpPr>
          <p:nvPr>
            <p:ph type="ftr" sz="quarter" idx="11"/>
          </p:nvPr>
        </p:nvSpPr>
        <p:spPr/>
        <p:txBody>
          <a:bodyPr/>
          <a:lstStyle>
            <a:lvl1pPr>
              <a:defRPr>
                <a:solidFill>
                  <a:schemeClr val="bg1"/>
                </a:solidFill>
                <a:latin typeface="+mn-lt"/>
              </a:defRPr>
            </a:lvl1pPr>
          </a:lstStyle>
          <a:p>
            <a:endParaRPr lang="en-US" dirty="0"/>
          </a:p>
        </p:txBody>
      </p:sp>
      <p:sp>
        <p:nvSpPr>
          <p:cNvPr id="6" name="Slide Number Placeholder 5">
            <a:extLst>
              <a:ext uri="{FF2B5EF4-FFF2-40B4-BE49-F238E27FC236}">
                <a16:creationId xmlns:a16="http://schemas.microsoft.com/office/drawing/2014/main" id="{08D8706D-54F2-4015-8454-BA76FF3C8098}"/>
              </a:ext>
            </a:extLst>
          </p:cNvPr>
          <p:cNvSpPr>
            <a:spLocks noGrp="1"/>
          </p:cNvSpPr>
          <p:nvPr>
            <p:ph type="sldNum" sz="quarter" idx="12"/>
          </p:nvPr>
        </p:nvSpPr>
        <p:spPr>
          <a:xfrm>
            <a:off x="15920" y="6492830"/>
            <a:ext cx="2743200" cy="365125"/>
          </a:xfrm>
        </p:spPr>
        <p:txBody>
          <a:bodyPr/>
          <a:lstStyle>
            <a:lvl1pPr algn="l">
              <a:defRPr>
                <a:solidFill>
                  <a:schemeClr val="bg1"/>
                </a:solidFill>
                <a:latin typeface="+mn-lt"/>
              </a:defRPr>
            </a:lvl1pPr>
          </a:lstStyle>
          <a:p>
            <a:r>
              <a:rPr lang="en-US" dirty="0"/>
              <a:t>10a-</a:t>
            </a:r>
            <a:fld id="{E84294E7-870A-4591-A028-E1914D91E07F}" type="slidenum">
              <a:rPr lang="en-US" smtClean="0"/>
              <a:pPr/>
              <a:t>‹#›</a:t>
            </a:fld>
            <a:endParaRPr lang="en-US" dirty="0"/>
          </a:p>
        </p:txBody>
      </p:sp>
    </p:spTree>
    <p:extLst>
      <p:ext uri="{BB962C8B-B14F-4D97-AF65-F5344CB8AC3E}">
        <p14:creationId xmlns:p14="http://schemas.microsoft.com/office/powerpoint/2010/main" val="3485224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r>
              <a:rPr lang="en-US" dirty="0"/>
              <a:t>10a-</a:t>
            </a:r>
            <a:fld id="{0D126475-E98B-4E79-A2BB-CBEEB8F86428}" type="slidenum">
              <a:rPr lang="en-US" smtClean="0"/>
              <a:pPr>
                <a:defRPr/>
              </a:pPr>
              <a:t>‹#›</a:t>
            </a:fld>
            <a:endParaRPr lang="en-US" dirty="0">
              <a:solidFill>
                <a:schemeClr val="tx1"/>
              </a:solidFill>
            </a:endParaRPr>
          </a:p>
        </p:txBody>
      </p:sp>
    </p:spTree>
    <p:extLst>
      <p:ext uri="{BB962C8B-B14F-4D97-AF65-F5344CB8AC3E}">
        <p14:creationId xmlns:p14="http://schemas.microsoft.com/office/powerpoint/2010/main" val="2551594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dirty="0"/>
              <a:t>10a-</a:t>
            </a:r>
            <a:fld id="{32AB8D3D-FB3C-49A2-855E-BE1E1BCDA17C}" type="slidenum">
              <a:rPr lang="en-US" smtClean="0"/>
              <a:pPr/>
              <a:t>‹#›</a:t>
            </a:fld>
            <a:endParaRPr lang="en-US" dirty="0"/>
          </a:p>
        </p:txBody>
      </p:sp>
    </p:spTree>
    <p:extLst>
      <p:ext uri="{BB962C8B-B14F-4D97-AF65-F5344CB8AC3E}">
        <p14:creationId xmlns:p14="http://schemas.microsoft.com/office/powerpoint/2010/main" val="2971329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effectLst>
                  <a:outerShdw blurRad="38100" dist="38100" dir="2700000" algn="tl">
                    <a:srgbClr val="000000">
                      <a:alpha val="43137"/>
                    </a:srgbClr>
                  </a:outerShdw>
                </a:effectLst>
                <a:latin typeface="+mj-lt"/>
              </a:defRPr>
            </a:lvl1pPr>
          </a:lstStyle>
          <a:p>
            <a:r>
              <a:rPr lang="en-US"/>
              <a:t>Click to edit Master title style</a:t>
            </a:r>
          </a:p>
        </p:txBody>
      </p:sp>
      <p:sp>
        <p:nvSpPr>
          <p:cNvPr id="3" name="Content Placeholder 2"/>
          <p:cNvSpPr>
            <a:spLocks noGrp="1"/>
          </p:cNvSpPr>
          <p:nvPr>
            <p:ph idx="1"/>
          </p:nvPr>
        </p:nvSpPr>
        <p:spPr/>
        <p:txBody>
          <a:bodyPr/>
          <a:lstStyle>
            <a:lvl1pPr>
              <a:defRPr sz="2400">
                <a:effectLst>
                  <a:outerShdw blurRad="38100" dist="38100" dir="2700000" algn="tl">
                    <a:srgbClr val="000000">
                      <a:alpha val="43137"/>
                    </a:srgbClr>
                  </a:outerShdw>
                </a:effectLst>
                <a:latin typeface="+mj-lt"/>
              </a:defRPr>
            </a:lvl1pPr>
            <a:lvl2pPr>
              <a:defRPr sz="2400">
                <a:effectLst>
                  <a:outerShdw blurRad="38100" dist="38100" dir="2700000" algn="tl">
                    <a:srgbClr val="000000">
                      <a:alpha val="43137"/>
                    </a:srgbClr>
                  </a:outerShdw>
                </a:effectLst>
                <a:latin typeface="+mj-lt"/>
              </a:defRPr>
            </a:lvl2pPr>
            <a:lvl3pPr>
              <a:defRPr sz="2400">
                <a:effectLst>
                  <a:outerShdw blurRad="38100" dist="38100" dir="2700000" algn="tl">
                    <a:srgbClr val="000000">
                      <a:alpha val="43137"/>
                    </a:srgbClr>
                  </a:outerShdw>
                </a:effectLst>
                <a:latin typeface="+mj-lt"/>
              </a:defRPr>
            </a:lvl3pPr>
            <a:lvl4pPr>
              <a:defRPr sz="2400">
                <a:effectLst>
                  <a:outerShdw blurRad="38100" dist="38100" dir="2700000" algn="tl">
                    <a:srgbClr val="000000">
                      <a:alpha val="43137"/>
                    </a:srgbClr>
                  </a:outerShdw>
                </a:effectLst>
                <a:latin typeface="+mj-lt"/>
              </a:defRPr>
            </a:lvl4pPr>
            <a:lvl5pPr>
              <a:defRPr sz="2400">
                <a:effectLst>
                  <a:outerShdw blurRad="38100" dist="38100" dir="2700000" algn="tl">
                    <a:srgbClr val="000000">
                      <a:alpha val="43137"/>
                    </a:srgbClr>
                  </a:outerShdw>
                </a:effectLst>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latin typeface="+mj-lt"/>
              </a:defRPr>
            </a:lvl1pPr>
          </a:lstStyle>
          <a:p>
            <a:endParaRPr lang="en-US" dirty="0"/>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latin typeface="+mj-lt"/>
              </a:defRPr>
            </a:lvl1pPr>
          </a:lstStyle>
          <a:p>
            <a:endParaRPr lang="en-US" dirty="0"/>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latin typeface="+mj-lt"/>
              </a:defRPr>
            </a:lvl1pPr>
          </a:lstStyle>
          <a:p>
            <a:r>
              <a:rPr lang="en-US" dirty="0"/>
              <a:t>10a-</a:t>
            </a:r>
            <a:fld id="{32AB8D3D-FB3C-49A2-855E-BE1E1BCDA17C}" type="slidenum">
              <a:rPr lang="en-US" smtClean="0"/>
              <a:pPr/>
              <a:t>‹#›</a:t>
            </a:fld>
            <a:endParaRPr lang="en-US" dirty="0"/>
          </a:p>
        </p:txBody>
      </p:sp>
    </p:spTree>
    <p:extLst>
      <p:ext uri="{BB962C8B-B14F-4D97-AF65-F5344CB8AC3E}">
        <p14:creationId xmlns:p14="http://schemas.microsoft.com/office/powerpoint/2010/main" val="7949951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FF"/>
            </a:gs>
            <a:gs pos="100000">
              <a:srgbClr val="000060"/>
            </a:gs>
          </a:gsLst>
          <a:path path="rect">
            <a:fillToRect r="100000" b="100000"/>
          </a:path>
          <a:tileRect l="-100000" t="-10000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414FC3-821F-45C3-9FC1-3FAEBD9946F0}"/>
              </a:ext>
            </a:extLst>
          </p:cNvPr>
          <p:cNvSpPr>
            <a:spLocks noGrp="1"/>
          </p:cNvSpPr>
          <p:nvPr>
            <p:ph type="title"/>
          </p:nvPr>
        </p:nvSpPr>
        <p:spPr>
          <a:xfrm>
            <a:off x="838200" y="34197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EE0D1A-CF65-4E72-A1C6-CC17FACC7E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8DCCF6-879F-4E3A-9FE6-7F1D02988639}"/>
              </a:ext>
            </a:extLst>
          </p:cNvPr>
          <p:cNvSpPr>
            <a:spLocks noGrp="1"/>
          </p:cNvSpPr>
          <p:nvPr>
            <p:ph type="dt" sz="half" idx="2"/>
          </p:nvPr>
        </p:nvSpPr>
        <p:spPr>
          <a:xfrm>
            <a:off x="8610600" y="6337159"/>
            <a:ext cx="2743200" cy="365125"/>
          </a:xfrm>
          <a:prstGeom prst="rect">
            <a:avLst/>
          </a:prstGeom>
        </p:spPr>
        <p:txBody>
          <a:bodyPr vert="horz" lIns="91440" tIns="45720" rIns="91440" bIns="45720" rtlCol="0" anchor="ctr"/>
          <a:lstStyle>
            <a:lvl1pPr algn="l">
              <a:defRPr sz="1200">
                <a:solidFill>
                  <a:schemeClr val="bg1"/>
                </a:solidFill>
                <a:effectLst>
                  <a:outerShdw blurRad="38100" dist="38100" dir="2700000" algn="tl">
                    <a:srgbClr val="000000">
                      <a:alpha val="43137"/>
                    </a:srgbClr>
                  </a:outerShdw>
                </a:effectLst>
                <a:latin typeface="+mn-lt"/>
              </a:defRPr>
            </a:lvl1pPr>
          </a:lstStyle>
          <a:p>
            <a:endParaRPr lang="en-US" dirty="0"/>
          </a:p>
        </p:txBody>
      </p:sp>
      <p:sp>
        <p:nvSpPr>
          <p:cNvPr id="5" name="Footer Placeholder 4">
            <a:extLst>
              <a:ext uri="{FF2B5EF4-FFF2-40B4-BE49-F238E27FC236}">
                <a16:creationId xmlns:a16="http://schemas.microsoft.com/office/drawing/2014/main" id="{5A0F5236-D236-4BB6-89E7-2323DD05AA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effectLst>
                  <a:outerShdw blurRad="38100" dist="38100" dir="2700000" algn="tl">
                    <a:srgbClr val="000000">
                      <a:alpha val="43137"/>
                    </a:srgbClr>
                  </a:outerShdw>
                </a:effectLst>
                <a:latin typeface="+mn-lt"/>
              </a:defRPr>
            </a:lvl1pPr>
          </a:lstStyle>
          <a:p>
            <a:endParaRPr lang="en-US" dirty="0"/>
          </a:p>
        </p:txBody>
      </p:sp>
      <p:sp>
        <p:nvSpPr>
          <p:cNvPr id="6" name="Slide Number Placeholder 5">
            <a:extLst>
              <a:ext uri="{FF2B5EF4-FFF2-40B4-BE49-F238E27FC236}">
                <a16:creationId xmlns:a16="http://schemas.microsoft.com/office/drawing/2014/main" id="{688FD66E-C663-4A11-AA47-70EA1EEE9C5E}"/>
              </a:ext>
            </a:extLst>
          </p:cNvPr>
          <p:cNvSpPr>
            <a:spLocks noGrp="1"/>
          </p:cNvSpPr>
          <p:nvPr>
            <p:ph type="sldNum" sz="quarter" idx="4"/>
          </p:nvPr>
        </p:nvSpPr>
        <p:spPr>
          <a:xfrm>
            <a:off x="0" y="6498121"/>
            <a:ext cx="2743200" cy="365125"/>
          </a:xfrm>
          <a:prstGeom prst="rect">
            <a:avLst/>
          </a:prstGeom>
        </p:spPr>
        <p:txBody>
          <a:bodyPr vert="horz" lIns="91440" tIns="45720" rIns="91440" bIns="45720" rtlCol="0" anchor="ctr"/>
          <a:lstStyle>
            <a:lvl1pPr algn="l">
              <a:defRPr sz="1400">
                <a:solidFill>
                  <a:schemeClr val="bg1"/>
                </a:solidFill>
                <a:effectLst>
                  <a:outerShdw blurRad="38100" dist="38100" dir="2700000" algn="tl">
                    <a:srgbClr val="000000">
                      <a:alpha val="43137"/>
                    </a:srgbClr>
                  </a:outerShdw>
                </a:effectLst>
                <a:latin typeface="+mn-lt"/>
              </a:defRPr>
            </a:lvl1pPr>
          </a:lstStyle>
          <a:p>
            <a:r>
              <a:rPr lang="en-US" dirty="0"/>
              <a:t>10a-</a:t>
            </a:r>
            <a:fld id="{E84294E7-870A-4591-A028-E1914D91E07F}" type="slidenum">
              <a:rPr lang="en-US" smtClean="0"/>
              <a:pPr/>
              <a:t>‹#›</a:t>
            </a:fld>
            <a:endParaRPr lang="en-US" dirty="0"/>
          </a:p>
        </p:txBody>
      </p:sp>
    </p:spTree>
    <p:extLst>
      <p:ext uri="{BB962C8B-B14F-4D97-AF65-F5344CB8AC3E}">
        <p14:creationId xmlns:p14="http://schemas.microsoft.com/office/powerpoint/2010/main" val="2607560492"/>
      </p:ext>
    </p:extLst>
  </p:cSld>
  <p:clrMap bg1="lt1" tx1="dk1" bg2="lt2" tx2="dk2" accent1="accent1" accent2="accent2" accent3="accent3" accent4="accent4" accent5="accent5" accent6="accent6" hlink="hlink" folHlink="folHlink"/>
  <p:sldLayoutIdLst>
    <p:sldLayoutId id="2147483649" r:id="rId1"/>
    <p:sldLayoutId id="2147483661" r:id="rId2"/>
  </p:sldLayoutIdLst>
  <p:hf hdr="0" ftr="0" dt="0"/>
  <p:txStyles>
    <p:titleStyle>
      <a:lvl1pPr algn="l" defTabSz="914400" rtl="0" eaLnBrk="1" latinLnBrk="0" hangingPunct="1">
        <a:lnSpc>
          <a:spcPct val="90000"/>
        </a:lnSpc>
        <a:spcBef>
          <a:spcPct val="0"/>
        </a:spcBef>
        <a:buNone/>
        <a:defRPr sz="3200" kern="1200">
          <a:solidFill>
            <a:srgbClr val="FFC000"/>
          </a:solidFill>
          <a:effectLst>
            <a:outerShdw blurRad="38100" dist="38100" dir="2700000" algn="tl">
              <a:srgbClr val="000000">
                <a:alpha val="43137"/>
              </a:srgbClr>
            </a:outerShdw>
          </a:effectLst>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FFF00"/>
          </a:solidFill>
          <a:effectLst>
            <a:outerShdw blurRad="38100" dist="38100" dir="2700000" algn="tl">
              <a:srgbClr val="000000">
                <a:alpha val="43137"/>
              </a:srgb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FF"/>
            </a:gs>
            <a:gs pos="100000">
              <a:srgbClr val="000060"/>
            </a:gs>
          </a:gsLst>
          <a:path path="rect">
            <a:fillToRect r="100000" b="100000"/>
          </a:path>
          <a:tileRect l="-100000" t="-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9"/>
            <a:ext cx="10972801" cy="1143000"/>
          </a:xfrm>
          <a:prstGeom prst="rect">
            <a:avLst/>
          </a:prstGeom>
        </p:spPr>
        <p:txBody>
          <a:bodyPr vert="horz" lIns="121899" tIns="60949" rIns="121899" bIns="60949" rtlCol="0" anchor="ctr">
            <a:normAutofit/>
          </a:bodyPr>
          <a:lstStyle/>
          <a:p>
            <a:r>
              <a:rPr lang="en-US"/>
              <a:t>Click to edit Master title style</a:t>
            </a:r>
          </a:p>
        </p:txBody>
      </p:sp>
      <p:sp>
        <p:nvSpPr>
          <p:cNvPr id="3" name="Text Placeholder 2"/>
          <p:cNvSpPr>
            <a:spLocks noGrp="1"/>
          </p:cNvSpPr>
          <p:nvPr>
            <p:ph type="body" idx="1"/>
          </p:nvPr>
        </p:nvSpPr>
        <p:spPr>
          <a:xfrm>
            <a:off x="609601" y="1600204"/>
            <a:ext cx="10972801" cy="4525963"/>
          </a:xfrm>
          <a:prstGeom prst="rect">
            <a:avLst/>
          </a:prstGeom>
        </p:spPr>
        <p:txBody>
          <a:bodyPr vert="horz" lIns="121899" tIns="60949" rIns="121899" bIns="60949"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535035" y="6324601"/>
            <a:ext cx="2844800" cy="365125"/>
          </a:xfrm>
          <a:prstGeom prst="rect">
            <a:avLst/>
          </a:prstGeom>
        </p:spPr>
        <p:txBody>
          <a:bodyPr vert="horz" lIns="121899" tIns="60949" rIns="121899" bIns="60949" rtlCol="0" anchor="ctr"/>
          <a:lstStyle>
            <a:lvl1pPr algn="l">
              <a:defRPr sz="1600">
                <a:solidFill>
                  <a:schemeClr val="tx1">
                    <a:tint val="75000"/>
                  </a:schemeClr>
                </a:solidFill>
                <a:effectLst>
                  <a:outerShdw blurRad="38100" dist="38100" dir="2700000" algn="tl">
                    <a:srgbClr val="000000">
                      <a:alpha val="43137"/>
                    </a:srgbClr>
                  </a:outerShdw>
                </a:effectLst>
                <a:latin typeface="+mn-lt"/>
              </a:defRPr>
            </a:lvl1pPr>
          </a:lstStyle>
          <a:p>
            <a:endParaRPr lang="en-US" dirty="0"/>
          </a:p>
        </p:txBody>
      </p:sp>
      <p:sp>
        <p:nvSpPr>
          <p:cNvPr id="5" name="Footer Placeholder 4"/>
          <p:cNvSpPr>
            <a:spLocks noGrp="1"/>
          </p:cNvSpPr>
          <p:nvPr>
            <p:ph type="ftr" sz="quarter" idx="3"/>
          </p:nvPr>
        </p:nvSpPr>
        <p:spPr>
          <a:xfrm>
            <a:off x="4165602" y="6356354"/>
            <a:ext cx="3860800" cy="365125"/>
          </a:xfrm>
          <a:prstGeom prst="rect">
            <a:avLst/>
          </a:prstGeom>
        </p:spPr>
        <p:txBody>
          <a:bodyPr vert="horz" lIns="121899" tIns="60949" rIns="121899" bIns="60949" rtlCol="0" anchor="ctr"/>
          <a:lstStyle>
            <a:lvl1pPr algn="ctr">
              <a:defRPr sz="1600">
                <a:solidFill>
                  <a:schemeClr val="tx1">
                    <a:tint val="75000"/>
                  </a:schemeClr>
                </a:solidFill>
                <a:effectLst>
                  <a:outerShdw blurRad="38100" dist="38100" dir="2700000" algn="tl">
                    <a:srgbClr val="000000">
                      <a:alpha val="43137"/>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0" y="6492875"/>
            <a:ext cx="2844800" cy="365125"/>
          </a:xfrm>
          <a:prstGeom prst="rect">
            <a:avLst/>
          </a:prstGeom>
        </p:spPr>
        <p:txBody>
          <a:bodyPr vert="horz" lIns="121899" tIns="60949" rIns="121899" bIns="60949" rtlCol="0" anchor="ctr"/>
          <a:lstStyle>
            <a:lvl1pPr algn="l">
              <a:defRPr sz="1400">
                <a:solidFill>
                  <a:schemeClr val="tx1">
                    <a:tint val="75000"/>
                  </a:schemeClr>
                </a:solidFill>
                <a:effectLst>
                  <a:outerShdw blurRad="38100" dist="38100" dir="2700000" algn="tl">
                    <a:srgbClr val="000000">
                      <a:alpha val="43137"/>
                    </a:srgbClr>
                  </a:outerShdw>
                </a:effectLst>
                <a:latin typeface="+mn-lt"/>
              </a:defRPr>
            </a:lvl1pPr>
          </a:lstStyle>
          <a:p>
            <a:r>
              <a:rPr lang="en-US" dirty="0"/>
              <a:t>10a-</a:t>
            </a:r>
            <a:fld id="{32AB8D3D-FB3C-49A2-855E-BE1E1BCDA17C}" type="slidenum">
              <a:rPr lang="en-US" smtClean="0"/>
              <a:pPr/>
              <a:t>‹#›</a:t>
            </a:fld>
            <a:endParaRPr lang="en-US" dirty="0"/>
          </a:p>
        </p:txBody>
      </p:sp>
    </p:spTree>
    <p:extLst>
      <p:ext uri="{BB962C8B-B14F-4D97-AF65-F5344CB8AC3E}">
        <p14:creationId xmlns:p14="http://schemas.microsoft.com/office/powerpoint/2010/main" val="122297139"/>
      </p:ext>
    </p:extLst>
  </p:cSld>
  <p:clrMap bg1="dk1" tx1="lt1" bg2="dk2" tx2="lt2" accent1="accent1" accent2="accent2" accent3="accent3" accent4="accent4" accent5="accent5" accent6="accent6" hlink="hlink" folHlink="folHlink"/>
  <p:sldLayoutIdLst>
    <p:sldLayoutId id="2147483664" r:id="rId1"/>
    <p:sldLayoutId id="2147483665" r:id="rId2"/>
  </p:sldLayoutIdLst>
  <p:hf hdr="0" ftr="0" dt="0"/>
  <p:txStyles>
    <p:titleStyle>
      <a:lvl1pPr algn="ctr" defTabSz="1218987" rtl="0" eaLnBrk="1" latinLnBrk="0" hangingPunct="1">
        <a:spcBef>
          <a:spcPct val="0"/>
        </a:spcBef>
        <a:buNone/>
        <a:defRPr sz="3200" kern="1200">
          <a:solidFill>
            <a:srgbClr val="FFC000"/>
          </a:solidFill>
          <a:effectLst>
            <a:outerShdw blurRad="38100" dist="38100" dir="2700000" algn="tl">
              <a:srgbClr val="000000">
                <a:alpha val="43137"/>
              </a:srgbClr>
            </a:outerShdw>
          </a:effectLst>
          <a:latin typeface="+mn-lt"/>
          <a:ea typeface="+mj-ea"/>
          <a:cs typeface="+mj-cs"/>
        </a:defRPr>
      </a:lvl1pPr>
    </p:titleStyle>
    <p:bodyStyle>
      <a:lvl1pPr marL="457120" indent="-457120" algn="l" defTabSz="1218987" rtl="0" eaLnBrk="1" latinLnBrk="0" hangingPunct="1">
        <a:spcBef>
          <a:spcPct val="20000"/>
        </a:spcBef>
        <a:buFont typeface="Arial" panose="020B0604020202020204" pitchFamily="34" charset="0"/>
        <a:buChar char="•"/>
        <a:defRPr sz="2400" kern="1200">
          <a:solidFill>
            <a:srgbClr val="FFFF00"/>
          </a:solidFill>
          <a:effectLst>
            <a:outerShdw blurRad="38100" dist="38100" dir="2700000" algn="tl">
              <a:srgbClr val="000000">
                <a:alpha val="43137"/>
              </a:srgbClr>
            </a:outerShdw>
          </a:effectLst>
          <a:latin typeface="+mn-lt"/>
          <a:ea typeface="+mn-ea"/>
          <a:cs typeface="+mn-cs"/>
        </a:defRPr>
      </a:lvl1pPr>
      <a:lvl2pPr marL="990427" indent="-380933" algn="l" defTabSz="1218987" rtl="0" eaLnBrk="1" latinLnBrk="0" hangingPunct="1">
        <a:spcBef>
          <a:spcPct val="20000"/>
        </a:spcBef>
        <a:buFont typeface="Arial" panose="020B0604020202020204" pitchFamily="34" charset="0"/>
        <a:buChar char="–"/>
        <a:defRPr sz="2400" kern="1200">
          <a:solidFill>
            <a:schemeClr val="tx1"/>
          </a:solidFill>
          <a:effectLst>
            <a:outerShdw blurRad="38100" dist="38100" dir="2700000" algn="tl">
              <a:srgbClr val="000000">
                <a:alpha val="43137"/>
              </a:srgbClr>
            </a:outerShdw>
          </a:effectLst>
          <a:latin typeface="+mn-lt"/>
          <a:ea typeface="+mn-ea"/>
          <a:cs typeface="+mn-cs"/>
        </a:defRPr>
      </a:lvl2pPr>
      <a:lvl3pPr marL="1523733" indent="-304747" algn="l" defTabSz="1218987" rtl="0" eaLnBrk="1" latinLnBrk="0" hangingPunct="1">
        <a:spcBef>
          <a:spcPct val="20000"/>
        </a:spcBef>
        <a:buFont typeface="Arial" panose="020B0604020202020204" pitchFamily="34" charset="0"/>
        <a:buChar char="•"/>
        <a:defRPr sz="2400" kern="1200">
          <a:solidFill>
            <a:schemeClr val="tx1"/>
          </a:solidFill>
          <a:effectLst>
            <a:outerShdw blurRad="38100" dist="38100" dir="2700000" algn="tl">
              <a:srgbClr val="000000">
                <a:alpha val="43137"/>
              </a:srgbClr>
            </a:outerShdw>
          </a:effectLst>
          <a:latin typeface="+mn-lt"/>
          <a:ea typeface="+mn-ea"/>
          <a:cs typeface="+mn-cs"/>
        </a:defRPr>
      </a:lvl3pPr>
      <a:lvl4pPr marL="2133227" indent="-304747" algn="l" defTabSz="1218987" rtl="0" eaLnBrk="1" latinLnBrk="0" hangingPunct="1">
        <a:spcBef>
          <a:spcPct val="20000"/>
        </a:spcBef>
        <a:buFont typeface="Arial" panose="020B0604020202020204" pitchFamily="34" charset="0"/>
        <a:buChar char="–"/>
        <a:defRPr sz="2400" kern="1200">
          <a:solidFill>
            <a:schemeClr val="tx1"/>
          </a:solidFill>
          <a:effectLst>
            <a:outerShdw blurRad="38100" dist="38100" dir="2700000" algn="tl">
              <a:srgbClr val="000000">
                <a:alpha val="43137"/>
              </a:srgbClr>
            </a:outerShdw>
          </a:effectLst>
          <a:latin typeface="+mn-lt"/>
          <a:ea typeface="+mn-ea"/>
          <a:cs typeface="+mn-cs"/>
        </a:defRPr>
      </a:lvl4pPr>
      <a:lvl5pPr marL="2742720" indent="-304747" algn="l" defTabSz="1218987" rtl="0" eaLnBrk="1" latinLnBrk="0" hangingPunct="1">
        <a:spcBef>
          <a:spcPct val="20000"/>
        </a:spcBef>
        <a:buFont typeface="Arial" panose="020B0604020202020204" pitchFamily="34" charset="0"/>
        <a:buChar char="»"/>
        <a:defRPr sz="2400" kern="1200">
          <a:solidFill>
            <a:schemeClr val="tx1"/>
          </a:solidFill>
          <a:effectLst>
            <a:outerShdw blurRad="38100" dist="38100" dir="2700000" algn="tl">
              <a:srgbClr val="000000">
                <a:alpha val="43137"/>
              </a:srgbClr>
            </a:outerShdw>
          </a:effectLst>
          <a:latin typeface="+mn-lt"/>
          <a:ea typeface="+mn-ea"/>
          <a:cs typeface="+mn-cs"/>
        </a:defRPr>
      </a:lvl5pPr>
      <a:lvl6pPr marL="3352213"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1.jpeg"/><Relationship Id="rId7"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4.tiff"/><Relationship Id="rId5" Type="http://schemas.openxmlformats.org/officeDocument/2006/relationships/image" Target="../media/image13.emf"/><Relationship Id="rId10" Type="http://schemas.openxmlformats.org/officeDocument/2006/relationships/image" Target="../media/image27.tiff"/><Relationship Id="rId4" Type="http://schemas.openxmlformats.org/officeDocument/2006/relationships/image" Target="../media/image12.jpeg"/><Relationship Id="rId9"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8" Type="http://schemas.openxmlformats.org/officeDocument/2006/relationships/hyperlink" Target="https://www.youtube.com/watch?v=e1gD37Gng8k" TargetMode="External"/><Relationship Id="rId3" Type="http://schemas.microsoft.com/office/2007/relationships/media" Target="../media/media2.mp3"/><Relationship Id="rId7" Type="http://schemas.openxmlformats.org/officeDocument/2006/relationships/hyperlink" Target="https://www.youtube.com/watch?v=wPxKaFeEl9g"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3.xml"/><Relationship Id="rId5" Type="http://schemas.openxmlformats.org/officeDocument/2006/relationships/slideLayout" Target="../slideLayouts/slideLayout3.xml"/><Relationship Id="rId10" Type="http://schemas.openxmlformats.org/officeDocument/2006/relationships/image" Target="../media/image4.png"/><Relationship Id="rId4" Type="http://schemas.openxmlformats.org/officeDocument/2006/relationships/audio" Target="../media/media2.mp3"/><Relationship Id="rId9"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7.w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oleObject" Target="../embeddings/oleObject2.bin"/><Relationship Id="rId5" Type="http://schemas.openxmlformats.org/officeDocument/2006/relationships/image" Target="../media/image6.jpeg"/><Relationship Id="rId4" Type="http://schemas.openxmlformats.org/officeDocument/2006/relationships/image" Target="../media/image5.w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4.tiff"/><Relationship Id="rId5" Type="http://schemas.openxmlformats.org/officeDocument/2006/relationships/image" Target="../media/image13.emf"/><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7.wmf"/><Relationship Id="rId5" Type="http://schemas.openxmlformats.org/officeDocument/2006/relationships/oleObject" Target="../embeddings/oleObject3.bin"/><Relationship Id="rId10" Type="http://schemas.openxmlformats.org/officeDocument/2006/relationships/image" Target="../media/image19.wmf"/><Relationship Id="rId4" Type="http://schemas.openxmlformats.org/officeDocument/2006/relationships/image" Target="../media/image16.png"/><Relationship Id="rId9" Type="http://schemas.openxmlformats.org/officeDocument/2006/relationships/oleObject" Target="../embeddings/oleObject4.bin"/></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5" name="Picture 20" descr="seg"/>
          <p:cNvPicPr>
            <a:picLocks noChangeAspect="1" noChangeArrowheads="1"/>
          </p:cNvPicPr>
          <p:nvPr/>
        </p:nvPicPr>
        <p:blipFill>
          <a:blip r:embed="rId3" cstate="print"/>
          <a:srcRect/>
          <a:stretch>
            <a:fillRect/>
          </a:stretch>
        </p:blipFill>
        <p:spPr bwMode="auto">
          <a:xfrm>
            <a:off x="310978" y="222567"/>
            <a:ext cx="2452688" cy="1411288"/>
          </a:xfrm>
          <a:prstGeom prst="rect">
            <a:avLst/>
          </a:prstGeom>
          <a:solidFill>
            <a:schemeClr val="accent1"/>
          </a:solidFill>
          <a:ln w="38100">
            <a:solidFill>
              <a:schemeClr val="tx1"/>
            </a:solidFill>
            <a:miter lim="800000"/>
            <a:headEnd/>
            <a:tailEnd/>
          </a:ln>
        </p:spPr>
      </p:pic>
      <p:sp>
        <p:nvSpPr>
          <p:cNvPr id="11" name="Rectangle 16"/>
          <p:cNvSpPr>
            <a:spLocks noChangeArrowheads="1"/>
          </p:cNvSpPr>
          <p:nvPr/>
        </p:nvSpPr>
        <p:spPr bwMode="auto">
          <a:xfrm>
            <a:off x="2254251" y="4186239"/>
            <a:ext cx="7794625" cy="1493837"/>
          </a:xfrm>
          <a:prstGeom prst="rect">
            <a:avLst/>
          </a:prstGeom>
          <a:noFill/>
          <a:ln w="9525">
            <a:noFill/>
            <a:miter lim="800000"/>
            <a:headEnd/>
            <a:tailEnd/>
          </a:ln>
        </p:spPr>
        <p:txBody>
          <a:bodyPr/>
          <a:lstStyle/>
          <a:p>
            <a:pPr algn="ctr">
              <a:spcBef>
                <a:spcPct val="20000"/>
              </a:spcBef>
              <a:buClr>
                <a:srgbClr val="FFFF00"/>
              </a:buClr>
              <a:buSzPct val="100000"/>
              <a:defRPr/>
            </a:pPr>
            <a:r>
              <a:rPr lang="en-US" sz="2000" i="1" dirty="0">
                <a:solidFill>
                  <a:schemeClr val="bg1"/>
                </a:solidFill>
                <a:effectLst>
                  <a:outerShdw blurRad="38100" dist="38100" dir="2700000" algn="tl">
                    <a:srgbClr val="000000"/>
                  </a:outerShdw>
                </a:effectLst>
              </a:rPr>
              <a:t> Kurt J. Marfurt  (The University of Oklahoma)</a:t>
            </a:r>
          </a:p>
        </p:txBody>
      </p:sp>
      <p:sp>
        <p:nvSpPr>
          <p:cNvPr id="12" name="Rectangle 25"/>
          <p:cNvSpPr>
            <a:spLocks noChangeArrowheads="1"/>
          </p:cNvSpPr>
          <p:nvPr/>
        </p:nvSpPr>
        <p:spPr bwMode="auto">
          <a:xfrm>
            <a:off x="-357352" y="4857731"/>
            <a:ext cx="12549352" cy="1493837"/>
          </a:xfrm>
          <a:prstGeom prst="rect">
            <a:avLst/>
          </a:prstGeom>
          <a:noFill/>
          <a:ln w="9525">
            <a:noFill/>
            <a:miter lim="800000"/>
            <a:headEnd/>
            <a:tailEnd/>
          </a:ln>
        </p:spPr>
        <p:txBody>
          <a:bodyPr/>
          <a:lstStyle/>
          <a:p>
            <a:pPr algn="ctr">
              <a:spcBef>
                <a:spcPct val="20000"/>
              </a:spcBef>
              <a:buClr>
                <a:srgbClr val="FFFF00"/>
              </a:buClr>
              <a:buSzPct val="100000"/>
              <a:defRPr/>
            </a:pPr>
            <a:r>
              <a:rPr lang="en-US" sz="2800">
                <a:solidFill>
                  <a:srgbClr val="FFFF00"/>
                </a:solidFill>
                <a:effectLst>
                  <a:outerShdw blurRad="38100" dist="38100" dir="2700000" algn="tl">
                    <a:srgbClr val="000000"/>
                  </a:outerShdw>
                </a:effectLst>
              </a:rPr>
              <a:t>Conditioning </a:t>
            </a:r>
            <a:r>
              <a:rPr lang="en-US" sz="2800" dirty="0">
                <a:solidFill>
                  <a:srgbClr val="FFFF00"/>
                </a:solidFill>
                <a:effectLst>
                  <a:outerShdw blurRad="38100" dist="38100" dir="2700000" algn="tl">
                    <a:srgbClr val="000000"/>
                  </a:outerShdw>
                </a:effectLst>
              </a:rPr>
              <a:t>of Migrated, Stacked Data</a:t>
            </a:r>
          </a:p>
          <a:p>
            <a:pPr algn="ctr">
              <a:spcBef>
                <a:spcPct val="20000"/>
              </a:spcBef>
              <a:buClr>
                <a:srgbClr val="FFFF00"/>
              </a:buClr>
              <a:buSzPct val="100000"/>
              <a:defRPr/>
            </a:pPr>
            <a:r>
              <a:rPr lang="en-US" sz="2800" dirty="0">
                <a:solidFill>
                  <a:srgbClr val="FFFF00"/>
                </a:solidFill>
                <a:effectLst>
                  <a:outerShdw blurRad="38100" dist="38100" dir="2700000" algn="tl">
                    <a:srgbClr val="000000"/>
                  </a:outerShdw>
                </a:effectLst>
              </a:rPr>
              <a:t>Spectral Balancing and Bandwidth Extension</a:t>
            </a:r>
          </a:p>
        </p:txBody>
      </p:sp>
      <p:pic>
        <p:nvPicPr>
          <p:cNvPr id="8" name="Picture 7" descr="C:\Users\kmarfurt\Pictures\Stacked 201&amp;Black School of G&amp;G 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53003" y="153352"/>
            <a:ext cx="2117732" cy="192087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FC4744A1-7EA5-4A7E-BF93-781531FC22AF}"/>
              </a:ext>
            </a:extLst>
          </p:cNvPr>
          <p:cNvSpPr>
            <a:spLocks noChangeArrowheads="1"/>
          </p:cNvSpPr>
          <p:nvPr/>
        </p:nvSpPr>
        <p:spPr bwMode="auto">
          <a:xfrm>
            <a:off x="1752600" y="2933700"/>
            <a:ext cx="8686800" cy="990600"/>
          </a:xfrm>
          <a:prstGeom prst="rect">
            <a:avLst/>
          </a:prstGeom>
          <a:noFill/>
          <a:ln w="9525">
            <a:no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defRPr/>
            </a:pPr>
            <a:r>
              <a:rPr lang="de-DE" sz="3200" dirty="0">
                <a:solidFill>
                  <a:srgbClr val="FFC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Seismic Attributes - from Interactive Interpretation to Machine Learning</a:t>
            </a:r>
            <a:endParaRPr lang="en-US" sz="3200" dirty="0">
              <a:solidFill>
                <a:srgbClr val="FFC000"/>
              </a:solidFill>
              <a:effectLst>
                <a:outerShdw blurRad="38100" dist="38100" dir="2700000" algn="tl">
                  <a:srgbClr val="000000">
                    <a:alpha val="43137"/>
                  </a:srgbClr>
                </a:outerShdw>
              </a:effectLst>
            </a:endParaRPr>
          </a:p>
        </p:txBody>
      </p:sp>
      <p:sp>
        <p:nvSpPr>
          <p:cNvPr id="2" name="Slide Number Placeholder 1">
            <a:extLst>
              <a:ext uri="{FF2B5EF4-FFF2-40B4-BE49-F238E27FC236}">
                <a16:creationId xmlns:a16="http://schemas.microsoft.com/office/drawing/2014/main" id="{1BC4841C-3FCE-8912-6935-2E7B79233083}"/>
              </a:ext>
            </a:extLst>
          </p:cNvPr>
          <p:cNvSpPr>
            <a:spLocks noGrp="1"/>
          </p:cNvSpPr>
          <p:nvPr>
            <p:ph type="sldNum" sz="quarter" idx="12"/>
          </p:nvPr>
        </p:nvSpPr>
        <p:spPr/>
        <p:txBody>
          <a:bodyPr/>
          <a:lstStyle/>
          <a:p>
            <a:r>
              <a:rPr lang="en-US"/>
              <a:t>10a-</a:t>
            </a:r>
            <a:fld id="{E84294E7-870A-4591-A028-E1914D91E07F}" type="slidenum">
              <a:rPr lang="en-US" smtClean="0"/>
              <a:pPr/>
              <a:t>1</a:t>
            </a:fld>
            <a:endParaRPr lang="en-US" dirty="0"/>
          </a:p>
        </p:txBody>
      </p:sp>
    </p:spTree>
    <p:extLst>
      <p:ext uri="{BB962C8B-B14F-4D97-AF65-F5344CB8AC3E}">
        <p14:creationId xmlns:p14="http://schemas.microsoft.com/office/powerpoint/2010/main" val="4253373747"/>
      </p:ext>
    </p:extLst>
  </p:cSld>
  <p:clrMapOvr>
    <a:masterClrMapping/>
  </p:clrMapOvr>
  <p:transition spd="slow" advTm="82828"/>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915988" y="914401"/>
            <a:ext cx="10972800" cy="4863223"/>
          </a:xfrm>
          <a:prstGeom prst="rect">
            <a:avLst/>
          </a:prstGeom>
        </p:spPr>
      </p:pic>
      <p:sp>
        <p:nvSpPr>
          <p:cNvPr id="21" name="Text Box 30"/>
          <p:cNvSpPr txBox="1">
            <a:spLocks noChangeArrowheads="1"/>
          </p:cNvSpPr>
          <p:nvPr/>
        </p:nvSpPr>
        <p:spPr bwMode="auto">
          <a:xfrm>
            <a:off x="1588" y="1"/>
            <a:ext cx="12038012" cy="584775"/>
          </a:xfrm>
          <a:prstGeom prst="rect">
            <a:avLst/>
          </a:prstGeom>
          <a:noFill/>
          <a:ln w="12700">
            <a:noFill/>
            <a:miter lim="800000"/>
            <a:headEnd/>
            <a:tailEnd/>
          </a:ln>
          <a:effectLst/>
        </p:spPr>
        <p:txBody>
          <a:bodyPr wrap="square">
            <a:spAutoFit/>
          </a:bodyPr>
          <a:lstStyle/>
          <a:p>
            <a:pPr eaLnBrk="0" fontAlgn="base" hangingPunct="0">
              <a:spcBef>
                <a:spcPct val="0"/>
              </a:spcBef>
              <a:spcAft>
                <a:spcPct val="0"/>
              </a:spcAft>
              <a:defRPr/>
            </a:pPr>
            <a:r>
              <a:rPr lang="en-US" sz="3200" dirty="0">
                <a:solidFill>
                  <a:srgbClr val="FFCC00"/>
                </a:solidFill>
                <a:effectLst>
                  <a:outerShdw blurRad="38100" dist="38100" dir="2700000" algn="tl">
                    <a:srgbClr val="000000"/>
                  </a:outerShdw>
                </a:effectLst>
                <a:latin typeface="Calibri"/>
              </a:rPr>
              <a:t>Spectral Balancing</a:t>
            </a:r>
          </a:p>
        </p:txBody>
      </p:sp>
      <p:grpSp>
        <p:nvGrpSpPr>
          <p:cNvPr id="24" name="Group 23"/>
          <p:cNvGrpSpPr/>
          <p:nvPr/>
        </p:nvGrpSpPr>
        <p:grpSpPr>
          <a:xfrm>
            <a:off x="381000" y="582026"/>
            <a:ext cx="7162800" cy="5212172"/>
            <a:chOff x="1282502" y="605415"/>
            <a:chExt cx="7162800" cy="5828119"/>
          </a:xfrm>
        </p:grpSpPr>
        <p:grpSp>
          <p:nvGrpSpPr>
            <p:cNvPr id="25" name="Group 24"/>
            <p:cNvGrpSpPr/>
            <p:nvPr/>
          </p:nvGrpSpPr>
          <p:grpSpPr>
            <a:xfrm>
              <a:off x="1282502" y="803701"/>
              <a:ext cx="546298" cy="5629833"/>
              <a:chOff x="790735" y="242500"/>
              <a:chExt cx="546298" cy="5629833"/>
            </a:xfrm>
          </p:grpSpPr>
          <p:sp>
            <p:nvSpPr>
              <p:cNvPr id="29" name="TextBox 28"/>
              <p:cNvSpPr txBox="1"/>
              <p:nvPr/>
            </p:nvSpPr>
            <p:spPr>
              <a:xfrm>
                <a:off x="1073819" y="242500"/>
                <a:ext cx="263214" cy="309733"/>
              </a:xfrm>
              <a:prstGeom prst="rect">
                <a:avLst/>
              </a:prstGeom>
              <a:noFill/>
            </p:spPr>
            <p:txBody>
              <a:bodyPr wrap="none" rtlCol="0">
                <a:spAutoFit/>
              </a:bodyPr>
              <a:lstStyle/>
              <a:p>
                <a:pPr defTabSz="1218987"/>
                <a:r>
                  <a:rPr lang="en-US" sz="1200" dirty="0">
                    <a:solidFill>
                      <a:prstClr val="white"/>
                    </a:solidFill>
                    <a:latin typeface="Calibri"/>
                  </a:rPr>
                  <a:t>0</a:t>
                </a:r>
              </a:p>
            </p:txBody>
          </p:sp>
          <p:sp>
            <p:nvSpPr>
              <p:cNvPr id="30" name="TextBox 29"/>
              <p:cNvSpPr txBox="1"/>
              <p:nvPr/>
            </p:nvSpPr>
            <p:spPr>
              <a:xfrm>
                <a:off x="1073819" y="2008031"/>
                <a:ext cx="263214" cy="309733"/>
              </a:xfrm>
              <a:prstGeom prst="rect">
                <a:avLst/>
              </a:prstGeom>
              <a:noFill/>
            </p:spPr>
            <p:txBody>
              <a:bodyPr wrap="none" rtlCol="0">
                <a:spAutoFit/>
              </a:bodyPr>
              <a:lstStyle/>
              <a:p>
                <a:pPr defTabSz="1218987"/>
                <a:r>
                  <a:rPr lang="en-US" sz="1200" dirty="0">
                    <a:solidFill>
                      <a:prstClr val="white"/>
                    </a:solidFill>
                    <a:latin typeface="Calibri"/>
                  </a:rPr>
                  <a:t>1</a:t>
                </a:r>
              </a:p>
            </p:txBody>
          </p:sp>
          <p:sp>
            <p:nvSpPr>
              <p:cNvPr id="31" name="TextBox 30"/>
              <p:cNvSpPr txBox="1"/>
              <p:nvPr/>
            </p:nvSpPr>
            <p:spPr>
              <a:xfrm>
                <a:off x="1073819" y="5562600"/>
                <a:ext cx="263214" cy="309733"/>
              </a:xfrm>
              <a:prstGeom prst="rect">
                <a:avLst/>
              </a:prstGeom>
              <a:noFill/>
            </p:spPr>
            <p:txBody>
              <a:bodyPr wrap="none" rtlCol="0">
                <a:spAutoFit/>
              </a:bodyPr>
              <a:lstStyle/>
              <a:p>
                <a:pPr defTabSz="1218987"/>
                <a:r>
                  <a:rPr lang="en-US" sz="1200" dirty="0">
                    <a:solidFill>
                      <a:prstClr val="white"/>
                    </a:solidFill>
                    <a:latin typeface="Calibri"/>
                  </a:rPr>
                  <a:t>3</a:t>
                </a:r>
              </a:p>
            </p:txBody>
          </p:sp>
          <p:sp>
            <p:nvSpPr>
              <p:cNvPr id="32" name="TextBox 31"/>
              <p:cNvSpPr txBox="1"/>
              <p:nvPr/>
            </p:nvSpPr>
            <p:spPr>
              <a:xfrm>
                <a:off x="1073819" y="3772488"/>
                <a:ext cx="263214" cy="309733"/>
              </a:xfrm>
              <a:prstGeom prst="rect">
                <a:avLst/>
              </a:prstGeom>
              <a:noFill/>
            </p:spPr>
            <p:txBody>
              <a:bodyPr wrap="none" rtlCol="0">
                <a:spAutoFit/>
              </a:bodyPr>
              <a:lstStyle/>
              <a:p>
                <a:pPr defTabSz="1218987"/>
                <a:r>
                  <a:rPr lang="en-US" sz="1200" dirty="0">
                    <a:solidFill>
                      <a:prstClr val="white"/>
                    </a:solidFill>
                    <a:latin typeface="Calibri"/>
                  </a:rPr>
                  <a:t>2</a:t>
                </a:r>
              </a:p>
            </p:txBody>
          </p:sp>
          <p:sp>
            <p:nvSpPr>
              <p:cNvPr id="33" name="TextBox 32"/>
              <p:cNvSpPr txBox="1"/>
              <p:nvPr/>
            </p:nvSpPr>
            <p:spPr>
              <a:xfrm rot="16200000">
                <a:off x="546370" y="2954550"/>
                <a:ext cx="765729" cy="276999"/>
              </a:xfrm>
              <a:prstGeom prst="rect">
                <a:avLst/>
              </a:prstGeom>
              <a:noFill/>
            </p:spPr>
            <p:txBody>
              <a:bodyPr wrap="none" rtlCol="0">
                <a:spAutoFit/>
              </a:bodyPr>
              <a:lstStyle/>
              <a:p>
                <a:pPr defTabSz="1218987"/>
                <a:r>
                  <a:rPr lang="en-US" sz="1200" dirty="0">
                    <a:solidFill>
                      <a:prstClr val="white"/>
                    </a:solidFill>
                    <a:latin typeface="Calibri"/>
                  </a:rPr>
                  <a:t>Time (s)</a:t>
                </a:r>
              </a:p>
            </p:txBody>
          </p:sp>
        </p:grpSp>
        <p:grpSp>
          <p:nvGrpSpPr>
            <p:cNvPr id="26" name="Group 25"/>
            <p:cNvGrpSpPr/>
            <p:nvPr/>
          </p:nvGrpSpPr>
          <p:grpSpPr>
            <a:xfrm>
              <a:off x="6264166" y="605415"/>
              <a:ext cx="2181136" cy="309733"/>
              <a:chOff x="3058549" y="118831"/>
              <a:chExt cx="2181136" cy="309733"/>
            </a:xfrm>
          </p:grpSpPr>
          <p:cxnSp>
            <p:nvCxnSpPr>
              <p:cNvPr id="27" name="Straight Connector 26"/>
              <p:cNvCxnSpPr/>
              <p:nvPr/>
            </p:nvCxnSpPr>
            <p:spPr>
              <a:xfrm>
                <a:off x="3058549" y="399912"/>
                <a:ext cx="2181136" cy="53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935770" y="118831"/>
                <a:ext cx="492443" cy="309733"/>
              </a:xfrm>
              <a:prstGeom prst="rect">
                <a:avLst/>
              </a:prstGeom>
              <a:noFill/>
            </p:spPr>
            <p:txBody>
              <a:bodyPr wrap="none" rtlCol="0">
                <a:spAutoFit/>
              </a:bodyPr>
              <a:lstStyle/>
              <a:p>
                <a:pPr defTabSz="1218987"/>
                <a:r>
                  <a:rPr lang="en-US" sz="1200" dirty="0">
                    <a:solidFill>
                      <a:prstClr val="white"/>
                    </a:solidFill>
                    <a:latin typeface="Calibri"/>
                  </a:rPr>
                  <a:t>5 km</a:t>
                </a:r>
              </a:p>
            </p:txBody>
          </p:sp>
        </p:grpSp>
      </p:grpSp>
      <p:sp>
        <p:nvSpPr>
          <p:cNvPr id="34" name="TextBox 33"/>
          <p:cNvSpPr txBox="1"/>
          <p:nvPr/>
        </p:nvSpPr>
        <p:spPr>
          <a:xfrm>
            <a:off x="4343400" y="5853825"/>
            <a:ext cx="3789992" cy="461665"/>
          </a:xfrm>
          <a:prstGeom prst="rect">
            <a:avLst/>
          </a:prstGeom>
          <a:noFill/>
        </p:spPr>
        <p:txBody>
          <a:bodyPr wrap="square" rtlCol="0">
            <a:spAutoFit/>
          </a:bodyPr>
          <a:lstStyle/>
          <a:p>
            <a:pPr algn="ctr" defTabSz="1218987"/>
            <a:r>
              <a:rPr lang="en-US" sz="2400" dirty="0">
                <a:solidFill>
                  <a:prstClr val="white"/>
                </a:solidFill>
                <a:latin typeface="Calibri"/>
              </a:rPr>
              <a:t>After spectral balancing</a:t>
            </a:r>
          </a:p>
        </p:txBody>
      </p:sp>
      <p:sp>
        <p:nvSpPr>
          <p:cNvPr id="22" name="Arrow: Right 21"/>
          <p:cNvSpPr/>
          <p:nvPr/>
        </p:nvSpPr>
        <p:spPr>
          <a:xfrm rot="4797430">
            <a:off x="2216512" y="3215502"/>
            <a:ext cx="685621" cy="228600"/>
          </a:xfrm>
          <a:prstGeom prst="rightArrow">
            <a:avLst/>
          </a:prstGeom>
          <a:solidFill>
            <a:srgbClr val="92D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399" dirty="0">
              <a:solidFill>
                <a:prstClr val="white"/>
              </a:solidFill>
              <a:latin typeface="Calibri"/>
            </a:endParaRPr>
          </a:p>
        </p:txBody>
      </p:sp>
      <p:sp>
        <p:nvSpPr>
          <p:cNvPr id="23" name="Arrow: Right 22"/>
          <p:cNvSpPr/>
          <p:nvPr/>
        </p:nvSpPr>
        <p:spPr>
          <a:xfrm rot="10800000">
            <a:off x="11696790" y="3687676"/>
            <a:ext cx="685621" cy="228600"/>
          </a:xfrm>
          <a:prstGeom prst="rightArrow">
            <a:avLst/>
          </a:prstGeom>
          <a:solidFill>
            <a:srgbClr val="FFFF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399" dirty="0">
              <a:solidFill>
                <a:prstClr val="white"/>
              </a:solidFill>
              <a:latin typeface="Calibri"/>
            </a:endParaRPr>
          </a:p>
        </p:txBody>
      </p:sp>
      <p:sp>
        <p:nvSpPr>
          <p:cNvPr id="39" name="Arrow: Right 38"/>
          <p:cNvSpPr/>
          <p:nvPr/>
        </p:nvSpPr>
        <p:spPr>
          <a:xfrm rot="10639623" flipH="1">
            <a:off x="385956" y="2496602"/>
            <a:ext cx="685621" cy="228600"/>
          </a:xfrm>
          <a:prstGeom prst="rightArrow">
            <a:avLst/>
          </a:prstGeom>
          <a:solidFill>
            <a:srgbClr val="FFFF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399" dirty="0">
              <a:solidFill>
                <a:prstClr val="white"/>
              </a:solidFill>
              <a:latin typeface="Calibri"/>
            </a:endParaRPr>
          </a:p>
        </p:txBody>
      </p:sp>
      <p:sp>
        <p:nvSpPr>
          <p:cNvPr id="40" name="Arrow: Right 39"/>
          <p:cNvSpPr/>
          <p:nvPr/>
        </p:nvSpPr>
        <p:spPr>
          <a:xfrm rot="9941017" flipH="1">
            <a:off x="2697480" y="3264791"/>
            <a:ext cx="685621" cy="228600"/>
          </a:xfrm>
          <a:prstGeom prst="rightArrow">
            <a:avLst/>
          </a:prstGeom>
          <a:solidFill>
            <a:srgbClr val="FFFF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399" dirty="0">
              <a:solidFill>
                <a:prstClr val="white"/>
              </a:solidFill>
              <a:latin typeface="Calibri"/>
            </a:endParaRPr>
          </a:p>
        </p:txBody>
      </p:sp>
      <p:sp>
        <p:nvSpPr>
          <p:cNvPr id="41" name="Arrow: Right 40"/>
          <p:cNvSpPr/>
          <p:nvPr/>
        </p:nvSpPr>
        <p:spPr>
          <a:xfrm rot="10800000">
            <a:off x="8133393" y="3346011"/>
            <a:ext cx="685621" cy="228600"/>
          </a:xfrm>
          <a:prstGeom prst="rightArrow">
            <a:avLst/>
          </a:prstGeom>
          <a:solidFill>
            <a:srgbClr val="FFFF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399" dirty="0">
              <a:solidFill>
                <a:prstClr val="white"/>
              </a:solidFill>
              <a:latin typeface="Calibri"/>
            </a:endParaRPr>
          </a:p>
        </p:txBody>
      </p:sp>
      <p:sp>
        <p:nvSpPr>
          <p:cNvPr id="44" name="Arrow: Right 43"/>
          <p:cNvSpPr/>
          <p:nvPr/>
        </p:nvSpPr>
        <p:spPr>
          <a:xfrm rot="6337538">
            <a:off x="9284578" y="2736118"/>
            <a:ext cx="685621" cy="228600"/>
          </a:xfrm>
          <a:prstGeom prst="rightArrow">
            <a:avLst/>
          </a:prstGeom>
          <a:solidFill>
            <a:srgbClr val="92D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399" dirty="0">
              <a:solidFill>
                <a:prstClr val="white"/>
              </a:solidFill>
              <a:latin typeface="Calibri"/>
            </a:endParaRPr>
          </a:p>
        </p:txBody>
      </p:sp>
      <p:sp>
        <p:nvSpPr>
          <p:cNvPr id="45" name="Arrow: Right 44"/>
          <p:cNvSpPr/>
          <p:nvPr/>
        </p:nvSpPr>
        <p:spPr>
          <a:xfrm rot="10639623" flipH="1">
            <a:off x="291893" y="1832468"/>
            <a:ext cx="685621" cy="228600"/>
          </a:xfrm>
          <a:prstGeom prst="rightArrow">
            <a:avLst/>
          </a:prstGeom>
          <a:solidFill>
            <a:srgbClr val="FFFF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399" dirty="0">
              <a:solidFill>
                <a:prstClr val="white"/>
              </a:solidFill>
              <a:latin typeface="Calibri"/>
            </a:endParaRPr>
          </a:p>
        </p:txBody>
      </p:sp>
      <p:sp>
        <p:nvSpPr>
          <p:cNvPr id="35" name="Rectangle 24">
            <a:extLst>
              <a:ext uri="{FF2B5EF4-FFF2-40B4-BE49-F238E27FC236}">
                <a16:creationId xmlns:a16="http://schemas.microsoft.com/office/drawing/2014/main" id="{5E6940B8-12B8-4762-8205-97A2982B310C}"/>
              </a:ext>
            </a:extLst>
          </p:cNvPr>
          <p:cNvSpPr>
            <a:spLocks noChangeArrowheads="1"/>
          </p:cNvSpPr>
          <p:nvPr/>
        </p:nvSpPr>
        <p:spPr bwMode="auto">
          <a:xfrm>
            <a:off x="10385112" y="6475684"/>
            <a:ext cx="1805301" cy="400110"/>
          </a:xfrm>
          <a:prstGeom prst="rect">
            <a:avLst/>
          </a:prstGeom>
          <a:noFill/>
          <a:ln w="12700">
            <a:noFill/>
            <a:miter lim="800000"/>
            <a:headEnd/>
            <a:tailEnd/>
          </a:ln>
          <a:effectLst/>
        </p:spPr>
        <p:txBody>
          <a:bodyPr wrap="none">
            <a:spAutoFit/>
          </a:bodyPr>
          <a:lstStyle/>
          <a:p>
            <a:pPr algn="r" eaLnBrk="0" fontAlgn="base" hangingPunct="0">
              <a:spcBef>
                <a:spcPct val="0"/>
              </a:spcBef>
              <a:spcAft>
                <a:spcPct val="0"/>
              </a:spcAft>
            </a:pPr>
            <a:r>
              <a:rPr lang="en-US" sz="2000" dirty="0">
                <a:solidFill>
                  <a:srgbClr val="B2B2B2"/>
                </a:solidFill>
                <a:effectLst>
                  <a:outerShdw blurRad="38100" dist="38100" dir="2700000" algn="tl">
                    <a:srgbClr val="000000">
                      <a:alpha val="43137"/>
                    </a:srgbClr>
                  </a:outerShdw>
                </a:effectLst>
                <a:latin typeface="Calibri"/>
              </a:rPr>
              <a:t>(Marfurt, 2018)</a:t>
            </a:r>
          </a:p>
        </p:txBody>
      </p:sp>
      <p:sp>
        <p:nvSpPr>
          <p:cNvPr id="3" name="Slide Number Placeholder 2">
            <a:extLst>
              <a:ext uri="{FF2B5EF4-FFF2-40B4-BE49-F238E27FC236}">
                <a16:creationId xmlns:a16="http://schemas.microsoft.com/office/drawing/2014/main" id="{F655FFA2-A87A-E610-5C71-541929478D14}"/>
              </a:ext>
            </a:extLst>
          </p:cNvPr>
          <p:cNvSpPr>
            <a:spLocks noGrp="1"/>
          </p:cNvSpPr>
          <p:nvPr>
            <p:ph type="sldNum" sz="quarter" idx="12"/>
          </p:nvPr>
        </p:nvSpPr>
        <p:spPr/>
        <p:txBody>
          <a:bodyPr/>
          <a:lstStyle/>
          <a:p>
            <a:r>
              <a:rPr lang="en-US"/>
              <a:t>10a-</a:t>
            </a:r>
            <a:fld id="{32AB8D3D-FB3C-49A2-855E-BE1E1BCDA17C}" type="slidenum">
              <a:rPr lang="en-US" smtClean="0"/>
              <a:pPr/>
              <a:t>10</a:t>
            </a:fld>
            <a:endParaRPr lang="en-US" dirty="0"/>
          </a:p>
        </p:txBody>
      </p:sp>
    </p:spTree>
    <p:extLst>
      <p:ext uri="{BB962C8B-B14F-4D97-AF65-F5344CB8AC3E}">
        <p14:creationId xmlns:p14="http://schemas.microsoft.com/office/powerpoint/2010/main" val="25742787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10358" t="2622" r="3086" b="8493"/>
          <a:stretch/>
        </p:blipFill>
        <p:spPr>
          <a:xfrm>
            <a:off x="5249994" y="350729"/>
            <a:ext cx="5661765" cy="5661765"/>
          </a:xfrm>
          <a:prstGeom prst="rect">
            <a:avLst/>
          </a:prstGeom>
        </p:spPr>
      </p:pic>
      <p:sp>
        <p:nvSpPr>
          <p:cNvPr id="6" name="Title 1"/>
          <p:cNvSpPr>
            <a:spLocks noGrp="1"/>
          </p:cNvSpPr>
          <p:nvPr>
            <p:ph type="title"/>
          </p:nvPr>
        </p:nvSpPr>
        <p:spPr>
          <a:xfrm>
            <a:off x="36558" y="894"/>
            <a:ext cx="4730660" cy="1064025"/>
          </a:xfrm>
        </p:spPr>
        <p:txBody>
          <a:bodyPr>
            <a:noAutofit/>
          </a:bodyPr>
          <a:lstStyle/>
          <a:p>
            <a:pPr algn="l"/>
            <a:r>
              <a:rPr lang="en-US" dirty="0">
                <a:latin typeface="+mn-lt"/>
              </a:rPr>
              <a:t>Coherence computed before spectral balancing</a:t>
            </a:r>
          </a:p>
        </p:txBody>
      </p:sp>
      <p:grpSp>
        <p:nvGrpSpPr>
          <p:cNvPr id="14" name="Group 13"/>
          <p:cNvGrpSpPr/>
          <p:nvPr/>
        </p:nvGrpSpPr>
        <p:grpSpPr>
          <a:xfrm>
            <a:off x="4977796" y="3038558"/>
            <a:ext cx="6355682" cy="417690"/>
            <a:chOff x="4977504" y="3038454"/>
            <a:chExt cx="6357338" cy="417799"/>
          </a:xfrm>
        </p:grpSpPr>
        <p:cxnSp>
          <p:nvCxnSpPr>
            <p:cNvPr id="9" name="Straight Connector 8"/>
            <p:cNvCxnSpPr/>
            <p:nvPr/>
          </p:nvCxnSpPr>
          <p:spPr>
            <a:xfrm>
              <a:off x="5311243" y="3194537"/>
              <a:ext cx="5591219" cy="17586"/>
            </a:xfrm>
            <a:prstGeom prst="line">
              <a:avLst/>
            </a:prstGeom>
            <a:ln w="28575">
              <a:solidFill>
                <a:srgbClr val="FF33CC"/>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977504" y="3038454"/>
              <a:ext cx="333833" cy="400214"/>
            </a:xfrm>
            <a:prstGeom prst="rect">
              <a:avLst/>
            </a:prstGeom>
            <a:noFill/>
          </p:spPr>
          <p:txBody>
            <a:bodyPr wrap="none" rtlCol="0">
              <a:spAutoFit/>
            </a:bodyPr>
            <a:lstStyle/>
            <a:p>
              <a:pPr defTabSz="1218987"/>
              <a:r>
                <a:rPr lang="en-US" sz="2000" dirty="0">
                  <a:solidFill>
                    <a:prstClr val="white"/>
                  </a:solidFill>
                  <a:latin typeface="Calibri"/>
                  <a:cs typeface="Calibri" panose="020F0502020204030204" pitchFamily="34" charset="0"/>
                </a:rPr>
                <a:t>A</a:t>
              </a:r>
            </a:p>
          </p:txBody>
        </p:sp>
        <p:sp>
          <p:nvSpPr>
            <p:cNvPr id="13" name="TextBox 12"/>
            <p:cNvSpPr txBox="1"/>
            <p:nvPr/>
          </p:nvSpPr>
          <p:spPr>
            <a:xfrm>
              <a:off x="10946621" y="3056038"/>
              <a:ext cx="388221" cy="400215"/>
            </a:xfrm>
            <a:prstGeom prst="rect">
              <a:avLst/>
            </a:prstGeom>
            <a:noFill/>
          </p:spPr>
          <p:txBody>
            <a:bodyPr wrap="none" rtlCol="0">
              <a:spAutoFit/>
            </a:bodyPr>
            <a:lstStyle/>
            <a:p>
              <a:pPr defTabSz="1218987"/>
              <a:r>
                <a:rPr lang="en-US" sz="2000" dirty="0">
                  <a:solidFill>
                    <a:prstClr val="white"/>
                  </a:solidFill>
                  <a:latin typeface="Calibri"/>
                  <a:cs typeface="Calibri" panose="020F0502020204030204" pitchFamily="34" charset="0"/>
                </a:rPr>
                <a:t>A’</a:t>
              </a:r>
            </a:p>
          </p:txBody>
        </p:sp>
      </p:grpSp>
      <p:grpSp>
        <p:nvGrpSpPr>
          <p:cNvPr id="11" name="Group 10"/>
          <p:cNvGrpSpPr/>
          <p:nvPr/>
        </p:nvGrpSpPr>
        <p:grpSpPr>
          <a:xfrm>
            <a:off x="11099367" y="183726"/>
            <a:ext cx="1052820" cy="2336632"/>
            <a:chOff x="8273101" y="468867"/>
            <a:chExt cx="1052820" cy="2336632"/>
          </a:xfrm>
        </p:grpSpPr>
        <p:pic>
          <p:nvPicPr>
            <p:cNvPr id="15"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5211" y="838200"/>
              <a:ext cx="228600" cy="1828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6" name="TextBox 15"/>
            <p:cNvSpPr txBox="1"/>
            <p:nvPr/>
          </p:nvSpPr>
          <p:spPr>
            <a:xfrm>
              <a:off x="8273101" y="468867"/>
              <a:ext cx="1052820" cy="276999"/>
            </a:xfrm>
            <a:prstGeom prst="rect">
              <a:avLst/>
            </a:prstGeom>
            <a:noFill/>
          </p:spPr>
          <p:txBody>
            <a:bodyPr wrap="square" rtlCol="0">
              <a:spAutoFit/>
            </a:bodyPr>
            <a:lstStyle/>
            <a:p>
              <a:pPr algn="ctr" defTabSz="1218987"/>
              <a:r>
                <a:rPr lang="en-US" sz="1200" dirty="0">
                  <a:solidFill>
                    <a:prstClr val="white"/>
                  </a:solidFill>
                  <a:effectLst>
                    <a:outerShdw blurRad="38100" dist="38100" dir="2700000" algn="tl">
                      <a:srgbClr val="000000">
                        <a:alpha val="43137"/>
                      </a:srgbClr>
                    </a:outerShdw>
                  </a:effectLst>
                  <a:latin typeface="Calibri"/>
                  <a:cs typeface="Arial" panose="020B0604020202020204" pitchFamily="34" charset="0"/>
                </a:rPr>
                <a:t>Coherence</a:t>
              </a:r>
            </a:p>
          </p:txBody>
        </p:sp>
        <p:sp>
          <p:nvSpPr>
            <p:cNvPr id="17" name="TextBox 16"/>
            <p:cNvSpPr txBox="1"/>
            <p:nvPr/>
          </p:nvSpPr>
          <p:spPr>
            <a:xfrm>
              <a:off x="8303765" y="2528500"/>
              <a:ext cx="380232" cy="276999"/>
            </a:xfrm>
            <a:prstGeom prst="rect">
              <a:avLst/>
            </a:prstGeom>
            <a:noFill/>
          </p:spPr>
          <p:txBody>
            <a:bodyPr wrap="none" rtlCol="0">
              <a:spAutoFit/>
            </a:bodyPr>
            <a:lstStyle/>
            <a:p>
              <a:pPr defTabSz="1218987"/>
              <a:r>
                <a:rPr lang="en-US" sz="1200" dirty="0">
                  <a:solidFill>
                    <a:prstClr val="white"/>
                  </a:solidFill>
                  <a:effectLst>
                    <a:outerShdw blurRad="38100" dist="38100" dir="2700000" algn="tl">
                      <a:srgbClr val="000000">
                        <a:alpha val="43137"/>
                      </a:srgbClr>
                    </a:outerShdw>
                  </a:effectLst>
                  <a:latin typeface="Calibri"/>
                  <a:cs typeface="Arial" panose="020B0604020202020204" pitchFamily="34" charset="0"/>
                </a:rPr>
                <a:t>0.6</a:t>
              </a:r>
              <a:endParaRPr lang="en-US" sz="1200" baseline="30000" dirty="0">
                <a:solidFill>
                  <a:prstClr val="white"/>
                </a:solidFill>
                <a:effectLst>
                  <a:outerShdw blurRad="38100" dist="38100" dir="2700000" algn="tl">
                    <a:srgbClr val="000000">
                      <a:alpha val="43137"/>
                    </a:srgbClr>
                  </a:outerShdw>
                </a:effectLst>
                <a:latin typeface="Calibri"/>
                <a:cs typeface="Arial" panose="020B0604020202020204" pitchFamily="34" charset="0"/>
              </a:endParaRPr>
            </a:p>
          </p:txBody>
        </p:sp>
        <p:sp>
          <p:nvSpPr>
            <p:cNvPr id="18" name="TextBox 17"/>
            <p:cNvSpPr txBox="1"/>
            <p:nvPr/>
          </p:nvSpPr>
          <p:spPr>
            <a:xfrm>
              <a:off x="8330150" y="699700"/>
              <a:ext cx="380232" cy="276999"/>
            </a:xfrm>
            <a:prstGeom prst="rect">
              <a:avLst/>
            </a:prstGeom>
            <a:noFill/>
          </p:spPr>
          <p:txBody>
            <a:bodyPr wrap="none" rtlCol="0">
              <a:spAutoFit/>
            </a:bodyPr>
            <a:lstStyle/>
            <a:p>
              <a:pPr defTabSz="1218987"/>
              <a:r>
                <a:rPr lang="en-US" sz="1200" dirty="0">
                  <a:solidFill>
                    <a:prstClr val="white"/>
                  </a:solidFill>
                  <a:effectLst>
                    <a:outerShdw blurRad="38100" dist="38100" dir="2700000" algn="tl">
                      <a:srgbClr val="000000">
                        <a:alpha val="43137"/>
                      </a:srgbClr>
                    </a:outerShdw>
                  </a:effectLst>
                  <a:latin typeface="Calibri"/>
                  <a:cs typeface="Arial" panose="020B0604020202020204" pitchFamily="34" charset="0"/>
                </a:rPr>
                <a:t>1.0</a:t>
              </a:r>
              <a:endParaRPr lang="en-US" sz="1200" baseline="30000" dirty="0">
                <a:solidFill>
                  <a:prstClr val="white"/>
                </a:solidFill>
                <a:effectLst>
                  <a:outerShdw blurRad="38100" dist="38100" dir="2700000" algn="tl">
                    <a:srgbClr val="000000">
                      <a:alpha val="43137"/>
                    </a:srgbClr>
                  </a:outerShdw>
                </a:effectLst>
                <a:latin typeface="Calibri"/>
                <a:cs typeface="Arial" panose="020B0604020202020204" pitchFamily="34" charset="0"/>
              </a:endParaRPr>
            </a:p>
          </p:txBody>
        </p:sp>
      </p:grpSp>
      <p:sp>
        <p:nvSpPr>
          <p:cNvPr id="19" name="Title 1"/>
          <p:cNvSpPr txBox="1">
            <a:spLocks/>
          </p:cNvSpPr>
          <p:nvPr/>
        </p:nvSpPr>
        <p:spPr>
          <a:xfrm>
            <a:off x="6999200" y="6045897"/>
            <a:ext cx="1858296" cy="576825"/>
          </a:xfrm>
          <a:prstGeom prst="rect">
            <a:avLst/>
          </a:prstGeom>
        </p:spPr>
        <p:txBody>
          <a:bodyPr vert="horz" lIns="91416" tIns="45708" rIns="91416" bIns="45708" rtlCol="0" anchor="ctr">
            <a:normAutofit/>
          </a:bodyPr>
          <a:lstStyle>
            <a:lvl1pPr algn="l" defTabSz="914400" rtl="0" eaLnBrk="1" latinLnBrk="0" hangingPunct="1">
              <a:spcBef>
                <a:spcPct val="0"/>
              </a:spcBef>
              <a:buNone/>
              <a:defRPr sz="3200" b="0" kern="1200">
                <a:solidFill>
                  <a:srgbClr val="FFC000"/>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pPr algn="r"/>
            <a:r>
              <a:rPr lang="en-US" sz="1999" i="1" dirty="0">
                <a:solidFill>
                  <a:prstClr val="white"/>
                </a:solidFill>
                <a:latin typeface="Calibri"/>
              </a:rPr>
              <a:t>t</a:t>
            </a:r>
            <a:r>
              <a:rPr lang="en-US" sz="1999" dirty="0">
                <a:solidFill>
                  <a:prstClr val="white"/>
                </a:solidFill>
                <a:latin typeface="Calibri"/>
              </a:rPr>
              <a:t>=0.98 s</a:t>
            </a:r>
          </a:p>
        </p:txBody>
      </p:sp>
      <p:grpSp>
        <p:nvGrpSpPr>
          <p:cNvPr id="20" name="Group 19"/>
          <p:cNvGrpSpPr/>
          <p:nvPr/>
        </p:nvGrpSpPr>
        <p:grpSpPr>
          <a:xfrm>
            <a:off x="7331551" y="-50220"/>
            <a:ext cx="1502629" cy="276999"/>
            <a:chOff x="1997933" y="4015825"/>
            <a:chExt cx="1502629" cy="276999"/>
          </a:xfrm>
        </p:grpSpPr>
        <p:cxnSp>
          <p:nvCxnSpPr>
            <p:cNvPr id="21" name="Straight Connector 20"/>
            <p:cNvCxnSpPr/>
            <p:nvPr/>
          </p:nvCxnSpPr>
          <p:spPr>
            <a:xfrm>
              <a:off x="1997933" y="4292824"/>
              <a:ext cx="150262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475833" y="4015825"/>
              <a:ext cx="492443" cy="276999"/>
            </a:xfrm>
            <a:prstGeom prst="rect">
              <a:avLst/>
            </a:prstGeom>
            <a:noFill/>
          </p:spPr>
          <p:txBody>
            <a:bodyPr wrap="none" rtlCol="0">
              <a:spAutoFit/>
            </a:bodyPr>
            <a:lstStyle/>
            <a:p>
              <a:pPr defTabSz="1218987"/>
              <a:r>
                <a:rPr lang="en-US" sz="1200" dirty="0">
                  <a:solidFill>
                    <a:prstClr val="white"/>
                  </a:solidFill>
                  <a:latin typeface="Calibri"/>
                </a:rPr>
                <a:t>5 km</a:t>
              </a:r>
            </a:p>
          </p:txBody>
        </p:sp>
      </p:grpSp>
      <p:sp>
        <p:nvSpPr>
          <p:cNvPr id="23" name="Rectangle 24">
            <a:extLst>
              <a:ext uri="{FF2B5EF4-FFF2-40B4-BE49-F238E27FC236}">
                <a16:creationId xmlns:a16="http://schemas.microsoft.com/office/drawing/2014/main" id="{CDA4E63F-A540-4692-A38A-5DF8AD110123}"/>
              </a:ext>
            </a:extLst>
          </p:cNvPr>
          <p:cNvSpPr>
            <a:spLocks noChangeArrowheads="1"/>
          </p:cNvSpPr>
          <p:nvPr/>
        </p:nvSpPr>
        <p:spPr bwMode="auto">
          <a:xfrm>
            <a:off x="10385112" y="6475684"/>
            <a:ext cx="1805301" cy="400110"/>
          </a:xfrm>
          <a:prstGeom prst="rect">
            <a:avLst/>
          </a:prstGeom>
          <a:noFill/>
          <a:ln w="12700">
            <a:noFill/>
            <a:miter lim="800000"/>
            <a:headEnd/>
            <a:tailEnd/>
          </a:ln>
          <a:effectLst/>
        </p:spPr>
        <p:txBody>
          <a:bodyPr wrap="none">
            <a:spAutoFit/>
          </a:bodyPr>
          <a:lstStyle/>
          <a:p>
            <a:pPr algn="r" eaLnBrk="0" fontAlgn="base" hangingPunct="0">
              <a:spcBef>
                <a:spcPct val="0"/>
              </a:spcBef>
              <a:spcAft>
                <a:spcPct val="0"/>
              </a:spcAft>
            </a:pPr>
            <a:r>
              <a:rPr lang="en-US" sz="2000" dirty="0">
                <a:solidFill>
                  <a:srgbClr val="B2B2B2"/>
                </a:solidFill>
                <a:effectLst>
                  <a:outerShdw blurRad="38100" dist="38100" dir="2700000" algn="tl">
                    <a:srgbClr val="000000">
                      <a:alpha val="43137"/>
                    </a:srgbClr>
                  </a:outerShdw>
                </a:effectLst>
                <a:latin typeface="Calibri"/>
              </a:rPr>
              <a:t>(Marfurt, 2018)</a:t>
            </a:r>
          </a:p>
        </p:txBody>
      </p:sp>
      <p:sp>
        <p:nvSpPr>
          <p:cNvPr id="3" name="Slide Number Placeholder 2">
            <a:extLst>
              <a:ext uri="{FF2B5EF4-FFF2-40B4-BE49-F238E27FC236}">
                <a16:creationId xmlns:a16="http://schemas.microsoft.com/office/drawing/2014/main" id="{3F756A07-3133-951A-5C4F-6BF69C16EBB3}"/>
              </a:ext>
            </a:extLst>
          </p:cNvPr>
          <p:cNvSpPr>
            <a:spLocks noGrp="1"/>
          </p:cNvSpPr>
          <p:nvPr>
            <p:ph type="sldNum" sz="quarter" idx="12"/>
          </p:nvPr>
        </p:nvSpPr>
        <p:spPr/>
        <p:txBody>
          <a:bodyPr/>
          <a:lstStyle/>
          <a:p>
            <a:r>
              <a:rPr lang="en-US"/>
              <a:t>10a-</a:t>
            </a:r>
            <a:fld id="{32AB8D3D-FB3C-49A2-855E-BE1E1BCDA17C}" type="slidenum">
              <a:rPr lang="en-US" smtClean="0"/>
              <a:pPr/>
              <a:t>11</a:t>
            </a:fld>
            <a:endParaRPr lang="en-US" dirty="0"/>
          </a:p>
        </p:txBody>
      </p:sp>
    </p:spTree>
    <p:extLst>
      <p:ext uri="{BB962C8B-B14F-4D97-AF65-F5344CB8AC3E}">
        <p14:creationId xmlns:p14="http://schemas.microsoft.com/office/powerpoint/2010/main" val="107211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59" y="894"/>
            <a:ext cx="4535838" cy="1064025"/>
          </a:xfrm>
        </p:spPr>
        <p:txBody>
          <a:bodyPr>
            <a:noAutofit/>
          </a:bodyPr>
          <a:lstStyle/>
          <a:p>
            <a:pPr algn="l"/>
            <a:r>
              <a:rPr lang="en-US" dirty="0">
                <a:latin typeface="+mn-lt"/>
              </a:rPr>
              <a:t>Coherence computed after spectral balancing</a:t>
            </a:r>
          </a:p>
        </p:txBody>
      </p:sp>
      <p:sp>
        <p:nvSpPr>
          <p:cNvPr id="5" name="Title 1"/>
          <p:cNvSpPr txBox="1">
            <a:spLocks/>
          </p:cNvSpPr>
          <p:nvPr/>
        </p:nvSpPr>
        <p:spPr>
          <a:xfrm>
            <a:off x="6999200" y="6045897"/>
            <a:ext cx="1858296" cy="576825"/>
          </a:xfrm>
          <a:prstGeom prst="rect">
            <a:avLst/>
          </a:prstGeom>
        </p:spPr>
        <p:txBody>
          <a:bodyPr vert="horz" lIns="91416" tIns="45708" rIns="91416" bIns="45708" rtlCol="0" anchor="ctr">
            <a:normAutofit/>
          </a:bodyPr>
          <a:lstStyle>
            <a:lvl1pPr algn="l" defTabSz="914400" rtl="0" eaLnBrk="1" latinLnBrk="0" hangingPunct="1">
              <a:spcBef>
                <a:spcPct val="0"/>
              </a:spcBef>
              <a:buNone/>
              <a:defRPr sz="3200" b="0" kern="1200">
                <a:solidFill>
                  <a:srgbClr val="FFC000"/>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pPr algn="r"/>
            <a:r>
              <a:rPr lang="en-US" sz="1999" i="1" dirty="0">
                <a:solidFill>
                  <a:prstClr val="white"/>
                </a:solidFill>
                <a:latin typeface="Calibri"/>
              </a:rPr>
              <a:t>t</a:t>
            </a:r>
            <a:r>
              <a:rPr lang="en-US" sz="1999" dirty="0">
                <a:solidFill>
                  <a:prstClr val="white"/>
                </a:solidFill>
                <a:latin typeface="Calibri"/>
              </a:rPr>
              <a:t>=0.98 s</a:t>
            </a:r>
          </a:p>
        </p:txBody>
      </p:sp>
      <p:pic>
        <p:nvPicPr>
          <p:cNvPr id="6" name="Picture 5"/>
          <p:cNvPicPr>
            <a:picLocks noChangeAspect="1"/>
          </p:cNvPicPr>
          <p:nvPr/>
        </p:nvPicPr>
        <p:blipFill rotWithShape="1">
          <a:blip r:embed="rId3"/>
          <a:srcRect l="10392" t="3015" r="3058" b="8379"/>
          <a:stretch/>
        </p:blipFill>
        <p:spPr>
          <a:xfrm>
            <a:off x="5252160" y="375781"/>
            <a:ext cx="5661413" cy="5644020"/>
          </a:xfrm>
          <a:prstGeom prst="rect">
            <a:avLst/>
          </a:prstGeom>
        </p:spPr>
      </p:pic>
      <p:grpSp>
        <p:nvGrpSpPr>
          <p:cNvPr id="7" name="Group 6"/>
          <p:cNvGrpSpPr/>
          <p:nvPr/>
        </p:nvGrpSpPr>
        <p:grpSpPr>
          <a:xfrm>
            <a:off x="4977796" y="3038558"/>
            <a:ext cx="6355682" cy="417690"/>
            <a:chOff x="4977504" y="3038454"/>
            <a:chExt cx="6357338" cy="417799"/>
          </a:xfrm>
        </p:grpSpPr>
        <p:cxnSp>
          <p:nvCxnSpPr>
            <p:cNvPr id="8" name="Straight Connector 7"/>
            <p:cNvCxnSpPr/>
            <p:nvPr/>
          </p:nvCxnSpPr>
          <p:spPr>
            <a:xfrm>
              <a:off x="5311243" y="3194537"/>
              <a:ext cx="5591219" cy="17586"/>
            </a:xfrm>
            <a:prstGeom prst="line">
              <a:avLst/>
            </a:prstGeom>
            <a:ln w="28575">
              <a:solidFill>
                <a:srgbClr val="FF33CC"/>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977504" y="3038454"/>
              <a:ext cx="333833" cy="400214"/>
            </a:xfrm>
            <a:prstGeom prst="rect">
              <a:avLst/>
            </a:prstGeom>
            <a:noFill/>
          </p:spPr>
          <p:txBody>
            <a:bodyPr wrap="none" rtlCol="0">
              <a:spAutoFit/>
            </a:bodyPr>
            <a:lstStyle/>
            <a:p>
              <a:pPr defTabSz="1218987"/>
              <a:r>
                <a:rPr lang="en-US" sz="2000" dirty="0">
                  <a:solidFill>
                    <a:prstClr val="white"/>
                  </a:solidFill>
                  <a:latin typeface="Calibri"/>
                  <a:cs typeface="Calibri" panose="020F0502020204030204" pitchFamily="34" charset="0"/>
                </a:rPr>
                <a:t>A</a:t>
              </a:r>
            </a:p>
          </p:txBody>
        </p:sp>
        <p:sp>
          <p:nvSpPr>
            <p:cNvPr id="10" name="TextBox 9"/>
            <p:cNvSpPr txBox="1"/>
            <p:nvPr/>
          </p:nvSpPr>
          <p:spPr>
            <a:xfrm>
              <a:off x="10946621" y="3056038"/>
              <a:ext cx="388221" cy="400215"/>
            </a:xfrm>
            <a:prstGeom prst="rect">
              <a:avLst/>
            </a:prstGeom>
            <a:noFill/>
          </p:spPr>
          <p:txBody>
            <a:bodyPr wrap="none" rtlCol="0">
              <a:spAutoFit/>
            </a:bodyPr>
            <a:lstStyle/>
            <a:p>
              <a:pPr defTabSz="1218987"/>
              <a:r>
                <a:rPr lang="en-US" sz="2000" dirty="0">
                  <a:solidFill>
                    <a:prstClr val="white"/>
                  </a:solidFill>
                  <a:latin typeface="Calibri"/>
                  <a:cs typeface="Calibri" panose="020F0502020204030204" pitchFamily="34" charset="0"/>
                </a:rPr>
                <a:t>A’</a:t>
              </a:r>
            </a:p>
          </p:txBody>
        </p:sp>
      </p:grpSp>
      <p:grpSp>
        <p:nvGrpSpPr>
          <p:cNvPr id="12" name="Group 11"/>
          <p:cNvGrpSpPr/>
          <p:nvPr/>
        </p:nvGrpSpPr>
        <p:grpSpPr>
          <a:xfrm>
            <a:off x="11099367" y="183726"/>
            <a:ext cx="1052820" cy="2336632"/>
            <a:chOff x="8273101" y="468867"/>
            <a:chExt cx="1052820" cy="2336632"/>
          </a:xfrm>
        </p:grpSpPr>
        <p:pic>
          <p:nvPicPr>
            <p:cNvPr id="13"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5211" y="838200"/>
              <a:ext cx="228600" cy="1828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4" name="TextBox 13"/>
            <p:cNvSpPr txBox="1"/>
            <p:nvPr/>
          </p:nvSpPr>
          <p:spPr>
            <a:xfrm>
              <a:off x="8273101" y="468867"/>
              <a:ext cx="1052820" cy="276999"/>
            </a:xfrm>
            <a:prstGeom prst="rect">
              <a:avLst/>
            </a:prstGeom>
            <a:noFill/>
          </p:spPr>
          <p:txBody>
            <a:bodyPr wrap="square" rtlCol="0">
              <a:spAutoFit/>
            </a:bodyPr>
            <a:lstStyle/>
            <a:p>
              <a:pPr algn="ctr" defTabSz="1218987"/>
              <a:r>
                <a:rPr lang="en-US" sz="1200" dirty="0">
                  <a:solidFill>
                    <a:prstClr val="white"/>
                  </a:solidFill>
                  <a:effectLst>
                    <a:outerShdw blurRad="38100" dist="38100" dir="2700000" algn="tl">
                      <a:srgbClr val="000000">
                        <a:alpha val="43137"/>
                      </a:srgbClr>
                    </a:outerShdw>
                  </a:effectLst>
                  <a:latin typeface="Calibri"/>
                  <a:cs typeface="Arial" panose="020B0604020202020204" pitchFamily="34" charset="0"/>
                </a:rPr>
                <a:t>Coherence</a:t>
              </a:r>
            </a:p>
          </p:txBody>
        </p:sp>
        <p:sp>
          <p:nvSpPr>
            <p:cNvPr id="15" name="TextBox 14"/>
            <p:cNvSpPr txBox="1"/>
            <p:nvPr/>
          </p:nvSpPr>
          <p:spPr>
            <a:xfrm>
              <a:off x="8303765" y="2528500"/>
              <a:ext cx="380232" cy="276999"/>
            </a:xfrm>
            <a:prstGeom prst="rect">
              <a:avLst/>
            </a:prstGeom>
            <a:noFill/>
          </p:spPr>
          <p:txBody>
            <a:bodyPr wrap="none" rtlCol="0">
              <a:spAutoFit/>
            </a:bodyPr>
            <a:lstStyle/>
            <a:p>
              <a:pPr defTabSz="1218987"/>
              <a:r>
                <a:rPr lang="en-US" sz="1200" dirty="0">
                  <a:solidFill>
                    <a:prstClr val="white"/>
                  </a:solidFill>
                  <a:effectLst>
                    <a:outerShdw blurRad="38100" dist="38100" dir="2700000" algn="tl">
                      <a:srgbClr val="000000">
                        <a:alpha val="43137"/>
                      </a:srgbClr>
                    </a:outerShdw>
                  </a:effectLst>
                  <a:latin typeface="Calibri"/>
                  <a:cs typeface="Arial" panose="020B0604020202020204" pitchFamily="34" charset="0"/>
                </a:rPr>
                <a:t>0.6</a:t>
              </a:r>
              <a:endParaRPr lang="en-US" sz="1200" baseline="30000" dirty="0">
                <a:solidFill>
                  <a:prstClr val="white"/>
                </a:solidFill>
                <a:effectLst>
                  <a:outerShdw blurRad="38100" dist="38100" dir="2700000" algn="tl">
                    <a:srgbClr val="000000">
                      <a:alpha val="43137"/>
                    </a:srgbClr>
                  </a:outerShdw>
                </a:effectLst>
                <a:latin typeface="Calibri"/>
                <a:cs typeface="Arial" panose="020B0604020202020204" pitchFamily="34" charset="0"/>
              </a:endParaRPr>
            </a:p>
          </p:txBody>
        </p:sp>
        <p:sp>
          <p:nvSpPr>
            <p:cNvPr id="16" name="TextBox 15"/>
            <p:cNvSpPr txBox="1"/>
            <p:nvPr/>
          </p:nvSpPr>
          <p:spPr>
            <a:xfrm>
              <a:off x="8330150" y="699700"/>
              <a:ext cx="380232" cy="276999"/>
            </a:xfrm>
            <a:prstGeom prst="rect">
              <a:avLst/>
            </a:prstGeom>
            <a:noFill/>
          </p:spPr>
          <p:txBody>
            <a:bodyPr wrap="none" rtlCol="0">
              <a:spAutoFit/>
            </a:bodyPr>
            <a:lstStyle/>
            <a:p>
              <a:pPr defTabSz="1218987"/>
              <a:r>
                <a:rPr lang="en-US" sz="1200" dirty="0">
                  <a:solidFill>
                    <a:prstClr val="white"/>
                  </a:solidFill>
                  <a:effectLst>
                    <a:outerShdw blurRad="38100" dist="38100" dir="2700000" algn="tl">
                      <a:srgbClr val="000000">
                        <a:alpha val="43137"/>
                      </a:srgbClr>
                    </a:outerShdw>
                  </a:effectLst>
                  <a:latin typeface="Calibri"/>
                  <a:cs typeface="Arial" panose="020B0604020202020204" pitchFamily="34" charset="0"/>
                </a:rPr>
                <a:t>1.0</a:t>
              </a:r>
              <a:endParaRPr lang="en-US" sz="1200" baseline="30000" dirty="0">
                <a:solidFill>
                  <a:prstClr val="white"/>
                </a:solidFill>
                <a:effectLst>
                  <a:outerShdw blurRad="38100" dist="38100" dir="2700000" algn="tl">
                    <a:srgbClr val="000000">
                      <a:alpha val="43137"/>
                    </a:srgbClr>
                  </a:outerShdw>
                </a:effectLst>
                <a:latin typeface="Calibri"/>
                <a:cs typeface="Arial" panose="020B0604020202020204" pitchFamily="34" charset="0"/>
              </a:endParaRPr>
            </a:p>
          </p:txBody>
        </p:sp>
      </p:grpSp>
      <p:grpSp>
        <p:nvGrpSpPr>
          <p:cNvPr id="20" name="Group 19"/>
          <p:cNvGrpSpPr/>
          <p:nvPr/>
        </p:nvGrpSpPr>
        <p:grpSpPr>
          <a:xfrm>
            <a:off x="7331551" y="-50220"/>
            <a:ext cx="1502629" cy="276999"/>
            <a:chOff x="1997933" y="4015825"/>
            <a:chExt cx="1502629" cy="276999"/>
          </a:xfrm>
        </p:grpSpPr>
        <p:cxnSp>
          <p:nvCxnSpPr>
            <p:cNvPr id="17" name="Straight Connector 16"/>
            <p:cNvCxnSpPr/>
            <p:nvPr/>
          </p:nvCxnSpPr>
          <p:spPr>
            <a:xfrm>
              <a:off x="1997933" y="4292824"/>
              <a:ext cx="150262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475833" y="4015825"/>
              <a:ext cx="492443" cy="276999"/>
            </a:xfrm>
            <a:prstGeom prst="rect">
              <a:avLst/>
            </a:prstGeom>
            <a:noFill/>
          </p:spPr>
          <p:txBody>
            <a:bodyPr wrap="none" rtlCol="0">
              <a:spAutoFit/>
            </a:bodyPr>
            <a:lstStyle/>
            <a:p>
              <a:pPr defTabSz="1218987"/>
              <a:r>
                <a:rPr lang="en-US" sz="1200" dirty="0">
                  <a:solidFill>
                    <a:prstClr val="white"/>
                  </a:solidFill>
                  <a:latin typeface="Calibri"/>
                </a:rPr>
                <a:t>5 km</a:t>
              </a:r>
            </a:p>
          </p:txBody>
        </p:sp>
      </p:grpSp>
      <p:sp>
        <p:nvSpPr>
          <p:cNvPr id="19" name="Rectangle 24">
            <a:extLst>
              <a:ext uri="{FF2B5EF4-FFF2-40B4-BE49-F238E27FC236}">
                <a16:creationId xmlns:a16="http://schemas.microsoft.com/office/drawing/2014/main" id="{76794925-A182-4E02-81E1-6F395C252983}"/>
              </a:ext>
            </a:extLst>
          </p:cNvPr>
          <p:cNvSpPr>
            <a:spLocks noChangeArrowheads="1"/>
          </p:cNvSpPr>
          <p:nvPr/>
        </p:nvSpPr>
        <p:spPr bwMode="auto">
          <a:xfrm>
            <a:off x="10385112" y="6475684"/>
            <a:ext cx="1805301" cy="400110"/>
          </a:xfrm>
          <a:prstGeom prst="rect">
            <a:avLst/>
          </a:prstGeom>
          <a:noFill/>
          <a:ln w="12700">
            <a:noFill/>
            <a:miter lim="800000"/>
            <a:headEnd/>
            <a:tailEnd/>
          </a:ln>
          <a:effectLst/>
        </p:spPr>
        <p:txBody>
          <a:bodyPr wrap="none">
            <a:spAutoFit/>
          </a:bodyPr>
          <a:lstStyle/>
          <a:p>
            <a:pPr algn="r" eaLnBrk="0" fontAlgn="base" hangingPunct="0">
              <a:spcBef>
                <a:spcPct val="0"/>
              </a:spcBef>
              <a:spcAft>
                <a:spcPct val="0"/>
              </a:spcAft>
            </a:pPr>
            <a:r>
              <a:rPr lang="en-US" sz="2000" dirty="0">
                <a:solidFill>
                  <a:srgbClr val="B2B2B2"/>
                </a:solidFill>
                <a:effectLst>
                  <a:outerShdw blurRad="38100" dist="38100" dir="2700000" algn="tl">
                    <a:srgbClr val="000000">
                      <a:alpha val="43137"/>
                    </a:srgbClr>
                  </a:outerShdw>
                </a:effectLst>
                <a:latin typeface="Calibri"/>
              </a:rPr>
              <a:t>(Marfurt, 2018)</a:t>
            </a:r>
          </a:p>
        </p:txBody>
      </p:sp>
      <p:sp>
        <p:nvSpPr>
          <p:cNvPr id="4" name="Slide Number Placeholder 3">
            <a:extLst>
              <a:ext uri="{FF2B5EF4-FFF2-40B4-BE49-F238E27FC236}">
                <a16:creationId xmlns:a16="http://schemas.microsoft.com/office/drawing/2014/main" id="{3EA23F30-24FB-F60C-D492-CF090FCC98FA}"/>
              </a:ext>
            </a:extLst>
          </p:cNvPr>
          <p:cNvSpPr>
            <a:spLocks noGrp="1"/>
          </p:cNvSpPr>
          <p:nvPr>
            <p:ph type="sldNum" sz="quarter" idx="12"/>
          </p:nvPr>
        </p:nvSpPr>
        <p:spPr/>
        <p:txBody>
          <a:bodyPr/>
          <a:lstStyle/>
          <a:p>
            <a:r>
              <a:rPr lang="en-US"/>
              <a:t>10a-</a:t>
            </a:r>
            <a:fld id="{32AB8D3D-FB3C-49A2-855E-BE1E1BCDA17C}" type="slidenum">
              <a:rPr lang="en-US" smtClean="0"/>
              <a:pPr/>
              <a:t>12</a:t>
            </a:fld>
            <a:endParaRPr lang="en-US" dirty="0"/>
          </a:p>
        </p:txBody>
      </p:sp>
    </p:spTree>
    <p:extLst>
      <p:ext uri="{BB962C8B-B14F-4D97-AF65-F5344CB8AC3E}">
        <p14:creationId xmlns:p14="http://schemas.microsoft.com/office/powerpoint/2010/main" val="3597108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1009134" y="1436865"/>
            <a:ext cx="9934833" cy="1540251"/>
          </a:xfrm>
          <a:prstGeom prst="rect">
            <a:avLst/>
          </a:prstGeom>
          <a:noFill/>
          <a:ln w="28575">
            <a:solidFill>
              <a:srgbClr val="FFCC00"/>
            </a:solidFill>
            <a:miter lim="800000"/>
            <a:headEnd/>
            <a:tailEnd/>
          </a:ln>
        </p:spPr>
        <p:txBody>
          <a:bodyPr/>
          <a:lstStyle/>
          <a:p>
            <a:pPr marL="952393" lvl="1" indent="-342900" defTabSz="1218987">
              <a:buFont typeface="Arial" panose="020B0604020202020204" pitchFamily="34" charset="0"/>
              <a:buChar char="•"/>
            </a:pPr>
            <a:r>
              <a:rPr lang="en-US" sz="2400" dirty="0">
                <a:solidFill>
                  <a:prstClr val="white">
                    <a:lumMod val="50000"/>
                  </a:prstClr>
                </a:solidFill>
                <a:effectLst>
                  <a:outerShdw blurRad="38100" dist="38100" dir="2700000" algn="tl">
                    <a:srgbClr val="000000">
                      <a:alpha val="43137"/>
                    </a:srgbClr>
                  </a:outerShdw>
                </a:effectLst>
                <a:latin typeface="Calibri"/>
              </a:rPr>
              <a:t>Spectral balancing </a:t>
            </a:r>
          </a:p>
          <a:p>
            <a:pPr marL="952393" lvl="1" indent="-342900" defTabSz="1218987">
              <a:buFont typeface="Arial" panose="020B0604020202020204" pitchFamily="34" charset="0"/>
              <a:buChar char="•"/>
            </a:pPr>
            <a:endParaRPr lang="en-US" sz="2400" dirty="0">
              <a:solidFill>
                <a:prstClr val="white">
                  <a:lumMod val="50000"/>
                </a:prstClr>
              </a:solidFill>
              <a:effectLst>
                <a:outerShdw blurRad="38100" dist="38100" dir="2700000" algn="tl">
                  <a:srgbClr val="000000">
                    <a:alpha val="43137"/>
                  </a:srgbClr>
                </a:outerShdw>
              </a:effectLst>
              <a:latin typeface="Calibri"/>
            </a:endParaRPr>
          </a:p>
          <a:p>
            <a:pPr marL="952393" lvl="1" indent="-342900" defTabSz="1218987">
              <a:buFont typeface="Arial" panose="020B0604020202020204" pitchFamily="34" charset="0"/>
              <a:buChar char="•"/>
            </a:pPr>
            <a:r>
              <a:rPr lang="en-US" sz="2400" dirty="0">
                <a:solidFill>
                  <a:srgbClr val="FFFF00"/>
                </a:solidFill>
                <a:effectLst>
                  <a:outerShdw blurRad="38100" dist="38100" dir="2700000" algn="tl">
                    <a:srgbClr val="000000">
                      <a:alpha val="43137"/>
                    </a:srgbClr>
                  </a:outerShdw>
                </a:effectLst>
                <a:latin typeface="Calibri"/>
              </a:rPr>
              <a:t>Bandwidth extension</a:t>
            </a:r>
            <a:endParaRPr lang="en-US" altLang="ko-KR" sz="1400" dirty="0">
              <a:solidFill>
                <a:prstClr val="black"/>
              </a:solidFill>
              <a:effectLst>
                <a:outerShdw blurRad="38100" dist="38100" dir="2700000" algn="tl">
                  <a:srgbClr val="000000">
                    <a:alpha val="43137"/>
                  </a:srgbClr>
                </a:outerShdw>
              </a:effectLst>
              <a:latin typeface="Calibri"/>
              <a:ea typeface="Batang" pitchFamily="18" charset="-127"/>
              <a:cs typeface="Arial" pitchFamily="34" charset="0"/>
            </a:endParaRPr>
          </a:p>
          <a:p>
            <a:pPr marL="609493" lvl="1" defTabSz="1218987">
              <a:defRPr/>
            </a:pPr>
            <a:r>
              <a:rPr lang="en-US" altLang="ko-KR" sz="1400" dirty="0">
                <a:solidFill>
                  <a:prstClr val="black"/>
                </a:solidFill>
                <a:effectLst>
                  <a:outerShdw blurRad="38100" dist="38100" dir="2700000" algn="tl">
                    <a:srgbClr val="000000">
                      <a:alpha val="43137"/>
                    </a:srgbClr>
                  </a:outerShdw>
                </a:effectLst>
                <a:latin typeface="Calibri"/>
                <a:ea typeface="Batang" pitchFamily="18" charset="-127"/>
                <a:cs typeface="Arial" pitchFamily="34" charset="0"/>
              </a:rPr>
              <a:t> </a:t>
            </a:r>
            <a:endParaRPr lang="en-US" sz="1400" dirty="0">
              <a:solidFill>
                <a:prstClr val="black"/>
              </a:solidFill>
              <a:effectLst>
                <a:outerShdw blurRad="38100" dist="38100" dir="2700000" algn="tl">
                  <a:srgbClr val="000000">
                    <a:alpha val="43137"/>
                  </a:srgbClr>
                </a:outerShdw>
              </a:effectLst>
              <a:latin typeface="Calibri"/>
              <a:cs typeface="Arial" pitchFamily="34" charset="0"/>
            </a:endParaRPr>
          </a:p>
        </p:txBody>
      </p:sp>
      <p:sp>
        <p:nvSpPr>
          <p:cNvPr id="8" name="AutoShape 6"/>
          <p:cNvSpPr>
            <a:spLocks noChangeArrowheads="1"/>
          </p:cNvSpPr>
          <p:nvPr/>
        </p:nvSpPr>
        <p:spPr bwMode="auto">
          <a:xfrm rot="10800000">
            <a:off x="1017374" y="2234907"/>
            <a:ext cx="609600" cy="304800"/>
          </a:xfrm>
          <a:prstGeom prst="leftArrow">
            <a:avLst>
              <a:gd name="adj1" fmla="val 50000"/>
              <a:gd name="adj2" fmla="val 50000"/>
            </a:avLst>
          </a:prstGeom>
          <a:solidFill>
            <a:srgbClr val="FFFF00"/>
          </a:solidFill>
          <a:ln w="12700">
            <a:solidFill>
              <a:schemeClr val="bg1"/>
            </a:solidFill>
            <a:miter lim="800000"/>
            <a:headEnd type="none" w="sm" len="sm"/>
            <a:tailEnd type="none" w="sm" len="sm"/>
          </a:ln>
          <a:effectLst/>
        </p:spPr>
        <p:txBody>
          <a:bodyPr wrap="none" anchor="ctr"/>
          <a:lstStyle/>
          <a:p>
            <a:pPr defTabSz="1218987"/>
            <a:endParaRPr lang="en-US" sz="2400" dirty="0">
              <a:solidFill>
                <a:prstClr val="white"/>
              </a:solidFill>
              <a:effectLst>
                <a:outerShdw blurRad="38100" dist="38100" dir="2700000" algn="tl">
                  <a:srgbClr val="000000">
                    <a:alpha val="43137"/>
                  </a:srgbClr>
                </a:outerShdw>
              </a:effectLst>
              <a:latin typeface="Calibri"/>
              <a:cs typeface="Arial" pitchFamily="34" charset="0"/>
            </a:endParaRPr>
          </a:p>
        </p:txBody>
      </p:sp>
      <p:sp>
        <p:nvSpPr>
          <p:cNvPr id="3" name="Rectangle 2">
            <a:extLst>
              <a:ext uri="{FF2B5EF4-FFF2-40B4-BE49-F238E27FC236}">
                <a16:creationId xmlns:a16="http://schemas.microsoft.com/office/drawing/2014/main" id="{B43DD7F7-2C24-438A-8D9B-A6408E852A69}"/>
              </a:ext>
            </a:extLst>
          </p:cNvPr>
          <p:cNvSpPr/>
          <p:nvPr/>
        </p:nvSpPr>
        <p:spPr>
          <a:xfrm>
            <a:off x="12360" y="0"/>
            <a:ext cx="8933935" cy="800219"/>
          </a:xfrm>
          <a:prstGeom prst="rect">
            <a:avLst/>
          </a:prstGeom>
        </p:spPr>
        <p:txBody>
          <a:bodyPr wrap="square">
            <a:spAutoFit/>
          </a:bodyPr>
          <a:lstStyle/>
          <a:p>
            <a:pPr marL="609493" lvl="1" defTabSz="1218987">
              <a:defRPr/>
            </a:pPr>
            <a:r>
              <a:rPr lang="en-US" altLang="ko-KR" sz="3200" dirty="0">
                <a:solidFill>
                  <a:srgbClr val="FFC000"/>
                </a:solidFill>
                <a:effectLst>
                  <a:outerShdw blurRad="38100" dist="38100" dir="2700000" algn="tl">
                    <a:srgbClr val="000000">
                      <a:alpha val="43137"/>
                    </a:srgbClr>
                  </a:outerShdw>
                </a:effectLst>
                <a:ea typeface="Batang" pitchFamily="18" charset="-127"/>
                <a:cs typeface="Arial" panose="020B0604020202020204" pitchFamily="34" charset="0"/>
              </a:rPr>
              <a:t>Poststack Data Conditioning of Migrated Data</a:t>
            </a:r>
          </a:p>
          <a:p>
            <a:pPr marL="609493" lvl="1" defTabSz="1218987">
              <a:defRPr/>
            </a:pPr>
            <a:r>
              <a:rPr lang="en-US" altLang="ko-KR" sz="1400" dirty="0">
                <a:solidFill>
                  <a:prstClr val="black">
                    <a:lumMod val="50000"/>
                  </a:prstClr>
                </a:solidFill>
                <a:effectLst>
                  <a:outerShdw blurRad="38100" dist="38100" dir="2700000" algn="tl">
                    <a:srgbClr val="000000">
                      <a:alpha val="43137"/>
                    </a:srgbClr>
                  </a:outerShdw>
                </a:effectLst>
                <a:ea typeface="Batang" pitchFamily="18" charset="-127"/>
                <a:cs typeface="Arial" pitchFamily="34" charset="0"/>
              </a:rPr>
              <a:t> </a:t>
            </a:r>
          </a:p>
        </p:txBody>
      </p:sp>
      <p:sp>
        <p:nvSpPr>
          <p:cNvPr id="4" name="Slide Number Placeholder 3">
            <a:extLst>
              <a:ext uri="{FF2B5EF4-FFF2-40B4-BE49-F238E27FC236}">
                <a16:creationId xmlns:a16="http://schemas.microsoft.com/office/drawing/2014/main" id="{6725683D-8765-03BF-C002-E3059D7E2F6D}"/>
              </a:ext>
            </a:extLst>
          </p:cNvPr>
          <p:cNvSpPr>
            <a:spLocks noGrp="1"/>
          </p:cNvSpPr>
          <p:nvPr>
            <p:ph type="sldNum" sz="quarter" idx="12"/>
          </p:nvPr>
        </p:nvSpPr>
        <p:spPr/>
        <p:txBody>
          <a:bodyPr/>
          <a:lstStyle/>
          <a:p>
            <a:r>
              <a:rPr lang="en-US"/>
              <a:t>10a-</a:t>
            </a:r>
            <a:fld id="{32AB8D3D-FB3C-49A2-855E-BE1E1BCDA17C}" type="slidenum">
              <a:rPr lang="en-US" smtClean="0"/>
              <a:pPr/>
              <a:t>13</a:t>
            </a:fld>
            <a:endParaRPr lang="en-US" dirty="0"/>
          </a:p>
        </p:txBody>
      </p:sp>
    </p:spTree>
    <p:extLst>
      <p:ext uri="{BB962C8B-B14F-4D97-AF65-F5344CB8AC3E}">
        <p14:creationId xmlns:p14="http://schemas.microsoft.com/office/powerpoint/2010/main" val="3016733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 name="Group 130">
            <a:extLst>
              <a:ext uri="{FF2B5EF4-FFF2-40B4-BE49-F238E27FC236}">
                <a16:creationId xmlns:a16="http://schemas.microsoft.com/office/drawing/2014/main" id="{9911F815-846B-48FA-903A-EFBDD61E40E1}"/>
              </a:ext>
            </a:extLst>
          </p:cNvPr>
          <p:cNvGrpSpPr/>
          <p:nvPr/>
        </p:nvGrpSpPr>
        <p:grpSpPr>
          <a:xfrm>
            <a:off x="8153401" y="1296861"/>
            <a:ext cx="1949399" cy="4947030"/>
            <a:chOff x="8151812" y="1296861"/>
            <a:chExt cx="1949399" cy="4947030"/>
          </a:xfrm>
        </p:grpSpPr>
        <p:pic>
          <p:nvPicPr>
            <p:cNvPr id="123" name="Picture 7" descr="F:\MCM_vaio\icwtdec\figures\icwt.jpg">
              <a:extLst>
                <a:ext uri="{FF2B5EF4-FFF2-40B4-BE49-F238E27FC236}">
                  <a16:creationId xmlns:a16="http://schemas.microsoft.com/office/drawing/2014/main" id="{BCF97BF6-5F15-4879-9171-62A417E9F2B3}"/>
                </a:ext>
              </a:extLst>
            </p:cNvPr>
            <p:cNvPicPr>
              <a:picLocks noChangeAspect="1" noChangeArrowheads="1"/>
            </p:cNvPicPr>
            <p:nvPr/>
          </p:nvPicPr>
          <p:blipFill rotWithShape="1">
            <a:blip r:embed="rId3" cstate="print"/>
            <a:srcRect l="6707" t="5587" r="53842" b="13676"/>
            <a:stretch/>
          </p:blipFill>
          <p:spPr bwMode="auto">
            <a:xfrm>
              <a:off x="8171241" y="1673812"/>
              <a:ext cx="1887531" cy="4133505"/>
            </a:xfrm>
            <a:prstGeom prst="rect">
              <a:avLst/>
            </a:prstGeom>
            <a:noFill/>
          </p:spPr>
        </p:pic>
        <p:sp>
          <p:nvSpPr>
            <p:cNvPr id="24" name="Rectangle 23">
              <a:extLst>
                <a:ext uri="{FF2B5EF4-FFF2-40B4-BE49-F238E27FC236}">
                  <a16:creationId xmlns:a16="http://schemas.microsoft.com/office/drawing/2014/main" id="{9D6E2CF0-8145-41CD-851C-E3256A202120}"/>
                </a:ext>
              </a:extLst>
            </p:cNvPr>
            <p:cNvSpPr/>
            <p:nvPr/>
          </p:nvSpPr>
          <p:spPr>
            <a:xfrm>
              <a:off x="8171242" y="1296861"/>
              <a:ext cx="1600200" cy="276999"/>
            </a:xfrm>
            <a:prstGeom prst="rect">
              <a:avLst/>
            </a:prstGeom>
          </p:spPr>
          <p:txBody>
            <a:bodyPr wrap="square">
              <a:spAutoFit/>
            </a:bodyPr>
            <a:lstStyle/>
            <a:p>
              <a:pPr algn="ctr" eaLnBrk="0" fontAlgn="base" hangingPunct="0">
                <a:spcBef>
                  <a:spcPct val="0"/>
                </a:spcBef>
                <a:spcAft>
                  <a:spcPct val="0"/>
                </a:spcAft>
              </a:pPr>
              <a:r>
                <a:rPr lang="en-US" sz="1200" dirty="0">
                  <a:solidFill>
                    <a:prstClr val="white"/>
                  </a:solidFill>
                  <a:latin typeface="Calibri"/>
                </a:rPr>
                <a:t>CWT voices</a:t>
              </a:r>
            </a:p>
          </p:txBody>
        </p:sp>
        <p:grpSp>
          <p:nvGrpSpPr>
            <p:cNvPr id="91" name="Group 90">
              <a:extLst>
                <a:ext uri="{FF2B5EF4-FFF2-40B4-BE49-F238E27FC236}">
                  <a16:creationId xmlns:a16="http://schemas.microsoft.com/office/drawing/2014/main" id="{47AC538F-4C09-47AD-A823-CD54D7B4796B}"/>
                </a:ext>
              </a:extLst>
            </p:cNvPr>
            <p:cNvGrpSpPr/>
            <p:nvPr/>
          </p:nvGrpSpPr>
          <p:grpSpPr>
            <a:xfrm>
              <a:off x="8151812" y="5803430"/>
              <a:ext cx="1949399" cy="440461"/>
              <a:chOff x="3240386" y="6075414"/>
              <a:chExt cx="1949399" cy="440461"/>
            </a:xfrm>
          </p:grpSpPr>
          <p:sp>
            <p:nvSpPr>
              <p:cNvPr id="92" name="TextBox 91">
                <a:extLst>
                  <a:ext uri="{FF2B5EF4-FFF2-40B4-BE49-F238E27FC236}">
                    <a16:creationId xmlns:a16="http://schemas.microsoft.com/office/drawing/2014/main" id="{92BAE6A3-0833-45C3-BD17-0C39DF672D3E}"/>
                  </a:ext>
                </a:extLst>
              </p:cNvPr>
              <p:cNvSpPr txBox="1"/>
              <p:nvPr/>
            </p:nvSpPr>
            <p:spPr>
              <a:xfrm>
                <a:off x="3571506" y="6238876"/>
                <a:ext cx="1120371" cy="276999"/>
              </a:xfrm>
              <a:prstGeom prst="rect">
                <a:avLst/>
              </a:prstGeom>
              <a:noFill/>
            </p:spPr>
            <p:txBody>
              <a:bodyPr wrap="none" rtlCol="0">
                <a:spAutoFit/>
              </a:bodyPr>
              <a:lstStyle/>
              <a:p>
                <a:pPr defTabSz="1218987"/>
                <a:r>
                  <a:rPr lang="en-US" sz="1200" dirty="0">
                    <a:solidFill>
                      <a:prstClr val="white"/>
                    </a:solidFill>
                    <a:latin typeface="Calibri"/>
                  </a:rPr>
                  <a:t>Frequency (Hz)</a:t>
                </a:r>
              </a:p>
            </p:txBody>
          </p:sp>
          <p:sp>
            <p:nvSpPr>
              <p:cNvPr id="93" name="TextBox 92">
                <a:extLst>
                  <a:ext uri="{FF2B5EF4-FFF2-40B4-BE49-F238E27FC236}">
                    <a16:creationId xmlns:a16="http://schemas.microsoft.com/office/drawing/2014/main" id="{E58D40C2-9765-4779-A2FF-0147D9FDC046}"/>
                  </a:ext>
                </a:extLst>
              </p:cNvPr>
              <p:cNvSpPr txBox="1"/>
              <p:nvPr/>
            </p:nvSpPr>
            <p:spPr>
              <a:xfrm>
                <a:off x="3240386" y="6086476"/>
                <a:ext cx="341760" cy="276999"/>
              </a:xfrm>
              <a:prstGeom prst="rect">
                <a:avLst/>
              </a:prstGeom>
              <a:noFill/>
            </p:spPr>
            <p:txBody>
              <a:bodyPr wrap="none" rtlCol="0">
                <a:spAutoFit/>
              </a:bodyPr>
              <a:lstStyle/>
              <a:p>
                <a:pPr defTabSz="1218987"/>
                <a:r>
                  <a:rPr lang="en-US" sz="1200" dirty="0">
                    <a:solidFill>
                      <a:prstClr val="white"/>
                    </a:solidFill>
                    <a:latin typeface="Calibri"/>
                  </a:rPr>
                  <a:t>20</a:t>
                </a:r>
              </a:p>
            </p:txBody>
          </p:sp>
          <p:sp>
            <p:nvSpPr>
              <p:cNvPr id="94" name="TextBox 93">
                <a:extLst>
                  <a:ext uri="{FF2B5EF4-FFF2-40B4-BE49-F238E27FC236}">
                    <a16:creationId xmlns:a16="http://schemas.microsoft.com/office/drawing/2014/main" id="{9481C4E8-1F22-4FF3-8952-5081CCA96B2F}"/>
                  </a:ext>
                </a:extLst>
              </p:cNvPr>
              <p:cNvSpPr txBox="1"/>
              <p:nvPr/>
            </p:nvSpPr>
            <p:spPr>
              <a:xfrm>
                <a:off x="3789932" y="6086832"/>
                <a:ext cx="341760" cy="276999"/>
              </a:xfrm>
              <a:prstGeom prst="rect">
                <a:avLst/>
              </a:prstGeom>
              <a:noFill/>
            </p:spPr>
            <p:txBody>
              <a:bodyPr wrap="none" rtlCol="0">
                <a:spAutoFit/>
              </a:bodyPr>
              <a:lstStyle/>
              <a:p>
                <a:pPr defTabSz="1218987"/>
                <a:r>
                  <a:rPr lang="en-US" sz="1200" dirty="0">
                    <a:solidFill>
                      <a:prstClr val="white"/>
                    </a:solidFill>
                    <a:latin typeface="Calibri"/>
                  </a:rPr>
                  <a:t>40</a:t>
                </a:r>
              </a:p>
            </p:txBody>
          </p:sp>
          <p:sp>
            <p:nvSpPr>
              <p:cNvPr id="95" name="TextBox 94">
                <a:extLst>
                  <a:ext uri="{FF2B5EF4-FFF2-40B4-BE49-F238E27FC236}">
                    <a16:creationId xmlns:a16="http://schemas.microsoft.com/office/drawing/2014/main" id="{1E98C678-A6D9-48F7-A44C-309DDF441827}"/>
                  </a:ext>
                </a:extLst>
              </p:cNvPr>
              <p:cNvSpPr txBox="1"/>
              <p:nvPr/>
            </p:nvSpPr>
            <p:spPr>
              <a:xfrm>
                <a:off x="4307186" y="6075414"/>
                <a:ext cx="341760" cy="276999"/>
              </a:xfrm>
              <a:prstGeom prst="rect">
                <a:avLst/>
              </a:prstGeom>
              <a:noFill/>
            </p:spPr>
            <p:txBody>
              <a:bodyPr wrap="none" rtlCol="0">
                <a:spAutoFit/>
              </a:bodyPr>
              <a:lstStyle/>
              <a:p>
                <a:pPr defTabSz="1218987"/>
                <a:r>
                  <a:rPr lang="en-US" sz="1200" dirty="0">
                    <a:solidFill>
                      <a:prstClr val="white"/>
                    </a:solidFill>
                    <a:latin typeface="Calibri"/>
                  </a:rPr>
                  <a:t>60</a:t>
                </a:r>
              </a:p>
            </p:txBody>
          </p:sp>
          <p:sp>
            <p:nvSpPr>
              <p:cNvPr id="96" name="TextBox 95">
                <a:extLst>
                  <a:ext uri="{FF2B5EF4-FFF2-40B4-BE49-F238E27FC236}">
                    <a16:creationId xmlns:a16="http://schemas.microsoft.com/office/drawing/2014/main" id="{9E9C4BB2-D9F5-4204-B24F-B0FFE544C706}"/>
                  </a:ext>
                </a:extLst>
              </p:cNvPr>
              <p:cNvSpPr txBox="1"/>
              <p:nvPr/>
            </p:nvSpPr>
            <p:spPr>
              <a:xfrm>
                <a:off x="4848025" y="6076545"/>
                <a:ext cx="341760" cy="276999"/>
              </a:xfrm>
              <a:prstGeom prst="rect">
                <a:avLst/>
              </a:prstGeom>
              <a:noFill/>
            </p:spPr>
            <p:txBody>
              <a:bodyPr wrap="none" rtlCol="0">
                <a:spAutoFit/>
              </a:bodyPr>
              <a:lstStyle/>
              <a:p>
                <a:pPr defTabSz="1218987"/>
                <a:r>
                  <a:rPr lang="en-US" sz="1200" dirty="0">
                    <a:solidFill>
                      <a:prstClr val="white"/>
                    </a:solidFill>
                    <a:latin typeface="Calibri"/>
                  </a:rPr>
                  <a:t>80</a:t>
                </a:r>
              </a:p>
            </p:txBody>
          </p:sp>
        </p:grpSp>
      </p:grpSp>
      <p:sp>
        <p:nvSpPr>
          <p:cNvPr id="7" name="Rectangle 6">
            <a:extLst>
              <a:ext uri="{FF2B5EF4-FFF2-40B4-BE49-F238E27FC236}">
                <a16:creationId xmlns:a16="http://schemas.microsoft.com/office/drawing/2014/main" id="{5111A5B9-E81A-4E5F-A386-E35F71B84BB9}"/>
              </a:ext>
            </a:extLst>
          </p:cNvPr>
          <p:cNvSpPr/>
          <p:nvPr/>
        </p:nvSpPr>
        <p:spPr>
          <a:xfrm>
            <a:off x="3505200" y="1371601"/>
            <a:ext cx="1371600" cy="276999"/>
          </a:xfrm>
          <a:prstGeom prst="rect">
            <a:avLst/>
          </a:prstGeom>
        </p:spPr>
        <p:txBody>
          <a:bodyPr wrap="square">
            <a:spAutoFit/>
          </a:bodyPr>
          <a:lstStyle/>
          <a:p>
            <a:pPr eaLnBrk="0" fontAlgn="base" hangingPunct="0">
              <a:spcBef>
                <a:spcPct val="0"/>
              </a:spcBef>
              <a:spcAft>
                <a:spcPct val="0"/>
              </a:spcAft>
            </a:pPr>
            <a:r>
              <a:rPr lang="en-US" sz="1200" dirty="0">
                <a:solidFill>
                  <a:prstClr val="white"/>
                </a:solidFill>
                <a:latin typeface="Calibri"/>
              </a:rPr>
              <a:t>CWT Magnitude</a:t>
            </a:r>
          </a:p>
        </p:txBody>
      </p:sp>
      <p:sp>
        <p:nvSpPr>
          <p:cNvPr id="27" name="AutoShape 2" descr="data:image/jpeg;base64,/9j/4AAQSkZJRgABAQAAAQABAAD/2wCEAAkGBxQSEhUUExQVFRQXGBgVFRcVFxQVFxcYFxcXFxcXFxcYHCggGB0lHBcUITEhJSkrLi4uFx8zODMsNygtLisBCgoKDg0OGxAQGiwkHyQsLCwsLCwsLCwsLCwsLCwsLCwsLCwsLCwsLCwsLCwsLCwsLCwsLCwsLCwsLCwsLCwsLP/AABEIAPoAygMBIgACEQEDEQH/xAAcAAAABwEBAAAAAAAAAAAAAAAAAQIDBAUGBwj/xAA8EAABAgQDBQUGAwkAAwAAAAABAAIDBBEhBRIxBkFRYXETIoGRoQcyUrHB0RRC8CMzYnKCkqLh8SRjwv/EABkBAAMBAQEAAAAAAAAAAAAAAAECAwAEBf/EACMRAAICAgICAgMBAAAAAAAAAAABAhEDIRIxMkEEEyJRYRT/2gAMAwEAAhEDEQA/AOUFEjRKR7YSNEjKwAkEEFjASIgS0WVZCvogvCSVPZIufoPOylswE/md4BU5I4JrZShCi0IwWGNST4ovwEOtj9UOQhn6IUWii4U0jutVbMYeRaiNgK4BGU5EhEJCb0ECCCBWCAIURokAgQR0QWNQKIURhBYagqIZUaCBiwKJGgpnohFBBBYwSMBBSJeFdYSUuKsKBLFxU+FKtbzRB4FhTmiEbxWo4p5XIlF6b7aqbD6nkrPC8MdGiNYBSup4Dis2kTUXJ6KWYjEmgBJ0tx4KVJ4dHd7sN1+S7BgmzUvBFBDaTvJFfmtFLSMOtmNHCwXO/kfo6v8AKkrkzjUvszNEVyH1S5jY6ZdYsA5jVdwZLBG6WHVL90jccSOGw/ZnHczNmFfhO/xWJxrCIkvELIjS0jcbVHEcfBeqHS/qs9tXstBnYZZFbQj3Xj3mHiOI5Jo52nsLxwkvx0eZqIK22iwSJJxnQYouLtduc3c4KqXZGVq0c7i06YESUgiYBRI0FghBCiOiCBqAgUAjoswk5BGUSmegEgjRUWAOQ213J4xMooE2525NxXAX3opHn58jboOJEulsi0B9VABJKde00AGqaiBdYS3M4GhPCmpXVdl8PENpdSr3e8dw4ALH7EyDaZjcg2rTULey7zS3kFxZ5Xo9L40KVlxCG9SoUShVSIhorGWYDQlcx0uq2WEONzopAJ41BUQQ+BS4TtxNOCdHLKK9EiLomSa+Wqd7Ub9fRQJqdDBmIqG3NOA1WBCLMZ7UMCExKOeB+0g/tGHeQPeb5VPUBcIIXpeHjMvNw3ZXj4XNdY3toV582gw4wI8SGbZXOA5gE0PiF1/HlVxYufdSKpCiNBdRAIhGgggEJGEAEpYKQVEdUEdFhqJhRI0FM7QkEYCW1lFieSSihH2v6puIeKepT6+SjRrmnRMjy27di604JUN3fCLLaqch8fXkiY3uxz6VzWvUdFs4MTXLbqsTs0QW2BqN/wB1spc25rgy9nr4PBEntiLpk4qWVF3dFDmp2ljRUkaZNbHySRhY0mT8QxOZNXMdlHJUcxt1MsNC/vDlTz4q4lsRaBXKKb3POUeWp8FW4vicF5yhsEu30DxbkSLqsaXojOL7TI0Tb+bid0/42W02YxXNKu7U1y114EaLnrpEZhkFK7lsZHCniRikA1yny3+lVslVo2OLTtsxGKy/fLoDnXNQBXyUPHIUSI0OeKvApXeaaVWxkpRkJuaI+HDAuQ8EnrZQdppmDFhNyFp71KsrQimtxUKkZuyeTEkmzmzm01SVJmWXPEHfwJUcLqRBAQARo1mMkEAjQQWGAEaMBHRAZIkoI0YSHU2BgS4rgAm3PTL4tR00RSPPzztgEb7I4cUVUR5RQgTWnBNRzFk1uZDd0SJSNQfropGW/wCrpR6NVsnGua9PJbGA4Fc9wCPlPMeC18nO1uuTLHZ6Xx3+NFsZAxLWJ51RO2XOlfECwr11UjC5/dZaSFOA0C5+TRZxMVD2ZMN1Sx7iPzs73+J0RSexcOrnARQXH8wazLetgST6LdmAXXY7L1Gb6p+Tw5xNYj69BQJ+baElKC2zNS+zbWuqBoLeV6q5wyYDKMOhF/qFJxWbDCGtFSbABUM22I1wc6gaTuNUjtjR/OOyPtNsrDc17Wto1/eBrcHgAd2u9Yba3BhLSbC0GnaBpJ6E360XXIsVj4OUnXQjUHiFR7SYY18jFhnvVYTU/EBVp8wnhNxaElDlFp9nn+aiAmyYolUQovSORICCCCIQglAIAJQQGigAII0SA5JKCCCQu0NR9FDOimRRZQoraeKpE8/5MKdgLqKzwGV7TMBrSvkKqoKn4DN9lFBrlravA7jzCMlo58bXJWONgnOd179VJnGFjgP1RXcUUb3mhwderbX4hVGIgnUUpSg5KSlZecKROwxwIBPjX9c1qZWGBcaUuOCw+Hxsv2/X6utLg+IWy11IF1PJEtgmlplzLxyCVdYfidDdUrofft4p+JKGlQuZxTO1Nm5kMTbxVjGxQBtVz2QjluqmxMUyDMb/AA9eKTgwzjB7Ye0U9Ha8FrSQ4Wc2+U7xy3LCT01iEN5MWIC0nu1NiOW8HqpuM485xAzUFfBV7IUWbIblc5td1fQrqhDito5p5uTpGmwSeiPbmFcjSM5roTuWzxCbaZd53ZD8iuUQ5h0s4MILG3a4HeN9a+dVs2TIdLODnd0tIJHAhSyQ2mWxZE4tPtHHYraEptSJyDkcRqFGXeujjQZQCCUFmMkEAlIAIID0BEUaKiwSSgjKJIdARCiTUI0BUtE9tRRFMjlxqcaKopbRv805EliFYyuG1a0197X60VHKkeb9Uk6aLbDJp7IY/M2laakdFBmY+ck+CtpaHlFOFlAxCGBfxKguzqknxIUIkWFk/LTGUn9dPmoLo25LYQFSjns2ErPkAXqbeW5aSSxIPaAQAaLnUpNU8d3ir3CZy3PVQnjOzFm9M1VRdxsBqsdjeMucSG3vYfJWuLzpLKDos3Hk3iE+MwVLSP6QbVA8vNDHH2w5pOWkSoRhsAdHILtaVsrzDtvxDAZCh240ACwjMJjxe9ke6u8/7UOLDfDcWOBa4agq/wBaZL7JQ6R0XHMfbOQyHMo9tXNNjcCqiy2J5pKI3QggDm03+hVTs3h73siOA7rWkk9bI40LLDB4kCnTVTcUnQ85Py/hSzb6+VfGqiBPxzU/rfomVcSPQAEoIILMqgI0SNAwSJHRBYJJQojIRKZ0MJBBAlED0R5p25W+zEF74bjSrWuoOOgJ+aoi6pqtl7P3jO+EdHUe3rShp5NT1qmeZLI5ZLHOzqLKBiME0W4n8Dz1LKCLw/LE+zll5yDYhwoRYg6hRWmdPkjJuh30R0IVjFg3Appqor27h/xUTOaUaEwG101VlK1adfsq9jqeCdZEog0BFrHjZja40Wz2TlQ1oLmg1Gh0IOoI4LAS0UV5VC6Bs1FzwqA0cAo5VS0dWB3ItDgDXOrBcAPgd+XoeHVQ8W9mrZoteYwhvFjlYXVHA8f9pmfxTJrUEbx9UydsnAUa9w60Qi5HRklBqmy1wXZoSkvHgueHl1QHUy1FQRbdcLnE87uhpoeK2cDafOSHEk39d6xEy6r3A8TT/qaN8rZz/IlFpcSijNvwTQCnzrAPX04KFRXTBj6AgjRIlAIBGiosYCKiMhCqxiWUlLohkU0i08kY9sbCajHcpJhKQIALRbcPkmWjiy5+SqJUUUzDY7mOa5ho5pBHh9EI8tyTEEUKe9HKdwwebbNwGxG66OG9rhqFCx3Be2FbNijQ7njgefNYvY/HzKRQXVMF9ooF6Dc8DiPULsD4DXtrUFpALXC4INwQpM6IyOMTMuWuLXChBoQVUzcG66/jWzrYoo6zh7sQbuTuIXOsbwx8FxY8UOoI0cOIO9Ad7Rmam6PtB9+qfiQ96jPYAnRztDzIup30Wi2fxUQyK9R6hZeDwTzaihG71Go+qDSegwk4uzezsdkRtQaHhX5LPx4LRvVYJk5rE0rZOviVv4dUsY0PPJyJsg5oJqQbGnlYfJV0d1HVvx9UgGhqPJPRzUU139Dy9E1bETvRVzLqnX/qZSnChpoiTHbFUgigjRIhCRoBGEDCSgjSaBExoTLjgm3Sym0TMxEDRc0QOAhOgkJ2AO6PEeRKnQcsRoI9EiHBLARlzCpNqVvxBQbDRDissoJZdW7ns3nKeDgW/NRpiU3ih6IpgaEQLA1XS/ZhjOYfg4jr3MEnzdD+o8VzlzPIfNOy0ZzHNc0lrmkOaRqCDUEINBTo9BvkbEELNY7gbYrSx7ajcRq08Qr3Y3aRs9ADjQRWUbFbz3OHI6+Y3K4iwhwUW6Kp2ec9pMFiSrqOBLSe68Cx68DyVBEK9H4pggjNcwsDw78puuZbT+y2ZhgvlmOiN1LLZx/LfvD16p4ysWVHOBE3J5rkiYlnMcWva5jxq1wLXDqDcJsuoqE6JDiQahLa7x53UeDFL3ADUrf7G7Gdu4Z/d1HmL9DdBuuzJX0Y+PBNdCN3inuyIbUaj1Xdto9jpaLJmBBysiVY5r6Vo5puXU4tLh4rMw/ZLFy2mYZPNjh61KVTRv6c0a5rx3gD803EwtjvdJHqPIq82s2Sj4fEb2mXv1LSw1a4CldaEG481Twotb6EaphlJroro2GPbp3hy18lDc2ljY81pYMWta7k7+GDvfaDyRsrHK/ZlESuZ3Chcs14fZVD20NCKFYqpqXQlEjSaIjmtASIsMOFClAo0pwlTLEy0TKf3bzY/CVegVUWPBD2lpuComGzBY7snm490n8zfuFnsydFhGbVQ/w7eA8LKe4JpzULGoYypLmp0hAogos9lMcfJTDYrbt92I342HUdd45heg5OLDjQ2xYZzMeA5p5H5dF5pAW89mu07oLxLPd+zee5/C87hyd8+qWSTFcW+jqWIP7IZ72IrTgSArYGoVDOwTEaRmNwRqrCTDnQoZDqHKARStwKH1BSwbV6BkjpWVO1my0tOtpHhgkDuvFnt/lcL+Gi4dtJ7MZuXiUgj8RDJOVzaBw30e0/Mei9Cxmv4g+YUNxNbgjqLeampuL0Ugk0cV2c9m0b3olAbW5cF1XCcH7JgDqUGgbYf7VqxKq7KW09Qg5NjpKJDLCNPIJyAx2tSE9kPJSYEO3ilDKSSOfe2J1WyoNz+1Nf7AuVRZauljxXSPa/OAzMGFvZCLj/AFu+zFgKLoh0SXQiXg5dVMCZaU41MFCIwuosxAa/3gFKmTcFMPKKA+ypmMKIuw15HXw4qCZZ/wAJ8ir8xaI+3CI6ytDcnFqFLCqZOJQ0VoxyzJIWomISmcAg0e27TzUsIIWFkXDpzOKOs4WcOallV0/LEO7RnvDUfEFJkpkRG1Gu8bws/wBhT9DxCLKnKIUS2EZolQzQ/axHRLLUmiJjqGAbWuiwwyIaRB+YD3gN9Nx4rW7LYkHF0MmtaubX/IfXzXD5GNQi5F9RqOYWxwrG3Q6PoXOYdWjXnTdUJenYWuSo61MsOoVdHhPcQ0ODTrUjN6VCspGabFhte24cAQnXQwbkaaLPFe0QjkcdFLAlIjP3rg4E2IGWnIivqpkOXurBza2KqhNGA7JFJLD7kTh/DE4H+Lelni4jLJKRMMAJeROBwKQ5wBFd5oOtCfog4L0S5M4/7ZMFdDmGTYqWxAGO/hc0W8CPksKbioXoja3BhOSsSCdSKsPB4u0+a87QQWOdDcKOBIIO4ixCq1Wi0HaDaU41yQ5tCjaUBw4+ijG4UomoURMgMhuduSMyVNNo7kUyUwhFc4gg81dwH1Cpp5tD4qfJRLLMCLNpRlNsKXVKOAqumIDmHtIev5m8R91YpJCxmCUmBEbUeI4dU8QqmYhmE7tIf9bePMc1ay0cRGgt3oNBTDokkJwhFRAYQCtFs6S9wa336d0fFvLRz1IWdIUqUjFjgQaEEEEbiNCtQU6O2bKy0cMAJyQwa0p3jy5LTG1FUbJ4w2al2xBQOHdiAbnjXwOo6q4cE8Y0jlySuQEiNBDwWuFQU4EE9CFPCw18NwDHkM+E3FOHLqFJxCHlZmH5XNf4Bwr/AI5lPSI0PM0tO8Eean9SQ7m29i1w72s4H+HmxHaO5GueTx7w8RQ+a7XKPqxp30v1Fj6qk26wETkq+H+dvfYeDm/fRGe1ZounRwRwqKpsJxjCxzmO1FklwoUh0BgpiI26dSYl0UZkCdbavBQ7q0e2ooqwgiydMmxvELjxTuGusmZ3TxS8OWB7LaGU8CmIZTgSjDiBRBGsEQVAiAwHZ23Yfebw5hWBQLeKwB+DFDwCDUFKIVOxxl3/APqcf7T9ldAgiouEGh07EUQAS6IUQCanYLaL8LHGY/sn0bE5cH+FfIldtBXmphXYvZpj/bwexef2kId3+KHoP7dPJPB+iWWPs2iCCCoQAgggsYjyti9vB1R0df51UgqO40iD+IU8RcelVISx6oLOIe1DBfw8z2rR3Ine5V3j9cVlH3FV3Xb/AAUTMo8Ad9neb4ajyXB4FiWncpdaOiErQQSXJbgiosMRyE0YQ4J9wSaJ7Foo5w2S8NNk1OHRPyLKBMTLJhTgcmIZToSjjrSlpoFLBQMGQgEaJYIIjA4EEVBUaSimC7s3XYfcPDkVKBRRoAe0g/8AOBWATiEWVQ8MmDXs3+8ND8Q4qxog0OnY0QrLAMVdLRmRWatNx8Q/M3xCgOCZdYrBPSMlNNiw2xGGrXgOaeRT65t7KMermlXni+F/9t+v9y6QFVOzllGnQaCCCIpFn7BrvhcD4aH0qpSZm2VY4ckcq/Mxp4gV670i8mhn4jjhUUXBPaDg/wCFm3EDuOOZvQrvixntOwTt5YvA78O/hvQmvY2N7o4w4VukhJlYlRRLISHQhuOLJioUtQiEyFkZ57szlYQVXSuqsYackh9pTzXKO1OsQGQ8ClhICUEAjgKMpEPVH+vmgEWEpISxosAZm4RIzNs9twfop8jMiI2osdCOB3phRcN/fxOgRMnTLchNvCcKQ9KUHsJnnQIzIjPeY4OHPl0IqPFehMOnGxoTIrPde0OHiNDzGi85M18V2v2ZO/8ABbyfEA/uTQJZVqzVoIIKhAJ4so+HnuU4E/Ov1UkqNJaO/mP0SPzQy8WSU3HhBzS06EEHxTiCZqxTzptXhRlJt7Py5iR/Kbj6+SgPG9bv2ztHbQzS+TX+pYRnuhRXR1RdiUgsTjUZWCf/2Q==">
            <a:extLst>
              <a:ext uri="{FF2B5EF4-FFF2-40B4-BE49-F238E27FC236}">
                <a16:creationId xmlns:a16="http://schemas.microsoft.com/office/drawing/2014/main" id="{C54E9FBF-A1E7-4DB6-B69F-26897D85FE9E}"/>
              </a:ext>
            </a:extLst>
          </p:cNvPr>
          <p:cNvSpPr>
            <a:spLocks noChangeAspect="1" noChangeArrowheads="1"/>
          </p:cNvSpPr>
          <p:nvPr/>
        </p:nvSpPr>
        <p:spPr bwMode="auto">
          <a:xfrm>
            <a:off x="1322008" y="-2437596"/>
            <a:ext cx="3933825" cy="48672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sz="3200" b="1" dirty="0">
              <a:solidFill>
                <a:prstClr val="white"/>
              </a:solidFill>
              <a:latin typeface="Calibri"/>
            </a:endParaRPr>
          </a:p>
        </p:txBody>
      </p:sp>
      <p:sp>
        <p:nvSpPr>
          <p:cNvPr id="28" name="AutoShape 4" descr="data:image/jpeg;base64,/9j/4AAQSkZJRgABAQAAAQABAAD/2wCEAAkGBxQSEhUUExQVFRQXGBgVFRcVFxQVFxcYFxcXFxcXFxcYHCggGB0lHBcUITEhJSkrLi4uFx8zODMsNygtLisBCgoKDg0OGxAQGiwkHyQsLCwsLCwsLCwsLCwsLCwsLCwsLCwsLCwsLCwsLCwsLCwsLCwsLCwsLCwsLCwsLCwsLP/AABEIAPoAygMBIgACEQEDEQH/xAAcAAAABwEBAAAAAAAAAAAAAAAAAQIDBAUGBwj/xAA8EAABAgQDBQUGAwkAAwAAAAABAAIDBBEhBRIxBkFRYXETIoGRoQcyUrHB0RRC8CMzYnKCkqLh8SRjwv/EABkBAAMBAQEAAAAAAAAAAAAAAAECAwAEBf/EACMRAAICAgICAgMBAAAAAAAAAAABAhEDIRIxMkEEEyJRYRT/2gAMAwEAAhEDEQA/AOUFEjRKR7YSNEjKwAkEEFjASIgS0WVZCvogvCSVPZIufoPOylswE/md4BU5I4JrZShCi0IwWGNST4ovwEOtj9UOQhn6IUWii4U0jutVbMYeRaiNgK4BGU5EhEJCb0ECCCBWCAIURokAgQR0QWNQKIURhBYagqIZUaCBiwKJGgpnohFBBBYwSMBBSJeFdYSUuKsKBLFxU+FKtbzRB4FhTmiEbxWo4p5XIlF6b7aqbD6nkrPC8MdGiNYBSup4Dis2kTUXJ6KWYjEmgBJ0tx4KVJ4dHd7sN1+S7BgmzUvBFBDaTvJFfmtFLSMOtmNHCwXO/kfo6v8AKkrkzjUvszNEVyH1S5jY6ZdYsA5jVdwZLBG6WHVL90jccSOGw/ZnHczNmFfhO/xWJxrCIkvELIjS0jcbVHEcfBeqHS/qs9tXstBnYZZFbQj3Xj3mHiOI5Jo52nsLxwkvx0eZqIK22iwSJJxnQYouLtduc3c4KqXZGVq0c7i06YESUgiYBRI0FghBCiOiCBqAgUAjoswk5BGUSmegEgjRUWAOQ213J4xMooE2525NxXAX3opHn58jboOJEulsi0B9VABJKde00AGqaiBdYS3M4GhPCmpXVdl8PENpdSr3e8dw4ALH7EyDaZjcg2rTULey7zS3kFxZ5Xo9L40KVlxCG9SoUShVSIhorGWYDQlcx0uq2WEONzopAJ41BUQQ+BS4TtxNOCdHLKK9EiLomSa+Wqd7Ub9fRQJqdDBmIqG3NOA1WBCLMZ7UMCExKOeB+0g/tGHeQPeb5VPUBcIIXpeHjMvNw3ZXj4XNdY3toV582gw4wI8SGbZXOA5gE0PiF1/HlVxYufdSKpCiNBdRAIhGgggEJGEAEpYKQVEdUEdFhqJhRI0FM7QkEYCW1lFieSSihH2v6puIeKepT6+SjRrmnRMjy27di604JUN3fCLLaqch8fXkiY3uxz6VzWvUdFs4MTXLbqsTs0QW2BqN/wB1spc25rgy9nr4PBEntiLpk4qWVF3dFDmp2ljRUkaZNbHySRhY0mT8QxOZNXMdlHJUcxt1MsNC/vDlTz4q4lsRaBXKKb3POUeWp8FW4vicF5yhsEu30DxbkSLqsaXojOL7TI0Tb+bid0/42W02YxXNKu7U1y114EaLnrpEZhkFK7lsZHCniRikA1yny3+lVslVo2OLTtsxGKy/fLoDnXNQBXyUPHIUSI0OeKvApXeaaVWxkpRkJuaI+HDAuQ8EnrZQdppmDFhNyFp71KsrQimtxUKkZuyeTEkmzmzm01SVJmWXPEHfwJUcLqRBAQARo1mMkEAjQQWGAEaMBHRAZIkoI0YSHU2BgS4rgAm3PTL4tR00RSPPzztgEb7I4cUVUR5RQgTWnBNRzFk1uZDd0SJSNQfropGW/wCrpR6NVsnGua9PJbGA4Fc9wCPlPMeC18nO1uuTLHZ6Xx3+NFsZAxLWJ51RO2XOlfECwr11UjC5/dZaSFOA0C5+TRZxMVD2ZMN1Sx7iPzs73+J0RSexcOrnARQXH8wazLetgST6LdmAXXY7L1Gb6p+Tw5xNYj69BQJ+baElKC2zNS+zbWuqBoLeV6q5wyYDKMOhF/qFJxWbDCGtFSbABUM22I1wc6gaTuNUjtjR/OOyPtNsrDc17Wto1/eBrcHgAd2u9Yba3BhLSbC0GnaBpJ6E360XXIsVj4OUnXQjUHiFR7SYY18jFhnvVYTU/EBVp8wnhNxaElDlFp9nn+aiAmyYolUQovSORICCCCIQglAIAJQQGigAII0SA5JKCCCQu0NR9FDOimRRZQoraeKpE8/5MKdgLqKzwGV7TMBrSvkKqoKn4DN9lFBrlravA7jzCMlo58bXJWONgnOd179VJnGFjgP1RXcUUb3mhwderbX4hVGIgnUUpSg5KSlZecKROwxwIBPjX9c1qZWGBcaUuOCw+Hxsv2/X6utLg+IWy11IF1PJEtgmlplzLxyCVdYfidDdUrofft4p+JKGlQuZxTO1Nm5kMTbxVjGxQBtVz2QjluqmxMUyDMb/AA9eKTgwzjB7Ye0U9Ha8FrSQ4Wc2+U7xy3LCT01iEN5MWIC0nu1NiOW8HqpuM485xAzUFfBV7IUWbIblc5td1fQrqhDito5p5uTpGmwSeiPbmFcjSM5roTuWzxCbaZd53ZD8iuUQ5h0s4MILG3a4HeN9a+dVs2TIdLODnd0tIJHAhSyQ2mWxZE4tPtHHYraEptSJyDkcRqFGXeujjQZQCCUFmMkEAlIAIID0BEUaKiwSSgjKJIdARCiTUI0BUtE9tRRFMjlxqcaKopbRv805EliFYyuG1a0197X60VHKkeb9Uk6aLbDJp7IY/M2laakdFBmY+ck+CtpaHlFOFlAxCGBfxKguzqknxIUIkWFk/LTGUn9dPmoLo25LYQFSjns2ErPkAXqbeW5aSSxIPaAQAaLnUpNU8d3ir3CZy3PVQnjOzFm9M1VRdxsBqsdjeMucSG3vYfJWuLzpLKDos3Hk3iE+MwVLSP6QbVA8vNDHH2w5pOWkSoRhsAdHILtaVsrzDtvxDAZCh240ACwjMJjxe9ke6u8/7UOLDfDcWOBa4agq/wBaZL7JQ6R0XHMfbOQyHMo9tXNNjcCqiy2J5pKI3QggDm03+hVTs3h73siOA7rWkk9bI40LLDB4kCnTVTcUnQ85Py/hSzb6+VfGqiBPxzU/rfomVcSPQAEoIILMqgI0SNAwSJHRBYJJQojIRKZ0MJBBAlED0R5p25W+zEF74bjSrWuoOOgJ+aoi6pqtl7P3jO+EdHUe3rShp5NT1qmeZLI5ZLHOzqLKBiME0W4n8Dz1LKCLw/LE+zll5yDYhwoRYg6hRWmdPkjJuh30R0IVjFg3Appqor27h/xUTOaUaEwG101VlK1adfsq9jqeCdZEog0BFrHjZja40Wz2TlQ1oLmg1Gh0IOoI4LAS0UV5VC6Bs1FzwqA0cAo5VS0dWB3ItDgDXOrBcAPgd+XoeHVQ8W9mrZoteYwhvFjlYXVHA8f9pmfxTJrUEbx9UydsnAUa9w60Qi5HRklBqmy1wXZoSkvHgueHl1QHUy1FQRbdcLnE87uhpoeK2cDafOSHEk39d6xEy6r3A8TT/qaN8rZz/IlFpcSijNvwTQCnzrAPX04KFRXTBj6AgjRIlAIBGiosYCKiMhCqxiWUlLohkU0i08kY9sbCajHcpJhKQIALRbcPkmWjiy5+SqJUUUzDY7mOa5ho5pBHh9EI8tyTEEUKe9HKdwwebbNwGxG66OG9rhqFCx3Be2FbNijQ7njgefNYvY/HzKRQXVMF9ooF6Dc8DiPULsD4DXtrUFpALXC4INwQpM6IyOMTMuWuLXChBoQVUzcG66/jWzrYoo6zh7sQbuTuIXOsbwx8FxY8UOoI0cOIO9Ad7Rmam6PtB9+qfiQ96jPYAnRztDzIup30Wi2fxUQyK9R6hZeDwTzaihG71Go+qDSegwk4uzezsdkRtQaHhX5LPx4LRvVYJk5rE0rZOviVv4dUsY0PPJyJsg5oJqQbGnlYfJV0d1HVvx9UgGhqPJPRzUU139Dy9E1bETvRVzLqnX/qZSnChpoiTHbFUgigjRIhCRoBGEDCSgjSaBExoTLjgm3Sym0TMxEDRc0QOAhOgkJ2AO6PEeRKnQcsRoI9EiHBLARlzCpNqVvxBQbDRDissoJZdW7ns3nKeDgW/NRpiU3ih6IpgaEQLA1XS/ZhjOYfg4jr3MEnzdD+o8VzlzPIfNOy0ZzHNc0lrmkOaRqCDUEINBTo9BvkbEELNY7gbYrSx7ajcRq08Qr3Y3aRs9ADjQRWUbFbz3OHI6+Y3K4iwhwUW6Kp2ec9pMFiSrqOBLSe68Cx68DyVBEK9H4pggjNcwsDw78puuZbT+y2ZhgvlmOiN1LLZx/LfvD16p4ysWVHOBE3J5rkiYlnMcWva5jxq1wLXDqDcJsuoqE6JDiQahLa7x53UeDFL3ADUrf7G7Gdu4Z/d1HmL9DdBuuzJX0Y+PBNdCN3inuyIbUaj1Xdto9jpaLJmBBysiVY5r6Vo5puXU4tLh4rMw/ZLFy2mYZPNjh61KVTRv6c0a5rx3gD803EwtjvdJHqPIq82s2Sj4fEb2mXv1LSw1a4CldaEG481Twotb6EaphlJroro2GPbp3hy18lDc2ljY81pYMWta7k7+GDvfaDyRsrHK/ZlESuZ3Chcs14fZVD20NCKFYqpqXQlEjSaIjmtASIsMOFClAo0pwlTLEy0TKf3bzY/CVegVUWPBD2lpuComGzBY7snm490n8zfuFnsydFhGbVQ/w7eA8LKe4JpzULGoYypLmp0hAogos9lMcfJTDYrbt92I342HUdd45heg5OLDjQ2xYZzMeA5p5H5dF5pAW89mu07oLxLPd+zee5/C87hyd8+qWSTFcW+jqWIP7IZ72IrTgSArYGoVDOwTEaRmNwRqrCTDnQoZDqHKARStwKH1BSwbV6BkjpWVO1my0tOtpHhgkDuvFnt/lcL+Gi4dtJ7MZuXiUgj8RDJOVzaBw30e0/Mei9Cxmv4g+YUNxNbgjqLeampuL0Ugk0cV2c9m0b3olAbW5cF1XCcH7JgDqUGgbYf7VqxKq7KW09Qg5NjpKJDLCNPIJyAx2tSE9kPJSYEO3ilDKSSOfe2J1WyoNz+1Nf7AuVRZauljxXSPa/OAzMGFvZCLj/AFu+zFgKLoh0SXQiXg5dVMCZaU41MFCIwuosxAa/3gFKmTcFMPKKA+ypmMKIuw15HXw4qCZZ/wAJ8ir8xaI+3CI6ytDcnFqFLCqZOJQ0VoxyzJIWomISmcAg0e27TzUsIIWFkXDpzOKOs4WcOallV0/LEO7RnvDUfEFJkpkRG1Gu8bws/wBhT9DxCLKnKIUS2EZolQzQ/axHRLLUmiJjqGAbWuiwwyIaRB+YD3gN9Nx4rW7LYkHF0MmtaubX/IfXzXD5GNQi5F9RqOYWxwrG3Q6PoXOYdWjXnTdUJenYWuSo61MsOoVdHhPcQ0ODTrUjN6VCspGabFhte24cAQnXQwbkaaLPFe0QjkcdFLAlIjP3rg4E2IGWnIivqpkOXurBza2KqhNGA7JFJLD7kTh/DE4H+Lelni4jLJKRMMAJeROBwKQ5wBFd5oOtCfog4L0S5M4/7ZMFdDmGTYqWxAGO/hc0W8CPksKbioXoja3BhOSsSCdSKsPB4u0+a87QQWOdDcKOBIIO4ixCq1Wi0HaDaU41yQ5tCjaUBw4+ijG4UomoURMgMhuduSMyVNNo7kUyUwhFc4gg81dwH1Cpp5tD4qfJRLLMCLNpRlNsKXVKOAqumIDmHtIev5m8R91YpJCxmCUmBEbUeI4dU8QqmYhmE7tIf9bePMc1ay0cRGgt3oNBTDokkJwhFRAYQCtFs6S9wa336d0fFvLRz1IWdIUqUjFjgQaEEEEbiNCtQU6O2bKy0cMAJyQwa0p3jy5LTG1FUbJ4w2al2xBQOHdiAbnjXwOo6q4cE8Y0jlySuQEiNBDwWuFQU4EE9CFPCw18NwDHkM+E3FOHLqFJxCHlZmH5XNf4Bwr/AI5lPSI0PM0tO8Eean9SQ7m29i1w72s4H+HmxHaO5GueTx7w8RQ+a7XKPqxp30v1Fj6qk26wETkq+H+dvfYeDm/fRGe1ZounRwRwqKpsJxjCxzmO1FklwoUh0BgpiI26dSYl0UZkCdbavBQ7q0e2ooqwgiydMmxvELjxTuGusmZ3TxS8OWB7LaGU8CmIZTgSjDiBRBGsEQVAiAwHZ23Yfebw5hWBQLeKwB+DFDwCDUFKIVOxxl3/APqcf7T9ldAgiouEGh07EUQAS6IUQCanYLaL8LHGY/sn0bE5cH+FfIldtBXmphXYvZpj/bwexef2kId3+KHoP7dPJPB+iWWPs2iCCCoQAgggsYjyti9vB1R0df51UgqO40iD+IU8RcelVISx6oLOIe1DBfw8z2rR3Ine5V3j9cVlH3FV3Xb/AAUTMo8Ad9neb4ajyXB4FiWncpdaOiErQQSXJbgiosMRyE0YQ4J9wSaJ7Foo5w2S8NNk1OHRPyLKBMTLJhTgcmIZToSjjrSlpoFLBQMGQgEaJYIIjA4EEVBUaSimC7s3XYfcPDkVKBRRoAe0g/8AOBWATiEWVQ8MmDXs3+8ND8Q4qxog0OnY0QrLAMVdLRmRWatNx8Q/M3xCgOCZdYrBPSMlNNiw2xGGrXgOaeRT65t7KMermlXni+F/9t+v9y6QFVOzllGnQaCCCIpFn7BrvhcD4aH0qpSZm2VY4ckcq/Mxp4gV670i8mhn4jjhUUXBPaDg/wCFm3EDuOOZvQrvixntOwTt5YvA78O/hvQmvY2N7o4w4VukhJlYlRRLISHQhuOLJioUtQiEyFkZ57szlYQVXSuqsYackh9pTzXKO1OsQGQ8ClhICUEAjgKMpEPVH+vmgEWEpISxosAZm4RIzNs9twfop8jMiI2osdCOB3phRcN/fxOgRMnTLchNvCcKQ9KUHsJnnQIzIjPeY4OHPl0IqPFehMOnGxoTIrPde0OHiNDzGi85M18V2v2ZO/8ABbyfEA/uTQJZVqzVoIIKhAJ4so+HnuU4E/Ov1UkqNJaO/mP0SPzQy8WSU3HhBzS06EEHxTiCZqxTzptXhRlJt7Py5iR/Kbj6+SgPG9bv2ztHbQzS+TX+pYRnuhRXR1RdiUgsTjUZWCf/2Q==">
            <a:extLst>
              <a:ext uri="{FF2B5EF4-FFF2-40B4-BE49-F238E27FC236}">
                <a16:creationId xmlns:a16="http://schemas.microsoft.com/office/drawing/2014/main" id="{DBC3E01A-B304-4E98-8EDA-22D151B11ACA}"/>
              </a:ext>
            </a:extLst>
          </p:cNvPr>
          <p:cNvSpPr>
            <a:spLocks noChangeAspect="1" noChangeArrowheads="1"/>
          </p:cNvSpPr>
          <p:nvPr/>
        </p:nvSpPr>
        <p:spPr bwMode="auto">
          <a:xfrm>
            <a:off x="1474408" y="-2285196"/>
            <a:ext cx="3933825" cy="48672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sz="3200" b="1" dirty="0">
              <a:solidFill>
                <a:prstClr val="white"/>
              </a:solidFill>
              <a:latin typeface="Calibri"/>
            </a:endParaRPr>
          </a:p>
        </p:txBody>
      </p:sp>
      <p:sp>
        <p:nvSpPr>
          <p:cNvPr id="29" name="AutoShape 6" descr="data:image/jpeg;base64,/9j/4AAQSkZJRgABAQAAAQABAAD/2wCEAAkGBxQSEhUUExQVFRQXGBgVFRcVFxQVFxcYFxcXFxcXFxcYHCggGB0lHBcUITEhJSkrLi4uFx8zODMsNygtLisBCgoKDg0OGxAQGiwkHyQsLCwsLCwsLCwsLCwsLCwsLCwsLCwsLCwsLCwsLCwsLCwsLCwsLCwsLCwsLCwsLCwsLP/AABEIAPoAygMBIgACEQEDEQH/xAAcAAAABwEBAAAAAAAAAAAAAAAAAQIDBAUGBwj/xAA8EAABAgQDBQUGAwkAAwAAAAABAAIDBBEhBRIxBkFRYXETIoGRoQcyUrHB0RRC8CMzYnKCkqLh8SRjwv/EABkBAAMBAQEAAAAAAAAAAAAAAAECAwAEBf/EACMRAAICAgICAgMBAAAAAAAAAAABAhEDIRIxMkEEEyJRYRT/2gAMAwEAAhEDEQA/AOUFEjRKR7YSNEjKwAkEEFjASIgS0WVZCvogvCSVPZIufoPOylswE/md4BU5I4JrZShCi0IwWGNST4ovwEOtj9UOQhn6IUWii4U0jutVbMYeRaiNgK4BGU5EhEJCb0ECCCBWCAIURokAgQR0QWNQKIURhBYagqIZUaCBiwKJGgpnohFBBBYwSMBBSJeFdYSUuKsKBLFxU+FKtbzRB4FhTmiEbxWo4p5XIlF6b7aqbD6nkrPC8MdGiNYBSup4Dis2kTUXJ6KWYjEmgBJ0tx4KVJ4dHd7sN1+S7BgmzUvBFBDaTvJFfmtFLSMOtmNHCwXO/kfo6v8AKkrkzjUvszNEVyH1S5jY6ZdYsA5jVdwZLBG6WHVL90jccSOGw/ZnHczNmFfhO/xWJxrCIkvELIjS0jcbVHEcfBeqHS/qs9tXstBnYZZFbQj3Xj3mHiOI5Jo52nsLxwkvx0eZqIK22iwSJJxnQYouLtduc3c4KqXZGVq0c7i06YESUgiYBRI0FghBCiOiCBqAgUAjoswk5BGUSmegEgjRUWAOQ213J4xMooE2525NxXAX3opHn58jboOJEulsi0B9VABJKde00AGqaiBdYS3M4GhPCmpXVdl8PENpdSr3e8dw4ALH7EyDaZjcg2rTULey7zS3kFxZ5Xo9L40KVlxCG9SoUShVSIhorGWYDQlcx0uq2WEONzopAJ41BUQQ+BS4TtxNOCdHLKK9EiLomSa+Wqd7Ub9fRQJqdDBmIqG3NOA1WBCLMZ7UMCExKOeB+0g/tGHeQPeb5VPUBcIIXpeHjMvNw3ZXj4XNdY3toV582gw4wI8SGbZXOA5gE0PiF1/HlVxYufdSKpCiNBdRAIhGgggEJGEAEpYKQVEdUEdFhqJhRI0FM7QkEYCW1lFieSSihH2v6puIeKepT6+SjRrmnRMjy27di604JUN3fCLLaqch8fXkiY3uxz6VzWvUdFs4MTXLbqsTs0QW2BqN/wB1spc25rgy9nr4PBEntiLpk4qWVF3dFDmp2ljRUkaZNbHySRhY0mT8QxOZNXMdlHJUcxt1MsNC/vDlTz4q4lsRaBXKKb3POUeWp8FW4vicF5yhsEu30DxbkSLqsaXojOL7TI0Tb+bid0/42W02YxXNKu7U1y114EaLnrpEZhkFK7lsZHCniRikA1yny3+lVslVo2OLTtsxGKy/fLoDnXNQBXyUPHIUSI0OeKvApXeaaVWxkpRkJuaI+HDAuQ8EnrZQdppmDFhNyFp71KsrQimtxUKkZuyeTEkmzmzm01SVJmWXPEHfwJUcLqRBAQARo1mMkEAjQQWGAEaMBHRAZIkoI0YSHU2BgS4rgAm3PTL4tR00RSPPzztgEb7I4cUVUR5RQgTWnBNRzFk1uZDd0SJSNQfropGW/wCrpR6NVsnGua9PJbGA4Fc9wCPlPMeC18nO1uuTLHZ6Xx3+NFsZAxLWJ51RO2XOlfECwr11UjC5/dZaSFOA0C5+TRZxMVD2ZMN1Sx7iPzs73+J0RSexcOrnARQXH8wazLetgST6LdmAXXY7L1Gb6p+Tw5xNYj69BQJ+baElKC2zNS+zbWuqBoLeV6q5wyYDKMOhF/qFJxWbDCGtFSbABUM22I1wc6gaTuNUjtjR/OOyPtNsrDc17Wto1/eBrcHgAd2u9Yba3BhLSbC0GnaBpJ6E360XXIsVj4OUnXQjUHiFR7SYY18jFhnvVYTU/EBVp8wnhNxaElDlFp9nn+aiAmyYolUQovSORICCCCIQglAIAJQQGigAII0SA5JKCCCQu0NR9FDOimRRZQoraeKpE8/5MKdgLqKzwGV7TMBrSvkKqoKn4DN9lFBrlravA7jzCMlo58bXJWONgnOd179VJnGFjgP1RXcUUb3mhwderbX4hVGIgnUUpSg5KSlZecKROwxwIBPjX9c1qZWGBcaUuOCw+Hxsv2/X6utLg+IWy11IF1PJEtgmlplzLxyCVdYfidDdUrofft4p+JKGlQuZxTO1Nm5kMTbxVjGxQBtVz2QjluqmxMUyDMb/AA9eKTgwzjB7Ye0U9Ha8FrSQ4Wc2+U7xy3LCT01iEN5MWIC0nu1NiOW8HqpuM485xAzUFfBV7IUWbIblc5td1fQrqhDito5p5uTpGmwSeiPbmFcjSM5roTuWzxCbaZd53ZD8iuUQ5h0s4MILG3a4HeN9a+dVs2TIdLODnd0tIJHAhSyQ2mWxZE4tPtHHYraEptSJyDkcRqFGXeujjQZQCCUFmMkEAlIAIID0BEUaKiwSSgjKJIdARCiTUI0BUtE9tRRFMjlxqcaKopbRv805EliFYyuG1a0197X60VHKkeb9Uk6aLbDJp7IY/M2laakdFBmY+ck+CtpaHlFOFlAxCGBfxKguzqknxIUIkWFk/LTGUn9dPmoLo25LYQFSjns2ErPkAXqbeW5aSSxIPaAQAaLnUpNU8d3ir3CZy3PVQnjOzFm9M1VRdxsBqsdjeMucSG3vYfJWuLzpLKDos3Hk3iE+MwVLSP6QbVA8vNDHH2w5pOWkSoRhsAdHILtaVsrzDtvxDAZCh240ACwjMJjxe9ke6u8/7UOLDfDcWOBa4agq/wBaZL7JQ6R0XHMfbOQyHMo9tXNNjcCqiy2J5pKI3QggDm03+hVTs3h73siOA7rWkk9bI40LLDB4kCnTVTcUnQ85Py/hSzb6+VfGqiBPxzU/rfomVcSPQAEoIILMqgI0SNAwSJHRBYJJQojIRKZ0MJBBAlED0R5p25W+zEF74bjSrWuoOOgJ+aoi6pqtl7P3jO+EdHUe3rShp5NT1qmeZLI5ZLHOzqLKBiME0W4n8Dz1LKCLw/LE+zll5yDYhwoRYg6hRWmdPkjJuh30R0IVjFg3Appqor27h/xUTOaUaEwG101VlK1adfsq9jqeCdZEog0BFrHjZja40Wz2TlQ1oLmg1Gh0IOoI4LAS0UV5VC6Bs1FzwqA0cAo5VS0dWB3ItDgDXOrBcAPgd+XoeHVQ8W9mrZoteYwhvFjlYXVHA8f9pmfxTJrUEbx9UydsnAUa9w60Qi5HRklBqmy1wXZoSkvHgueHl1QHUy1FQRbdcLnE87uhpoeK2cDafOSHEk39d6xEy6r3A8TT/qaN8rZz/IlFpcSijNvwTQCnzrAPX04KFRXTBj6AgjRIlAIBGiosYCKiMhCqxiWUlLohkU0i08kY9sbCajHcpJhKQIALRbcPkmWjiy5+SqJUUUzDY7mOa5ho5pBHh9EI8tyTEEUKe9HKdwwebbNwGxG66OG9rhqFCx3Be2FbNijQ7njgefNYvY/HzKRQXVMF9ooF6Dc8DiPULsD4DXtrUFpALXC4INwQpM6IyOMTMuWuLXChBoQVUzcG66/jWzrYoo6zh7sQbuTuIXOsbwx8FxY8UOoI0cOIO9Ad7Rmam6PtB9+qfiQ96jPYAnRztDzIup30Wi2fxUQyK9R6hZeDwTzaihG71Go+qDSegwk4uzezsdkRtQaHhX5LPx4LRvVYJk5rE0rZOviVv4dUsY0PPJyJsg5oJqQbGnlYfJV0d1HVvx9UgGhqPJPRzUU139Dy9E1bETvRVzLqnX/qZSnChpoiTHbFUgigjRIhCRoBGEDCSgjSaBExoTLjgm3Sym0TMxEDRc0QOAhOgkJ2AO6PEeRKnQcsRoI9EiHBLARlzCpNqVvxBQbDRDissoJZdW7ns3nKeDgW/NRpiU3ih6IpgaEQLA1XS/ZhjOYfg4jr3MEnzdD+o8VzlzPIfNOy0ZzHNc0lrmkOaRqCDUEINBTo9BvkbEELNY7gbYrSx7ajcRq08Qr3Y3aRs9ADjQRWUbFbz3OHI6+Y3K4iwhwUW6Kp2ec9pMFiSrqOBLSe68Cx68DyVBEK9H4pggjNcwsDw78puuZbT+y2ZhgvlmOiN1LLZx/LfvD16p4ysWVHOBE3J5rkiYlnMcWva5jxq1wLXDqDcJsuoqE6JDiQahLa7x53UeDFL3ADUrf7G7Gdu4Z/d1HmL9DdBuuzJX0Y+PBNdCN3inuyIbUaj1Xdto9jpaLJmBBysiVY5r6Vo5puXU4tLh4rMw/ZLFy2mYZPNjh61KVTRv6c0a5rx3gD803EwtjvdJHqPIq82s2Sj4fEb2mXv1LSw1a4CldaEG481Twotb6EaphlJroro2GPbp3hy18lDc2ljY81pYMWta7k7+GDvfaDyRsrHK/ZlESuZ3Chcs14fZVD20NCKFYqpqXQlEjSaIjmtASIsMOFClAo0pwlTLEy0TKf3bzY/CVegVUWPBD2lpuComGzBY7snm490n8zfuFnsydFhGbVQ/w7eA8LKe4JpzULGoYypLmp0hAogos9lMcfJTDYrbt92I342HUdd45heg5OLDjQ2xYZzMeA5p5H5dF5pAW89mu07oLxLPd+zee5/C87hyd8+qWSTFcW+jqWIP7IZ72IrTgSArYGoVDOwTEaRmNwRqrCTDnQoZDqHKARStwKH1BSwbV6BkjpWVO1my0tOtpHhgkDuvFnt/lcL+Gi4dtJ7MZuXiUgj8RDJOVzaBw30e0/Mei9Cxmv4g+YUNxNbgjqLeampuL0Ugk0cV2c9m0b3olAbW5cF1XCcH7JgDqUGgbYf7VqxKq7KW09Qg5NjpKJDLCNPIJyAx2tSE9kPJSYEO3ilDKSSOfe2J1WyoNz+1Nf7AuVRZauljxXSPa/OAzMGFvZCLj/AFu+zFgKLoh0SXQiXg5dVMCZaU41MFCIwuosxAa/3gFKmTcFMPKKA+ypmMKIuw15HXw4qCZZ/wAJ8ir8xaI+3CI6ytDcnFqFLCqZOJQ0VoxyzJIWomISmcAg0e27TzUsIIWFkXDpzOKOs4WcOallV0/LEO7RnvDUfEFJkpkRG1Gu8bws/wBhT9DxCLKnKIUS2EZolQzQ/axHRLLUmiJjqGAbWuiwwyIaRB+YD3gN9Nx4rW7LYkHF0MmtaubX/IfXzXD5GNQi5F9RqOYWxwrG3Q6PoXOYdWjXnTdUJenYWuSo61MsOoVdHhPcQ0ODTrUjN6VCspGabFhte24cAQnXQwbkaaLPFe0QjkcdFLAlIjP3rg4E2IGWnIivqpkOXurBza2KqhNGA7JFJLD7kTh/DE4H+Lelni4jLJKRMMAJeROBwKQ5wBFd5oOtCfog4L0S5M4/7ZMFdDmGTYqWxAGO/hc0W8CPksKbioXoja3BhOSsSCdSKsPB4u0+a87QQWOdDcKOBIIO4ixCq1Wi0HaDaU41yQ5tCjaUBw4+ijG4UomoURMgMhuduSMyVNNo7kUyUwhFc4gg81dwH1Cpp5tD4qfJRLLMCLNpRlNsKXVKOAqumIDmHtIev5m8R91YpJCxmCUmBEbUeI4dU8QqmYhmE7tIf9bePMc1ay0cRGgt3oNBTDokkJwhFRAYQCtFs6S9wa336d0fFvLRz1IWdIUqUjFjgQaEEEEbiNCtQU6O2bKy0cMAJyQwa0p3jy5LTG1FUbJ4w2al2xBQOHdiAbnjXwOo6q4cE8Y0jlySuQEiNBDwWuFQU4EE9CFPCw18NwDHkM+E3FOHLqFJxCHlZmH5XNf4Bwr/AI5lPSI0PM0tO8Eean9SQ7m29i1w72s4H+HmxHaO5GueTx7w8RQ+a7XKPqxp30v1Fj6qk26wETkq+H+dvfYeDm/fRGe1ZounRwRwqKpsJxjCxzmO1FklwoUh0BgpiI26dSYl0UZkCdbavBQ7q0e2ooqwgiydMmxvELjxTuGusmZ3TxS8OWB7LaGU8CmIZTgSjDiBRBGsEQVAiAwHZ23Yfebw5hWBQLeKwB+DFDwCDUFKIVOxxl3/APqcf7T9ldAgiouEGh07EUQAS6IUQCanYLaL8LHGY/sn0bE5cH+FfIldtBXmphXYvZpj/bwexef2kId3+KHoP7dPJPB+iWWPs2iCCCoQAgggsYjyti9vB1R0df51UgqO40iD+IU8RcelVISx6oLOIe1DBfw8z2rR3Ine5V3j9cVlH3FV3Xb/AAUTMo8Ad9neb4ajyXB4FiWncpdaOiErQQSXJbgiosMRyE0YQ4J9wSaJ7Foo5w2S8NNk1OHRPyLKBMTLJhTgcmIZToSjjrSlpoFLBQMGQgEaJYIIjA4EEVBUaSimC7s3XYfcPDkVKBRRoAe0g/8AOBWATiEWVQ8MmDXs3+8ND8Q4qxog0OnY0QrLAMVdLRmRWatNx8Q/M3xCgOCZdYrBPSMlNNiw2xGGrXgOaeRT65t7KMermlXni+F/9t+v9y6QFVOzllGnQaCCCIpFn7BrvhcD4aH0qpSZm2VY4ckcq/Mxp4gV670i8mhn4jjhUUXBPaDg/wCFm3EDuOOZvQrvixntOwTt5YvA78O/hvQmvY2N7o4w4VukhJlYlRRLISHQhuOLJioUtQiEyFkZ57szlYQVXSuqsYackh9pTzXKO1OsQGQ8ClhICUEAjgKMpEPVH+vmgEWEpISxosAZm4RIzNs9twfop8jMiI2osdCOB3phRcN/fxOgRMnTLchNvCcKQ9KUHsJnnQIzIjPeY4OHPl0IqPFehMOnGxoTIrPde0OHiNDzGi85M18V2v2ZO/8ABbyfEA/uTQJZVqzVoIIKhAJ4so+HnuU4E/Ov1UkqNJaO/mP0SPzQy8WSU3HhBzS06EEHxTiCZqxTzptXhRlJt7Py5iR/Kbj6+SgPG9bv2ztHbQzS+TX+pYRnuhRXR1RdiUgsTjUZWCf/2Q==">
            <a:extLst>
              <a:ext uri="{FF2B5EF4-FFF2-40B4-BE49-F238E27FC236}">
                <a16:creationId xmlns:a16="http://schemas.microsoft.com/office/drawing/2014/main" id="{FFB09F61-1656-4FB6-9654-221FEDFD9A3A}"/>
              </a:ext>
            </a:extLst>
          </p:cNvPr>
          <p:cNvSpPr>
            <a:spLocks noChangeAspect="1" noChangeArrowheads="1"/>
          </p:cNvSpPr>
          <p:nvPr/>
        </p:nvSpPr>
        <p:spPr bwMode="auto">
          <a:xfrm>
            <a:off x="1626808" y="-2132796"/>
            <a:ext cx="3933825" cy="48672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sz="3200" b="1" dirty="0">
              <a:solidFill>
                <a:prstClr val="white"/>
              </a:solidFill>
              <a:latin typeface="Calibri"/>
            </a:endParaRPr>
          </a:p>
        </p:txBody>
      </p:sp>
      <p:grpSp>
        <p:nvGrpSpPr>
          <p:cNvPr id="130" name="Group 129">
            <a:extLst>
              <a:ext uri="{FF2B5EF4-FFF2-40B4-BE49-F238E27FC236}">
                <a16:creationId xmlns:a16="http://schemas.microsoft.com/office/drawing/2014/main" id="{75305ABD-B7DC-4572-A0F8-348E3B5284EB}"/>
              </a:ext>
            </a:extLst>
          </p:cNvPr>
          <p:cNvGrpSpPr/>
          <p:nvPr/>
        </p:nvGrpSpPr>
        <p:grpSpPr>
          <a:xfrm>
            <a:off x="2931376" y="685801"/>
            <a:ext cx="3007913" cy="5536337"/>
            <a:chOff x="2929787" y="685800"/>
            <a:chExt cx="3007913" cy="5536337"/>
          </a:xfrm>
        </p:grpSpPr>
        <p:grpSp>
          <p:nvGrpSpPr>
            <p:cNvPr id="8" name="Group 21">
              <a:extLst>
                <a:ext uri="{FF2B5EF4-FFF2-40B4-BE49-F238E27FC236}">
                  <a16:creationId xmlns:a16="http://schemas.microsoft.com/office/drawing/2014/main" id="{47CD9CA8-606F-4A67-AAB3-564536476C81}"/>
                </a:ext>
              </a:extLst>
            </p:cNvPr>
            <p:cNvGrpSpPr/>
            <p:nvPr/>
          </p:nvGrpSpPr>
          <p:grpSpPr>
            <a:xfrm>
              <a:off x="3106547" y="1219200"/>
              <a:ext cx="2831153" cy="4562476"/>
              <a:chOff x="2650935" y="1600200"/>
              <a:chExt cx="2831153" cy="4562476"/>
            </a:xfrm>
          </p:grpSpPr>
          <p:sp>
            <p:nvSpPr>
              <p:cNvPr id="9" name="Rectangle 8">
                <a:extLst>
                  <a:ext uri="{FF2B5EF4-FFF2-40B4-BE49-F238E27FC236}">
                    <a16:creationId xmlns:a16="http://schemas.microsoft.com/office/drawing/2014/main" id="{18464ED7-E94B-46BA-A4F5-82D0B4F6E59D}"/>
                  </a:ext>
                </a:extLst>
              </p:cNvPr>
              <p:cNvSpPr/>
              <p:nvPr/>
            </p:nvSpPr>
            <p:spPr bwMode="auto">
              <a:xfrm>
                <a:off x="4724400" y="1981201"/>
                <a:ext cx="685800" cy="280993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defRPr/>
                </a:pPr>
                <a:endParaRPr lang="en-US" kern="0" dirty="0">
                  <a:solidFill>
                    <a:prstClr val="white"/>
                  </a:solidFill>
                  <a:latin typeface="Calibri"/>
                </a:endParaRPr>
              </a:p>
            </p:txBody>
          </p:sp>
          <p:pic>
            <p:nvPicPr>
              <p:cNvPr id="10" name="Picture 9" descr="cwt.jpg">
                <a:extLst>
                  <a:ext uri="{FF2B5EF4-FFF2-40B4-BE49-F238E27FC236}">
                    <a16:creationId xmlns:a16="http://schemas.microsoft.com/office/drawing/2014/main" id="{98923E28-3B73-486A-9925-6A204B693E62}"/>
                  </a:ext>
                </a:extLst>
              </p:cNvPr>
              <p:cNvPicPr>
                <a:picLocks noChangeAspect="1"/>
              </p:cNvPicPr>
              <p:nvPr/>
            </p:nvPicPr>
            <p:blipFill rotWithShape="1">
              <a:blip r:embed="rId4" cstate="print"/>
              <a:srcRect l="6045" t="5150" r="61349" b="13691"/>
              <a:stretch/>
            </p:blipFill>
            <p:spPr>
              <a:xfrm>
                <a:off x="2650935" y="2040680"/>
                <a:ext cx="1968340" cy="4121996"/>
              </a:xfrm>
              <a:prstGeom prst="rect">
                <a:avLst/>
              </a:prstGeom>
              <a:ln>
                <a:solidFill>
                  <a:schemeClr val="bg1"/>
                </a:solidFill>
              </a:ln>
            </p:spPr>
          </p:pic>
          <p:grpSp>
            <p:nvGrpSpPr>
              <p:cNvPr id="11" name="Group 15">
                <a:extLst>
                  <a:ext uri="{FF2B5EF4-FFF2-40B4-BE49-F238E27FC236}">
                    <a16:creationId xmlns:a16="http://schemas.microsoft.com/office/drawing/2014/main" id="{C9E21104-E7DE-454C-9921-7B5862A7B6F7}"/>
                  </a:ext>
                </a:extLst>
              </p:cNvPr>
              <p:cNvGrpSpPr/>
              <p:nvPr/>
            </p:nvGrpSpPr>
            <p:grpSpPr>
              <a:xfrm>
                <a:off x="4592037" y="1600200"/>
                <a:ext cx="890051" cy="2345519"/>
                <a:chOff x="6478191" y="33010"/>
                <a:chExt cx="890051" cy="2345519"/>
              </a:xfrm>
            </p:grpSpPr>
            <p:pic>
              <p:nvPicPr>
                <p:cNvPr id="12" name="Picture 11" descr="all10.eps">
                  <a:extLst>
                    <a:ext uri="{FF2B5EF4-FFF2-40B4-BE49-F238E27FC236}">
                      <a16:creationId xmlns:a16="http://schemas.microsoft.com/office/drawing/2014/main" id="{64A6C6A9-B3FF-41C8-9BC3-B681E99B2A0C}"/>
                    </a:ext>
                  </a:extLst>
                </p:cNvPr>
                <p:cNvPicPr preferRelativeResize="0">
                  <a:picLocks/>
                </p:cNvPicPr>
                <p:nvPr/>
              </p:nvPicPr>
              <p:blipFill>
                <a:blip r:embed="rId5" cstate="print"/>
                <a:srcRect l="71545" t="4855" r="27265" b="9526"/>
                <a:stretch>
                  <a:fillRect/>
                </a:stretch>
              </p:blipFill>
              <p:spPr>
                <a:xfrm>
                  <a:off x="6789157" y="463897"/>
                  <a:ext cx="228600" cy="1828800"/>
                </a:xfrm>
                <a:prstGeom prst="rect">
                  <a:avLst/>
                </a:prstGeom>
                <a:noFill/>
                <a:ln>
                  <a:solidFill>
                    <a:schemeClr val="bg1"/>
                  </a:solidFill>
                </a:ln>
              </p:spPr>
            </p:pic>
            <p:sp>
              <p:nvSpPr>
                <p:cNvPr id="13" name="TextBox 12">
                  <a:extLst>
                    <a:ext uri="{FF2B5EF4-FFF2-40B4-BE49-F238E27FC236}">
                      <a16:creationId xmlns:a16="http://schemas.microsoft.com/office/drawing/2014/main" id="{4F6CDF30-85DD-4EFF-9C04-D9EE2F879944}"/>
                    </a:ext>
                  </a:extLst>
                </p:cNvPr>
                <p:cNvSpPr txBox="1"/>
                <p:nvPr/>
              </p:nvSpPr>
              <p:spPr>
                <a:xfrm>
                  <a:off x="6478191" y="33010"/>
                  <a:ext cx="803425" cy="430887"/>
                </a:xfrm>
                <a:prstGeom prst="rect">
                  <a:avLst/>
                </a:prstGeom>
                <a:noFill/>
              </p:spPr>
              <p:txBody>
                <a:bodyPr wrap="none" rtlCol="0">
                  <a:spAutoFit/>
                </a:bodyPr>
                <a:lstStyle/>
                <a:p>
                  <a:pPr algn="ctr" eaLnBrk="0" fontAlgn="base" hangingPunct="0">
                    <a:spcBef>
                      <a:spcPct val="0"/>
                    </a:spcBef>
                    <a:spcAft>
                      <a:spcPct val="0"/>
                    </a:spcAft>
                    <a:defRPr/>
                  </a:pPr>
                  <a:r>
                    <a:rPr lang="en-US" sz="1100" kern="0" dirty="0">
                      <a:solidFill>
                        <a:prstClr val="white"/>
                      </a:solidFill>
                      <a:latin typeface="Calibri"/>
                    </a:rPr>
                    <a:t>CWT</a:t>
                  </a:r>
                </a:p>
                <a:p>
                  <a:pPr algn="ctr" eaLnBrk="0" fontAlgn="base" hangingPunct="0">
                    <a:spcBef>
                      <a:spcPct val="0"/>
                    </a:spcBef>
                    <a:spcAft>
                      <a:spcPct val="0"/>
                    </a:spcAft>
                    <a:defRPr/>
                  </a:pPr>
                  <a:r>
                    <a:rPr lang="en-US" sz="1100" kern="0" dirty="0">
                      <a:solidFill>
                        <a:prstClr val="white"/>
                      </a:solidFill>
                      <a:latin typeface="Calibri"/>
                    </a:rPr>
                    <a:t>magnitude</a:t>
                  </a:r>
                  <a:endParaRPr lang="pt-BR" sz="1100" kern="0" dirty="0">
                    <a:solidFill>
                      <a:prstClr val="white"/>
                    </a:solidFill>
                    <a:latin typeface="Calibri"/>
                  </a:endParaRPr>
                </a:p>
              </p:txBody>
            </p:sp>
            <p:sp>
              <p:nvSpPr>
                <p:cNvPr id="14" name="TextBox 13">
                  <a:extLst>
                    <a:ext uri="{FF2B5EF4-FFF2-40B4-BE49-F238E27FC236}">
                      <a16:creationId xmlns:a16="http://schemas.microsoft.com/office/drawing/2014/main" id="{983647F9-3D52-4627-85A1-B38D84C5246E}"/>
                    </a:ext>
                  </a:extLst>
                </p:cNvPr>
                <p:cNvSpPr txBox="1"/>
                <p:nvPr/>
              </p:nvSpPr>
              <p:spPr>
                <a:xfrm>
                  <a:off x="7007585" y="2116919"/>
                  <a:ext cx="263214" cy="261610"/>
                </a:xfrm>
                <a:prstGeom prst="rect">
                  <a:avLst/>
                </a:prstGeom>
                <a:noFill/>
              </p:spPr>
              <p:txBody>
                <a:bodyPr wrap="none" rtlCol="0">
                  <a:spAutoFit/>
                </a:bodyPr>
                <a:lstStyle/>
                <a:p>
                  <a:pPr eaLnBrk="0" fontAlgn="base" hangingPunct="0">
                    <a:spcBef>
                      <a:spcPct val="0"/>
                    </a:spcBef>
                    <a:spcAft>
                      <a:spcPct val="0"/>
                    </a:spcAft>
                    <a:defRPr/>
                  </a:pPr>
                  <a:r>
                    <a:rPr lang="en-US" sz="1100" kern="0" dirty="0">
                      <a:solidFill>
                        <a:prstClr val="white"/>
                      </a:solidFill>
                      <a:latin typeface="Calibri"/>
                    </a:rPr>
                    <a:t>0</a:t>
                  </a:r>
                  <a:endParaRPr lang="pt-BR" sz="1100" kern="0" dirty="0">
                    <a:solidFill>
                      <a:prstClr val="white"/>
                    </a:solidFill>
                    <a:latin typeface="Calibri"/>
                  </a:endParaRPr>
                </a:p>
              </p:txBody>
            </p:sp>
            <p:sp>
              <p:nvSpPr>
                <p:cNvPr id="15" name="TextBox 14">
                  <a:extLst>
                    <a:ext uri="{FF2B5EF4-FFF2-40B4-BE49-F238E27FC236}">
                      <a16:creationId xmlns:a16="http://schemas.microsoft.com/office/drawing/2014/main" id="{3D2A76D2-9296-4C0A-BEA2-6C180426EA67}"/>
                    </a:ext>
                  </a:extLst>
                </p:cNvPr>
                <p:cNvSpPr txBox="1"/>
                <p:nvPr/>
              </p:nvSpPr>
              <p:spPr>
                <a:xfrm>
                  <a:off x="6983200" y="336140"/>
                  <a:ext cx="385042" cy="261610"/>
                </a:xfrm>
                <a:prstGeom prst="rect">
                  <a:avLst/>
                </a:prstGeom>
                <a:noFill/>
              </p:spPr>
              <p:txBody>
                <a:bodyPr wrap="none" rtlCol="0">
                  <a:spAutoFit/>
                </a:bodyPr>
                <a:lstStyle/>
                <a:p>
                  <a:pPr eaLnBrk="0" fontAlgn="base" hangingPunct="0">
                    <a:spcBef>
                      <a:spcPct val="0"/>
                    </a:spcBef>
                    <a:spcAft>
                      <a:spcPct val="0"/>
                    </a:spcAft>
                    <a:defRPr/>
                  </a:pPr>
                  <a:r>
                    <a:rPr lang="en-US" sz="1100" kern="0" dirty="0">
                      <a:solidFill>
                        <a:prstClr val="white"/>
                      </a:solidFill>
                      <a:latin typeface="Calibri"/>
                    </a:rPr>
                    <a:t>Pos</a:t>
                  </a:r>
                  <a:endParaRPr lang="pt-BR" sz="1100" kern="0" dirty="0">
                    <a:solidFill>
                      <a:prstClr val="white"/>
                    </a:solidFill>
                    <a:latin typeface="Calibri"/>
                  </a:endParaRPr>
                </a:p>
              </p:txBody>
            </p:sp>
          </p:grpSp>
        </p:grpSp>
        <p:sp>
          <p:nvSpPr>
            <p:cNvPr id="18" name="Freeform 40">
              <a:extLst>
                <a:ext uri="{FF2B5EF4-FFF2-40B4-BE49-F238E27FC236}">
                  <a16:creationId xmlns:a16="http://schemas.microsoft.com/office/drawing/2014/main" id="{6352CCC8-379C-413E-A80E-91ABB068C0A3}"/>
                </a:ext>
              </a:extLst>
            </p:cNvPr>
            <p:cNvSpPr>
              <a:spLocks/>
            </p:cNvSpPr>
            <p:nvPr/>
          </p:nvSpPr>
          <p:spPr bwMode="auto">
            <a:xfrm>
              <a:off x="2929787" y="827559"/>
              <a:ext cx="687832" cy="533400"/>
            </a:xfrm>
            <a:custGeom>
              <a:avLst/>
              <a:gdLst>
                <a:gd name="T0" fmla="*/ 0 w 711"/>
                <a:gd name="T1" fmla="*/ 2147483647 h 464"/>
                <a:gd name="T2" fmla="*/ 2147483647 w 711"/>
                <a:gd name="T3" fmla="*/ 2147483647 h 464"/>
                <a:gd name="T4" fmla="*/ 2147483647 w 711"/>
                <a:gd name="T5" fmla="*/ 2147483647 h 464"/>
                <a:gd name="T6" fmla="*/ 2147483647 w 711"/>
                <a:gd name="T7" fmla="*/ 2147483647 h 464"/>
                <a:gd name="T8" fmla="*/ 2147483647 w 711"/>
                <a:gd name="T9" fmla="*/ 2147483647 h 464"/>
                <a:gd name="T10" fmla="*/ 2147483647 w 711"/>
                <a:gd name="T11" fmla="*/ 2147483647 h 464"/>
                <a:gd name="T12" fmla="*/ 2147483647 w 711"/>
                <a:gd name="T13" fmla="*/ 2147483647 h 464"/>
                <a:gd name="T14" fmla="*/ 2147483647 w 711"/>
                <a:gd name="T15" fmla="*/ 2147483647 h 464"/>
                <a:gd name="T16" fmla="*/ 0 60000 65536"/>
                <a:gd name="T17" fmla="*/ 0 60000 65536"/>
                <a:gd name="T18" fmla="*/ 0 60000 65536"/>
                <a:gd name="T19" fmla="*/ 0 60000 65536"/>
                <a:gd name="T20" fmla="*/ 0 60000 65536"/>
                <a:gd name="T21" fmla="*/ 0 60000 65536"/>
                <a:gd name="T22" fmla="*/ 0 60000 65536"/>
                <a:gd name="T23" fmla="*/ 0 60000 65536"/>
                <a:gd name="T24" fmla="*/ 0 w 711"/>
                <a:gd name="T25" fmla="*/ 0 h 464"/>
                <a:gd name="T26" fmla="*/ 711 w 711"/>
                <a:gd name="T27" fmla="*/ 464 h 4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1" h="464">
                  <a:moveTo>
                    <a:pt x="0" y="296"/>
                  </a:moveTo>
                  <a:cubicBezTo>
                    <a:pt x="61" y="307"/>
                    <a:pt x="122" y="318"/>
                    <a:pt x="165" y="337"/>
                  </a:cubicBezTo>
                  <a:cubicBezTo>
                    <a:pt x="208" y="356"/>
                    <a:pt x="224" y="464"/>
                    <a:pt x="259" y="408"/>
                  </a:cubicBezTo>
                  <a:cubicBezTo>
                    <a:pt x="294" y="352"/>
                    <a:pt x="339" y="4"/>
                    <a:pt x="376" y="2"/>
                  </a:cubicBezTo>
                  <a:cubicBezTo>
                    <a:pt x="413" y="0"/>
                    <a:pt x="452" y="338"/>
                    <a:pt x="482" y="396"/>
                  </a:cubicBezTo>
                  <a:cubicBezTo>
                    <a:pt x="512" y="454"/>
                    <a:pt x="538" y="360"/>
                    <a:pt x="558" y="349"/>
                  </a:cubicBezTo>
                  <a:cubicBezTo>
                    <a:pt x="578" y="338"/>
                    <a:pt x="575" y="340"/>
                    <a:pt x="600" y="331"/>
                  </a:cubicBezTo>
                  <a:cubicBezTo>
                    <a:pt x="625" y="322"/>
                    <a:pt x="693" y="302"/>
                    <a:pt x="711" y="296"/>
                  </a:cubicBezTo>
                </a:path>
              </a:pathLst>
            </a:custGeom>
            <a:solidFill>
              <a:schemeClr val="tx1">
                <a:lumMod val="50000"/>
              </a:schemeClr>
            </a:solidFill>
            <a:ln w="9525">
              <a:solidFill>
                <a:schemeClr val="tx1"/>
              </a:solidFill>
              <a:round/>
              <a:headEnd/>
              <a:tailEnd/>
            </a:ln>
          </p:spPr>
          <p:txBody>
            <a:bodyPr/>
            <a:lstStyle/>
            <a:p>
              <a:pPr eaLnBrk="0" fontAlgn="base" hangingPunct="0">
                <a:spcBef>
                  <a:spcPct val="0"/>
                </a:spcBef>
                <a:spcAft>
                  <a:spcPct val="0"/>
                </a:spcAft>
                <a:defRPr/>
              </a:pPr>
              <a:endParaRPr lang="en-US" sz="3200" kern="0" dirty="0">
                <a:solidFill>
                  <a:prstClr val="white"/>
                </a:solidFill>
                <a:latin typeface="Calibri"/>
              </a:endParaRPr>
            </a:p>
          </p:txBody>
        </p:sp>
        <p:sp>
          <p:nvSpPr>
            <p:cNvPr id="19" name="Rectangle 18">
              <a:extLst>
                <a:ext uri="{FF2B5EF4-FFF2-40B4-BE49-F238E27FC236}">
                  <a16:creationId xmlns:a16="http://schemas.microsoft.com/office/drawing/2014/main" id="{ECC7F3D9-0AB4-44C8-B535-E72C04D256A0}"/>
                </a:ext>
              </a:extLst>
            </p:cNvPr>
            <p:cNvSpPr/>
            <p:nvPr/>
          </p:nvSpPr>
          <p:spPr bwMode="auto">
            <a:xfrm>
              <a:off x="3656012" y="685800"/>
              <a:ext cx="1143000" cy="6858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defRPr/>
              </a:pPr>
              <a:r>
                <a:rPr lang="en-US" sz="1600" kern="0" dirty="0">
                  <a:solidFill>
                    <a:prstClr val="white"/>
                  </a:solidFill>
                  <a:latin typeface="Calibri"/>
                </a:rPr>
                <a:t>CWT</a:t>
              </a:r>
            </a:p>
            <a:p>
              <a:pPr algn="ctr" fontAlgn="base">
                <a:spcBef>
                  <a:spcPct val="0"/>
                </a:spcBef>
                <a:spcAft>
                  <a:spcPct val="0"/>
                </a:spcAft>
                <a:defRPr/>
              </a:pPr>
              <a:r>
                <a:rPr lang="en-US" sz="1200" kern="0" dirty="0">
                  <a:solidFill>
                    <a:prstClr val="white"/>
                  </a:solidFill>
                  <a:latin typeface="Calibri"/>
                </a:rPr>
                <a:t>Morlet wavelets</a:t>
              </a:r>
            </a:p>
          </p:txBody>
        </p:sp>
        <p:grpSp>
          <p:nvGrpSpPr>
            <p:cNvPr id="79" name="Group 78">
              <a:extLst>
                <a:ext uri="{FF2B5EF4-FFF2-40B4-BE49-F238E27FC236}">
                  <a16:creationId xmlns:a16="http://schemas.microsoft.com/office/drawing/2014/main" id="{C19C19D6-88AC-4335-9F80-F9BD3C4F45BB}"/>
                </a:ext>
              </a:extLst>
            </p:cNvPr>
            <p:cNvGrpSpPr/>
            <p:nvPr/>
          </p:nvGrpSpPr>
          <p:grpSpPr>
            <a:xfrm>
              <a:off x="3196409" y="5781676"/>
              <a:ext cx="1949399" cy="440461"/>
              <a:chOff x="3240386" y="6075414"/>
              <a:chExt cx="1949399" cy="440461"/>
            </a:xfrm>
          </p:grpSpPr>
          <p:sp>
            <p:nvSpPr>
              <p:cNvPr id="80" name="TextBox 79">
                <a:extLst>
                  <a:ext uri="{FF2B5EF4-FFF2-40B4-BE49-F238E27FC236}">
                    <a16:creationId xmlns:a16="http://schemas.microsoft.com/office/drawing/2014/main" id="{0E2E7239-CCBF-40E1-BC65-8BCCBAA08D95}"/>
                  </a:ext>
                </a:extLst>
              </p:cNvPr>
              <p:cNvSpPr txBox="1"/>
              <p:nvPr/>
            </p:nvSpPr>
            <p:spPr>
              <a:xfrm>
                <a:off x="3571506" y="6238876"/>
                <a:ext cx="1120371" cy="276999"/>
              </a:xfrm>
              <a:prstGeom prst="rect">
                <a:avLst/>
              </a:prstGeom>
              <a:noFill/>
            </p:spPr>
            <p:txBody>
              <a:bodyPr wrap="none" rtlCol="0">
                <a:spAutoFit/>
              </a:bodyPr>
              <a:lstStyle/>
              <a:p>
                <a:pPr defTabSz="1218987"/>
                <a:r>
                  <a:rPr lang="en-US" sz="1200" dirty="0">
                    <a:solidFill>
                      <a:prstClr val="white"/>
                    </a:solidFill>
                    <a:latin typeface="Calibri"/>
                  </a:rPr>
                  <a:t>Frequency (Hz)</a:t>
                </a:r>
              </a:p>
            </p:txBody>
          </p:sp>
          <p:sp>
            <p:nvSpPr>
              <p:cNvPr id="81" name="TextBox 80">
                <a:extLst>
                  <a:ext uri="{FF2B5EF4-FFF2-40B4-BE49-F238E27FC236}">
                    <a16:creationId xmlns:a16="http://schemas.microsoft.com/office/drawing/2014/main" id="{D5F58EE0-A090-4773-AA3D-76EE64DF573C}"/>
                  </a:ext>
                </a:extLst>
              </p:cNvPr>
              <p:cNvSpPr txBox="1"/>
              <p:nvPr/>
            </p:nvSpPr>
            <p:spPr>
              <a:xfrm>
                <a:off x="3240386" y="6086476"/>
                <a:ext cx="341760" cy="276999"/>
              </a:xfrm>
              <a:prstGeom prst="rect">
                <a:avLst/>
              </a:prstGeom>
              <a:noFill/>
            </p:spPr>
            <p:txBody>
              <a:bodyPr wrap="none" rtlCol="0">
                <a:spAutoFit/>
              </a:bodyPr>
              <a:lstStyle/>
              <a:p>
                <a:pPr defTabSz="1218987"/>
                <a:r>
                  <a:rPr lang="en-US" sz="1200" dirty="0">
                    <a:solidFill>
                      <a:prstClr val="white"/>
                    </a:solidFill>
                    <a:latin typeface="Calibri"/>
                  </a:rPr>
                  <a:t>20</a:t>
                </a:r>
              </a:p>
            </p:txBody>
          </p:sp>
          <p:sp>
            <p:nvSpPr>
              <p:cNvPr id="82" name="TextBox 81">
                <a:extLst>
                  <a:ext uri="{FF2B5EF4-FFF2-40B4-BE49-F238E27FC236}">
                    <a16:creationId xmlns:a16="http://schemas.microsoft.com/office/drawing/2014/main" id="{94E1AFE0-6A86-47D6-9423-8C1A1F336A0D}"/>
                  </a:ext>
                </a:extLst>
              </p:cNvPr>
              <p:cNvSpPr txBox="1"/>
              <p:nvPr/>
            </p:nvSpPr>
            <p:spPr>
              <a:xfrm>
                <a:off x="3789932" y="6086832"/>
                <a:ext cx="341760" cy="276999"/>
              </a:xfrm>
              <a:prstGeom prst="rect">
                <a:avLst/>
              </a:prstGeom>
              <a:noFill/>
            </p:spPr>
            <p:txBody>
              <a:bodyPr wrap="none" rtlCol="0">
                <a:spAutoFit/>
              </a:bodyPr>
              <a:lstStyle/>
              <a:p>
                <a:pPr defTabSz="1218987"/>
                <a:r>
                  <a:rPr lang="en-US" sz="1200" dirty="0">
                    <a:solidFill>
                      <a:prstClr val="white"/>
                    </a:solidFill>
                    <a:latin typeface="Calibri"/>
                  </a:rPr>
                  <a:t>40</a:t>
                </a:r>
              </a:p>
            </p:txBody>
          </p:sp>
          <p:sp>
            <p:nvSpPr>
              <p:cNvPr id="83" name="TextBox 82">
                <a:extLst>
                  <a:ext uri="{FF2B5EF4-FFF2-40B4-BE49-F238E27FC236}">
                    <a16:creationId xmlns:a16="http://schemas.microsoft.com/office/drawing/2014/main" id="{24B6A901-E912-404D-8830-8E9E48510345}"/>
                  </a:ext>
                </a:extLst>
              </p:cNvPr>
              <p:cNvSpPr txBox="1"/>
              <p:nvPr/>
            </p:nvSpPr>
            <p:spPr>
              <a:xfrm>
                <a:off x="4307186" y="6075414"/>
                <a:ext cx="341760" cy="276999"/>
              </a:xfrm>
              <a:prstGeom prst="rect">
                <a:avLst/>
              </a:prstGeom>
              <a:noFill/>
            </p:spPr>
            <p:txBody>
              <a:bodyPr wrap="none" rtlCol="0">
                <a:spAutoFit/>
              </a:bodyPr>
              <a:lstStyle/>
              <a:p>
                <a:pPr defTabSz="1218987"/>
                <a:r>
                  <a:rPr lang="en-US" sz="1200" dirty="0">
                    <a:solidFill>
                      <a:prstClr val="white"/>
                    </a:solidFill>
                    <a:latin typeface="Calibri"/>
                  </a:rPr>
                  <a:t>60</a:t>
                </a:r>
              </a:p>
            </p:txBody>
          </p:sp>
          <p:sp>
            <p:nvSpPr>
              <p:cNvPr id="84" name="TextBox 83">
                <a:extLst>
                  <a:ext uri="{FF2B5EF4-FFF2-40B4-BE49-F238E27FC236}">
                    <a16:creationId xmlns:a16="http://schemas.microsoft.com/office/drawing/2014/main" id="{DB0D0720-2105-450F-BF71-830612911C39}"/>
                  </a:ext>
                </a:extLst>
              </p:cNvPr>
              <p:cNvSpPr txBox="1"/>
              <p:nvPr/>
            </p:nvSpPr>
            <p:spPr>
              <a:xfrm>
                <a:off x="4848025" y="6076545"/>
                <a:ext cx="341760" cy="276999"/>
              </a:xfrm>
              <a:prstGeom prst="rect">
                <a:avLst/>
              </a:prstGeom>
              <a:noFill/>
            </p:spPr>
            <p:txBody>
              <a:bodyPr wrap="none" rtlCol="0">
                <a:spAutoFit/>
              </a:bodyPr>
              <a:lstStyle/>
              <a:p>
                <a:pPr defTabSz="1218987"/>
                <a:r>
                  <a:rPr lang="en-US" sz="1200" dirty="0">
                    <a:solidFill>
                      <a:prstClr val="white"/>
                    </a:solidFill>
                    <a:latin typeface="Calibri"/>
                  </a:rPr>
                  <a:t>80</a:t>
                </a:r>
              </a:p>
            </p:txBody>
          </p:sp>
        </p:grpSp>
      </p:grpSp>
      <p:grpSp>
        <p:nvGrpSpPr>
          <p:cNvPr id="128" name="Group 127">
            <a:extLst>
              <a:ext uri="{FF2B5EF4-FFF2-40B4-BE49-F238E27FC236}">
                <a16:creationId xmlns:a16="http://schemas.microsoft.com/office/drawing/2014/main" id="{0FA05847-7337-47B9-B002-EBDC56431972}"/>
              </a:ext>
            </a:extLst>
          </p:cNvPr>
          <p:cNvGrpSpPr/>
          <p:nvPr/>
        </p:nvGrpSpPr>
        <p:grpSpPr>
          <a:xfrm>
            <a:off x="1877745" y="1371601"/>
            <a:ext cx="1304750" cy="4810997"/>
            <a:chOff x="1876157" y="1371600"/>
            <a:chExt cx="1304750" cy="4810997"/>
          </a:xfrm>
        </p:grpSpPr>
        <p:pic>
          <p:nvPicPr>
            <p:cNvPr id="4" name="Content Placeholder 3" descr="all_p.tif">
              <a:extLst>
                <a:ext uri="{FF2B5EF4-FFF2-40B4-BE49-F238E27FC236}">
                  <a16:creationId xmlns:a16="http://schemas.microsoft.com/office/drawing/2014/main" id="{5A638C8C-D011-4B47-A844-2399024D3C94}"/>
                </a:ext>
              </a:extLst>
            </p:cNvPr>
            <p:cNvPicPr>
              <a:picLocks noChangeAspect="1"/>
            </p:cNvPicPr>
            <p:nvPr/>
          </p:nvPicPr>
          <p:blipFill rotWithShape="1">
            <a:blip r:embed="rId6" cstate="print"/>
            <a:srcRect l="38627" t="5471" r="35165" b="6165"/>
            <a:stretch/>
          </p:blipFill>
          <p:spPr bwMode="auto">
            <a:xfrm>
              <a:off x="2025722" y="1669882"/>
              <a:ext cx="957759" cy="4111793"/>
            </a:xfrm>
            <a:prstGeom prst="rect">
              <a:avLst/>
            </a:prstGeom>
            <a:noFill/>
            <a:ln w="12700">
              <a:solidFill>
                <a:schemeClr val="bg1"/>
              </a:solidFill>
              <a:miter lim="800000"/>
              <a:headEnd/>
              <a:tailEnd/>
            </a:ln>
            <a:effectLst/>
          </p:spPr>
        </p:pic>
        <p:sp>
          <p:nvSpPr>
            <p:cNvPr id="5" name="Rectangle 4">
              <a:extLst>
                <a:ext uri="{FF2B5EF4-FFF2-40B4-BE49-F238E27FC236}">
                  <a16:creationId xmlns:a16="http://schemas.microsoft.com/office/drawing/2014/main" id="{7E93C4E2-A32A-42FD-BC87-AFE981DDCB61}"/>
                </a:ext>
              </a:extLst>
            </p:cNvPr>
            <p:cNvSpPr/>
            <p:nvPr/>
          </p:nvSpPr>
          <p:spPr>
            <a:xfrm>
              <a:off x="2132012" y="1371600"/>
              <a:ext cx="990600" cy="276999"/>
            </a:xfrm>
            <a:prstGeom prst="rect">
              <a:avLst/>
            </a:prstGeom>
          </p:spPr>
          <p:txBody>
            <a:bodyPr wrap="square">
              <a:spAutoFit/>
            </a:bodyPr>
            <a:lstStyle/>
            <a:p>
              <a:pPr eaLnBrk="0" fontAlgn="base" hangingPunct="0">
                <a:spcBef>
                  <a:spcPct val="0"/>
                </a:spcBef>
                <a:spcAft>
                  <a:spcPct val="0"/>
                </a:spcAft>
              </a:pPr>
              <a:r>
                <a:rPr lang="en-US" sz="1200" dirty="0">
                  <a:solidFill>
                    <a:prstClr val="white"/>
                  </a:solidFill>
                  <a:latin typeface="Calibri"/>
                </a:rPr>
                <a:t>Synthetic</a:t>
              </a:r>
            </a:p>
          </p:txBody>
        </p:sp>
        <p:grpSp>
          <p:nvGrpSpPr>
            <p:cNvPr id="102" name="Group 101">
              <a:extLst>
                <a:ext uri="{FF2B5EF4-FFF2-40B4-BE49-F238E27FC236}">
                  <a16:creationId xmlns:a16="http://schemas.microsoft.com/office/drawing/2014/main" id="{5F55018A-F8FD-4C7D-8FED-9CC43B643DE5}"/>
                </a:ext>
              </a:extLst>
            </p:cNvPr>
            <p:cNvGrpSpPr/>
            <p:nvPr/>
          </p:nvGrpSpPr>
          <p:grpSpPr>
            <a:xfrm>
              <a:off x="1876157" y="5742136"/>
              <a:ext cx="1304750" cy="440461"/>
              <a:chOff x="3240386" y="6075414"/>
              <a:chExt cx="1545973" cy="440461"/>
            </a:xfrm>
          </p:grpSpPr>
          <p:sp>
            <p:nvSpPr>
              <p:cNvPr id="103" name="TextBox 102">
                <a:extLst>
                  <a:ext uri="{FF2B5EF4-FFF2-40B4-BE49-F238E27FC236}">
                    <a16:creationId xmlns:a16="http://schemas.microsoft.com/office/drawing/2014/main" id="{EA3FB0DC-A9D4-4BD5-8FD8-1AB3D5289ACA}"/>
                  </a:ext>
                </a:extLst>
              </p:cNvPr>
              <p:cNvSpPr txBox="1"/>
              <p:nvPr/>
            </p:nvSpPr>
            <p:spPr>
              <a:xfrm>
                <a:off x="3571506" y="6238876"/>
                <a:ext cx="991851" cy="276999"/>
              </a:xfrm>
              <a:prstGeom prst="rect">
                <a:avLst/>
              </a:prstGeom>
              <a:noFill/>
            </p:spPr>
            <p:txBody>
              <a:bodyPr wrap="none" rtlCol="0">
                <a:spAutoFit/>
              </a:bodyPr>
              <a:lstStyle/>
              <a:p>
                <a:pPr defTabSz="1218987"/>
                <a:r>
                  <a:rPr lang="en-US" sz="1200" dirty="0">
                    <a:solidFill>
                      <a:prstClr val="white"/>
                    </a:solidFill>
                    <a:latin typeface="Calibri"/>
                  </a:rPr>
                  <a:t>Amplitude</a:t>
                </a:r>
              </a:p>
            </p:txBody>
          </p:sp>
          <p:sp>
            <p:nvSpPr>
              <p:cNvPr id="104" name="TextBox 103">
                <a:extLst>
                  <a:ext uri="{FF2B5EF4-FFF2-40B4-BE49-F238E27FC236}">
                    <a16:creationId xmlns:a16="http://schemas.microsoft.com/office/drawing/2014/main" id="{33A56A81-FF0E-4294-8D39-48B681EF9A05}"/>
                  </a:ext>
                </a:extLst>
              </p:cNvPr>
              <p:cNvSpPr txBox="1"/>
              <p:nvPr/>
            </p:nvSpPr>
            <p:spPr>
              <a:xfrm>
                <a:off x="3240386" y="6086476"/>
                <a:ext cx="513210" cy="276999"/>
              </a:xfrm>
              <a:prstGeom prst="rect">
                <a:avLst/>
              </a:prstGeom>
              <a:noFill/>
            </p:spPr>
            <p:txBody>
              <a:bodyPr wrap="none" rtlCol="0">
                <a:spAutoFit/>
              </a:bodyPr>
              <a:lstStyle/>
              <a:p>
                <a:pPr defTabSz="1218987"/>
                <a:r>
                  <a:rPr lang="en-US" sz="1200" dirty="0">
                    <a:solidFill>
                      <a:prstClr val="white"/>
                    </a:solidFill>
                    <a:latin typeface="Calibri"/>
                  </a:rPr>
                  <a:t>Neg</a:t>
                </a:r>
              </a:p>
            </p:txBody>
          </p:sp>
          <p:sp>
            <p:nvSpPr>
              <p:cNvPr id="105" name="TextBox 104">
                <a:extLst>
                  <a:ext uri="{FF2B5EF4-FFF2-40B4-BE49-F238E27FC236}">
                    <a16:creationId xmlns:a16="http://schemas.microsoft.com/office/drawing/2014/main" id="{B297381D-8334-461C-9EC7-669B856D5882}"/>
                  </a:ext>
                </a:extLst>
              </p:cNvPr>
              <p:cNvSpPr txBox="1"/>
              <p:nvPr/>
            </p:nvSpPr>
            <p:spPr>
              <a:xfrm>
                <a:off x="3789933" y="6086832"/>
                <a:ext cx="311877" cy="276999"/>
              </a:xfrm>
              <a:prstGeom prst="rect">
                <a:avLst/>
              </a:prstGeom>
              <a:noFill/>
            </p:spPr>
            <p:txBody>
              <a:bodyPr wrap="none" rtlCol="0">
                <a:spAutoFit/>
              </a:bodyPr>
              <a:lstStyle/>
              <a:p>
                <a:pPr defTabSz="1218987"/>
                <a:r>
                  <a:rPr lang="en-US" sz="1200" dirty="0">
                    <a:solidFill>
                      <a:prstClr val="white"/>
                    </a:solidFill>
                    <a:latin typeface="Calibri"/>
                  </a:rPr>
                  <a:t>0</a:t>
                </a:r>
              </a:p>
            </p:txBody>
          </p:sp>
          <p:sp>
            <p:nvSpPr>
              <p:cNvPr id="106" name="TextBox 105">
                <a:extLst>
                  <a:ext uri="{FF2B5EF4-FFF2-40B4-BE49-F238E27FC236}">
                    <a16:creationId xmlns:a16="http://schemas.microsoft.com/office/drawing/2014/main" id="{352C391B-33F5-43F4-9AC2-66DACA46E24E}"/>
                  </a:ext>
                </a:extLst>
              </p:cNvPr>
              <p:cNvSpPr txBox="1"/>
              <p:nvPr/>
            </p:nvSpPr>
            <p:spPr>
              <a:xfrm>
                <a:off x="4307186" y="6075414"/>
                <a:ext cx="479173" cy="276999"/>
              </a:xfrm>
              <a:prstGeom prst="rect">
                <a:avLst/>
              </a:prstGeom>
              <a:noFill/>
            </p:spPr>
            <p:txBody>
              <a:bodyPr wrap="none" rtlCol="0">
                <a:spAutoFit/>
              </a:bodyPr>
              <a:lstStyle/>
              <a:p>
                <a:pPr defTabSz="1218987"/>
                <a:r>
                  <a:rPr lang="en-US" sz="1200" dirty="0">
                    <a:solidFill>
                      <a:prstClr val="white"/>
                    </a:solidFill>
                    <a:latin typeface="Calibri"/>
                  </a:rPr>
                  <a:t>Pos</a:t>
                </a:r>
              </a:p>
            </p:txBody>
          </p:sp>
        </p:grpSp>
      </p:grpSp>
      <p:grpSp>
        <p:nvGrpSpPr>
          <p:cNvPr id="129" name="Group 128">
            <a:extLst>
              <a:ext uri="{FF2B5EF4-FFF2-40B4-BE49-F238E27FC236}">
                <a16:creationId xmlns:a16="http://schemas.microsoft.com/office/drawing/2014/main" id="{1BB784AD-F22A-4FB9-86E6-7B189FFDB7C7}"/>
              </a:ext>
            </a:extLst>
          </p:cNvPr>
          <p:cNvGrpSpPr/>
          <p:nvPr/>
        </p:nvGrpSpPr>
        <p:grpSpPr>
          <a:xfrm>
            <a:off x="269875" y="1371601"/>
            <a:ext cx="1794774" cy="4810783"/>
            <a:chOff x="268287" y="1371600"/>
            <a:chExt cx="1794774" cy="4810783"/>
          </a:xfrm>
        </p:grpSpPr>
        <p:grpSp>
          <p:nvGrpSpPr>
            <p:cNvPr id="127" name="Group 126">
              <a:extLst>
                <a:ext uri="{FF2B5EF4-FFF2-40B4-BE49-F238E27FC236}">
                  <a16:creationId xmlns:a16="http://schemas.microsoft.com/office/drawing/2014/main" id="{A15BB868-2981-442C-B7ED-487A2034CDA0}"/>
                </a:ext>
              </a:extLst>
            </p:cNvPr>
            <p:cNvGrpSpPr/>
            <p:nvPr/>
          </p:nvGrpSpPr>
          <p:grpSpPr>
            <a:xfrm>
              <a:off x="848792" y="1371600"/>
              <a:ext cx="1130820" cy="4520097"/>
              <a:chOff x="848792" y="1371600"/>
              <a:chExt cx="1130820" cy="4520097"/>
            </a:xfrm>
          </p:grpSpPr>
          <p:sp>
            <p:nvSpPr>
              <p:cNvPr id="6" name="Rectangle 5">
                <a:extLst>
                  <a:ext uri="{FF2B5EF4-FFF2-40B4-BE49-F238E27FC236}">
                    <a16:creationId xmlns:a16="http://schemas.microsoft.com/office/drawing/2014/main" id="{6ACFADC5-FB6F-4FE0-88A0-4206EE77C1EE}"/>
                  </a:ext>
                </a:extLst>
              </p:cNvPr>
              <p:cNvSpPr/>
              <p:nvPr/>
            </p:nvSpPr>
            <p:spPr>
              <a:xfrm>
                <a:off x="989012" y="1371600"/>
                <a:ext cx="990600" cy="276999"/>
              </a:xfrm>
              <a:prstGeom prst="rect">
                <a:avLst/>
              </a:prstGeom>
            </p:spPr>
            <p:txBody>
              <a:bodyPr wrap="square">
                <a:spAutoFit/>
              </a:bodyPr>
              <a:lstStyle/>
              <a:p>
                <a:pPr eaLnBrk="0" fontAlgn="base" hangingPunct="0">
                  <a:spcBef>
                    <a:spcPct val="0"/>
                  </a:spcBef>
                  <a:spcAft>
                    <a:spcPct val="0"/>
                  </a:spcAft>
                </a:pPr>
                <a:r>
                  <a:rPr lang="en-US" sz="1200" dirty="0">
                    <a:solidFill>
                      <a:prstClr val="white"/>
                    </a:solidFill>
                    <a:latin typeface="Calibri"/>
                  </a:rPr>
                  <a:t>Reflectivity</a:t>
                </a:r>
              </a:p>
            </p:txBody>
          </p:sp>
          <p:grpSp>
            <p:nvGrpSpPr>
              <p:cNvPr id="30" name="Group 29">
                <a:extLst>
                  <a:ext uri="{FF2B5EF4-FFF2-40B4-BE49-F238E27FC236}">
                    <a16:creationId xmlns:a16="http://schemas.microsoft.com/office/drawing/2014/main" id="{0E58AD4D-34F0-4889-9800-234ACB7DDE7B}"/>
                  </a:ext>
                </a:extLst>
              </p:cNvPr>
              <p:cNvGrpSpPr/>
              <p:nvPr/>
            </p:nvGrpSpPr>
            <p:grpSpPr>
              <a:xfrm>
                <a:off x="848792" y="1633544"/>
                <a:ext cx="980823" cy="4258153"/>
                <a:chOff x="88380" y="2014544"/>
                <a:chExt cx="980823" cy="4258153"/>
              </a:xfrm>
            </p:grpSpPr>
            <p:grpSp>
              <p:nvGrpSpPr>
                <p:cNvPr id="31" name="Group 30">
                  <a:extLst>
                    <a:ext uri="{FF2B5EF4-FFF2-40B4-BE49-F238E27FC236}">
                      <a16:creationId xmlns:a16="http://schemas.microsoft.com/office/drawing/2014/main" id="{065ECC88-35E5-4DBE-8789-EC6DE4B94764}"/>
                    </a:ext>
                  </a:extLst>
                </p:cNvPr>
                <p:cNvGrpSpPr/>
                <p:nvPr/>
              </p:nvGrpSpPr>
              <p:grpSpPr>
                <a:xfrm>
                  <a:off x="88380" y="2014544"/>
                  <a:ext cx="980823" cy="4124312"/>
                  <a:chOff x="88380" y="2014544"/>
                  <a:chExt cx="980823" cy="4124312"/>
                </a:xfrm>
              </p:grpSpPr>
              <p:sp>
                <p:nvSpPr>
                  <p:cNvPr id="33" name="Rectangle 32">
                    <a:extLst>
                      <a:ext uri="{FF2B5EF4-FFF2-40B4-BE49-F238E27FC236}">
                        <a16:creationId xmlns:a16="http://schemas.microsoft.com/office/drawing/2014/main" id="{0AED7D7A-59C8-415F-AF67-D17FB1941AD0}"/>
                      </a:ext>
                    </a:extLst>
                  </p:cNvPr>
                  <p:cNvSpPr/>
                  <p:nvPr/>
                </p:nvSpPr>
                <p:spPr bwMode="auto">
                  <a:xfrm>
                    <a:off x="118227" y="2014544"/>
                    <a:ext cx="950976" cy="4124312"/>
                  </a:xfrm>
                  <a:prstGeom prst="rect">
                    <a:avLst/>
                  </a:prstGeom>
                  <a:solidFill>
                    <a:srgbClr val="FFFFFF"/>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3200" b="1" kern="0" dirty="0">
                      <a:solidFill>
                        <a:prstClr val="white"/>
                      </a:solidFill>
                      <a:latin typeface="Calibri"/>
                    </a:endParaRPr>
                  </a:p>
                </p:txBody>
              </p:sp>
              <p:cxnSp>
                <p:nvCxnSpPr>
                  <p:cNvPr id="34" name="Straight Connector 33">
                    <a:extLst>
                      <a:ext uri="{FF2B5EF4-FFF2-40B4-BE49-F238E27FC236}">
                        <a16:creationId xmlns:a16="http://schemas.microsoft.com/office/drawing/2014/main" id="{13484B01-F8E2-41A5-BBD9-7FDE37723E7C}"/>
                      </a:ext>
                    </a:extLst>
                  </p:cNvPr>
                  <p:cNvCxnSpPr/>
                  <p:nvPr/>
                </p:nvCxnSpPr>
                <p:spPr bwMode="auto">
                  <a:xfrm>
                    <a:off x="576072" y="2077256"/>
                    <a:ext cx="338328" cy="0"/>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35" name="Straight Connector 34">
                    <a:extLst>
                      <a:ext uri="{FF2B5EF4-FFF2-40B4-BE49-F238E27FC236}">
                        <a16:creationId xmlns:a16="http://schemas.microsoft.com/office/drawing/2014/main" id="{966A5319-E5CD-43A6-9303-3193E03CEC98}"/>
                      </a:ext>
                    </a:extLst>
                  </p:cNvPr>
                  <p:cNvCxnSpPr/>
                  <p:nvPr/>
                </p:nvCxnSpPr>
                <p:spPr bwMode="auto">
                  <a:xfrm>
                    <a:off x="576072" y="3405470"/>
                    <a:ext cx="338328" cy="0"/>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36" name="Straight Connector 35">
                    <a:extLst>
                      <a:ext uri="{FF2B5EF4-FFF2-40B4-BE49-F238E27FC236}">
                        <a16:creationId xmlns:a16="http://schemas.microsoft.com/office/drawing/2014/main" id="{39F9B93D-A26F-46D6-8117-21D3EB8A8217}"/>
                      </a:ext>
                    </a:extLst>
                  </p:cNvPr>
                  <p:cNvCxnSpPr/>
                  <p:nvPr/>
                </p:nvCxnSpPr>
                <p:spPr bwMode="auto">
                  <a:xfrm>
                    <a:off x="577880" y="2468875"/>
                    <a:ext cx="167356" cy="1460"/>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165D7FAC-4F22-4482-A611-BFBDCDFA7494}"/>
                      </a:ext>
                    </a:extLst>
                  </p:cNvPr>
                  <p:cNvCxnSpPr/>
                  <p:nvPr/>
                </p:nvCxnSpPr>
                <p:spPr bwMode="auto">
                  <a:xfrm flipV="1">
                    <a:off x="562337" y="4444523"/>
                    <a:ext cx="474566" cy="9648"/>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CAEA2105-DF05-48F1-9371-FB5262F8F440}"/>
                      </a:ext>
                    </a:extLst>
                  </p:cNvPr>
                  <p:cNvCxnSpPr/>
                  <p:nvPr/>
                </p:nvCxnSpPr>
                <p:spPr bwMode="auto">
                  <a:xfrm>
                    <a:off x="567299" y="2274659"/>
                    <a:ext cx="57041" cy="730"/>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39" name="Straight Connector 38">
                    <a:extLst>
                      <a:ext uri="{FF2B5EF4-FFF2-40B4-BE49-F238E27FC236}">
                        <a16:creationId xmlns:a16="http://schemas.microsoft.com/office/drawing/2014/main" id="{81E3BF2E-DF90-47D1-B1EB-7A1F995FBF73}"/>
                      </a:ext>
                    </a:extLst>
                  </p:cNvPr>
                  <p:cNvCxnSpPr/>
                  <p:nvPr/>
                </p:nvCxnSpPr>
                <p:spPr bwMode="auto">
                  <a:xfrm flipV="1">
                    <a:off x="571579" y="2520069"/>
                    <a:ext cx="198442" cy="2559"/>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3E919EAF-3930-49BD-989E-DB02A7EAE0CE}"/>
                      </a:ext>
                    </a:extLst>
                  </p:cNvPr>
                  <p:cNvCxnSpPr/>
                  <p:nvPr/>
                </p:nvCxnSpPr>
                <p:spPr bwMode="auto">
                  <a:xfrm>
                    <a:off x="577880" y="2929735"/>
                    <a:ext cx="230430" cy="0"/>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41" name="Straight Connector 40">
                    <a:extLst>
                      <a:ext uri="{FF2B5EF4-FFF2-40B4-BE49-F238E27FC236}">
                        <a16:creationId xmlns:a16="http://schemas.microsoft.com/office/drawing/2014/main" id="{8A0DEC88-A7A7-42B5-94E6-33DBE65B87DA}"/>
                      </a:ext>
                    </a:extLst>
                  </p:cNvPr>
                  <p:cNvCxnSpPr/>
                  <p:nvPr/>
                </p:nvCxnSpPr>
                <p:spPr bwMode="auto">
                  <a:xfrm flipV="1">
                    <a:off x="577880" y="2612395"/>
                    <a:ext cx="92920" cy="1"/>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42" name="Straight Connector 41">
                    <a:extLst>
                      <a:ext uri="{FF2B5EF4-FFF2-40B4-BE49-F238E27FC236}">
                        <a16:creationId xmlns:a16="http://schemas.microsoft.com/office/drawing/2014/main" id="{8024022E-6B6C-49A4-B46A-7ADC7C62DBA6}"/>
                      </a:ext>
                    </a:extLst>
                  </p:cNvPr>
                  <p:cNvCxnSpPr/>
                  <p:nvPr/>
                </p:nvCxnSpPr>
                <p:spPr bwMode="auto">
                  <a:xfrm flipV="1">
                    <a:off x="380270" y="3123555"/>
                    <a:ext cx="186658" cy="2"/>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43" name="Straight Connector 42">
                    <a:extLst>
                      <a:ext uri="{FF2B5EF4-FFF2-40B4-BE49-F238E27FC236}">
                        <a16:creationId xmlns:a16="http://schemas.microsoft.com/office/drawing/2014/main" id="{F2C17BF9-402E-43B7-B058-68BC0F75D556}"/>
                      </a:ext>
                    </a:extLst>
                  </p:cNvPr>
                  <p:cNvCxnSpPr/>
                  <p:nvPr/>
                </p:nvCxnSpPr>
                <p:spPr bwMode="auto">
                  <a:xfrm flipV="1">
                    <a:off x="385855" y="3377470"/>
                    <a:ext cx="186658" cy="2"/>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44" name="Straight Connector 43">
                    <a:extLst>
                      <a:ext uri="{FF2B5EF4-FFF2-40B4-BE49-F238E27FC236}">
                        <a16:creationId xmlns:a16="http://schemas.microsoft.com/office/drawing/2014/main" id="{75D4F4FD-746B-4570-A03E-972EF2CBD74E}"/>
                      </a:ext>
                    </a:extLst>
                  </p:cNvPr>
                  <p:cNvCxnSpPr/>
                  <p:nvPr/>
                </p:nvCxnSpPr>
                <p:spPr bwMode="auto">
                  <a:xfrm>
                    <a:off x="588472" y="3164120"/>
                    <a:ext cx="269051" cy="0"/>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45" name="Straight Connector 44">
                    <a:extLst>
                      <a:ext uri="{FF2B5EF4-FFF2-40B4-BE49-F238E27FC236}">
                        <a16:creationId xmlns:a16="http://schemas.microsoft.com/office/drawing/2014/main" id="{3578223D-A81F-4040-A97B-87ECA6D57BF6}"/>
                      </a:ext>
                    </a:extLst>
                  </p:cNvPr>
                  <p:cNvCxnSpPr/>
                  <p:nvPr/>
                </p:nvCxnSpPr>
                <p:spPr bwMode="auto">
                  <a:xfrm flipV="1">
                    <a:off x="562337" y="3241683"/>
                    <a:ext cx="92920" cy="1"/>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46" name="Straight Connector 45">
                    <a:extLst>
                      <a:ext uri="{FF2B5EF4-FFF2-40B4-BE49-F238E27FC236}">
                        <a16:creationId xmlns:a16="http://schemas.microsoft.com/office/drawing/2014/main" id="{E6495760-B57A-4DD0-8D3A-C5364EC67918}"/>
                      </a:ext>
                    </a:extLst>
                  </p:cNvPr>
                  <p:cNvCxnSpPr/>
                  <p:nvPr/>
                </p:nvCxnSpPr>
                <p:spPr bwMode="auto">
                  <a:xfrm>
                    <a:off x="577880" y="5003605"/>
                    <a:ext cx="230430" cy="0"/>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47" name="Straight Connector 46">
                    <a:extLst>
                      <a:ext uri="{FF2B5EF4-FFF2-40B4-BE49-F238E27FC236}">
                        <a16:creationId xmlns:a16="http://schemas.microsoft.com/office/drawing/2014/main" id="{82F31A01-CD13-4DA3-9B74-0AA4CD3C3076}"/>
                      </a:ext>
                    </a:extLst>
                  </p:cNvPr>
                  <p:cNvCxnSpPr/>
                  <p:nvPr/>
                </p:nvCxnSpPr>
                <p:spPr bwMode="auto">
                  <a:xfrm>
                    <a:off x="345642" y="4938387"/>
                    <a:ext cx="230430" cy="0"/>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48" name="Straight Connector 47">
                    <a:extLst>
                      <a:ext uri="{FF2B5EF4-FFF2-40B4-BE49-F238E27FC236}">
                        <a16:creationId xmlns:a16="http://schemas.microsoft.com/office/drawing/2014/main" id="{6BC503F9-0EEA-4B6E-95BC-9E8ACAD44736}"/>
                      </a:ext>
                    </a:extLst>
                  </p:cNvPr>
                  <p:cNvCxnSpPr/>
                  <p:nvPr/>
                </p:nvCxnSpPr>
                <p:spPr bwMode="auto">
                  <a:xfrm flipV="1">
                    <a:off x="558578" y="4370571"/>
                    <a:ext cx="186658" cy="2"/>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49" name="Straight Connector 48">
                    <a:extLst>
                      <a:ext uri="{FF2B5EF4-FFF2-40B4-BE49-F238E27FC236}">
                        <a16:creationId xmlns:a16="http://schemas.microsoft.com/office/drawing/2014/main" id="{F5DE88CC-794D-4A2F-AE39-CC55E8D6D3A8}"/>
                      </a:ext>
                    </a:extLst>
                  </p:cNvPr>
                  <p:cNvCxnSpPr/>
                  <p:nvPr/>
                </p:nvCxnSpPr>
                <p:spPr bwMode="auto">
                  <a:xfrm flipV="1">
                    <a:off x="558578" y="3641928"/>
                    <a:ext cx="134517" cy="2"/>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50" name="Straight Connector 49">
                    <a:extLst>
                      <a:ext uri="{FF2B5EF4-FFF2-40B4-BE49-F238E27FC236}">
                        <a16:creationId xmlns:a16="http://schemas.microsoft.com/office/drawing/2014/main" id="{F0A709DF-0AA7-4988-A58D-53A78A13F717}"/>
                      </a:ext>
                    </a:extLst>
                  </p:cNvPr>
                  <p:cNvCxnSpPr/>
                  <p:nvPr/>
                </p:nvCxnSpPr>
                <p:spPr bwMode="auto">
                  <a:xfrm>
                    <a:off x="298248" y="4416240"/>
                    <a:ext cx="269051" cy="0"/>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51" name="Straight Connector 50">
                    <a:extLst>
                      <a:ext uri="{FF2B5EF4-FFF2-40B4-BE49-F238E27FC236}">
                        <a16:creationId xmlns:a16="http://schemas.microsoft.com/office/drawing/2014/main" id="{C07AD011-15B0-4245-A398-F0F57076E760}"/>
                      </a:ext>
                    </a:extLst>
                  </p:cNvPr>
                  <p:cNvCxnSpPr/>
                  <p:nvPr/>
                </p:nvCxnSpPr>
                <p:spPr bwMode="auto">
                  <a:xfrm flipV="1">
                    <a:off x="478580" y="3968060"/>
                    <a:ext cx="92920" cy="1"/>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52" name="Straight Connector 51">
                    <a:extLst>
                      <a:ext uri="{FF2B5EF4-FFF2-40B4-BE49-F238E27FC236}">
                        <a16:creationId xmlns:a16="http://schemas.microsoft.com/office/drawing/2014/main" id="{05649141-30BA-4399-A684-73817483B8F9}"/>
                      </a:ext>
                    </a:extLst>
                  </p:cNvPr>
                  <p:cNvCxnSpPr/>
                  <p:nvPr/>
                </p:nvCxnSpPr>
                <p:spPr bwMode="auto">
                  <a:xfrm flipV="1">
                    <a:off x="579728" y="3733078"/>
                    <a:ext cx="134517" cy="2"/>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53" name="Straight Connector 52">
                    <a:extLst>
                      <a:ext uri="{FF2B5EF4-FFF2-40B4-BE49-F238E27FC236}">
                        <a16:creationId xmlns:a16="http://schemas.microsoft.com/office/drawing/2014/main" id="{DF427BAB-59F4-41AF-8FB9-4DD40E2545F7}"/>
                      </a:ext>
                    </a:extLst>
                  </p:cNvPr>
                  <p:cNvCxnSpPr/>
                  <p:nvPr/>
                </p:nvCxnSpPr>
                <p:spPr bwMode="auto">
                  <a:xfrm flipV="1">
                    <a:off x="570253" y="3902978"/>
                    <a:ext cx="134517" cy="2"/>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54" name="Straight Connector 53">
                    <a:extLst>
                      <a:ext uri="{FF2B5EF4-FFF2-40B4-BE49-F238E27FC236}">
                        <a16:creationId xmlns:a16="http://schemas.microsoft.com/office/drawing/2014/main" id="{0273B609-E3FB-4E47-8F80-ED7CD7113321}"/>
                      </a:ext>
                    </a:extLst>
                  </p:cNvPr>
                  <p:cNvCxnSpPr/>
                  <p:nvPr/>
                </p:nvCxnSpPr>
                <p:spPr bwMode="auto">
                  <a:xfrm flipV="1">
                    <a:off x="558578" y="5305692"/>
                    <a:ext cx="474566" cy="9648"/>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55" name="Straight Connector 54">
                    <a:extLst>
                      <a:ext uri="{FF2B5EF4-FFF2-40B4-BE49-F238E27FC236}">
                        <a16:creationId xmlns:a16="http://schemas.microsoft.com/office/drawing/2014/main" id="{EC1BB862-5CDE-41E8-998D-486F0833E085}"/>
                      </a:ext>
                    </a:extLst>
                  </p:cNvPr>
                  <p:cNvCxnSpPr/>
                  <p:nvPr/>
                </p:nvCxnSpPr>
                <p:spPr bwMode="auto">
                  <a:xfrm flipV="1">
                    <a:off x="88380" y="5633827"/>
                    <a:ext cx="474566" cy="9648"/>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56" name="Straight Connector 55">
                    <a:extLst>
                      <a:ext uri="{FF2B5EF4-FFF2-40B4-BE49-F238E27FC236}">
                        <a16:creationId xmlns:a16="http://schemas.microsoft.com/office/drawing/2014/main" id="{B4C6122C-B8B9-4B0B-BA2D-E464A7CFDCBA}"/>
                      </a:ext>
                    </a:extLst>
                  </p:cNvPr>
                  <p:cNvCxnSpPr/>
                  <p:nvPr/>
                </p:nvCxnSpPr>
                <p:spPr bwMode="auto">
                  <a:xfrm>
                    <a:off x="345642" y="5261008"/>
                    <a:ext cx="230430" cy="0"/>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5C76F2D4-5CCF-4CE0-87F3-868A351CACEA}"/>
                      </a:ext>
                    </a:extLst>
                  </p:cNvPr>
                  <p:cNvCxnSpPr/>
                  <p:nvPr/>
                </p:nvCxnSpPr>
                <p:spPr bwMode="auto">
                  <a:xfrm>
                    <a:off x="245007" y="5364912"/>
                    <a:ext cx="326493" cy="0"/>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58" name="Straight Connector 57">
                    <a:extLst>
                      <a:ext uri="{FF2B5EF4-FFF2-40B4-BE49-F238E27FC236}">
                        <a16:creationId xmlns:a16="http://schemas.microsoft.com/office/drawing/2014/main" id="{657A6A9D-C649-43CB-A4BD-E80F5FF08C2C}"/>
                      </a:ext>
                    </a:extLst>
                  </p:cNvPr>
                  <p:cNvCxnSpPr/>
                  <p:nvPr/>
                </p:nvCxnSpPr>
                <p:spPr bwMode="auto">
                  <a:xfrm>
                    <a:off x="572513" y="5064128"/>
                    <a:ext cx="230430" cy="0"/>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59" name="Straight Connector 58">
                    <a:extLst>
                      <a:ext uri="{FF2B5EF4-FFF2-40B4-BE49-F238E27FC236}">
                        <a16:creationId xmlns:a16="http://schemas.microsoft.com/office/drawing/2014/main" id="{9D47F4F3-BC5A-4EA0-BCA2-2985A32EEC3D}"/>
                      </a:ext>
                    </a:extLst>
                  </p:cNvPr>
                  <p:cNvCxnSpPr/>
                  <p:nvPr/>
                </p:nvCxnSpPr>
                <p:spPr bwMode="auto">
                  <a:xfrm flipV="1">
                    <a:off x="429158" y="5123637"/>
                    <a:ext cx="134517" cy="2"/>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60" name="Straight Connector 59">
                    <a:extLst>
                      <a:ext uri="{FF2B5EF4-FFF2-40B4-BE49-F238E27FC236}">
                        <a16:creationId xmlns:a16="http://schemas.microsoft.com/office/drawing/2014/main" id="{6E4AD6DF-6387-4813-9F48-A8AF6A7032E1}"/>
                      </a:ext>
                    </a:extLst>
                  </p:cNvPr>
                  <p:cNvCxnSpPr/>
                  <p:nvPr/>
                </p:nvCxnSpPr>
                <p:spPr bwMode="auto">
                  <a:xfrm flipV="1">
                    <a:off x="558578" y="5166659"/>
                    <a:ext cx="134517" cy="2"/>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61" name="Straight Connector 60">
                    <a:extLst>
                      <a:ext uri="{FF2B5EF4-FFF2-40B4-BE49-F238E27FC236}">
                        <a16:creationId xmlns:a16="http://schemas.microsoft.com/office/drawing/2014/main" id="{63FD7017-28F4-4A31-AF29-8201A5A4CB44}"/>
                      </a:ext>
                    </a:extLst>
                  </p:cNvPr>
                  <p:cNvCxnSpPr/>
                  <p:nvPr/>
                </p:nvCxnSpPr>
                <p:spPr bwMode="auto">
                  <a:xfrm>
                    <a:off x="567299" y="5600439"/>
                    <a:ext cx="326493" cy="0"/>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62" name="Straight Connector 61">
                    <a:extLst>
                      <a:ext uri="{FF2B5EF4-FFF2-40B4-BE49-F238E27FC236}">
                        <a16:creationId xmlns:a16="http://schemas.microsoft.com/office/drawing/2014/main" id="{001A9C62-A290-4DD6-B89A-9AE32F7D6E5E}"/>
                      </a:ext>
                    </a:extLst>
                  </p:cNvPr>
                  <p:cNvCxnSpPr/>
                  <p:nvPr/>
                </p:nvCxnSpPr>
                <p:spPr bwMode="auto">
                  <a:xfrm>
                    <a:off x="593715" y="5668853"/>
                    <a:ext cx="326493" cy="0"/>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63" name="Straight Connector 62">
                    <a:extLst>
                      <a:ext uri="{FF2B5EF4-FFF2-40B4-BE49-F238E27FC236}">
                        <a16:creationId xmlns:a16="http://schemas.microsoft.com/office/drawing/2014/main" id="{0094936D-2499-4659-90D4-9E729E94EE6A}"/>
                      </a:ext>
                    </a:extLst>
                  </p:cNvPr>
                  <p:cNvCxnSpPr/>
                  <p:nvPr/>
                </p:nvCxnSpPr>
                <p:spPr bwMode="auto">
                  <a:xfrm>
                    <a:off x="572666" y="5829774"/>
                    <a:ext cx="284857" cy="0"/>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64" name="Straight Connector 63">
                    <a:extLst>
                      <a:ext uri="{FF2B5EF4-FFF2-40B4-BE49-F238E27FC236}">
                        <a16:creationId xmlns:a16="http://schemas.microsoft.com/office/drawing/2014/main" id="{97671A54-1C93-4016-8B46-A376BB6A8179}"/>
                      </a:ext>
                    </a:extLst>
                  </p:cNvPr>
                  <p:cNvCxnSpPr/>
                  <p:nvPr/>
                </p:nvCxnSpPr>
                <p:spPr bwMode="auto">
                  <a:xfrm>
                    <a:off x="567299" y="5890297"/>
                    <a:ext cx="189662" cy="0"/>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65" name="Straight Connector 64">
                    <a:extLst>
                      <a:ext uri="{FF2B5EF4-FFF2-40B4-BE49-F238E27FC236}">
                        <a16:creationId xmlns:a16="http://schemas.microsoft.com/office/drawing/2014/main" id="{D030DB8D-1B00-49A7-ABC6-4C09BCB7F6F2}"/>
                      </a:ext>
                    </a:extLst>
                  </p:cNvPr>
                  <p:cNvCxnSpPr/>
                  <p:nvPr/>
                </p:nvCxnSpPr>
                <p:spPr bwMode="auto">
                  <a:xfrm>
                    <a:off x="298248" y="5960299"/>
                    <a:ext cx="284857" cy="0"/>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66" name="Straight Connector 65">
                    <a:extLst>
                      <a:ext uri="{FF2B5EF4-FFF2-40B4-BE49-F238E27FC236}">
                        <a16:creationId xmlns:a16="http://schemas.microsoft.com/office/drawing/2014/main" id="{5A31FFFA-ECC7-4E0E-9D89-F8048FEE5C97}"/>
                      </a:ext>
                    </a:extLst>
                  </p:cNvPr>
                  <p:cNvCxnSpPr/>
                  <p:nvPr/>
                </p:nvCxnSpPr>
                <p:spPr bwMode="auto">
                  <a:xfrm>
                    <a:off x="440676" y="5508933"/>
                    <a:ext cx="133339" cy="0"/>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67" name="Straight Connector 66">
                    <a:extLst>
                      <a:ext uri="{FF2B5EF4-FFF2-40B4-BE49-F238E27FC236}">
                        <a16:creationId xmlns:a16="http://schemas.microsoft.com/office/drawing/2014/main" id="{75AA9BC3-BC53-49DC-B877-9C73A519B50B}"/>
                      </a:ext>
                    </a:extLst>
                  </p:cNvPr>
                  <p:cNvCxnSpPr/>
                  <p:nvPr/>
                </p:nvCxnSpPr>
                <p:spPr bwMode="auto">
                  <a:xfrm>
                    <a:off x="557670" y="5543205"/>
                    <a:ext cx="133339" cy="0"/>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68" name="Straight Connector 67">
                    <a:extLst>
                      <a:ext uri="{FF2B5EF4-FFF2-40B4-BE49-F238E27FC236}">
                        <a16:creationId xmlns:a16="http://schemas.microsoft.com/office/drawing/2014/main" id="{712749E5-F0CC-42C2-A4CC-BBB9B93998F4}"/>
                      </a:ext>
                    </a:extLst>
                  </p:cNvPr>
                  <p:cNvCxnSpPr/>
                  <p:nvPr/>
                </p:nvCxnSpPr>
                <p:spPr bwMode="auto">
                  <a:xfrm>
                    <a:off x="579010" y="5450598"/>
                    <a:ext cx="133339" cy="0"/>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B16DBB1D-8281-4E2B-B2AF-79A2345C72AF}"/>
                      </a:ext>
                    </a:extLst>
                  </p:cNvPr>
                  <p:cNvCxnSpPr/>
                  <p:nvPr/>
                </p:nvCxnSpPr>
                <p:spPr bwMode="auto">
                  <a:xfrm>
                    <a:off x="572425" y="4791130"/>
                    <a:ext cx="133339" cy="0"/>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70" name="Straight Connector 69">
                    <a:extLst>
                      <a:ext uri="{FF2B5EF4-FFF2-40B4-BE49-F238E27FC236}">
                        <a16:creationId xmlns:a16="http://schemas.microsoft.com/office/drawing/2014/main" id="{2E2BD416-B6B7-4049-8E0B-1DBC75A69A2D}"/>
                      </a:ext>
                    </a:extLst>
                  </p:cNvPr>
                  <p:cNvCxnSpPr/>
                  <p:nvPr/>
                </p:nvCxnSpPr>
                <p:spPr bwMode="auto">
                  <a:xfrm>
                    <a:off x="576072" y="4733337"/>
                    <a:ext cx="61439" cy="0"/>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71" name="Straight Connector 70">
                    <a:extLst>
                      <a:ext uri="{FF2B5EF4-FFF2-40B4-BE49-F238E27FC236}">
                        <a16:creationId xmlns:a16="http://schemas.microsoft.com/office/drawing/2014/main" id="{1691D92C-632A-4EB3-AC46-FCB11D631D9E}"/>
                      </a:ext>
                    </a:extLst>
                  </p:cNvPr>
                  <p:cNvCxnSpPr/>
                  <p:nvPr/>
                </p:nvCxnSpPr>
                <p:spPr bwMode="auto">
                  <a:xfrm>
                    <a:off x="588472" y="4505101"/>
                    <a:ext cx="61439" cy="0"/>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72" name="Straight Connector 71">
                    <a:extLst>
                      <a:ext uri="{FF2B5EF4-FFF2-40B4-BE49-F238E27FC236}">
                        <a16:creationId xmlns:a16="http://schemas.microsoft.com/office/drawing/2014/main" id="{B4E54443-57BB-4B4D-95C0-CCC14903C557}"/>
                      </a:ext>
                    </a:extLst>
                  </p:cNvPr>
                  <p:cNvCxnSpPr/>
                  <p:nvPr/>
                </p:nvCxnSpPr>
                <p:spPr bwMode="auto">
                  <a:xfrm>
                    <a:off x="508814" y="4701252"/>
                    <a:ext cx="61439" cy="0"/>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73" name="Straight Connector 72">
                    <a:extLst>
                      <a:ext uri="{FF2B5EF4-FFF2-40B4-BE49-F238E27FC236}">
                        <a16:creationId xmlns:a16="http://schemas.microsoft.com/office/drawing/2014/main" id="{BF47D40D-1837-4AD8-91B1-F712D7017E18}"/>
                      </a:ext>
                    </a:extLst>
                  </p:cNvPr>
                  <p:cNvCxnSpPr/>
                  <p:nvPr/>
                </p:nvCxnSpPr>
                <p:spPr bwMode="auto">
                  <a:xfrm>
                    <a:off x="578635" y="4028109"/>
                    <a:ext cx="61439" cy="0"/>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74" name="Straight Connector 73">
                    <a:extLst>
                      <a:ext uri="{FF2B5EF4-FFF2-40B4-BE49-F238E27FC236}">
                        <a16:creationId xmlns:a16="http://schemas.microsoft.com/office/drawing/2014/main" id="{3820CB78-8117-48DE-99C8-76E0B7FD6781}"/>
                      </a:ext>
                    </a:extLst>
                  </p:cNvPr>
                  <p:cNvCxnSpPr/>
                  <p:nvPr/>
                </p:nvCxnSpPr>
                <p:spPr bwMode="auto">
                  <a:xfrm>
                    <a:off x="574015" y="4285511"/>
                    <a:ext cx="61439" cy="0"/>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75" name="Straight Connector 74">
                    <a:extLst>
                      <a:ext uri="{FF2B5EF4-FFF2-40B4-BE49-F238E27FC236}">
                        <a16:creationId xmlns:a16="http://schemas.microsoft.com/office/drawing/2014/main" id="{CC679AFC-FF54-4F99-809A-A00EF01A2FE4}"/>
                      </a:ext>
                    </a:extLst>
                  </p:cNvPr>
                  <p:cNvCxnSpPr/>
                  <p:nvPr/>
                </p:nvCxnSpPr>
                <p:spPr bwMode="auto">
                  <a:xfrm>
                    <a:off x="578607" y="6049260"/>
                    <a:ext cx="60487" cy="0"/>
                  </a:xfrm>
                  <a:prstGeom prst="line">
                    <a:avLst/>
                  </a:prstGeom>
                  <a:solidFill>
                    <a:srgbClr val="00CC99"/>
                  </a:solidFill>
                  <a:ln w="12700" cap="flat" cmpd="sng" algn="ctr">
                    <a:solidFill>
                      <a:srgbClr val="000000"/>
                    </a:solidFill>
                    <a:prstDash val="solid"/>
                    <a:round/>
                    <a:headEnd type="none" w="med" len="med"/>
                    <a:tailEnd type="none" w="med" len="med"/>
                  </a:ln>
                  <a:effectLst/>
                </p:spPr>
              </p:cxnSp>
            </p:grpSp>
            <p:cxnSp>
              <p:nvCxnSpPr>
                <p:cNvPr id="32" name="Straight Arrow Connector 31">
                  <a:extLst>
                    <a:ext uri="{FF2B5EF4-FFF2-40B4-BE49-F238E27FC236}">
                      <a16:creationId xmlns:a16="http://schemas.microsoft.com/office/drawing/2014/main" id="{FBB77F5A-F10D-4B3A-A008-BC1522558D29}"/>
                    </a:ext>
                  </a:extLst>
                </p:cNvPr>
                <p:cNvCxnSpPr>
                  <a:cxnSpLocks/>
                </p:cNvCxnSpPr>
                <p:nvPr/>
              </p:nvCxnSpPr>
              <p:spPr bwMode="auto">
                <a:xfrm>
                  <a:off x="566928" y="2040680"/>
                  <a:ext cx="23458" cy="4232017"/>
                </a:xfrm>
                <a:prstGeom prst="straightConnector1">
                  <a:avLst/>
                </a:prstGeom>
                <a:solidFill>
                  <a:srgbClr val="00CC99"/>
                </a:solidFill>
                <a:ln w="12700" cap="flat" cmpd="sng" algn="ctr">
                  <a:solidFill>
                    <a:srgbClr val="000000"/>
                  </a:solidFill>
                  <a:prstDash val="solid"/>
                  <a:round/>
                  <a:headEnd type="none" w="med" len="med"/>
                  <a:tailEnd type="triangle" w="med" len="med"/>
                </a:ln>
                <a:effectLst/>
              </p:spPr>
            </p:cxnSp>
          </p:grpSp>
        </p:grpSp>
        <p:grpSp>
          <p:nvGrpSpPr>
            <p:cNvPr id="97" name="Group 96">
              <a:extLst>
                <a:ext uri="{FF2B5EF4-FFF2-40B4-BE49-F238E27FC236}">
                  <a16:creationId xmlns:a16="http://schemas.microsoft.com/office/drawing/2014/main" id="{DEBAFF9B-1446-45E0-909D-76520100867A}"/>
                </a:ext>
              </a:extLst>
            </p:cNvPr>
            <p:cNvGrpSpPr/>
            <p:nvPr/>
          </p:nvGrpSpPr>
          <p:grpSpPr>
            <a:xfrm>
              <a:off x="268287" y="2544510"/>
              <a:ext cx="533124" cy="2861363"/>
              <a:chOff x="1833861" y="2322756"/>
              <a:chExt cx="533124" cy="2861363"/>
            </a:xfrm>
          </p:grpSpPr>
          <p:sp>
            <p:nvSpPr>
              <p:cNvPr id="98" name="TextBox 97">
                <a:extLst>
                  <a:ext uri="{FF2B5EF4-FFF2-40B4-BE49-F238E27FC236}">
                    <a16:creationId xmlns:a16="http://schemas.microsoft.com/office/drawing/2014/main" id="{07554AEC-6F5E-427C-A3D8-3329E38989B9}"/>
                  </a:ext>
                </a:extLst>
              </p:cNvPr>
              <p:cNvSpPr txBox="1"/>
              <p:nvPr/>
            </p:nvSpPr>
            <p:spPr>
              <a:xfrm rot="16200000">
                <a:off x="1629959" y="3204465"/>
                <a:ext cx="684803" cy="276999"/>
              </a:xfrm>
              <a:prstGeom prst="rect">
                <a:avLst/>
              </a:prstGeom>
              <a:noFill/>
            </p:spPr>
            <p:txBody>
              <a:bodyPr wrap="none" rtlCol="0">
                <a:spAutoFit/>
              </a:bodyPr>
              <a:lstStyle/>
              <a:p>
                <a:pPr defTabSz="1218987"/>
                <a:r>
                  <a:rPr lang="en-US" sz="1200" dirty="0">
                    <a:solidFill>
                      <a:prstClr val="white"/>
                    </a:solidFill>
                    <a:latin typeface="Calibri"/>
                  </a:rPr>
                  <a:t>Time (s)</a:t>
                </a:r>
              </a:p>
            </p:txBody>
          </p:sp>
          <p:sp>
            <p:nvSpPr>
              <p:cNvPr id="99" name="TextBox 98">
                <a:extLst>
                  <a:ext uri="{FF2B5EF4-FFF2-40B4-BE49-F238E27FC236}">
                    <a16:creationId xmlns:a16="http://schemas.microsoft.com/office/drawing/2014/main" id="{37A6125A-4E04-4A73-943A-234AD183AA56}"/>
                  </a:ext>
                </a:extLst>
              </p:cNvPr>
              <p:cNvSpPr txBox="1"/>
              <p:nvPr/>
            </p:nvSpPr>
            <p:spPr>
              <a:xfrm>
                <a:off x="1934133" y="4907120"/>
                <a:ext cx="380232" cy="276999"/>
              </a:xfrm>
              <a:prstGeom prst="rect">
                <a:avLst/>
              </a:prstGeom>
              <a:noFill/>
            </p:spPr>
            <p:txBody>
              <a:bodyPr wrap="none" rtlCol="0">
                <a:spAutoFit/>
              </a:bodyPr>
              <a:lstStyle/>
              <a:p>
                <a:pPr defTabSz="1218987"/>
                <a:r>
                  <a:rPr lang="en-US" sz="1200" dirty="0">
                    <a:solidFill>
                      <a:prstClr val="white"/>
                    </a:solidFill>
                    <a:latin typeface="Calibri"/>
                  </a:rPr>
                  <a:t>1.8</a:t>
                </a:r>
              </a:p>
            </p:txBody>
          </p:sp>
          <p:sp>
            <p:nvSpPr>
              <p:cNvPr id="100" name="TextBox 99">
                <a:extLst>
                  <a:ext uri="{FF2B5EF4-FFF2-40B4-BE49-F238E27FC236}">
                    <a16:creationId xmlns:a16="http://schemas.microsoft.com/office/drawing/2014/main" id="{CB8E4E49-30B7-4AD4-B2DD-8DCF8F1F63B3}"/>
                  </a:ext>
                </a:extLst>
              </p:cNvPr>
              <p:cNvSpPr txBox="1"/>
              <p:nvPr/>
            </p:nvSpPr>
            <p:spPr>
              <a:xfrm>
                <a:off x="1971977" y="2322756"/>
                <a:ext cx="380232" cy="276999"/>
              </a:xfrm>
              <a:prstGeom prst="rect">
                <a:avLst/>
              </a:prstGeom>
              <a:noFill/>
            </p:spPr>
            <p:txBody>
              <a:bodyPr wrap="none" rtlCol="0">
                <a:spAutoFit/>
              </a:bodyPr>
              <a:lstStyle/>
              <a:p>
                <a:pPr defTabSz="1218987"/>
                <a:r>
                  <a:rPr lang="en-US" sz="1200" dirty="0">
                    <a:solidFill>
                      <a:prstClr val="white"/>
                    </a:solidFill>
                    <a:latin typeface="Calibri"/>
                  </a:rPr>
                  <a:t>1.4</a:t>
                </a:r>
              </a:p>
            </p:txBody>
          </p:sp>
          <p:sp>
            <p:nvSpPr>
              <p:cNvPr id="101" name="TextBox 100">
                <a:extLst>
                  <a:ext uri="{FF2B5EF4-FFF2-40B4-BE49-F238E27FC236}">
                    <a16:creationId xmlns:a16="http://schemas.microsoft.com/office/drawing/2014/main" id="{196CF10E-8ACA-474B-9C69-15986726DAEA}"/>
                  </a:ext>
                </a:extLst>
              </p:cNvPr>
              <p:cNvSpPr txBox="1"/>
              <p:nvPr/>
            </p:nvSpPr>
            <p:spPr>
              <a:xfrm>
                <a:off x="1986753" y="3612630"/>
                <a:ext cx="380232" cy="276999"/>
              </a:xfrm>
              <a:prstGeom prst="rect">
                <a:avLst/>
              </a:prstGeom>
              <a:noFill/>
            </p:spPr>
            <p:txBody>
              <a:bodyPr wrap="none" rtlCol="0">
                <a:spAutoFit/>
              </a:bodyPr>
              <a:lstStyle/>
              <a:p>
                <a:pPr defTabSz="1218987"/>
                <a:r>
                  <a:rPr lang="en-US" sz="1200" dirty="0">
                    <a:solidFill>
                      <a:prstClr val="white"/>
                    </a:solidFill>
                    <a:latin typeface="Calibri"/>
                  </a:rPr>
                  <a:t>1.6</a:t>
                </a:r>
              </a:p>
            </p:txBody>
          </p:sp>
        </p:grpSp>
        <p:grpSp>
          <p:nvGrpSpPr>
            <p:cNvPr id="107" name="Group 106">
              <a:extLst>
                <a:ext uri="{FF2B5EF4-FFF2-40B4-BE49-F238E27FC236}">
                  <a16:creationId xmlns:a16="http://schemas.microsoft.com/office/drawing/2014/main" id="{7DC7D74D-9883-4FD6-A49B-5DF31186F596}"/>
                </a:ext>
              </a:extLst>
            </p:cNvPr>
            <p:cNvGrpSpPr/>
            <p:nvPr/>
          </p:nvGrpSpPr>
          <p:grpSpPr>
            <a:xfrm>
              <a:off x="759619" y="5731914"/>
              <a:ext cx="1303442" cy="450469"/>
              <a:chOff x="3240386" y="6075414"/>
              <a:chExt cx="1546670" cy="450469"/>
            </a:xfrm>
          </p:grpSpPr>
          <p:sp>
            <p:nvSpPr>
              <p:cNvPr id="108" name="TextBox 107">
                <a:extLst>
                  <a:ext uri="{FF2B5EF4-FFF2-40B4-BE49-F238E27FC236}">
                    <a16:creationId xmlns:a16="http://schemas.microsoft.com/office/drawing/2014/main" id="{FC79C8C2-1777-4D61-BDA7-C69DF474258A}"/>
                  </a:ext>
                </a:extLst>
              </p:cNvPr>
              <p:cNvSpPr txBox="1"/>
              <p:nvPr/>
            </p:nvSpPr>
            <p:spPr>
              <a:xfrm>
                <a:off x="3490642" y="6248884"/>
                <a:ext cx="993294" cy="276999"/>
              </a:xfrm>
              <a:prstGeom prst="rect">
                <a:avLst/>
              </a:prstGeom>
              <a:noFill/>
            </p:spPr>
            <p:txBody>
              <a:bodyPr wrap="none" rtlCol="0">
                <a:spAutoFit/>
              </a:bodyPr>
              <a:lstStyle/>
              <a:p>
                <a:pPr defTabSz="1218987"/>
                <a:r>
                  <a:rPr lang="en-US" sz="1200" dirty="0">
                    <a:solidFill>
                      <a:prstClr val="white"/>
                    </a:solidFill>
                    <a:latin typeface="Calibri"/>
                  </a:rPr>
                  <a:t>Amplitude</a:t>
                </a:r>
              </a:p>
            </p:txBody>
          </p:sp>
          <p:sp>
            <p:nvSpPr>
              <p:cNvPr id="109" name="TextBox 108">
                <a:extLst>
                  <a:ext uri="{FF2B5EF4-FFF2-40B4-BE49-F238E27FC236}">
                    <a16:creationId xmlns:a16="http://schemas.microsoft.com/office/drawing/2014/main" id="{F3A9C034-87EE-4335-8220-513A110F9543}"/>
                  </a:ext>
                </a:extLst>
              </p:cNvPr>
              <p:cNvSpPr txBox="1"/>
              <p:nvPr/>
            </p:nvSpPr>
            <p:spPr>
              <a:xfrm>
                <a:off x="3240386" y="6086476"/>
                <a:ext cx="513957" cy="276999"/>
              </a:xfrm>
              <a:prstGeom prst="rect">
                <a:avLst/>
              </a:prstGeom>
              <a:noFill/>
            </p:spPr>
            <p:txBody>
              <a:bodyPr wrap="none" rtlCol="0">
                <a:spAutoFit/>
              </a:bodyPr>
              <a:lstStyle/>
              <a:p>
                <a:pPr defTabSz="1218987"/>
                <a:r>
                  <a:rPr lang="en-US" sz="1200" dirty="0">
                    <a:solidFill>
                      <a:prstClr val="white"/>
                    </a:solidFill>
                    <a:latin typeface="Calibri"/>
                  </a:rPr>
                  <a:t>Neg</a:t>
                </a:r>
              </a:p>
            </p:txBody>
          </p:sp>
          <p:sp>
            <p:nvSpPr>
              <p:cNvPr id="110" name="TextBox 109">
                <a:extLst>
                  <a:ext uri="{FF2B5EF4-FFF2-40B4-BE49-F238E27FC236}">
                    <a16:creationId xmlns:a16="http://schemas.microsoft.com/office/drawing/2014/main" id="{AD3FCF6B-AD58-4CD8-9260-5625810D03D6}"/>
                  </a:ext>
                </a:extLst>
              </p:cNvPr>
              <p:cNvSpPr txBox="1"/>
              <p:nvPr/>
            </p:nvSpPr>
            <p:spPr>
              <a:xfrm>
                <a:off x="4307186" y="6075414"/>
                <a:ext cx="479870" cy="276999"/>
              </a:xfrm>
              <a:prstGeom prst="rect">
                <a:avLst/>
              </a:prstGeom>
              <a:noFill/>
            </p:spPr>
            <p:txBody>
              <a:bodyPr wrap="none" rtlCol="0">
                <a:spAutoFit/>
              </a:bodyPr>
              <a:lstStyle/>
              <a:p>
                <a:pPr defTabSz="1218987"/>
                <a:r>
                  <a:rPr lang="en-US" sz="1200" dirty="0">
                    <a:solidFill>
                      <a:prstClr val="white"/>
                    </a:solidFill>
                    <a:latin typeface="Calibri"/>
                  </a:rPr>
                  <a:t>Pos</a:t>
                </a:r>
              </a:p>
            </p:txBody>
          </p:sp>
        </p:grpSp>
      </p:grpSp>
      <p:sp>
        <p:nvSpPr>
          <p:cNvPr id="121" name="Title 1">
            <a:extLst>
              <a:ext uri="{FF2B5EF4-FFF2-40B4-BE49-F238E27FC236}">
                <a16:creationId xmlns:a16="http://schemas.microsoft.com/office/drawing/2014/main" id="{B9484706-C5D6-4159-9DB1-F69A6D6E54EC}"/>
              </a:ext>
            </a:extLst>
          </p:cNvPr>
          <p:cNvSpPr txBox="1">
            <a:spLocks/>
          </p:cNvSpPr>
          <p:nvPr/>
        </p:nvSpPr>
        <p:spPr bwMode="auto">
          <a:xfrm>
            <a:off x="1588" y="0"/>
            <a:ext cx="11513473" cy="6858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sz="3200" b="0">
                <a:solidFill>
                  <a:srgbClr val="FFCC00"/>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5pPr>
            <a:lvl6pPr marL="4572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6pPr>
            <a:lvl7pPr marL="9144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7pPr>
            <a:lvl8pPr marL="13716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8pPr>
            <a:lvl9pPr marL="18288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9pPr>
          </a:lstStyle>
          <a:p>
            <a:pPr algn="l">
              <a:defRPr/>
            </a:pPr>
            <a:r>
              <a:rPr lang="en-US" kern="0" dirty="0">
                <a:latin typeface="Calibri"/>
              </a:rPr>
              <a:t>Bandwidth extension using </a:t>
            </a:r>
            <a:r>
              <a:rPr lang="en-US" kern="0" dirty="0" err="1">
                <a:latin typeface="Calibri"/>
              </a:rPr>
              <a:t>Mallat’s</a:t>
            </a:r>
            <a:r>
              <a:rPr lang="en-US" kern="0" dirty="0">
                <a:latin typeface="Calibri"/>
              </a:rPr>
              <a:t> concept of spectral ridges</a:t>
            </a:r>
          </a:p>
        </p:txBody>
      </p:sp>
      <p:sp>
        <p:nvSpPr>
          <p:cNvPr id="122" name="Rectangle 24">
            <a:extLst>
              <a:ext uri="{FF2B5EF4-FFF2-40B4-BE49-F238E27FC236}">
                <a16:creationId xmlns:a16="http://schemas.microsoft.com/office/drawing/2014/main" id="{9385146C-F3D2-44F6-8241-0190BE62E15C}"/>
              </a:ext>
            </a:extLst>
          </p:cNvPr>
          <p:cNvSpPr>
            <a:spLocks noChangeArrowheads="1"/>
          </p:cNvSpPr>
          <p:nvPr/>
        </p:nvSpPr>
        <p:spPr bwMode="auto">
          <a:xfrm>
            <a:off x="9216587" y="6475684"/>
            <a:ext cx="2973826" cy="400110"/>
          </a:xfrm>
          <a:prstGeom prst="rect">
            <a:avLst/>
          </a:prstGeom>
          <a:noFill/>
          <a:ln w="12700">
            <a:noFill/>
            <a:miter lim="800000"/>
            <a:headEnd/>
            <a:tailEnd/>
          </a:ln>
          <a:effectLst/>
        </p:spPr>
        <p:txBody>
          <a:bodyPr wrap="none">
            <a:spAutoFit/>
          </a:bodyPr>
          <a:lstStyle/>
          <a:p>
            <a:pPr algn="r" eaLnBrk="0" fontAlgn="base" hangingPunct="0">
              <a:spcBef>
                <a:spcPct val="0"/>
              </a:spcBef>
              <a:spcAft>
                <a:spcPct val="0"/>
              </a:spcAft>
            </a:pPr>
            <a:r>
              <a:rPr lang="en-US" sz="2000" dirty="0">
                <a:solidFill>
                  <a:srgbClr val="B2B2B2"/>
                </a:solidFill>
                <a:effectLst>
                  <a:outerShdw blurRad="38100" dist="38100" dir="2700000" algn="tl">
                    <a:srgbClr val="000000">
                      <a:alpha val="43137"/>
                    </a:srgbClr>
                  </a:outerShdw>
                </a:effectLst>
                <a:latin typeface="Calibri"/>
              </a:rPr>
              <a:t>(Matos and Marfurt, 2011)</a:t>
            </a:r>
          </a:p>
        </p:txBody>
      </p:sp>
      <p:grpSp>
        <p:nvGrpSpPr>
          <p:cNvPr id="135" name="Group 134">
            <a:extLst>
              <a:ext uri="{FF2B5EF4-FFF2-40B4-BE49-F238E27FC236}">
                <a16:creationId xmlns:a16="http://schemas.microsoft.com/office/drawing/2014/main" id="{49E12B98-4475-4068-9CF5-913EB950A03C}"/>
              </a:ext>
            </a:extLst>
          </p:cNvPr>
          <p:cNvGrpSpPr/>
          <p:nvPr/>
        </p:nvGrpSpPr>
        <p:grpSpPr>
          <a:xfrm>
            <a:off x="8405079" y="1641534"/>
            <a:ext cx="3050818" cy="4683067"/>
            <a:chOff x="8403491" y="1641533"/>
            <a:chExt cx="3050818" cy="4683067"/>
          </a:xfrm>
        </p:grpSpPr>
        <p:sp>
          <p:nvSpPr>
            <p:cNvPr id="26" name="Right Arrow 97">
              <a:extLst>
                <a:ext uri="{FF2B5EF4-FFF2-40B4-BE49-F238E27FC236}">
                  <a16:creationId xmlns:a16="http://schemas.microsoft.com/office/drawing/2014/main" id="{D6CEC5B8-9115-48C6-8140-E855801FA830}"/>
                </a:ext>
              </a:extLst>
            </p:cNvPr>
            <p:cNvSpPr/>
            <p:nvPr/>
          </p:nvSpPr>
          <p:spPr bwMode="auto">
            <a:xfrm>
              <a:off x="8403491" y="3502612"/>
              <a:ext cx="1524000" cy="1752600"/>
            </a:xfrm>
            <a:prstGeom prst="rightArrow">
              <a:avLst/>
            </a:prstGeom>
            <a:solidFill>
              <a:srgbClr val="FFFF00"/>
            </a:solidFill>
            <a:ln w="12700" cap="flat" cmpd="sng" algn="ctr">
              <a:solidFill>
                <a:srgbClr val="000000"/>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defRPr/>
              </a:pPr>
              <a:r>
                <a:rPr lang="el-GR" sz="4800" kern="0" dirty="0">
                  <a:solidFill>
                    <a:srgbClr val="000000"/>
                  </a:solidFill>
                  <a:latin typeface="Calibri"/>
                  <a:cs typeface="Times New Roman" pitchFamily="18" charset="0"/>
                </a:rPr>
                <a:t>Σ</a:t>
              </a:r>
              <a:endParaRPr lang="en-US" sz="4800" kern="0" dirty="0">
                <a:solidFill>
                  <a:srgbClr val="000000"/>
                </a:solidFill>
                <a:latin typeface="Calibri"/>
              </a:endParaRPr>
            </a:p>
          </p:txBody>
        </p:sp>
        <p:grpSp>
          <p:nvGrpSpPr>
            <p:cNvPr id="134" name="Group 133">
              <a:extLst>
                <a:ext uri="{FF2B5EF4-FFF2-40B4-BE49-F238E27FC236}">
                  <a16:creationId xmlns:a16="http://schemas.microsoft.com/office/drawing/2014/main" id="{CD964A8E-8BB7-488B-B265-0BF23F77714F}"/>
                </a:ext>
              </a:extLst>
            </p:cNvPr>
            <p:cNvGrpSpPr/>
            <p:nvPr/>
          </p:nvGrpSpPr>
          <p:grpSpPr>
            <a:xfrm>
              <a:off x="10149559" y="1641533"/>
              <a:ext cx="1304750" cy="4683067"/>
              <a:chOff x="10149559" y="1641533"/>
              <a:chExt cx="1304750" cy="4683067"/>
            </a:xfrm>
          </p:grpSpPr>
          <p:pic>
            <p:nvPicPr>
              <p:cNvPr id="126" name="Content Placeholder 3" descr="all_p.tif">
                <a:extLst>
                  <a:ext uri="{FF2B5EF4-FFF2-40B4-BE49-F238E27FC236}">
                    <a16:creationId xmlns:a16="http://schemas.microsoft.com/office/drawing/2014/main" id="{B02A2587-296C-48A7-BA77-595B258EC849}"/>
                  </a:ext>
                </a:extLst>
              </p:cNvPr>
              <p:cNvPicPr>
                <a:picLocks noChangeAspect="1"/>
              </p:cNvPicPr>
              <p:nvPr/>
            </p:nvPicPr>
            <p:blipFill rotWithShape="1">
              <a:blip r:embed="rId6" cstate="print"/>
              <a:srcRect l="39514" t="4338" r="34932" b="6142"/>
              <a:stretch/>
            </p:blipFill>
            <p:spPr bwMode="auto">
              <a:xfrm>
                <a:off x="10295760" y="1641533"/>
                <a:ext cx="914400" cy="4165601"/>
              </a:xfrm>
              <a:prstGeom prst="rect">
                <a:avLst/>
              </a:prstGeom>
              <a:noFill/>
              <a:ln w="9525">
                <a:noFill/>
                <a:miter lim="800000"/>
                <a:headEnd/>
                <a:tailEnd/>
              </a:ln>
            </p:spPr>
          </p:pic>
          <p:grpSp>
            <p:nvGrpSpPr>
              <p:cNvPr id="116" name="Group 115">
                <a:extLst>
                  <a:ext uri="{FF2B5EF4-FFF2-40B4-BE49-F238E27FC236}">
                    <a16:creationId xmlns:a16="http://schemas.microsoft.com/office/drawing/2014/main" id="{86F5D069-8EDA-40BD-89E6-9C1988656A55}"/>
                  </a:ext>
                </a:extLst>
              </p:cNvPr>
              <p:cNvGrpSpPr/>
              <p:nvPr/>
            </p:nvGrpSpPr>
            <p:grpSpPr>
              <a:xfrm>
                <a:off x="10149559" y="5884139"/>
                <a:ext cx="1304750" cy="440461"/>
                <a:chOff x="3240386" y="6075414"/>
                <a:chExt cx="1545973" cy="440461"/>
              </a:xfrm>
            </p:grpSpPr>
            <p:sp>
              <p:nvSpPr>
                <p:cNvPr id="117" name="TextBox 116">
                  <a:extLst>
                    <a:ext uri="{FF2B5EF4-FFF2-40B4-BE49-F238E27FC236}">
                      <a16:creationId xmlns:a16="http://schemas.microsoft.com/office/drawing/2014/main" id="{7B90A596-45AF-4EED-9462-E5E880B1CC16}"/>
                    </a:ext>
                  </a:extLst>
                </p:cNvPr>
                <p:cNvSpPr txBox="1"/>
                <p:nvPr/>
              </p:nvSpPr>
              <p:spPr>
                <a:xfrm>
                  <a:off x="3571506" y="6238876"/>
                  <a:ext cx="991851" cy="276999"/>
                </a:xfrm>
                <a:prstGeom prst="rect">
                  <a:avLst/>
                </a:prstGeom>
                <a:noFill/>
              </p:spPr>
              <p:txBody>
                <a:bodyPr wrap="none" rtlCol="0">
                  <a:spAutoFit/>
                </a:bodyPr>
                <a:lstStyle/>
                <a:p>
                  <a:pPr defTabSz="1218987"/>
                  <a:r>
                    <a:rPr lang="en-US" sz="1200" dirty="0">
                      <a:solidFill>
                        <a:prstClr val="white"/>
                      </a:solidFill>
                      <a:latin typeface="Calibri"/>
                    </a:rPr>
                    <a:t>Amplitude</a:t>
                  </a:r>
                </a:p>
              </p:txBody>
            </p:sp>
            <p:sp>
              <p:nvSpPr>
                <p:cNvPr id="118" name="TextBox 117">
                  <a:extLst>
                    <a:ext uri="{FF2B5EF4-FFF2-40B4-BE49-F238E27FC236}">
                      <a16:creationId xmlns:a16="http://schemas.microsoft.com/office/drawing/2014/main" id="{FBD37AE7-3C66-4608-BFC5-78E84770BBB0}"/>
                    </a:ext>
                  </a:extLst>
                </p:cNvPr>
                <p:cNvSpPr txBox="1"/>
                <p:nvPr/>
              </p:nvSpPr>
              <p:spPr>
                <a:xfrm>
                  <a:off x="3240386" y="6086476"/>
                  <a:ext cx="513210" cy="276999"/>
                </a:xfrm>
                <a:prstGeom prst="rect">
                  <a:avLst/>
                </a:prstGeom>
                <a:noFill/>
              </p:spPr>
              <p:txBody>
                <a:bodyPr wrap="none" rtlCol="0">
                  <a:spAutoFit/>
                </a:bodyPr>
                <a:lstStyle/>
                <a:p>
                  <a:pPr defTabSz="1218987"/>
                  <a:r>
                    <a:rPr lang="en-US" sz="1200" dirty="0">
                      <a:solidFill>
                        <a:prstClr val="white"/>
                      </a:solidFill>
                      <a:latin typeface="Calibri"/>
                    </a:rPr>
                    <a:t>Neg</a:t>
                  </a:r>
                </a:p>
              </p:txBody>
            </p:sp>
            <p:sp>
              <p:nvSpPr>
                <p:cNvPr id="119" name="TextBox 118">
                  <a:extLst>
                    <a:ext uri="{FF2B5EF4-FFF2-40B4-BE49-F238E27FC236}">
                      <a16:creationId xmlns:a16="http://schemas.microsoft.com/office/drawing/2014/main" id="{78C7335B-C0DA-457F-9B13-1AD3DAE0E2F5}"/>
                    </a:ext>
                  </a:extLst>
                </p:cNvPr>
                <p:cNvSpPr txBox="1"/>
                <p:nvPr/>
              </p:nvSpPr>
              <p:spPr>
                <a:xfrm>
                  <a:off x="3789933" y="6086832"/>
                  <a:ext cx="311877" cy="276999"/>
                </a:xfrm>
                <a:prstGeom prst="rect">
                  <a:avLst/>
                </a:prstGeom>
                <a:noFill/>
              </p:spPr>
              <p:txBody>
                <a:bodyPr wrap="none" rtlCol="0">
                  <a:spAutoFit/>
                </a:bodyPr>
                <a:lstStyle/>
                <a:p>
                  <a:pPr defTabSz="1218987"/>
                  <a:r>
                    <a:rPr lang="en-US" sz="1200" dirty="0">
                      <a:solidFill>
                        <a:prstClr val="white"/>
                      </a:solidFill>
                      <a:latin typeface="Calibri"/>
                    </a:rPr>
                    <a:t>0</a:t>
                  </a:r>
                </a:p>
              </p:txBody>
            </p:sp>
            <p:sp>
              <p:nvSpPr>
                <p:cNvPr id="120" name="TextBox 119">
                  <a:extLst>
                    <a:ext uri="{FF2B5EF4-FFF2-40B4-BE49-F238E27FC236}">
                      <a16:creationId xmlns:a16="http://schemas.microsoft.com/office/drawing/2014/main" id="{09AC90A0-16D1-49BA-B74C-FA187D662604}"/>
                    </a:ext>
                  </a:extLst>
                </p:cNvPr>
                <p:cNvSpPr txBox="1"/>
                <p:nvPr/>
              </p:nvSpPr>
              <p:spPr>
                <a:xfrm>
                  <a:off x="4307186" y="6075414"/>
                  <a:ext cx="479173" cy="276999"/>
                </a:xfrm>
                <a:prstGeom prst="rect">
                  <a:avLst/>
                </a:prstGeom>
                <a:noFill/>
              </p:spPr>
              <p:txBody>
                <a:bodyPr wrap="none" rtlCol="0">
                  <a:spAutoFit/>
                </a:bodyPr>
                <a:lstStyle/>
                <a:p>
                  <a:pPr defTabSz="1218987"/>
                  <a:r>
                    <a:rPr lang="en-US" sz="1200" dirty="0">
                      <a:solidFill>
                        <a:prstClr val="white"/>
                      </a:solidFill>
                      <a:latin typeface="Calibri"/>
                    </a:rPr>
                    <a:t>Pos</a:t>
                  </a:r>
                </a:p>
              </p:txBody>
            </p:sp>
          </p:grpSp>
        </p:grpSp>
      </p:grpSp>
      <p:pic>
        <p:nvPicPr>
          <p:cNvPr id="113" name="Picture 112">
            <a:extLst>
              <a:ext uri="{FF2B5EF4-FFF2-40B4-BE49-F238E27FC236}">
                <a16:creationId xmlns:a16="http://schemas.microsoft.com/office/drawing/2014/main" id="{DFEE6602-1D29-4097-8A09-CE5829C9EE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361275" y="1805653"/>
            <a:ext cx="1587601" cy="1828800"/>
          </a:xfrm>
          <a:prstGeom prst="rect">
            <a:avLst/>
          </a:prstGeom>
        </p:spPr>
      </p:pic>
      <p:sp>
        <p:nvSpPr>
          <p:cNvPr id="114" name="TextBox 113">
            <a:extLst>
              <a:ext uri="{FF2B5EF4-FFF2-40B4-BE49-F238E27FC236}">
                <a16:creationId xmlns:a16="http://schemas.microsoft.com/office/drawing/2014/main" id="{5D28674A-D293-4A91-A925-B27D6DFC64C1}"/>
              </a:ext>
            </a:extLst>
          </p:cNvPr>
          <p:cNvSpPr txBox="1"/>
          <p:nvPr/>
        </p:nvSpPr>
        <p:spPr>
          <a:xfrm>
            <a:off x="8552984" y="1838704"/>
            <a:ext cx="862737" cy="1569660"/>
          </a:xfrm>
          <a:prstGeom prst="rect">
            <a:avLst/>
          </a:prstGeom>
          <a:noFill/>
        </p:spPr>
        <p:txBody>
          <a:bodyPr wrap="none" rtlCol="0">
            <a:spAutoFit/>
          </a:bodyPr>
          <a:lstStyle/>
          <a:p>
            <a:pPr eaLnBrk="0" fontAlgn="base" hangingPunct="0">
              <a:spcBef>
                <a:spcPct val="0"/>
              </a:spcBef>
              <a:spcAft>
                <a:spcPct val="0"/>
              </a:spcAft>
            </a:pPr>
            <a:r>
              <a:rPr lang="en-US" sz="9600" b="1" dirty="0">
                <a:solidFill>
                  <a:srgbClr val="FF0000"/>
                </a:solidFill>
                <a:effectLst>
                  <a:outerShdw blurRad="38100" dist="38100" dir="2700000" algn="tl">
                    <a:srgbClr val="000000">
                      <a:alpha val="43137"/>
                    </a:srgbClr>
                  </a:outerShdw>
                </a:effectLst>
                <a:latin typeface="Calibri"/>
              </a:rPr>
              <a:t>X</a:t>
            </a:r>
          </a:p>
        </p:txBody>
      </p:sp>
      <p:grpSp>
        <p:nvGrpSpPr>
          <p:cNvPr id="146" name="Group 145">
            <a:extLst>
              <a:ext uri="{FF2B5EF4-FFF2-40B4-BE49-F238E27FC236}">
                <a16:creationId xmlns:a16="http://schemas.microsoft.com/office/drawing/2014/main" id="{08BBEF67-3CD8-4BF1-BBD8-F610BCAD63CA}"/>
              </a:ext>
            </a:extLst>
          </p:cNvPr>
          <p:cNvGrpSpPr/>
          <p:nvPr/>
        </p:nvGrpSpPr>
        <p:grpSpPr>
          <a:xfrm>
            <a:off x="4966980" y="1371600"/>
            <a:ext cx="2900522" cy="4883670"/>
            <a:chOff x="4965392" y="1371600"/>
            <a:chExt cx="2900522" cy="4883670"/>
          </a:xfrm>
        </p:grpSpPr>
        <p:pic>
          <p:nvPicPr>
            <p:cNvPr id="147" name="Picture 146" descr="cwt.jpg">
              <a:extLst>
                <a:ext uri="{FF2B5EF4-FFF2-40B4-BE49-F238E27FC236}">
                  <a16:creationId xmlns:a16="http://schemas.microsoft.com/office/drawing/2014/main" id="{B1B61843-C906-43FC-A2DC-335B7C5A1BCD}"/>
                </a:ext>
              </a:extLst>
            </p:cNvPr>
            <p:cNvPicPr>
              <a:picLocks noChangeAspect="1"/>
            </p:cNvPicPr>
            <p:nvPr/>
          </p:nvPicPr>
          <p:blipFill rotWithShape="1">
            <a:blip r:embed="rId4" cstate="print"/>
            <a:srcRect l="57392" t="3979" r="10360" b="13472"/>
            <a:stretch/>
          </p:blipFill>
          <p:spPr>
            <a:xfrm>
              <a:off x="5977890" y="1600200"/>
              <a:ext cx="1818306" cy="4192538"/>
            </a:xfrm>
            <a:prstGeom prst="rect">
              <a:avLst/>
            </a:prstGeom>
            <a:ln>
              <a:solidFill>
                <a:schemeClr val="bg1"/>
              </a:solidFill>
            </a:ln>
          </p:spPr>
        </p:pic>
        <p:grpSp>
          <p:nvGrpSpPr>
            <p:cNvPr id="148" name="Group 147">
              <a:extLst>
                <a:ext uri="{FF2B5EF4-FFF2-40B4-BE49-F238E27FC236}">
                  <a16:creationId xmlns:a16="http://schemas.microsoft.com/office/drawing/2014/main" id="{B9C6E5E3-6344-4A1E-9BDE-B6D9B657F74D}"/>
                </a:ext>
              </a:extLst>
            </p:cNvPr>
            <p:cNvGrpSpPr/>
            <p:nvPr/>
          </p:nvGrpSpPr>
          <p:grpSpPr>
            <a:xfrm>
              <a:off x="4965392" y="1371600"/>
              <a:ext cx="2900522" cy="4883670"/>
              <a:chOff x="4965392" y="1371600"/>
              <a:chExt cx="2900522" cy="4883670"/>
            </a:xfrm>
          </p:grpSpPr>
          <p:sp>
            <p:nvSpPr>
              <p:cNvPr id="149" name="Rectangle 148">
                <a:extLst>
                  <a:ext uri="{FF2B5EF4-FFF2-40B4-BE49-F238E27FC236}">
                    <a16:creationId xmlns:a16="http://schemas.microsoft.com/office/drawing/2014/main" id="{F95456D5-323F-4198-90EC-9A2346F18F56}"/>
                  </a:ext>
                </a:extLst>
              </p:cNvPr>
              <p:cNvSpPr/>
              <p:nvPr/>
            </p:nvSpPr>
            <p:spPr>
              <a:xfrm>
                <a:off x="6399212" y="1371600"/>
                <a:ext cx="1371600" cy="276999"/>
              </a:xfrm>
              <a:prstGeom prst="rect">
                <a:avLst/>
              </a:prstGeom>
            </p:spPr>
            <p:txBody>
              <a:bodyPr wrap="square">
                <a:spAutoFit/>
              </a:bodyPr>
              <a:lstStyle/>
              <a:p>
                <a:pPr eaLnBrk="0" fontAlgn="base" hangingPunct="0">
                  <a:spcBef>
                    <a:spcPct val="0"/>
                  </a:spcBef>
                  <a:spcAft>
                    <a:spcPct val="0"/>
                  </a:spcAft>
                </a:pPr>
                <a:r>
                  <a:rPr lang="en-US" sz="1200" dirty="0">
                    <a:solidFill>
                      <a:prstClr val="white"/>
                    </a:solidFill>
                    <a:latin typeface="Calibri"/>
                  </a:rPr>
                  <a:t>CWT MML</a:t>
                </a:r>
              </a:p>
            </p:txBody>
          </p:sp>
          <p:grpSp>
            <p:nvGrpSpPr>
              <p:cNvPr id="150" name="Group 149">
                <a:extLst>
                  <a:ext uri="{FF2B5EF4-FFF2-40B4-BE49-F238E27FC236}">
                    <a16:creationId xmlns:a16="http://schemas.microsoft.com/office/drawing/2014/main" id="{17A48F10-3081-4DBF-9A76-0C5638CCA54C}"/>
                  </a:ext>
                </a:extLst>
              </p:cNvPr>
              <p:cNvGrpSpPr/>
              <p:nvPr/>
            </p:nvGrpSpPr>
            <p:grpSpPr>
              <a:xfrm>
                <a:off x="5916515" y="5814809"/>
                <a:ext cx="1949399" cy="440461"/>
                <a:chOff x="3240386" y="6075414"/>
                <a:chExt cx="1949399" cy="440461"/>
              </a:xfrm>
            </p:grpSpPr>
            <p:sp>
              <p:nvSpPr>
                <p:cNvPr id="156" name="TextBox 155">
                  <a:extLst>
                    <a:ext uri="{FF2B5EF4-FFF2-40B4-BE49-F238E27FC236}">
                      <a16:creationId xmlns:a16="http://schemas.microsoft.com/office/drawing/2014/main" id="{D5749044-1B6E-435B-9D5D-B8AC041D3665}"/>
                    </a:ext>
                  </a:extLst>
                </p:cNvPr>
                <p:cNvSpPr txBox="1"/>
                <p:nvPr/>
              </p:nvSpPr>
              <p:spPr>
                <a:xfrm>
                  <a:off x="3571506" y="6238876"/>
                  <a:ext cx="1120371" cy="276999"/>
                </a:xfrm>
                <a:prstGeom prst="rect">
                  <a:avLst/>
                </a:prstGeom>
                <a:noFill/>
              </p:spPr>
              <p:txBody>
                <a:bodyPr wrap="none" rtlCol="0">
                  <a:spAutoFit/>
                </a:bodyPr>
                <a:lstStyle/>
                <a:p>
                  <a:pPr defTabSz="1218987"/>
                  <a:r>
                    <a:rPr lang="en-US" sz="1200" dirty="0">
                      <a:solidFill>
                        <a:prstClr val="white"/>
                      </a:solidFill>
                      <a:latin typeface="Calibri"/>
                    </a:rPr>
                    <a:t>Frequency (Hz)</a:t>
                  </a:r>
                </a:p>
              </p:txBody>
            </p:sp>
            <p:sp>
              <p:nvSpPr>
                <p:cNvPr id="157" name="TextBox 156">
                  <a:extLst>
                    <a:ext uri="{FF2B5EF4-FFF2-40B4-BE49-F238E27FC236}">
                      <a16:creationId xmlns:a16="http://schemas.microsoft.com/office/drawing/2014/main" id="{2136D60F-3009-4150-AD35-62CA54607817}"/>
                    </a:ext>
                  </a:extLst>
                </p:cNvPr>
                <p:cNvSpPr txBox="1"/>
                <p:nvPr/>
              </p:nvSpPr>
              <p:spPr>
                <a:xfrm>
                  <a:off x="3240386" y="6086476"/>
                  <a:ext cx="341760" cy="276999"/>
                </a:xfrm>
                <a:prstGeom prst="rect">
                  <a:avLst/>
                </a:prstGeom>
                <a:noFill/>
              </p:spPr>
              <p:txBody>
                <a:bodyPr wrap="none" rtlCol="0">
                  <a:spAutoFit/>
                </a:bodyPr>
                <a:lstStyle/>
                <a:p>
                  <a:pPr defTabSz="1218987"/>
                  <a:r>
                    <a:rPr lang="en-US" sz="1200" dirty="0">
                      <a:solidFill>
                        <a:prstClr val="white"/>
                      </a:solidFill>
                      <a:latin typeface="Calibri"/>
                    </a:rPr>
                    <a:t>20</a:t>
                  </a:r>
                </a:p>
              </p:txBody>
            </p:sp>
            <p:sp>
              <p:nvSpPr>
                <p:cNvPr id="158" name="TextBox 157">
                  <a:extLst>
                    <a:ext uri="{FF2B5EF4-FFF2-40B4-BE49-F238E27FC236}">
                      <a16:creationId xmlns:a16="http://schemas.microsoft.com/office/drawing/2014/main" id="{764BACAE-B727-4EF6-95B8-604ED3B8A001}"/>
                    </a:ext>
                  </a:extLst>
                </p:cNvPr>
                <p:cNvSpPr txBox="1"/>
                <p:nvPr/>
              </p:nvSpPr>
              <p:spPr>
                <a:xfrm>
                  <a:off x="3789932" y="6086832"/>
                  <a:ext cx="341760" cy="276999"/>
                </a:xfrm>
                <a:prstGeom prst="rect">
                  <a:avLst/>
                </a:prstGeom>
                <a:noFill/>
              </p:spPr>
              <p:txBody>
                <a:bodyPr wrap="none" rtlCol="0">
                  <a:spAutoFit/>
                </a:bodyPr>
                <a:lstStyle/>
                <a:p>
                  <a:pPr defTabSz="1218987"/>
                  <a:r>
                    <a:rPr lang="en-US" sz="1200" dirty="0">
                      <a:solidFill>
                        <a:prstClr val="white"/>
                      </a:solidFill>
                      <a:latin typeface="Calibri"/>
                    </a:rPr>
                    <a:t>40</a:t>
                  </a:r>
                </a:p>
              </p:txBody>
            </p:sp>
            <p:sp>
              <p:nvSpPr>
                <p:cNvPr id="159" name="TextBox 158">
                  <a:extLst>
                    <a:ext uri="{FF2B5EF4-FFF2-40B4-BE49-F238E27FC236}">
                      <a16:creationId xmlns:a16="http://schemas.microsoft.com/office/drawing/2014/main" id="{B3E61713-A16E-4FCA-BEF8-B407A038A022}"/>
                    </a:ext>
                  </a:extLst>
                </p:cNvPr>
                <p:cNvSpPr txBox="1"/>
                <p:nvPr/>
              </p:nvSpPr>
              <p:spPr>
                <a:xfrm>
                  <a:off x="4307186" y="6075414"/>
                  <a:ext cx="341760" cy="276999"/>
                </a:xfrm>
                <a:prstGeom prst="rect">
                  <a:avLst/>
                </a:prstGeom>
                <a:noFill/>
              </p:spPr>
              <p:txBody>
                <a:bodyPr wrap="none" rtlCol="0">
                  <a:spAutoFit/>
                </a:bodyPr>
                <a:lstStyle/>
                <a:p>
                  <a:pPr defTabSz="1218987"/>
                  <a:r>
                    <a:rPr lang="en-US" sz="1200" dirty="0">
                      <a:solidFill>
                        <a:prstClr val="white"/>
                      </a:solidFill>
                      <a:latin typeface="Calibri"/>
                    </a:rPr>
                    <a:t>60</a:t>
                  </a:r>
                </a:p>
              </p:txBody>
            </p:sp>
            <p:sp>
              <p:nvSpPr>
                <p:cNvPr id="160" name="TextBox 159">
                  <a:extLst>
                    <a:ext uri="{FF2B5EF4-FFF2-40B4-BE49-F238E27FC236}">
                      <a16:creationId xmlns:a16="http://schemas.microsoft.com/office/drawing/2014/main" id="{DF9A5ADF-52B1-422A-B8E4-81EA715CA6F4}"/>
                    </a:ext>
                  </a:extLst>
                </p:cNvPr>
                <p:cNvSpPr txBox="1"/>
                <p:nvPr/>
              </p:nvSpPr>
              <p:spPr>
                <a:xfrm>
                  <a:off x="4848025" y="6076545"/>
                  <a:ext cx="341760" cy="276999"/>
                </a:xfrm>
                <a:prstGeom prst="rect">
                  <a:avLst/>
                </a:prstGeom>
                <a:noFill/>
              </p:spPr>
              <p:txBody>
                <a:bodyPr wrap="none" rtlCol="0">
                  <a:spAutoFit/>
                </a:bodyPr>
                <a:lstStyle/>
                <a:p>
                  <a:pPr defTabSz="1218987"/>
                  <a:r>
                    <a:rPr lang="en-US" sz="1200" dirty="0">
                      <a:solidFill>
                        <a:prstClr val="white"/>
                      </a:solidFill>
                      <a:latin typeface="Calibri"/>
                    </a:rPr>
                    <a:t>80</a:t>
                  </a:r>
                </a:p>
              </p:txBody>
            </p:sp>
          </p:grpSp>
          <p:grpSp>
            <p:nvGrpSpPr>
              <p:cNvPr id="151" name="Group 150">
                <a:extLst>
                  <a:ext uri="{FF2B5EF4-FFF2-40B4-BE49-F238E27FC236}">
                    <a16:creationId xmlns:a16="http://schemas.microsoft.com/office/drawing/2014/main" id="{D08A4D8E-B769-4B96-9893-45B31CFDC206}"/>
                  </a:ext>
                </a:extLst>
              </p:cNvPr>
              <p:cNvGrpSpPr/>
              <p:nvPr/>
            </p:nvGrpSpPr>
            <p:grpSpPr>
              <a:xfrm>
                <a:off x="4965392" y="3505200"/>
                <a:ext cx="1052820" cy="2495757"/>
                <a:chOff x="8297119" y="309742"/>
                <a:chExt cx="1052820" cy="2495757"/>
              </a:xfrm>
            </p:grpSpPr>
            <p:pic>
              <p:nvPicPr>
                <p:cNvPr id="152" name="Picture 2">
                  <a:extLst>
                    <a:ext uri="{FF2B5EF4-FFF2-40B4-BE49-F238E27FC236}">
                      <a16:creationId xmlns:a16="http://schemas.microsoft.com/office/drawing/2014/main" id="{5FB3A904-1753-402F-8037-64816B414669}"/>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V="1">
                  <a:off x="8685211" y="838200"/>
                  <a:ext cx="228600" cy="1828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53" name="TextBox 152">
                  <a:extLst>
                    <a:ext uri="{FF2B5EF4-FFF2-40B4-BE49-F238E27FC236}">
                      <a16:creationId xmlns:a16="http://schemas.microsoft.com/office/drawing/2014/main" id="{677D6B0E-FA1A-4467-A4C8-7CC48F144516}"/>
                    </a:ext>
                  </a:extLst>
                </p:cNvPr>
                <p:cNvSpPr txBox="1"/>
                <p:nvPr/>
              </p:nvSpPr>
              <p:spPr>
                <a:xfrm>
                  <a:off x="8297119" y="309742"/>
                  <a:ext cx="1052820" cy="461665"/>
                </a:xfrm>
                <a:prstGeom prst="rect">
                  <a:avLst/>
                </a:prstGeom>
                <a:noFill/>
              </p:spPr>
              <p:txBody>
                <a:bodyPr wrap="square" rtlCol="0">
                  <a:spAutoFit/>
                </a:bodyPr>
                <a:lstStyle/>
                <a:p>
                  <a:pPr algn="ctr" defTabSz="1218987"/>
                  <a:r>
                    <a:rPr lang="en-US" sz="1200" dirty="0">
                      <a:solidFill>
                        <a:prstClr val="white"/>
                      </a:solidFill>
                      <a:latin typeface="Calibri"/>
                      <a:cs typeface="Arial" panose="020B0604020202020204" pitchFamily="34" charset="0"/>
                    </a:rPr>
                    <a:t>WTMMLA</a:t>
                  </a:r>
                </a:p>
                <a:p>
                  <a:pPr algn="ctr" defTabSz="1218987"/>
                  <a:r>
                    <a:rPr lang="en-US" sz="1200" dirty="0">
                      <a:solidFill>
                        <a:prstClr val="white"/>
                      </a:solidFill>
                      <a:latin typeface="Calibri"/>
                      <a:cs typeface="Arial" panose="020B0604020202020204" pitchFamily="34" charset="0"/>
                    </a:rPr>
                    <a:t>magnitude</a:t>
                  </a:r>
                </a:p>
              </p:txBody>
            </p:sp>
            <p:sp>
              <p:nvSpPr>
                <p:cNvPr id="154" name="TextBox 153">
                  <a:extLst>
                    <a:ext uri="{FF2B5EF4-FFF2-40B4-BE49-F238E27FC236}">
                      <a16:creationId xmlns:a16="http://schemas.microsoft.com/office/drawing/2014/main" id="{E0EF3258-8A0F-4D82-BD5A-49E73F7CEB15}"/>
                    </a:ext>
                  </a:extLst>
                </p:cNvPr>
                <p:cNvSpPr txBox="1"/>
                <p:nvPr/>
              </p:nvSpPr>
              <p:spPr>
                <a:xfrm>
                  <a:off x="8895437" y="2528500"/>
                  <a:ext cx="263214" cy="276999"/>
                </a:xfrm>
                <a:prstGeom prst="rect">
                  <a:avLst/>
                </a:prstGeom>
                <a:noFill/>
              </p:spPr>
              <p:txBody>
                <a:bodyPr wrap="none" rtlCol="0">
                  <a:spAutoFit/>
                </a:bodyPr>
                <a:lstStyle/>
                <a:p>
                  <a:pPr defTabSz="1218987"/>
                  <a:r>
                    <a:rPr lang="en-US" sz="1200" dirty="0">
                      <a:solidFill>
                        <a:prstClr val="white"/>
                      </a:solidFill>
                      <a:latin typeface="Calibri"/>
                      <a:cs typeface="Arial" panose="020B0604020202020204" pitchFamily="34" charset="0"/>
                    </a:rPr>
                    <a:t>0</a:t>
                  </a:r>
                  <a:endParaRPr lang="en-US" sz="1200" baseline="30000" dirty="0">
                    <a:solidFill>
                      <a:prstClr val="white"/>
                    </a:solidFill>
                    <a:latin typeface="Calibri"/>
                    <a:cs typeface="Arial" panose="020B0604020202020204" pitchFamily="34" charset="0"/>
                  </a:endParaRPr>
                </a:p>
              </p:txBody>
            </p:sp>
            <p:sp>
              <p:nvSpPr>
                <p:cNvPr id="155" name="TextBox 154">
                  <a:extLst>
                    <a:ext uri="{FF2B5EF4-FFF2-40B4-BE49-F238E27FC236}">
                      <a16:creationId xmlns:a16="http://schemas.microsoft.com/office/drawing/2014/main" id="{4C90A5C3-3C55-4587-A8B2-9F13E8536C67}"/>
                    </a:ext>
                  </a:extLst>
                </p:cNvPr>
                <p:cNvSpPr txBox="1"/>
                <p:nvPr/>
              </p:nvSpPr>
              <p:spPr>
                <a:xfrm>
                  <a:off x="8861629" y="712732"/>
                  <a:ext cx="404406" cy="276999"/>
                </a:xfrm>
                <a:prstGeom prst="rect">
                  <a:avLst/>
                </a:prstGeom>
                <a:noFill/>
              </p:spPr>
              <p:txBody>
                <a:bodyPr wrap="none" rtlCol="0">
                  <a:spAutoFit/>
                </a:bodyPr>
                <a:lstStyle/>
                <a:p>
                  <a:pPr defTabSz="1218987"/>
                  <a:r>
                    <a:rPr lang="en-US" sz="1200" dirty="0">
                      <a:solidFill>
                        <a:prstClr val="white"/>
                      </a:solidFill>
                      <a:latin typeface="Calibri"/>
                      <a:cs typeface="Arial" panose="020B0604020202020204" pitchFamily="34" charset="0"/>
                    </a:rPr>
                    <a:t>Pos</a:t>
                  </a:r>
                  <a:endParaRPr lang="en-US" sz="1200" baseline="30000" dirty="0">
                    <a:solidFill>
                      <a:prstClr val="white"/>
                    </a:solidFill>
                    <a:latin typeface="Calibri"/>
                    <a:cs typeface="Arial" panose="020B0604020202020204" pitchFamily="34" charset="0"/>
                  </a:endParaRPr>
                </a:p>
              </p:txBody>
            </p:sp>
          </p:grpSp>
        </p:grpSp>
      </p:grpSp>
      <p:pic>
        <p:nvPicPr>
          <p:cNvPr id="161" name="Picture 7">
            <a:extLst>
              <a:ext uri="{FF2B5EF4-FFF2-40B4-BE49-F238E27FC236}">
                <a16:creationId xmlns:a16="http://schemas.microsoft.com/office/drawing/2014/main" id="{C1CF4942-6D8B-49A3-9E94-AF490F0120F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58296" y="1797570"/>
            <a:ext cx="1481513"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2" name="Content Placeholder 3" descr="icwt.jpg">
            <a:extLst>
              <a:ext uri="{FF2B5EF4-FFF2-40B4-BE49-F238E27FC236}">
                <a16:creationId xmlns:a16="http://schemas.microsoft.com/office/drawing/2014/main" id="{18C71B97-1485-483F-BB59-9BBA49278EE5}"/>
              </a:ext>
            </a:extLst>
          </p:cNvPr>
          <p:cNvPicPr>
            <a:picLocks noChangeAspect="1"/>
          </p:cNvPicPr>
          <p:nvPr/>
        </p:nvPicPr>
        <p:blipFill rotWithShape="1">
          <a:blip r:embed="rId3" cstate="print"/>
          <a:srcRect l="60595" t="5669" r="1066" b="13741"/>
          <a:stretch/>
        </p:blipFill>
        <p:spPr bwMode="auto">
          <a:xfrm>
            <a:off x="8233913" y="1669882"/>
            <a:ext cx="1802957" cy="4087974"/>
          </a:xfrm>
          <a:prstGeom prst="rect">
            <a:avLst/>
          </a:prstGeom>
          <a:noFill/>
          <a:ln w="9525">
            <a:solidFill>
              <a:schemeClr val="bg1"/>
            </a:solidFill>
            <a:miter lim="800000"/>
            <a:headEnd/>
            <a:tailEnd/>
          </a:ln>
        </p:spPr>
      </p:pic>
      <p:pic>
        <p:nvPicPr>
          <p:cNvPr id="163" name="Picture 162" descr="all_p_f30.tif">
            <a:extLst>
              <a:ext uri="{FF2B5EF4-FFF2-40B4-BE49-F238E27FC236}">
                <a16:creationId xmlns:a16="http://schemas.microsoft.com/office/drawing/2014/main" id="{6D879125-F747-4F2A-989C-363E229EF406}"/>
              </a:ext>
            </a:extLst>
          </p:cNvPr>
          <p:cNvPicPr>
            <a:picLocks noChangeAspect="1"/>
          </p:cNvPicPr>
          <p:nvPr/>
        </p:nvPicPr>
        <p:blipFill rotWithShape="1">
          <a:blip r:embed="rId10" cstate="print"/>
          <a:srcRect l="74120" t="4240" r="927" b="6717"/>
          <a:stretch/>
        </p:blipFill>
        <p:spPr>
          <a:xfrm>
            <a:off x="10294893" y="1644485"/>
            <a:ext cx="919311" cy="4123758"/>
          </a:xfrm>
          <a:prstGeom prst="rect">
            <a:avLst/>
          </a:prstGeom>
          <a:ln>
            <a:solidFill>
              <a:schemeClr val="bg1"/>
            </a:solidFill>
          </a:ln>
        </p:spPr>
      </p:pic>
      <p:sp>
        <p:nvSpPr>
          <p:cNvPr id="164" name="Right Arrow 97">
            <a:extLst>
              <a:ext uri="{FF2B5EF4-FFF2-40B4-BE49-F238E27FC236}">
                <a16:creationId xmlns:a16="http://schemas.microsoft.com/office/drawing/2014/main" id="{2A809D09-A987-4C13-A635-D9F1E01BFEFE}"/>
              </a:ext>
            </a:extLst>
          </p:cNvPr>
          <p:cNvSpPr/>
          <p:nvPr/>
        </p:nvSpPr>
        <p:spPr bwMode="auto">
          <a:xfrm>
            <a:off x="8405813" y="2792539"/>
            <a:ext cx="1524000" cy="1752600"/>
          </a:xfrm>
          <a:prstGeom prst="rightArrow">
            <a:avLst/>
          </a:prstGeom>
          <a:solidFill>
            <a:srgbClr val="FFFF00"/>
          </a:solidFill>
          <a:ln w="12700" cap="flat" cmpd="sng" algn="ctr">
            <a:solidFill>
              <a:srgbClr val="000000"/>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defRPr/>
            </a:pPr>
            <a:r>
              <a:rPr lang="el-GR" sz="4800" kern="0" dirty="0">
                <a:solidFill>
                  <a:srgbClr val="000000"/>
                </a:solidFill>
                <a:latin typeface="Calibri"/>
                <a:cs typeface="Times New Roman" pitchFamily="18" charset="0"/>
              </a:rPr>
              <a:t>Σ</a:t>
            </a:r>
            <a:endParaRPr lang="en-US" sz="4800" kern="0" dirty="0">
              <a:solidFill>
                <a:srgbClr val="000000"/>
              </a:solidFill>
              <a:latin typeface="Calibri"/>
            </a:endParaRPr>
          </a:p>
        </p:txBody>
      </p:sp>
      <p:grpSp>
        <p:nvGrpSpPr>
          <p:cNvPr id="2" name="Group 1">
            <a:extLst>
              <a:ext uri="{FF2B5EF4-FFF2-40B4-BE49-F238E27FC236}">
                <a16:creationId xmlns:a16="http://schemas.microsoft.com/office/drawing/2014/main" id="{869211FF-5904-4C41-88FE-11517FA36193}"/>
              </a:ext>
            </a:extLst>
          </p:cNvPr>
          <p:cNvGrpSpPr/>
          <p:nvPr/>
        </p:nvGrpSpPr>
        <p:grpSpPr>
          <a:xfrm>
            <a:off x="4800600" y="733434"/>
            <a:ext cx="7162800" cy="685800"/>
            <a:chOff x="4799012" y="733434"/>
            <a:chExt cx="7162800" cy="685800"/>
          </a:xfrm>
        </p:grpSpPr>
        <p:cxnSp>
          <p:nvCxnSpPr>
            <p:cNvPr id="165" name="Straight Arrow Connector 164">
              <a:extLst>
                <a:ext uri="{FF2B5EF4-FFF2-40B4-BE49-F238E27FC236}">
                  <a16:creationId xmlns:a16="http://schemas.microsoft.com/office/drawing/2014/main" id="{09870E16-C8AB-47A9-90D4-492FD0EE923D}"/>
                </a:ext>
              </a:extLst>
            </p:cNvPr>
            <p:cNvCxnSpPr>
              <a:endCxn id="166" idx="1"/>
            </p:cNvCxnSpPr>
            <p:nvPr/>
          </p:nvCxnSpPr>
          <p:spPr>
            <a:xfrm>
              <a:off x="4799012" y="1028700"/>
              <a:ext cx="5358309" cy="4763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6" name="Rectangle 165">
              <a:extLst>
                <a:ext uri="{FF2B5EF4-FFF2-40B4-BE49-F238E27FC236}">
                  <a16:creationId xmlns:a16="http://schemas.microsoft.com/office/drawing/2014/main" id="{12735269-5E53-4374-8542-86B1C5F766BF}"/>
                </a:ext>
              </a:extLst>
            </p:cNvPr>
            <p:cNvSpPr/>
            <p:nvPr/>
          </p:nvSpPr>
          <p:spPr bwMode="auto">
            <a:xfrm>
              <a:off x="10157321" y="733434"/>
              <a:ext cx="1143000" cy="6858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defRPr/>
              </a:pPr>
              <a:r>
                <a:rPr lang="en-US" sz="1600" kern="0" dirty="0">
                  <a:solidFill>
                    <a:prstClr val="white"/>
                  </a:solidFill>
                  <a:latin typeface="Calibri"/>
                </a:rPr>
                <a:t>ICWT</a:t>
              </a:r>
            </a:p>
            <a:p>
              <a:pPr algn="ctr" fontAlgn="base">
                <a:spcBef>
                  <a:spcPct val="0"/>
                </a:spcBef>
                <a:spcAft>
                  <a:spcPct val="0"/>
                </a:spcAft>
                <a:defRPr/>
              </a:pPr>
              <a:r>
                <a:rPr lang="en-US" sz="1200" kern="0" dirty="0">
                  <a:solidFill>
                    <a:prstClr val="white"/>
                  </a:solidFill>
                  <a:latin typeface="Calibri"/>
                </a:rPr>
                <a:t>reconstructed trace</a:t>
              </a:r>
            </a:p>
          </p:txBody>
        </p:sp>
        <p:sp>
          <p:nvSpPr>
            <p:cNvPr id="167" name="Freeform 40">
              <a:extLst>
                <a:ext uri="{FF2B5EF4-FFF2-40B4-BE49-F238E27FC236}">
                  <a16:creationId xmlns:a16="http://schemas.microsoft.com/office/drawing/2014/main" id="{A3749B7B-3FFB-49D7-BE11-44551DA82069}"/>
                </a:ext>
              </a:extLst>
            </p:cNvPr>
            <p:cNvSpPr>
              <a:spLocks/>
            </p:cNvSpPr>
            <p:nvPr/>
          </p:nvSpPr>
          <p:spPr bwMode="auto">
            <a:xfrm>
              <a:off x="11273980" y="877367"/>
              <a:ext cx="687832" cy="533400"/>
            </a:xfrm>
            <a:custGeom>
              <a:avLst/>
              <a:gdLst>
                <a:gd name="T0" fmla="*/ 0 w 711"/>
                <a:gd name="T1" fmla="*/ 2147483647 h 464"/>
                <a:gd name="T2" fmla="*/ 2147483647 w 711"/>
                <a:gd name="T3" fmla="*/ 2147483647 h 464"/>
                <a:gd name="T4" fmla="*/ 2147483647 w 711"/>
                <a:gd name="T5" fmla="*/ 2147483647 h 464"/>
                <a:gd name="T6" fmla="*/ 2147483647 w 711"/>
                <a:gd name="T7" fmla="*/ 2147483647 h 464"/>
                <a:gd name="T8" fmla="*/ 2147483647 w 711"/>
                <a:gd name="T9" fmla="*/ 2147483647 h 464"/>
                <a:gd name="T10" fmla="*/ 2147483647 w 711"/>
                <a:gd name="T11" fmla="*/ 2147483647 h 464"/>
                <a:gd name="T12" fmla="*/ 2147483647 w 711"/>
                <a:gd name="T13" fmla="*/ 2147483647 h 464"/>
                <a:gd name="T14" fmla="*/ 2147483647 w 711"/>
                <a:gd name="T15" fmla="*/ 2147483647 h 464"/>
                <a:gd name="T16" fmla="*/ 0 60000 65536"/>
                <a:gd name="T17" fmla="*/ 0 60000 65536"/>
                <a:gd name="T18" fmla="*/ 0 60000 65536"/>
                <a:gd name="T19" fmla="*/ 0 60000 65536"/>
                <a:gd name="T20" fmla="*/ 0 60000 65536"/>
                <a:gd name="T21" fmla="*/ 0 60000 65536"/>
                <a:gd name="T22" fmla="*/ 0 60000 65536"/>
                <a:gd name="T23" fmla="*/ 0 60000 65536"/>
                <a:gd name="T24" fmla="*/ 0 w 711"/>
                <a:gd name="T25" fmla="*/ 0 h 464"/>
                <a:gd name="T26" fmla="*/ 711 w 711"/>
                <a:gd name="T27" fmla="*/ 464 h 4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1" h="464">
                  <a:moveTo>
                    <a:pt x="0" y="296"/>
                  </a:moveTo>
                  <a:cubicBezTo>
                    <a:pt x="61" y="307"/>
                    <a:pt x="122" y="318"/>
                    <a:pt x="165" y="337"/>
                  </a:cubicBezTo>
                  <a:cubicBezTo>
                    <a:pt x="208" y="356"/>
                    <a:pt x="224" y="464"/>
                    <a:pt x="259" y="408"/>
                  </a:cubicBezTo>
                  <a:cubicBezTo>
                    <a:pt x="294" y="352"/>
                    <a:pt x="339" y="4"/>
                    <a:pt x="376" y="2"/>
                  </a:cubicBezTo>
                  <a:cubicBezTo>
                    <a:pt x="413" y="0"/>
                    <a:pt x="452" y="338"/>
                    <a:pt x="482" y="396"/>
                  </a:cubicBezTo>
                  <a:cubicBezTo>
                    <a:pt x="512" y="454"/>
                    <a:pt x="538" y="360"/>
                    <a:pt x="558" y="349"/>
                  </a:cubicBezTo>
                  <a:cubicBezTo>
                    <a:pt x="578" y="338"/>
                    <a:pt x="575" y="340"/>
                    <a:pt x="600" y="331"/>
                  </a:cubicBezTo>
                  <a:cubicBezTo>
                    <a:pt x="625" y="322"/>
                    <a:pt x="693" y="302"/>
                    <a:pt x="711" y="296"/>
                  </a:cubicBezTo>
                </a:path>
              </a:pathLst>
            </a:custGeom>
            <a:solidFill>
              <a:schemeClr val="tx1">
                <a:lumMod val="50000"/>
              </a:schemeClr>
            </a:solidFill>
            <a:ln w="9525">
              <a:solidFill>
                <a:schemeClr val="tx1"/>
              </a:solidFill>
              <a:round/>
              <a:headEnd/>
              <a:tailEnd/>
            </a:ln>
          </p:spPr>
          <p:txBody>
            <a:bodyPr/>
            <a:lstStyle/>
            <a:p>
              <a:pPr eaLnBrk="0" fontAlgn="base" hangingPunct="0">
                <a:spcBef>
                  <a:spcPct val="0"/>
                </a:spcBef>
                <a:spcAft>
                  <a:spcPct val="0"/>
                </a:spcAft>
                <a:defRPr/>
              </a:pPr>
              <a:endParaRPr lang="en-US" sz="3200" kern="0" dirty="0">
                <a:solidFill>
                  <a:prstClr val="white"/>
                </a:solidFill>
                <a:latin typeface="Calibri"/>
              </a:endParaRPr>
            </a:p>
          </p:txBody>
        </p:sp>
      </p:grpSp>
      <p:grpSp>
        <p:nvGrpSpPr>
          <p:cNvPr id="76" name="Group 75">
            <a:extLst>
              <a:ext uri="{FF2B5EF4-FFF2-40B4-BE49-F238E27FC236}">
                <a16:creationId xmlns:a16="http://schemas.microsoft.com/office/drawing/2014/main" id="{64B61F34-D45A-45BC-BF36-E7DFDF7411F8}"/>
              </a:ext>
            </a:extLst>
          </p:cNvPr>
          <p:cNvGrpSpPr/>
          <p:nvPr/>
        </p:nvGrpSpPr>
        <p:grpSpPr>
          <a:xfrm>
            <a:off x="4923776" y="705550"/>
            <a:ext cx="6865265" cy="687117"/>
            <a:chOff x="4922187" y="705549"/>
            <a:chExt cx="6865265" cy="687117"/>
          </a:xfrm>
        </p:grpSpPr>
        <p:grpSp>
          <p:nvGrpSpPr>
            <p:cNvPr id="168" name="Group 167">
              <a:extLst>
                <a:ext uri="{FF2B5EF4-FFF2-40B4-BE49-F238E27FC236}">
                  <a16:creationId xmlns:a16="http://schemas.microsoft.com/office/drawing/2014/main" id="{89973325-B71E-4B7D-AFAB-ADCD5728EF52}"/>
                </a:ext>
              </a:extLst>
            </p:cNvPr>
            <p:cNvGrpSpPr/>
            <p:nvPr/>
          </p:nvGrpSpPr>
          <p:grpSpPr>
            <a:xfrm>
              <a:off x="6367988" y="705549"/>
              <a:ext cx="5419464" cy="687117"/>
              <a:chOff x="6565966" y="705549"/>
              <a:chExt cx="5221487" cy="687117"/>
            </a:xfrm>
          </p:grpSpPr>
          <p:sp>
            <p:nvSpPr>
              <p:cNvPr id="169" name="Rectangle 168">
                <a:extLst>
                  <a:ext uri="{FF2B5EF4-FFF2-40B4-BE49-F238E27FC236}">
                    <a16:creationId xmlns:a16="http://schemas.microsoft.com/office/drawing/2014/main" id="{93614EEF-5B59-47EB-A292-5687CAD20329}"/>
                  </a:ext>
                </a:extLst>
              </p:cNvPr>
              <p:cNvSpPr/>
              <p:nvPr/>
            </p:nvSpPr>
            <p:spPr bwMode="auto">
              <a:xfrm>
                <a:off x="6565966" y="706866"/>
                <a:ext cx="1143000" cy="6858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defRPr/>
                </a:pPr>
                <a:r>
                  <a:rPr lang="en-US" sz="1600" kern="0" dirty="0">
                    <a:solidFill>
                      <a:prstClr val="white"/>
                    </a:solidFill>
                    <a:latin typeface="Calibri"/>
                  </a:rPr>
                  <a:t>CWT MML</a:t>
                </a:r>
              </a:p>
            </p:txBody>
          </p:sp>
          <p:sp>
            <p:nvSpPr>
              <p:cNvPr id="170" name="Rectangle 169">
                <a:extLst>
                  <a:ext uri="{FF2B5EF4-FFF2-40B4-BE49-F238E27FC236}">
                    <a16:creationId xmlns:a16="http://schemas.microsoft.com/office/drawing/2014/main" id="{24AF71FB-15DB-45E9-92E5-D874FEB60FC4}"/>
                  </a:ext>
                </a:extLst>
              </p:cNvPr>
              <p:cNvSpPr/>
              <p:nvPr/>
            </p:nvSpPr>
            <p:spPr bwMode="auto">
              <a:xfrm>
                <a:off x="10209212" y="705549"/>
                <a:ext cx="1143000" cy="6858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defRPr/>
                </a:pPr>
                <a:r>
                  <a:rPr lang="en-US" sz="1600" kern="0" dirty="0">
                    <a:solidFill>
                      <a:prstClr val="white"/>
                    </a:solidFill>
                    <a:latin typeface="Calibri"/>
                  </a:rPr>
                  <a:t>ICWT</a:t>
                </a:r>
              </a:p>
              <a:p>
                <a:pPr algn="ctr" fontAlgn="base">
                  <a:spcBef>
                    <a:spcPct val="0"/>
                  </a:spcBef>
                  <a:spcAft>
                    <a:spcPct val="0"/>
                  </a:spcAft>
                  <a:defRPr/>
                </a:pPr>
                <a:r>
                  <a:rPr lang="en-US" sz="1200" kern="0" dirty="0">
                    <a:solidFill>
                      <a:prstClr val="white"/>
                    </a:solidFill>
                    <a:latin typeface="Calibri"/>
                  </a:rPr>
                  <a:t>Shrunken Morlet </a:t>
                </a:r>
              </a:p>
            </p:txBody>
          </p:sp>
          <p:sp>
            <p:nvSpPr>
              <p:cNvPr id="172" name="Freeform 40">
                <a:extLst>
                  <a:ext uri="{FF2B5EF4-FFF2-40B4-BE49-F238E27FC236}">
                    <a16:creationId xmlns:a16="http://schemas.microsoft.com/office/drawing/2014/main" id="{345B742A-6399-4984-93CD-50E212BE419B}"/>
                  </a:ext>
                </a:extLst>
              </p:cNvPr>
              <p:cNvSpPr>
                <a:spLocks/>
              </p:cNvSpPr>
              <p:nvPr/>
            </p:nvSpPr>
            <p:spPr bwMode="auto">
              <a:xfrm>
                <a:off x="11523483" y="827559"/>
                <a:ext cx="263970" cy="533400"/>
              </a:xfrm>
              <a:custGeom>
                <a:avLst/>
                <a:gdLst>
                  <a:gd name="T0" fmla="*/ 0 w 711"/>
                  <a:gd name="T1" fmla="*/ 2147483647 h 464"/>
                  <a:gd name="T2" fmla="*/ 2147483647 w 711"/>
                  <a:gd name="T3" fmla="*/ 2147483647 h 464"/>
                  <a:gd name="T4" fmla="*/ 2147483647 w 711"/>
                  <a:gd name="T5" fmla="*/ 2147483647 h 464"/>
                  <a:gd name="T6" fmla="*/ 2147483647 w 711"/>
                  <a:gd name="T7" fmla="*/ 2147483647 h 464"/>
                  <a:gd name="T8" fmla="*/ 2147483647 w 711"/>
                  <a:gd name="T9" fmla="*/ 2147483647 h 464"/>
                  <a:gd name="T10" fmla="*/ 2147483647 w 711"/>
                  <a:gd name="T11" fmla="*/ 2147483647 h 464"/>
                  <a:gd name="T12" fmla="*/ 2147483647 w 711"/>
                  <a:gd name="T13" fmla="*/ 2147483647 h 464"/>
                  <a:gd name="T14" fmla="*/ 2147483647 w 711"/>
                  <a:gd name="T15" fmla="*/ 2147483647 h 464"/>
                  <a:gd name="T16" fmla="*/ 0 60000 65536"/>
                  <a:gd name="T17" fmla="*/ 0 60000 65536"/>
                  <a:gd name="T18" fmla="*/ 0 60000 65536"/>
                  <a:gd name="T19" fmla="*/ 0 60000 65536"/>
                  <a:gd name="T20" fmla="*/ 0 60000 65536"/>
                  <a:gd name="T21" fmla="*/ 0 60000 65536"/>
                  <a:gd name="T22" fmla="*/ 0 60000 65536"/>
                  <a:gd name="T23" fmla="*/ 0 60000 65536"/>
                  <a:gd name="T24" fmla="*/ 0 w 711"/>
                  <a:gd name="T25" fmla="*/ 0 h 464"/>
                  <a:gd name="T26" fmla="*/ 711 w 711"/>
                  <a:gd name="T27" fmla="*/ 464 h 4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1" h="464">
                    <a:moveTo>
                      <a:pt x="0" y="296"/>
                    </a:moveTo>
                    <a:cubicBezTo>
                      <a:pt x="61" y="307"/>
                      <a:pt x="122" y="318"/>
                      <a:pt x="165" y="337"/>
                    </a:cubicBezTo>
                    <a:cubicBezTo>
                      <a:pt x="208" y="356"/>
                      <a:pt x="224" y="464"/>
                      <a:pt x="259" y="408"/>
                    </a:cubicBezTo>
                    <a:cubicBezTo>
                      <a:pt x="294" y="352"/>
                      <a:pt x="339" y="4"/>
                      <a:pt x="376" y="2"/>
                    </a:cubicBezTo>
                    <a:cubicBezTo>
                      <a:pt x="413" y="0"/>
                      <a:pt x="452" y="338"/>
                      <a:pt x="482" y="396"/>
                    </a:cubicBezTo>
                    <a:cubicBezTo>
                      <a:pt x="512" y="454"/>
                      <a:pt x="538" y="360"/>
                      <a:pt x="558" y="349"/>
                    </a:cubicBezTo>
                    <a:cubicBezTo>
                      <a:pt x="578" y="338"/>
                      <a:pt x="575" y="340"/>
                      <a:pt x="600" y="331"/>
                    </a:cubicBezTo>
                    <a:cubicBezTo>
                      <a:pt x="625" y="322"/>
                      <a:pt x="693" y="302"/>
                      <a:pt x="711" y="296"/>
                    </a:cubicBezTo>
                  </a:path>
                </a:pathLst>
              </a:custGeom>
              <a:solidFill>
                <a:schemeClr val="tx1">
                  <a:lumMod val="50000"/>
                </a:schemeClr>
              </a:solidFill>
              <a:ln w="9525">
                <a:solidFill>
                  <a:schemeClr val="tx1"/>
                </a:solidFill>
                <a:round/>
                <a:headEnd/>
                <a:tailEnd/>
              </a:ln>
            </p:spPr>
            <p:txBody>
              <a:bodyPr/>
              <a:lstStyle/>
              <a:p>
                <a:pPr eaLnBrk="0" fontAlgn="base" hangingPunct="0">
                  <a:spcBef>
                    <a:spcPct val="0"/>
                  </a:spcBef>
                  <a:spcAft>
                    <a:spcPct val="0"/>
                  </a:spcAft>
                  <a:defRPr/>
                </a:pPr>
                <a:endParaRPr lang="en-US" sz="3200" kern="0" dirty="0">
                  <a:solidFill>
                    <a:prstClr val="white"/>
                  </a:solidFill>
                  <a:latin typeface="Calibri"/>
                </a:endParaRPr>
              </a:p>
            </p:txBody>
          </p:sp>
          <p:cxnSp>
            <p:nvCxnSpPr>
              <p:cNvPr id="173" name="Straight Arrow Connector 172">
                <a:extLst>
                  <a:ext uri="{FF2B5EF4-FFF2-40B4-BE49-F238E27FC236}">
                    <a16:creationId xmlns:a16="http://schemas.microsoft.com/office/drawing/2014/main" id="{E678542C-5EAC-497B-BF59-C3F4A9B57477}"/>
                  </a:ext>
                </a:extLst>
              </p:cNvPr>
              <p:cNvCxnSpPr>
                <a:stCxn id="169" idx="3"/>
                <a:endCxn id="170" idx="1"/>
              </p:cNvCxnSpPr>
              <p:nvPr/>
            </p:nvCxnSpPr>
            <p:spPr>
              <a:xfrm flipV="1">
                <a:off x="7708967" y="1048449"/>
                <a:ext cx="2500246" cy="131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74" name="Straight Arrow Connector 173">
              <a:extLst>
                <a:ext uri="{FF2B5EF4-FFF2-40B4-BE49-F238E27FC236}">
                  <a16:creationId xmlns:a16="http://schemas.microsoft.com/office/drawing/2014/main" id="{58194D7E-EAD3-4202-816B-B24950134129}"/>
                </a:ext>
              </a:extLst>
            </p:cNvPr>
            <p:cNvCxnSpPr>
              <a:cxnSpLocks/>
              <a:endCxn id="169" idx="1"/>
            </p:cNvCxnSpPr>
            <p:nvPr/>
          </p:nvCxnSpPr>
          <p:spPr>
            <a:xfrm>
              <a:off x="4922187" y="1040366"/>
              <a:ext cx="1445801" cy="94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Slide Number Placeholder 15">
            <a:extLst>
              <a:ext uri="{FF2B5EF4-FFF2-40B4-BE49-F238E27FC236}">
                <a16:creationId xmlns:a16="http://schemas.microsoft.com/office/drawing/2014/main" id="{611C253B-66EA-83AC-A546-69665CBB237B}"/>
              </a:ext>
            </a:extLst>
          </p:cNvPr>
          <p:cNvSpPr>
            <a:spLocks noGrp="1"/>
          </p:cNvSpPr>
          <p:nvPr>
            <p:ph type="sldNum" sz="quarter" idx="12"/>
          </p:nvPr>
        </p:nvSpPr>
        <p:spPr/>
        <p:txBody>
          <a:bodyPr/>
          <a:lstStyle/>
          <a:p>
            <a:r>
              <a:rPr lang="en-US"/>
              <a:t>10a-</a:t>
            </a:r>
            <a:fld id="{32AB8D3D-FB3C-49A2-855E-BE1E1BCDA17C}" type="slidenum">
              <a:rPr lang="en-US" smtClean="0"/>
              <a:pPr/>
              <a:t>14</a:t>
            </a:fld>
            <a:endParaRPr lang="en-US" dirty="0"/>
          </a:p>
        </p:txBody>
      </p:sp>
    </p:spTree>
    <p:extLst>
      <p:ext uri="{BB962C8B-B14F-4D97-AF65-F5344CB8AC3E}">
        <p14:creationId xmlns:p14="http://schemas.microsoft.com/office/powerpoint/2010/main" val="362834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6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16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64" y="26122"/>
            <a:ext cx="10969943" cy="583479"/>
          </a:xfrm>
        </p:spPr>
        <p:txBody>
          <a:bodyPr>
            <a:noAutofit/>
          </a:bodyPr>
          <a:lstStyle/>
          <a:p>
            <a:pPr algn="l"/>
            <a:r>
              <a:rPr lang="en-US" dirty="0">
                <a:latin typeface="+mn-lt"/>
              </a:rPr>
              <a:t>Bandwidth extension using inverse CWT “deconvolution”</a:t>
            </a:r>
          </a:p>
        </p:txBody>
      </p:sp>
      <p:sp>
        <p:nvSpPr>
          <p:cNvPr id="7" name="Arrow: Right 6"/>
          <p:cNvSpPr/>
          <p:nvPr/>
        </p:nvSpPr>
        <p:spPr>
          <a:xfrm rot="6337538">
            <a:off x="9006536" y="2729431"/>
            <a:ext cx="685621" cy="228540"/>
          </a:xfrm>
          <a:prstGeom prst="rightArrow">
            <a:avLst/>
          </a:prstGeom>
          <a:solidFill>
            <a:schemeClr val="accent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399" dirty="0">
              <a:solidFill>
                <a:prstClr val="white"/>
              </a:solidFill>
              <a:latin typeface="Calibri"/>
            </a:endParaRPr>
          </a:p>
        </p:txBody>
      </p:sp>
      <p:sp>
        <p:nvSpPr>
          <p:cNvPr id="8" name="Arrow: Right 7"/>
          <p:cNvSpPr/>
          <p:nvPr/>
        </p:nvSpPr>
        <p:spPr>
          <a:xfrm rot="4797430">
            <a:off x="1872098" y="2957244"/>
            <a:ext cx="685621" cy="228540"/>
          </a:xfrm>
          <a:prstGeom prst="rightArrow">
            <a:avLst/>
          </a:prstGeom>
          <a:solidFill>
            <a:schemeClr val="accent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399" dirty="0">
              <a:solidFill>
                <a:prstClr val="white"/>
              </a:solidFill>
              <a:latin typeface="Calibri"/>
            </a:endParaRPr>
          </a:p>
        </p:txBody>
      </p:sp>
      <p:pic>
        <p:nvPicPr>
          <p:cNvPr id="3" name="Picture 2"/>
          <p:cNvPicPr>
            <a:picLocks noChangeAspect="1"/>
          </p:cNvPicPr>
          <p:nvPr/>
        </p:nvPicPr>
        <p:blipFill>
          <a:blip r:embed="rId3"/>
          <a:stretch>
            <a:fillRect/>
          </a:stretch>
        </p:blipFill>
        <p:spPr>
          <a:xfrm>
            <a:off x="915988" y="914401"/>
            <a:ext cx="10972800" cy="4863223"/>
          </a:xfrm>
          <a:prstGeom prst="rect">
            <a:avLst/>
          </a:prstGeom>
        </p:spPr>
      </p:pic>
      <p:grpSp>
        <p:nvGrpSpPr>
          <p:cNvPr id="10" name="Group 9"/>
          <p:cNvGrpSpPr/>
          <p:nvPr/>
        </p:nvGrpSpPr>
        <p:grpSpPr>
          <a:xfrm>
            <a:off x="381000" y="582026"/>
            <a:ext cx="7162800" cy="5212172"/>
            <a:chOff x="1282502" y="605415"/>
            <a:chExt cx="7162800" cy="5828119"/>
          </a:xfrm>
        </p:grpSpPr>
        <p:grpSp>
          <p:nvGrpSpPr>
            <p:cNvPr id="11" name="Group 10"/>
            <p:cNvGrpSpPr/>
            <p:nvPr/>
          </p:nvGrpSpPr>
          <p:grpSpPr>
            <a:xfrm>
              <a:off x="1282502" y="803701"/>
              <a:ext cx="546298" cy="5629833"/>
              <a:chOff x="790735" y="242500"/>
              <a:chExt cx="546298" cy="5629833"/>
            </a:xfrm>
          </p:grpSpPr>
          <p:sp>
            <p:nvSpPr>
              <p:cNvPr id="15" name="TextBox 14"/>
              <p:cNvSpPr txBox="1"/>
              <p:nvPr/>
            </p:nvSpPr>
            <p:spPr>
              <a:xfrm>
                <a:off x="1073819" y="242500"/>
                <a:ext cx="263214" cy="309733"/>
              </a:xfrm>
              <a:prstGeom prst="rect">
                <a:avLst/>
              </a:prstGeom>
              <a:noFill/>
            </p:spPr>
            <p:txBody>
              <a:bodyPr wrap="none" rtlCol="0">
                <a:spAutoFit/>
              </a:bodyPr>
              <a:lstStyle/>
              <a:p>
                <a:pPr defTabSz="1218987"/>
                <a:r>
                  <a:rPr lang="en-US" sz="1200" dirty="0">
                    <a:solidFill>
                      <a:prstClr val="white"/>
                    </a:solidFill>
                    <a:latin typeface="Calibri"/>
                  </a:rPr>
                  <a:t>0</a:t>
                </a:r>
              </a:p>
            </p:txBody>
          </p:sp>
          <p:sp>
            <p:nvSpPr>
              <p:cNvPr id="16" name="TextBox 15"/>
              <p:cNvSpPr txBox="1"/>
              <p:nvPr/>
            </p:nvSpPr>
            <p:spPr>
              <a:xfrm>
                <a:off x="1073819" y="2008031"/>
                <a:ext cx="263214" cy="309733"/>
              </a:xfrm>
              <a:prstGeom prst="rect">
                <a:avLst/>
              </a:prstGeom>
              <a:noFill/>
            </p:spPr>
            <p:txBody>
              <a:bodyPr wrap="none" rtlCol="0">
                <a:spAutoFit/>
              </a:bodyPr>
              <a:lstStyle/>
              <a:p>
                <a:pPr defTabSz="1218987"/>
                <a:r>
                  <a:rPr lang="en-US" sz="1200" dirty="0">
                    <a:solidFill>
                      <a:prstClr val="white"/>
                    </a:solidFill>
                    <a:latin typeface="Calibri"/>
                  </a:rPr>
                  <a:t>1</a:t>
                </a:r>
              </a:p>
            </p:txBody>
          </p:sp>
          <p:sp>
            <p:nvSpPr>
              <p:cNvPr id="17" name="TextBox 16"/>
              <p:cNvSpPr txBox="1"/>
              <p:nvPr/>
            </p:nvSpPr>
            <p:spPr>
              <a:xfrm>
                <a:off x="1073819" y="5562600"/>
                <a:ext cx="263214" cy="309733"/>
              </a:xfrm>
              <a:prstGeom prst="rect">
                <a:avLst/>
              </a:prstGeom>
              <a:noFill/>
            </p:spPr>
            <p:txBody>
              <a:bodyPr wrap="none" rtlCol="0">
                <a:spAutoFit/>
              </a:bodyPr>
              <a:lstStyle/>
              <a:p>
                <a:pPr defTabSz="1218987"/>
                <a:r>
                  <a:rPr lang="en-US" sz="1200" dirty="0">
                    <a:solidFill>
                      <a:prstClr val="white"/>
                    </a:solidFill>
                    <a:latin typeface="Calibri"/>
                  </a:rPr>
                  <a:t>3</a:t>
                </a:r>
              </a:p>
            </p:txBody>
          </p:sp>
          <p:sp>
            <p:nvSpPr>
              <p:cNvPr id="18" name="TextBox 17"/>
              <p:cNvSpPr txBox="1"/>
              <p:nvPr/>
            </p:nvSpPr>
            <p:spPr>
              <a:xfrm>
                <a:off x="1073819" y="3772488"/>
                <a:ext cx="263214" cy="309733"/>
              </a:xfrm>
              <a:prstGeom prst="rect">
                <a:avLst/>
              </a:prstGeom>
              <a:noFill/>
            </p:spPr>
            <p:txBody>
              <a:bodyPr wrap="none" rtlCol="0">
                <a:spAutoFit/>
              </a:bodyPr>
              <a:lstStyle/>
              <a:p>
                <a:pPr defTabSz="1218987"/>
                <a:r>
                  <a:rPr lang="en-US" sz="1200" dirty="0">
                    <a:solidFill>
                      <a:prstClr val="white"/>
                    </a:solidFill>
                    <a:latin typeface="Calibri"/>
                  </a:rPr>
                  <a:t>2</a:t>
                </a:r>
              </a:p>
            </p:txBody>
          </p:sp>
          <p:sp>
            <p:nvSpPr>
              <p:cNvPr id="19" name="TextBox 18"/>
              <p:cNvSpPr txBox="1"/>
              <p:nvPr/>
            </p:nvSpPr>
            <p:spPr>
              <a:xfrm rot="16200000">
                <a:off x="546370" y="2954550"/>
                <a:ext cx="765729" cy="276999"/>
              </a:xfrm>
              <a:prstGeom prst="rect">
                <a:avLst/>
              </a:prstGeom>
              <a:noFill/>
            </p:spPr>
            <p:txBody>
              <a:bodyPr wrap="none" rtlCol="0">
                <a:spAutoFit/>
              </a:bodyPr>
              <a:lstStyle/>
              <a:p>
                <a:pPr defTabSz="1218987"/>
                <a:r>
                  <a:rPr lang="en-US" sz="1200" dirty="0">
                    <a:solidFill>
                      <a:prstClr val="white"/>
                    </a:solidFill>
                    <a:latin typeface="Calibri"/>
                  </a:rPr>
                  <a:t>Time (s)</a:t>
                </a:r>
              </a:p>
            </p:txBody>
          </p:sp>
        </p:grpSp>
        <p:grpSp>
          <p:nvGrpSpPr>
            <p:cNvPr id="12" name="Group 11"/>
            <p:cNvGrpSpPr/>
            <p:nvPr/>
          </p:nvGrpSpPr>
          <p:grpSpPr>
            <a:xfrm>
              <a:off x="6264166" y="605415"/>
              <a:ext cx="2181136" cy="309733"/>
              <a:chOff x="3058549" y="118831"/>
              <a:chExt cx="2181136" cy="309733"/>
            </a:xfrm>
          </p:grpSpPr>
          <p:cxnSp>
            <p:nvCxnSpPr>
              <p:cNvPr id="13" name="Straight Connector 12"/>
              <p:cNvCxnSpPr/>
              <p:nvPr/>
            </p:nvCxnSpPr>
            <p:spPr>
              <a:xfrm>
                <a:off x="3058549" y="399912"/>
                <a:ext cx="2181136" cy="53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935770" y="118831"/>
                <a:ext cx="492443" cy="309733"/>
              </a:xfrm>
              <a:prstGeom prst="rect">
                <a:avLst/>
              </a:prstGeom>
              <a:noFill/>
            </p:spPr>
            <p:txBody>
              <a:bodyPr wrap="none" rtlCol="0">
                <a:spAutoFit/>
              </a:bodyPr>
              <a:lstStyle/>
              <a:p>
                <a:pPr defTabSz="1218987"/>
                <a:r>
                  <a:rPr lang="en-US" sz="1200" dirty="0">
                    <a:solidFill>
                      <a:prstClr val="white"/>
                    </a:solidFill>
                    <a:latin typeface="Calibri"/>
                  </a:rPr>
                  <a:t>5 km</a:t>
                </a:r>
              </a:p>
            </p:txBody>
          </p:sp>
        </p:grpSp>
      </p:grpSp>
      <p:sp>
        <p:nvSpPr>
          <p:cNvPr id="20" name="TextBox 19"/>
          <p:cNvSpPr txBox="1"/>
          <p:nvPr/>
        </p:nvSpPr>
        <p:spPr>
          <a:xfrm>
            <a:off x="4191000" y="5853825"/>
            <a:ext cx="4114800" cy="461665"/>
          </a:xfrm>
          <a:prstGeom prst="rect">
            <a:avLst/>
          </a:prstGeom>
          <a:noFill/>
        </p:spPr>
        <p:txBody>
          <a:bodyPr wrap="square" rtlCol="0">
            <a:spAutoFit/>
          </a:bodyPr>
          <a:lstStyle/>
          <a:p>
            <a:pPr algn="ctr" defTabSz="1218987"/>
            <a:r>
              <a:rPr lang="en-US" sz="2400" dirty="0">
                <a:solidFill>
                  <a:prstClr val="white"/>
                </a:solidFill>
                <a:latin typeface="Calibri"/>
              </a:rPr>
              <a:t>Original data resample to 1 ms</a:t>
            </a:r>
          </a:p>
        </p:txBody>
      </p:sp>
      <p:sp>
        <p:nvSpPr>
          <p:cNvPr id="21" name="Arrow: Right 20"/>
          <p:cNvSpPr/>
          <p:nvPr/>
        </p:nvSpPr>
        <p:spPr>
          <a:xfrm rot="6337538">
            <a:off x="9284578" y="2736118"/>
            <a:ext cx="685621" cy="228600"/>
          </a:xfrm>
          <a:prstGeom prst="rightArrow">
            <a:avLst/>
          </a:prstGeom>
          <a:solidFill>
            <a:schemeClr val="accent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399" dirty="0">
              <a:solidFill>
                <a:prstClr val="white"/>
              </a:solidFill>
              <a:latin typeface="Calibri"/>
            </a:endParaRPr>
          </a:p>
        </p:txBody>
      </p:sp>
      <p:sp>
        <p:nvSpPr>
          <p:cNvPr id="22" name="Arrow: Right 21"/>
          <p:cNvSpPr/>
          <p:nvPr/>
        </p:nvSpPr>
        <p:spPr>
          <a:xfrm rot="4797430">
            <a:off x="2216512" y="3215502"/>
            <a:ext cx="685621" cy="228600"/>
          </a:xfrm>
          <a:prstGeom prst="rightArrow">
            <a:avLst/>
          </a:prstGeom>
          <a:solidFill>
            <a:schemeClr val="accent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399" dirty="0">
              <a:solidFill>
                <a:prstClr val="white"/>
              </a:solidFill>
              <a:latin typeface="Calibri"/>
            </a:endParaRPr>
          </a:p>
        </p:txBody>
      </p:sp>
      <p:sp>
        <p:nvSpPr>
          <p:cNvPr id="23" name="Rectangle 24">
            <a:extLst>
              <a:ext uri="{FF2B5EF4-FFF2-40B4-BE49-F238E27FC236}">
                <a16:creationId xmlns:a16="http://schemas.microsoft.com/office/drawing/2014/main" id="{EC402605-B6AE-45DB-B3DA-2560EADE05C7}"/>
              </a:ext>
            </a:extLst>
          </p:cNvPr>
          <p:cNvSpPr>
            <a:spLocks noChangeArrowheads="1"/>
          </p:cNvSpPr>
          <p:nvPr/>
        </p:nvSpPr>
        <p:spPr bwMode="auto">
          <a:xfrm>
            <a:off x="10385112" y="6475684"/>
            <a:ext cx="1805301" cy="400110"/>
          </a:xfrm>
          <a:prstGeom prst="rect">
            <a:avLst/>
          </a:prstGeom>
          <a:noFill/>
          <a:ln w="12700">
            <a:noFill/>
            <a:miter lim="800000"/>
            <a:headEnd/>
            <a:tailEnd/>
          </a:ln>
          <a:effectLst/>
        </p:spPr>
        <p:txBody>
          <a:bodyPr wrap="none">
            <a:spAutoFit/>
          </a:bodyPr>
          <a:lstStyle/>
          <a:p>
            <a:pPr algn="r" eaLnBrk="0" fontAlgn="base" hangingPunct="0">
              <a:spcBef>
                <a:spcPct val="0"/>
              </a:spcBef>
              <a:spcAft>
                <a:spcPct val="0"/>
              </a:spcAft>
            </a:pPr>
            <a:r>
              <a:rPr lang="en-US" sz="2000" dirty="0">
                <a:solidFill>
                  <a:srgbClr val="B2B2B2"/>
                </a:solidFill>
                <a:effectLst>
                  <a:outerShdw blurRad="38100" dist="38100" dir="2700000" algn="tl">
                    <a:srgbClr val="000000">
                      <a:alpha val="43137"/>
                    </a:srgbClr>
                  </a:outerShdw>
                </a:effectLst>
                <a:latin typeface="Calibri"/>
              </a:rPr>
              <a:t>(Marfurt, 2018)</a:t>
            </a:r>
          </a:p>
        </p:txBody>
      </p:sp>
      <p:sp>
        <p:nvSpPr>
          <p:cNvPr id="5" name="Slide Number Placeholder 4">
            <a:extLst>
              <a:ext uri="{FF2B5EF4-FFF2-40B4-BE49-F238E27FC236}">
                <a16:creationId xmlns:a16="http://schemas.microsoft.com/office/drawing/2014/main" id="{ADAAC4F9-F483-C1AD-90BF-2A4B1F06CB07}"/>
              </a:ext>
            </a:extLst>
          </p:cNvPr>
          <p:cNvSpPr>
            <a:spLocks noGrp="1"/>
          </p:cNvSpPr>
          <p:nvPr>
            <p:ph type="sldNum" sz="quarter" idx="12"/>
          </p:nvPr>
        </p:nvSpPr>
        <p:spPr/>
        <p:txBody>
          <a:bodyPr/>
          <a:lstStyle/>
          <a:p>
            <a:r>
              <a:rPr lang="en-US"/>
              <a:t>10a-</a:t>
            </a:r>
            <a:fld id="{32AB8D3D-FB3C-49A2-855E-BE1E1BCDA17C}" type="slidenum">
              <a:rPr lang="en-US" smtClean="0"/>
              <a:pPr/>
              <a:t>15</a:t>
            </a:fld>
            <a:endParaRPr lang="en-US" dirty="0"/>
          </a:p>
        </p:txBody>
      </p:sp>
    </p:spTree>
    <p:extLst>
      <p:ext uri="{BB962C8B-B14F-4D97-AF65-F5344CB8AC3E}">
        <p14:creationId xmlns:p14="http://schemas.microsoft.com/office/powerpoint/2010/main" val="174811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84A832-93ED-4551-A1B1-390430BB362A}"/>
              </a:ext>
            </a:extLst>
          </p:cNvPr>
          <p:cNvPicPr>
            <a:picLocks/>
          </p:cNvPicPr>
          <p:nvPr/>
        </p:nvPicPr>
        <p:blipFill>
          <a:blip r:embed="rId3"/>
          <a:stretch>
            <a:fillRect/>
          </a:stretch>
        </p:blipFill>
        <p:spPr>
          <a:xfrm>
            <a:off x="915988" y="914400"/>
            <a:ext cx="10972800" cy="4864608"/>
          </a:xfrm>
          <a:prstGeom prst="rect">
            <a:avLst/>
          </a:prstGeom>
        </p:spPr>
      </p:pic>
      <p:grpSp>
        <p:nvGrpSpPr>
          <p:cNvPr id="9" name="Group 8">
            <a:extLst>
              <a:ext uri="{FF2B5EF4-FFF2-40B4-BE49-F238E27FC236}">
                <a16:creationId xmlns:a16="http://schemas.microsoft.com/office/drawing/2014/main" id="{6F019BF0-09AB-435C-B479-9B58B3EF2EF4}"/>
              </a:ext>
            </a:extLst>
          </p:cNvPr>
          <p:cNvGrpSpPr/>
          <p:nvPr/>
        </p:nvGrpSpPr>
        <p:grpSpPr>
          <a:xfrm>
            <a:off x="381000" y="582026"/>
            <a:ext cx="7162800" cy="5212172"/>
            <a:chOff x="1282502" y="605415"/>
            <a:chExt cx="7162800" cy="5828119"/>
          </a:xfrm>
        </p:grpSpPr>
        <p:grpSp>
          <p:nvGrpSpPr>
            <p:cNvPr id="10" name="Group 9">
              <a:extLst>
                <a:ext uri="{FF2B5EF4-FFF2-40B4-BE49-F238E27FC236}">
                  <a16:creationId xmlns:a16="http://schemas.microsoft.com/office/drawing/2014/main" id="{A8CB29CD-7F03-4F9B-8015-AF681542B3C7}"/>
                </a:ext>
              </a:extLst>
            </p:cNvPr>
            <p:cNvGrpSpPr/>
            <p:nvPr/>
          </p:nvGrpSpPr>
          <p:grpSpPr>
            <a:xfrm>
              <a:off x="1282502" y="803701"/>
              <a:ext cx="546298" cy="5629833"/>
              <a:chOff x="790735" y="242500"/>
              <a:chExt cx="546298" cy="5629833"/>
            </a:xfrm>
          </p:grpSpPr>
          <p:sp>
            <p:nvSpPr>
              <p:cNvPr id="14" name="TextBox 13">
                <a:extLst>
                  <a:ext uri="{FF2B5EF4-FFF2-40B4-BE49-F238E27FC236}">
                    <a16:creationId xmlns:a16="http://schemas.microsoft.com/office/drawing/2014/main" id="{96E570E7-47DA-4F15-9598-BC979D9BADA1}"/>
                  </a:ext>
                </a:extLst>
              </p:cNvPr>
              <p:cNvSpPr txBox="1"/>
              <p:nvPr/>
            </p:nvSpPr>
            <p:spPr>
              <a:xfrm>
                <a:off x="1073819" y="242500"/>
                <a:ext cx="263214" cy="309733"/>
              </a:xfrm>
              <a:prstGeom prst="rect">
                <a:avLst/>
              </a:prstGeom>
              <a:noFill/>
            </p:spPr>
            <p:txBody>
              <a:bodyPr wrap="none" rtlCol="0">
                <a:spAutoFit/>
              </a:bodyPr>
              <a:lstStyle/>
              <a:p>
                <a:pPr defTabSz="1218987"/>
                <a:r>
                  <a:rPr lang="en-US" sz="1200" dirty="0">
                    <a:solidFill>
                      <a:prstClr val="white"/>
                    </a:solidFill>
                    <a:latin typeface="Calibri"/>
                  </a:rPr>
                  <a:t>0</a:t>
                </a:r>
              </a:p>
            </p:txBody>
          </p:sp>
          <p:sp>
            <p:nvSpPr>
              <p:cNvPr id="15" name="TextBox 14">
                <a:extLst>
                  <a:ext uri="{FF2B5EF4-FFF2-40B4-BE49-F238E27FC236}">
                    <a16:creationId xmlns:a16="http://schemas.microsoft.com/office/drawing/2014/main" id="{F9923906-5855-4136-AFB3-C3B1276D9613}"/>
                  </a:ext>
                </a:extLst>
              </p:cNvPr>
              <p:cNvSpPr txBox="1"/>
              <p:nvPr/>
            </p:nvSpPr>
            <p:spPr>
              <a:xfrm>
                <a:off x="1073819" y="2008031"/>
                <a:ext cx="263214" cy="309733"/>
              </a:xfrm>
              <a:prstGeom prst="rect">
                <a:avLst/>
              </a:prstGeom>
              <a:noFill/>
            </p:spPr>
            <p:txBody>
              <a:bodyPr wrap="none" rtlCol="0">
                <a:spAutoFit/>
              </a:bodyPr>
              <a:lstStyle/>
              <a:p>
                <a:pPr defTabSz="1218987"/>
                <a:r>
                  <a:rPr lang="en-US" sz="1200" dirty="0">
                    <a:solidFill>
                      <a:prstClr val="white"/>
                    </a:solidFill>
                    <a:latin typeface="Calibri"/>
                  </a:rPr>
                  <a:t>1</a:t>
                </a:r>
              </a:p>
            </p:txBody>
          </p:sp>
          <p:sp>
            <p:nvSpPr>
              <p:cNvPr id="16" name="TextBox 15">
                <a:extLst>
                  <a:ext uri="{FF2B5EF4-FFF2-40B4-BE49-F238E27FC236}">
                    <a16:creationId xmlns:a16="http://schemas.microsoft.com/office/drawing/2014/main" id="{2D966FAB-1C45-41B9-9F97-E2CA4975398C}"/>
                  </a:ext>
                </a:extLst>
              </p:cNvPr>
              <p:cNvSpPr txBox="1"/>
              <p:nvPr/>
            </p:nvSpPr>
            <p:spPr>
              <a:xfrm>
                <a:off x="1073819" y="5562600"/>
                <a:ext cx="263214" cy="309733"/>
              </a:xfrm>
              <a:prstGeom prst="rect">
                <a:avLst/>
              </a:prstGeom>
              <a:noFill/>
            </p:spPr>
            <p:txBody>
              <a:bodyPr wrap="none" rtlCol="0">
                <a:spAutoFit/>
              </a:bodyPr>
              <a:lstStyle/>
              <a:p>
                <a:pPr defTabSz="1218987"/>
                <a:r>
                  <a:rPr lang="en-US" sz="1200" dirty="0">
                    <a:solidFill>
                      <a:prstClr val="white"/>
                    </a:solidFill>
                    <a:latin typeface="Calibri"/>
                  </a:rPr>
                  <a:t>3</a:t>
                </a:r>
              </a:p>
            </p:txBody>
          </p:sp>
          <p:sp>
            <p:nvSpPr>
              <p:cNvPr id="17" name="TextBox 16">
                <a:extLst>
                  <a:ext uri="{FF2B5EF4-FFF2-40B4-BE49-F238E27FC236}">
                    <a16:creationId xmlns:a16="http://schemas.microsoft.com/office/drawing/2014/main" id="{EBC9D9B9-2D7D-4471-90BE-7DDDEF955116}"/>
                  </a:ext>
                </a:extLst>
              </p:cNvPr>
              <p:cNvSpPr txBox="1"/>
              <p:nvPr/>
            </p:nvSpPr>
            <p:spPr>
              <a:xfrm>
                <a:off x="1073819" y="3772488"/>
                <a:ext cx="263214" cy="309733"/>
              </a:xfrm>
              <a:prstGeom prst="rect">
                <a:avLst/>
              </a:prstGeom>
              <a:noFill/>
            </p:spPr>
            <p:txBody>
              <a:bodyPr wrap="none" rtlCol="0">
                <a:spAutoFit/>
              </a:bodyPr>
              <a:lstStyle/>
              <a:p>
                <a:pPr defTabSz="1218987"/>
                <a:r>
                  <a:rPr lang="en-US" sz="1200" dirty="0">
                    <a:solidFill>
                      <a:prstClr val="white"/>
                    </a:solidFill>
                    <a:latin typeface="Calibri"/>
                  </a:rPr>
                  <a:t>2</a:t>
                </a:r>
              </a:p>
            </p:txBody>
          </p:sp>
          <p:sp>
            <p:nvSpPr>
              <p:cNvPr id="18" name="TextBox 17">
                <a:extLst>
                  <a:ext uri="{FF2B5EF4-FFF2-40B4-BE49-F238E27FC236}">
                    <a16:creationId xmlns:a16="http://schemas.microsoft.com/office/drawing/2014/main" id="{9E5EA296-33FB-4585-997A-C15D6168DDA2}"/>
                  </a:ext>
                </a:extLst>
              </p:cNvPr>
              <p:cNvSpPr txBox="1"/>
              <p:nvPr/>
            </p:nvSpPr>
            <p:spPr>
              <a:xfrm rot="16200000">
                <a:off x="546370" y="2954550"/>
                <a:ext cx="765729" cy="276999"/>
              </a:xfrm>
              <a:prstGeom prst="rect">
                <a:avLst/>
              </a:prstGeom>
              <a:noFill/>
            </p:spPr>
            <p:txBody>
              <a:bodyPr wrap="none" rtlCol="0">
                <a:spAutoFit/>
              </a:bodyPr>
              <a:lstStyle/>
              <a:p>
                <a:pPr defTabSz="1218987"/>
                <a:r>
                  <a:rPr lang="en-US" sz="1200" dirty="0">
                    <a:solidFill>
                      <a:prstClr val="white"/>
                    </a:solidFill>
                    <a:latin typeface="Calibri"/>
                  </a:rPr>
                  <a:t>Time (s)</a:t>
                </a:r>
              </a:p>
            </p:txBody>
          </p:sp>
        </p:grpSp>
        <p:grpSp>
          <p:nvGrpSpPr>
            <p:cNvPr id="11" name="Group 10">
              <a:extLst>
                <a:ext uri="{FF2B5EF4-FFF2-40B4-BE49-F238E27FC236}">
                  <a16:creationId xmlns:a16="http://schemas.microsoft.com/office/drawing/2014/main" id="{D193EDC9-1790-4CE0-94A0-5F815F6D5C61}"/>
                </a:ext>
              </a:extLst>
            </p:cNvPr>
            <p:cNvGrpSpPr/>
            <p:nvPr/>
          </p:nvGrpSpPr>
          <p:grpSpPr>
            <a:xfrm>
              <a:off x="6264166" y="605415"/>
              <a:ext cx="2181136" cy="309733"/>
              <a:chOff x="3058549" y="118831"/>
              <a:chExt cx="2181136" cy="309733"/>
            </a:xfrm>
          </p:grpSpPr>
          <p:cxnSp>
            <p:nvCxnSpPr>
              <p:cNvPr id="12" name="Straight Connector 11">
                <a:extLst>
                  <a:ext uri="{FF2B5EF4-FFF2-40B4-BE49-F238E27FC236}">
                    <a16:creationId xmlns:a16="http://schemas.microsoft.com/office/drawing/2014/main" id="{595B2E9C-A24F-4649-96DA-ED711EDEB7EE}"/>
                  </a:ext>
                </a:extLst>
              </p:cNvPr>
              <p:cNvCxnSpPr/>
              <p:nvPr/>
            </p:nvCxnSpPr>
            <p:spPr>
              <a:xfrm>
                <a:off x="3058549" y="399912"/>
                <a:ext cx="2181136" cy="53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7F225C6-1512-4D88-8D96-C4AFC7E80E23}"/>
                  </a:ext>
                </a:extLst>
              </p:cNvPr>
              <p:cNvSpPr txBox="1"/>
              <p:nvPr/>
            </p:nvSpPr>
            <p:spPr>
              <a:xfrm>
                <a:off x="3935770" y="118831"/>
                <a:ext cx="492443" cy="309733"/>
              </a:xfrm>
              <a:prstGeom prst="rect">
                <a:avLst/>
              </a:prstGeom>
              <a:noFill/>
            </p:spPr>
            <p:txBody>
              <a:bodyPr wrap="none" rtlCol="0">
                <a:spAutoFit/>
              </a:bodyPr>
              <a:lstStyle/>
              <a:p>
                <a:pPr defTabSz="1218987"/>
                <a:r>
                  <a:rPr lang="en-US" sz="1200" dirty="0">
                    <a:solidFill>
                      <a:prstClr val="white"/>
                    </a:solidFill>
                    <a:latin typeface="Calibri"/>
                  </a:rPr>
                  <a:t>5 km</a:t>
                </a:r>
              </a:p>
            </p:txBody>
          </p:sp>
        </p:grpSp>
      </p:grpSp>
      <p:sp>
        <p:nvSpPr>
          <p:cNvPr id="19" name="TextBox 18">
            <a:extLst>
              <a:ext uri="{FF2B5EF4-FFF2-40B4-BE49-F238E27FC236}">
                <a16:creationId xmlns:a16="http://schemas.microsoft.com/office/drawing/2014/main" id="{18EA853B-455C-4356-8808-98F735009400}"/>
              </a:ext>
            </a:extLst>
          </p:cNvPr>
          <p:cNvSpPr txBox="1"/>
          <p:nvPr/>
        </p:nvSpPr>
        <p:spPr>
          <a:xfrm>
            <a:off x="4344889" y="5791201"/>
            <a:ext cx="3789992" cy="461665"/>
          </a:xfrm>
          <a:prstGeom prst="rect">
            <a:avLst/>
          </a:prstGeom>
          <a:noFill/>
        </p:spPr>
        <p:txBody>
          <a:bodyPr wrap="square" rtlCol="0">
            <a:spAutoFit/>
          </a:bodyPr>
          <a:lstStyle/>
          <a:p>
            <a:pPr algn="ctr" defTabSz="1218987"/>
            <a:r>
              <a:rPr lang="en-US" sz="2400" dirty="0">
                <a:solidFill>
                  <a:prstClr val="white"/>
                </a:solidFill>
                <a:latin typeface="Calibri"/>
              </a:rPr>
              <a:t>After bandwidth extension</a:t>
            </a:r>
          </a:p>
        </p:txBody>
      </p:sp>
      <p:sp>
        <p:nvSpPr>
          <p:cNvPr id="20" name="Title 1">
            <a:extLst>
              <a:ext uri="{FF2B5EF4-FFF2-40B4-BE49-F238E27FC236}">
                <a16:creationId xmlns:a16="http://schemas.microsoft.com/office/drawing/2014/main" id="{4B5BD0B1-D891-466A-94FC-E6D84AB95781}"/>
              </a:ext>
            </a:extLst>
          </p:cNvPr>
          <p:cNvSpPr>
            <a:spLocks noGrp="1"/>
          </p:cNvSpPr>
          <p:nvPr>
            <p:ph type="title"/>
          </p:nvPr>
        </p:nvSpPr>
        <p:spPr>
          <a:xfrm>
            <a:off x="-22964" y="26122"/>
            <a:ext cx="10969943" cy="583479"/>
          </a:xfrm>
        </p:spPr>
        <p:txBody>
          <a:bodyPr>
            <a:noAutofit/>
          </a:bodyPr>
          <a:lstStyle/>
          <a:p>
            <a:pPr algn="l"/>
            <a:r>
              <a:rPr lang="en-US" dirty="0">
                <a:latin typeface="+mn-lt"/>
              </a:rPr>
              <a:t>Bandwidth extension using inverse CWT “deconvolution”</a:t>
            </a:r>
          </a:p>
        </p:txBody>
      </p:sp>
      <p:sp>
        <p:nvSpPr>
          <p:cNvPr id="21" name="Rectangle 24">
            <a:extLst>
              <a:ext uri="{FF2B5EF4-FFF2-40B4-BE49-F238E27FC236}">
                <a16:creationId xmlns:a16="http://schemas.microsoft.com/office/drawing/2014/main" id="{0115FC14-57F9-41F5-A09D-ED0CC692915A}"/>
              </a:ext>
            </a:extLst>
          </p:cNvPr>
          <p:cNvSpPr>
            <a:spLocks noChangeArrowheads="1"/>
          </p:cNvSpPr>
          <p:nvPr/>
        </p:nvSpPr>
        <p:spPr bwMode="auto">
          <a:xfrm>
            <a:off x="10385112" y="6475684"/>
            <a:ext cx="1805301" cy="400110"/>
          </a:xfrm>
          <a:prstGeom prst="rect">
            <a:avLst/>
          </a:prstGeom>
          <a:noFill/>
          <a:ln w="12700">
            <a:noFill/>
            <a:miter lim="800000"/>
            <a:headEnd/>
            <a:tailEnd/>
          </a:ln>
          <a:effectLst/>
        </p:spPr>
        <p:txBody>
          <a:bodyPr wrap="none">
            <a:spAutoFit/>
          </a:bodyPr>
          <a:lstStyle/>
          <a:p>
            <a:pPr algn="r" eaLnBrk="0" fontAlgn="base" hangingPunct="0">
              <a:spcBef>
                <a:spcPct val="0"/>
              </a:spcBef>
              <a:spcAft>
                <a:spcPct val="0"/>
              </a:spcAft>
            </a:pPr>
            <a:r>
              <a:rPr lang="en-US" sz="2000" dirty="0">
                <a:solidFill>
                  <a:srgbClr val="B2B2B2"/>
                </a:solidFill>
                <a:effectLst>
                  <a:outerShdw blurRad="38100" dist="38100" dir="2700000" algn="tl">
                    <a:srgbClr val="000000">
                      <a:alpha val="43137"/>
                    </a:srgbClr>
                  </a:outerShdw>
                </a:effectLst>
                <a:latin typeface="Calibri"/>
              </a:rPr>
              <a:t>(Marfurt, 2018)</a:t>
            </a:r>
          </a:p>
        </p:txBody>
      </p:sp>
      <p:sp>
        <p:nvSpPr>
          <p:cNvPr id="3" name="Slide Number Placeholder 2">
            <a:extLst>
              <a:ext uri="{FF2B5EF4-FFF2-40B4-BE49-F238E27FC236}">
                <a16:creationId xmlns:a16="http://schemas.microsoft.com/office/drawing/2014/main" id="{3B0F34E2-4A4F-A339-D60E-B1DBE7E6E880}"/>
              </a:ext>
            </a:extLst>
          </p:cNvPr>
          <p:cNvSpPr>
            <a:spLocks noGrp="1"/>
          </p:cNvSpPr>
          <p:nvPr>
            <p:ph type="sldNum" sz="quarter" idx="12"/>
          </p:nvPr>
        </p:nvSpPr>
        <p:spPr/>
        <p:txBody>
          <a:bodyPr/>
          <a:lstStyle/>
          <a:p>
            <a:r>
              <a:rPr lang="en-US"/>
              <a:t>10a-</a:t>
            </a:r>
            <a:fld id="{32AB8D3D-FB3C-49A2-855E-BE1E1BCDA17C}" type="slidenum">
              <a:rPr lang="en-US" smtClean="0"/>
              <a:pPr/>
              <a:t>16</a:t>
            </a:fld>
            <a:endParaRPr lang="en-US" dirty="0"/>
          </a:p>
        </p:txBody>
      </p:sp>
    </p:spTree>
    <p:extLst>
      <p:ext uri="{BB962C8B-B14F-4D97-AF65-F5344CB8AC3E}">
        <p14:creationId xmlns:p14="http://schemas.microsoft.com/office/powerpoint/2010/main" val="2190369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p:cNvSpPr>
          <p:nvPr/>
        </p:nvSpPr>
        <p:spPr bwMode="auto">
          <a:xfrm>
            <a:off x="-17585" y="430463"/>
            <a:ext cx="9144000" cy="622300"/>
          </a:xfrm>
          <a:prstGeom prst="rect">
            <a:avLst/>
          </a:prstGeom>
          <a:noFill/>
          <a:ln w="12700" cap="rnd">
            <a:noFill/>
            <a:round/>
            <a:headEnd type="none" w="med" len="med"/>
            <a:tailEnd type="none" w="med" len="med"/>
          </a:ln>
        </p:spPr>
        <p:txBody>
          <a:bodyPr lIns="38100" tIns="38100" rIns="38100" bIns="38100"/>
          <a:lstStyle/>
          <a:p>
            <a:pPr eaLnBrk="0" fontAlgn="base" hangingPunct="0">
              <a:spcBef>
                <a:spcPct val="0"/>
              </a:spcBef>
              <a:spcAft>
                <a:spcPct val="0"/>
              </a:spcAft>
            </a:pPr>
            <a:endParaRPr lang="en-US" sz="3600" b="1" i="1" dirty="0">
              <a:solidFill>
                <a:srgbClr val="000000"/>
              </a:solidFill>
              <a:effectLst>
                <a:outerShdw blurRad="38100" dist="38100" dir="2700000" algn="tl">
                  <a:srgbClr val="000000">
                    <a:alpha val="43137"/>
                  </a:srgbClr>
                </a:outerShdw>
              </a:effectLst>
              <a:latin typeface="Calibri"/>
              <a:ea typeface="Lucida Grande" charset="0"/>
              <a:cs typeface="Lucida Grande" charset="0"/>
              <a:sym typeface="Lucida Grande" charset="0"/>
            </a:endParaRPr>
          </a:p>
        </p:txBody>
      </p:sp>
      <p:grpSp>
        <p:nvGrpSpPr>
          <p:cNvPr id="3" name="Group 2">
            <a:extLst>
              <a:ext uri="{FF2B5EF4-FFF2-40B4-BE49-F238E27FC236}">
                <a16:creationId xmlns:a16="http://schemas.microsoft.com/office/drawing/2014/main" id="{773A2BD1-2E11-42ED-97C3-B82D4F7657CE}"/>
              </a:ext>
            </a:extLst>
          </p:cNvPr>
          <p:cNvGrpSpPr/>
          <p:nvPr/>
        </p:nvGrpSpPr>
        <p:grpSpPr>
          <a:xfrm>
            <a:off x="930758" y="1524001"/>
            <a:ext cx="745643" cy="3562795"/>
            <a:chOff x="619110" y="1524000"/>
            <a:chExt cx="745643" cy="3562795"/>
          </a:xfrm>
        </p:grpSpPr>
        <p:sp>
          <p:nvSpPr>
            <p:cNvPr id="2" name="TextBox 1">
              <a:extLst>
                <a:ext uri="{FF2B5EF4-FFF2-40B4-BE49-F238E27FC236}">
                  <a16:creationId xmlns:a16="http://schemas.microsoft.com/office/drawing/2014/main" id="{EB9995AB-28BF-49F0-99E6-043FD39E97DD}"/>
                </a:ext>
              </a:extLst>
            </p:cNvPr>
            <p:cNvSpPr txBox="1"/>
            <p:nvPr/>
          </p:nvSpPr>
          <p:spPr>
            <a:xfrm>
              <a:off x="865898" y="1524000"/>
              <a:ext cx="498855" cy="276999"/>
            </a:xfrm>
            <a:prstGeom prst="rect">
              <a:avLst/>
            </a:prstGeom>
            <a:noFill/>
          </p:spPr>
          <p:txBody>
            <a:bodyPr wrap="none" rtlCol="0">
              <a:spAutoFit/>
            </a:bodyPr>
            <a:lstStyle/>
            <a:p>
              <a:pPr defTabSz="1218987"/>
              <a:r>
                <a:rPr lang="en-US" sz="1200" dirty="0">
                  <a:solidFill>
                    <a:prstClr val="white"/>
                  </a:solidFill>
                  <a:latin typeface="Calibri"/>
                </a:rPr>
                <a:t>6000</a:t>
              </a:r>
            </a:p>
          </p:txBody>
        </p:sp>
        <p:sp>
          <p:nvSpPr>
            <p:cNvPr id="10" name="TextBox 9">
              <a:extLst>
                <a:ext uri="{FF2B5EF4-FFF2-40B4-BE49-F238E27FC236}">
                  <a16:creationId xmlns:a16="http://schemas.microsoft.com/office/drawing/2014/main" id="{DFF48E33-FB18-494A-85D5-D64C6259E5ED}"/>
                </a:ext>
              </a:extLst>
            </p:cNvPr>
            <p:cNvSpPr txBox="1"/>
            <p:nvPr/>
          </p:nvSpPr>
          <p:spPr>
            <a:xfrm>
              <a:off x="865898" y="3696591"/>
              <a:ext cx="498855" cy="276999"/>
            </a:xfrm>
            <a:prstGeom prst="rect">
              <a:avLst/>
            </a:prstGeom>
            <a:noFill/>
          </p:spPr>
          <p:txBody>
            <a:bodyPr wrap="none" rtlCol="0">
              <a:spAutoFit/>
            </a:bodyPr>
            <a:lstStyle/>
            <a:p>
              <a:pPr defTabSz="1218987"/>
              <a:r>
                <a:rPr lang="en-US" sz="1200" dirty="0">
                  <a:solidFill>
                    <a:prstClr val="white"/>
                  </a:solidFill>
                  <a:latin typeface="Calibri"/>
                </a:rPr>
                <a:t>7000</a:t>
              </a:r>
            </a:p>
          </p:txBody>
        </p:sp>
        <p:sp>
          <p:nvSpPr>
            <p:cNvPr id="11" name="TextBox 10">
              <a:extLst>
                <a:ext uri="{FF2B5EF4-FFF2-40B4-BE49-F238E27FC236}">
                  <a16:creationId xmlns:a16="http://schemas.microsoft.com/office/drawing/2014/main" id="{A067361B-6FCF-4176-9FEC-029409C2A521}"/>
                </a:ext>
              </a:extLst>
            </p:cNvPr>
            <p:cNvSpPr txBox="1"/>
            <p:nvPr/>
          </p:nvSpPr>
          <p:spPr>
            <a:xfrm>
              <a:off x="838178" y="4809796"/>
              <a:ext cx="498855" cy="276999"/>
            </a:xfrm>
            <a:prstGeom prst="rect">
              <a:avLst/>
            </a:prstGeom>
            <a:noFill/>
          </p:spPr>
          <p:txBody>
            <a:bodyPr wrap="none" rtlCol="0">
              <a:spAutoFit/>
            </a:bodyPr>
            <a:lstStyle/>
            <a:p>
              <a:pPr defTabSz="1218987"/>
              <a:r>
                <a:rPr lang="en-US" sz="1200" dirty="0">
                  <a:solidFill>
                    <a:prstClr val="white"/>
                  </a:solidFill>
                  <a:latin typeface="Calibri"/>
                </a:rPr>
                <a:t>7500</a:t>
              </a:r>
            </a:p>
          </p:txBody>
        </p:sp>
        <p:sp>
          <p:nvSpPr>
            <p:cNvPr id="12" name="TextBox 11">
              <a:extLst>
                <a:ext uri="{FF2B5EF4-FFF2-40B4-BE49-F238E27FC236}">
                  <a16:creationId xmlns:a16="http://schemas.microsoft.com/office/drawing/2014/main" id="{388D8D55-5F1D-48D9-AB6B-8BB2B199E604}"/>
                </a:ext>
              </a:extLst>
            </p:cNvPr>
            <p:cNvSpPr txBox="1"/>
            <p:nvPr/>
          </p:nvSpPr>
          <p:spPr>
            <a:xfrm>
              <a:off x="865898" y="2637205"/>
              <a:ext cx="498855" cy="276999"/>
            </a:xfrm>
            <a:prstGeom prst="rect">
              <a:avLst/>
            </a:prstGeom>
            <a:noFill/>
          </p:spPr>
          <p:txBody>
            <a:bodyPr wrap="none" rtlCol="0">
              <a:spAutoFit/>
            </a:bodyPr>
            <a:lstStyle/>
            <a:p>
              <a:pPr defTabSz="1218987"/>
              <a:r>
                <a:rPr lang="en-US" sz="1200" dirty="0">
                  <a:solidFill>
                    <a:prstClr val="white"/>
                  </a:solidFill>
                  <a:latin typeface="Calibri"/>
                </a:rPr>
                <a:t>6500</a:t>
              </a:r>
            </a:p>
          </p:txBody>
        </p:sp>
        <p:sp>
          <p:nvSpPr>
            <p:cNvPr id="13" name="TextBox 12">
              <a:extLst>
                <a:ext uri="{FF2B5EF4-FFF2-40B4-BE49-F238E27FC236}">
                  <a16:creationId xmlns:a16="http://schemas.microsoft.com/office/drawing/2014/main" id="{FD7343EC-C19F-44B1-B2D0-1D4E47539831}"/>
                </a:ext>
              </a:extLst>
            </p:cNvPr>
            <p:cNvSpPr txBox="1"/>
            <p:nvPr/>
          </p:nvSpPr>
          <p:spPr>
            <a:xfrm rot="16200000">
              <a:off x="361059" y="3215359"/>
              <a:ext cx="793102" cy="276999"/>
            </a:xfrm>
            <a:prstGeom prst="rect">
              <a:avLst/>
            </a:prstGeom>
            <a:noFill/>
          </p:spPr>
          <p:txBody>
            <a:bodyPr wrap="none" rtlCol="0">
              <a:spAutoFit/>
            </a:bodyPr>
            <a:lstStyle/>
            <a:p>
              <a:pPr defTabSz="1218987"/>
              <a:r>
                <a:rPr lang="en-US" sz="1200" dirty="0">
                  <a:solidFill>
                    <a:prstClr val="white"/>
                  </a:solidFill>
                  <a:latin typeface="Calibri"/>
                </a:rPr>
                <a:t>Depth (ft)</a:t>
              </a:r>
            </a:p>
          </p:txBody>
        </p:sp>
      </p:grpSp>
      <p:grpSp>
        <p:nvGrpSpPr>
          <p:cNvPr id="16" name="Group 15">
            <a:extLst>
              <a:ext uri="{FF2B5EF4-FFF2-40B4-BE49-F238E27FC236}">
                <a16:creationId xmlns:a16="http://schemas.microsoft.com/office/drawing/2014/main" id="{916D79C4-C027-4295-B632-C8CB5380430A}"/>
              </a:ext>
            </a:extLst>
          </p:cNvPr>
          <p:cNvGrpSpPr/>
          <p:nvPr/>
        </p:nvGrpSpPr>
        <p:grpSpPr>
          <a:xfrm>
            <a:off x="4724400" y="599698"/>
            <a:ext cx="2209800" cy="283833"/>
            <a:chOff x="4722812" y="457780"/>
            <a:chExt cx="2209800" cy="283833"/>
          </a:xfrm>
        </p:grpSpPr>
        <p:cxnSp>
          <p:nvCxnSpPr>
            <p:cNvPr id="14" name="Straight Connector 13">
              <a:extLst>
                <a:ext uri="{FF2B5EF4-FFF2-40B4-BE49-F238E27FC236}">
                  <a16:creationId xmlns:a16="http://schemas.microsoft.com/office/drawing/2014/main" id="{C165BF2F-23ED-4FDC-8760-6E256178EACD}"/>
                </a:ext>
              </a:extLst>
            </p:cNvPr>
            <p:cNvCxnSpPr/>
            <p:nvPr/>
          </p:nvCxnSpPr>
          <p:spPr>
            <a:xfrm>
              <a:off x="4722812" y="741613"/>
              <a:ext cx="2209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440D979-DEA8-42FC-9837-F52B9FA93D71}"/>
                </a:ext>
              </a:extLst>
            </p:cNvPr>
            <p:cNvSpPr txBox="1"/>
            <p:nvPr/>
          </p:nvSpPr>
          <p:spPr>
            <a:xfrm>
              <a:off x="5621842" y="457780"/>
              <a:ext cx="457176" cy="276999"/>
            </a:xfrm>
            <a:prstGeom prst="rect">
              <a:avLst/>
            </a:prstGeom>
            <a:noFill/>
          </p:spPr>
          <p:txBody>
            <a:bodyPr wrap="none" rtlCol="0">
              <a:spAutoFit/>
            </a:bodyPr>
            <a:lstStyle/>
            <a:p>
              <a:pPr defTabSz="1218987"/>
              <a:r>
                <a:rPr lang="en-US" sz="1200" dirty="0">
                  <a:solidFill>
                    <a:prstClr val="white"/>
                  </a:solidFill>
                  <a:latin typeface="Calibri"/>
                </a:rPr>
                <a:t>1 mi</a:t>
              </a:r>
            </a:p>
          </p:txBody>
        </p:sp>
      </p:grpSp>
      <p:pic>
        <p:nvPicPr>
          <p:cNvPr id="17" name="Picture 1">
            <a:extLst>
              <a:ext uri="{FF2B5EF4-FFF2-40B4-BE49-F238E27FC236}">
                <a16:creationId xmlns:a16="http://schemas.microsoft.com/office/drawing/2014/main" id="{7D432A36-AAE3-47A6-A888-066E655705E0}"/>
              </a:ext>
            </a:extLst>
          </p:cNvPr>
          <p:cNvPicPr preferRelativeResize="0">
            <a:picLocks noChangeArrowheads="1"/>
          </p:cNvPicPr>
          <p:nvPr/>
        </p:nvPicPr>
        <p:blipFill rotWithShape="1">
          <a:blip r:embed="rId3" cstate="print"/>
          <a:srcRect l="24812" t="36870" r="4759" b="17128"/>
          <a:stretch/>
        </p:blipFill>
        <p:spPr bwMode="auto">
          <a:xfrm>
            <a:off x="1683144" y="1205163"/>
            <a:ext cx="8814816" cy="4233672"/>
          </a:xfrm>
          <a:prstGeom prst="rect">
            <a:avLst/>
          </a:prstGeom>
          <a:noFill/>
          <a:ln w="9525" cap="flat">
            <a:noFill/>
            <a:round/>
            <a:headEnd/>
            <a:tailEnd/>
          </a:ln>
        </p:spPr>
      </p:pic>
      <p:sp>
        <p:nvSpPr>
          <p:cNvPr id="18" name="Title 3">
            <a:extLst>
              <a:ext uri="{FF2B5EF4-FFF2-40B4-BE49-F238E27FC236}">
                <a16:creationId xmlns:a16="http://schemas.microsoft.com/office/drawing/2014/main" id="{4D7B2DCC-34FD-4B6A-8DDB-60798ACAAF14}"/>
              </a:ext>
            </a:extLst>
          </p:cNvPr>
          <p:cNvSpPr txBox="1">
            <a:spLocks/>
          </p:cNvSpPr>
          <p:nvPr/>
        </p:nvSpPr>
        <p:spPr bwMode="auto">
          <a:xfrm>
            <a:off x="1588" y="0"/>
            <a:ext cx="9144000" cy="73025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sz="3200" b="0">
                <a:solidFill>
                  <a:srgbClr val="FFCC00"/>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5pPr>
            <a:lvl6pPr marL="4572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6pPr>
            <a:lvl7pPr marL="9144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7pPr>
            <a:lvl8pPr marL="13716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8pPr>
            <a:lvl9pPr marL="18288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9pPr>
          </a:lstStyle>
          <a:p>
            <a:pPr algn="l">
              <a:defRPr/>
            </a:pPr>
            <a:r>
              <a:rPr lang="en-US" kern="0" dirty="0">
                <a:latin typeface="Calibri"/>
              </a:rPr>
              <a:t>Original Seismic Amplitude for a Barnett Shale survey</a:t>
            </a:r>
          </a:p>
        </p:txBody>
      </p:sp>
      <p:grpSp>
        <p:nvGrpSpPr>
          <p:cNvPr id="19" name="Group 18">
            <a:extLst>
              <a:ext uri="{FF2B5EF4-FFF2-40B4-BE49-F238E27FC236}">
                <a16:creationId xmlns:a16="http://schemas.microsoft.com/office/drawing/2014/main" id="{1F2712CE-D003-4544-834B-5E6F08338372}"/>
              </a:ext>
            </a:extLst>
          </p:cNvPr>
          <p:cNvGrpSpPr/>
          <p:nvPr/>
        </p:nvGrpSpPr>
        <p:grpSpPr>
          <a:xfrm>
            <a:off x="10477323" y="876696"/>
            <a:ext cx="1635051" cy="2247194"/>
            <a:chOff x="10228633" y="234118"/>
            <a:chExt cx="1635051" cy="2247194"/>
          </a:xfrm>
        </p:grpSpPr>
        <p:grpSp>
          <p:nvGrpSpPr>
            <p:cNvPr id="20" name="Group 19">
              <a:extLst>
                <a:ext uri="{FF2B5EF4-FFF2-40B4-BE49-F238E27FC236}">
                  <a16:creationId xmlns:a16="http://schemas.microsoft.com/office/drawing/2014/main" id="{E7C0B24C-0DA0-4207-8FD6-0884172BEA9D}"/>
                </a:ext>
              </a:extLst>
            </p:cNvPr>
            <p:cNvGrpSpPr/>
            <p:nvPr/>
          </p:nvGrpSpPr>
          <p:grpSpPr>
            <a:xfrm>
              <a:off x="10596710" y="431277"/>
              <a:ext cx="1266974" cy="2050035"/>
              <a:chOff x="4367627" y="-1042171"/>
              <a:chExt cx="1266974" cy="2050035"/>
            </a:xfrm>
          </p:grpSpPr>
          <p:sp>
            <p:nvSpPr>
              <p:cNvPr id="23" name="TextBox 22">
                <a:extLst>
                  <a:ext uri="{FF2B5EF4-FFF2-40B4-BE49-F238E27FC236}">
                    <a16:creationId xmlns:a16="http://schemas.microsoft.com/office/drawing/2014/main" id="{AB7D72D3-49AD-47E3-82D6-D3359B97BED4}"/>
                  </a:ext>
                </a:extLst>
              </p:cNvPr>
              <p:cNvSpPr txBox="1"/>
              <p:nvPr/>
            </p:nvSpPr>
            <p:spPr>
              <a:xfrm>
                <a:off x="4567801" y="-1042171"/>
                <a:ext cx="936328" cy="246221"/>
              </a:xfrm>
              <a:prstGeom prst="rect">
                <a:avLst/>
              </a:prstGeom>
              <a:noFill/>
            </p:spPr>
            <p:txBody>
              <a:bodyPr wrap="square" rtlCol="0">
                <a:spAutoFit/>
              </a:bodyPr>
              <a:lstStyle/>
              <a:p>
                <a:pPr fontAlgn="base">
                  <a:spcBef>
                    <a:spcPct val="0"/>
                  </a:spcBef>
                  <a:spcAft>
                    <a:spcPct val="0"/>
                  </a:spcAft>
                  <a:defRPr/>
                </a:pPr>
                <a:r>
                  <a:rPr lang="en-US" sz="1000" kern="0" dirty="0">
                    <a:solidFill>
                      <a:prstClr val="white"/>
                    </a:solidFill>
                    <a:latin typeface="Calibri"/>
                  </a:rPr>
                  <a:t>Positive</a:t>
                </a:r>
              </a:p>
            </p:txBody>
          </p:sp>
          <p:pic>
            <p:nvPicPr>
              <p:cNvPr id="24" name="Picture 23">
                <a:extLst>
                  <a:ext uri="{FF2B5EF4-FFF2-40B4-BE49-F238E27FC236}">
                    <a16:creationId xmlns:a16="http://schemas.microsoft.com/office/drawing/2014/main" id="{07859C86-0FDD-4EC3-BF34-2146518DF1AD}"/>
                  </a:ext>
                </a:extLst>
              </p:cNvPr>
              <p:cNvPicPr preferRelativeResize="0">
                <a:picLocks/>
              </p:cNvPicPr>
              <p:nvPr/>
            </p:nvPicPr>
            <p:blipFill>
              <a:blip r:embed="rId4"/>
              <a:stretch>
                <a:fillRect/>
              </a:stretch>
            </p:blipFill>
            <p:spPr>
              <a:xfrm rot="16200000">
                <a:off x="3567527" y="-143946"/>
                <a:ext cx="1828800" cy="228600"/>
              </a:xfrm>
              <a:prstGeom prst="rect">
                <a:avLst/>
              </a:prstGeom>
              <a:ln>
                <a:solidFill>
                  <a:schemeClr val="tx1"/>
                </a:solidFill>
              </a:ln>
            </p:spPr>
          </p:pic>
          <p:sp>
            <p:nvSpPr>
              <p:cNvPr id="25" name="TextBox 24">
                <a:extLst>
                  <a:ext uri="{FF2B5EF4-FFF2-40B4-BE49-F238E27FC236}">
                    <a16:creationId xmlns:a16="http://schemas.microsoft.com/office/drawing/2014/main" id="{E44FC3D5-A486-448C-AC92-98BA23D5C11E}"/>
                  </a:ext>
                </a:extLst>
              </p:cNvPr>
              <p:cNvSpPr txBox="1"/>
              <p:nvPr/>
            </p:nvSpPr>
            <p:spPr>
              <a:xfrm>
                <a:off x="4567801" y="761643"/>
                <a:ext cx="1066800" cy="246221"/>
              </a:xfrm>
              <a:prstGeom prst="rect">
                <a:avLst/>
              </a:prstGeom>
              <a:noFill/>
            </p:spPr>
            <p:txBody>
              <a:bodyPr wrap="square" rtlCol="0">
                <a:spAutoFit/>
              </a:bodyPr>
              <a:lstStyle/>
              <a:p>
                <a:pPr fontAlgn="base">
                  <a:spcBef>
                    <a:spcPct val="0"/>
                  </a:spcBef>
                  <a:spcAft>
                    <a:spcPct val="0"/>
                  </a:spcAft>
                  <a:defRPr/>
                </a:pPr>
                <a:r>
                  <a:rPr lang="en-US" sz="1000" kern="0" dirty="0">
                    <a:solidFill>
                      <a:prstClr val="white"/>
                    </a:solidFill>
                    <a:latin typeface="Calibri"/>
                  </a:rPr>
                  <a:t>Negative</a:t>
                </a:r>
              </a:p>
            </p:txBody>
          </p:sp>
        </p:grpSp>
        <p:sp>
          <p:nvSpPr>
            <p:cNvPr id="21" name="TextBox 20">
              <a:extLst>
                <a:ext uri="{FF2B5EF4-FFF2-40B4-BE49-F238E27FC236}">
                  <a16:creationId xmlns:a16="http://schemas.microsoft.com/office/drawing/2014/main" id="{651D8FEC-AA96-4EC5-8E9E-50C94C213FA8}"/>
                </a:ext>
              </a:extLst>
            </p:cNvPr>
            <p:cNvSpPr txBox="1"/>
            <p:nvPr/>
          </p:nvSpPr>
          <p:spPr>
            <a:xfrm>
              <a:off x="10846420" y="1353979"/>
              <a:ext cx="936328" cy="246221"/>
            </a:xfrm>
            <a:prstGeom prst="rect">
              <a:avLst/>
            </a:prstGeom>
            <a:noFill/>
          </p:spPr>
          <p:txBody>
            <a:bodyPr wrap="square" rtlCol="0">
              <a:spAutoFit/>
            </a:bodyPr>
            <a:lstStyle/>
            <a:p>
              <a:pPr fontAlgn="base">
                <a:spcBef>
                  <a:spcPct val="0"/>
                </a:spcBef>
                <a:spcAft>
                  <a:spcPct val="0"/>
                </a:spcAft>
                <a:defRPr/>
              </a:pPr>
              <a:r>
                <a:rPr lang="en-US" sz="1000" kern="0" dirty="0">
                  <a:solidFill>
                    <a:prstClr val="white"/>
                  </a:solidFill>
                  <a:latin typeface="Calibri"/>
                </a:rPr>
                <a:t>0</a:t>
              </a:r>
            </a:p>
          </p:txBody>
        </p:sp>
        <p:sp>
          <p:nvSpPr>
            <p:cNvPr id="22" name="TextBox 21">
              <a:extLst>
                <a:ext uri="{FF2B5EF4-FFF2-40B4-BE49-F238E27FC236}">
                  <a16:creationId xmlns:a16="http://schemas.microsoft.com/office/drawing/2014/main" id="{92B9F412-F8B9-41E6-8974-80BB96F7DA24}"/>
                </a:ext>
              </a:extLst>
            </p:cNvPr>
            <p:cNvSpPr txBox="1"/>
            <p:nvPr/>
          </p:nvSpPr>
          <p:spPr>
            <a:xfrm>
              <a:off x="10228633" y="234118"/>
              <a:ext cx="936328" cy="246221"/>
            </a:xfrm>
            <a:prstGeom prst="rect">
              <a:avLst/>
            </a:prstGeom>
            <a:noFill/>
          </p:spPr>
          <p:txBody>
            <a:bodyPr wrap="square" rtlCol="0">
              <a:spAutoFit/>
            </a:bodyPr>
            <a:lstStyle/>
            <a:p>
              <a:pPr algn="ctr" fontAlgn="base">
                <a:spcBef>
                  <a:spcPct val="0"/>
                </a:spcBef>
                <a:spcAft>
                  <a:spcPct val="0"/>
                </a:spcAft>
                <a:defRPr/>
              </a:pPr>
              <a:r>
                <a:rPr lang="en-US" sz="1000" kern="0" dirty="0">
                  <a:solidFill>
                    <a:prstClr val="white"/>
                  </a:solidFill>
                  <a:latin typeface="Calibri"/>
                </a:rPr>
                <a:t>Amplitude</a:t>
              </a:r>
            </a:p>
          </p:txBody>
        </p:sp>
      </p:grpSp>
      <p:sp>
        <p:nvSpPr>
          <p:cNvPr id="26" name="Arrow: Right 25">
            <a:extLst>
              <a:ext uri="{FF2B5EF4-FFF2-40B4-BE49-F238E27FC236}">
                <a16:creationId xmlns:a16="http://schemas.microsoft.com/office/drawing/2014/main" id="{BA1CD4B4-958A-4980-B6FA-9757B437A2E1}"/>
              </a:ext>
            </a:extLst>
          </p:cNvPr>
          <p:cNvSpPr/>
          <p:nvPr/>
        </p:nvSpPr>
        <p:spPr>
          <a:xfrm rot="21116013" flipH="1">
            <a:off x="9740742" y="2994746"/>
            <a:ext cx="713114" cy="280710"/>
          </a:xfrm>
          <a:prstGeom prst="right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dirty="0">
              <a:solidFill>
                <a:prstClr val="white"/>
              </a:solidFill>
              <a:latin typeface="Calibri"/>
            </a:endParaRPr>
          </a:p>
        </p:txBody>
      </p:sp>
      <p:sp>
        <p:nvSpPr>
          <p:cNvPr id="27" name="Rectangle 24">
            <a:extLst>
              <a:ext uri="{FF2B5EF4-FFF2-40B4-BE49-F238E27FC236}">
                <a16:creationId xmlns:a16="http://schemas.microsoft.com/office/drawing/2014/main" id="{5129BB61-B52F-4A97-9F71-BB3BD9161C8E}"/>
              </a:ext>
            </a:extLst>
          </p:cNvPr>
          <p:cNvSpPr>
            <a:spLocks noChangeArrowheads="1"/>
          </p:cNvSpPr>
          <p:nvPr/>
        </p:nvSpPr>
        <p:spPr bwMode="auto">
          <a:xfrm>
            <a:off x="9188418" y="6504347"/>
            <a:ext cx="2973826" cy="400110"/>
          </a:xfrm>
          <a:prstGeom prst="rect">
            <a:avLst/>
          </a:prstGeom>
          <a:noFill/>
          <a:ln w="12700">
            <a:noFill/>
            <a:miter lim="800000"/>
            <a:headEnd/>
            <a:tailEnd/>
          </a:ln>
          <a:effectLst/>
        </p:spPr>
        <p:txBody>
          <a:bodyPr wrap="none">
            <a:spAutoFit/>
          </a:bodyPr>
          <a:lstStyle/>
          <a:p>
            <a:pPr algn="r" eaLnBrk="0" fontAlgn="base" hangingPunct="0">
              <a:spcBef>
                <a:spcPct val="0"/>
              </a:spcBef>
              <a:spcAft>
                <a:spcPct val="0"/>
              </a:spcAft>
            </a:pPr>
            <a:r>
              <a:rPr lang="en-US" sz="2000" dirty="0">
                <a:solidFill>
                  <a:srgbClr val="B2B2B2"/>
                </a:solidFill>
                <a:effectLst>
                  <a:outerShdw blurRad="38100" dist="38100" dir="2700000" algn="tl">
                    <a:srgbClr val="000000">
                      <a:alpha val="43137"/>
                    </a:srgbClr>
                  </a:outerShdw>
                </a:effectLst>
                <a:latin typeface="Calibri"/>
              </a:rPr>
              <a:t>(Matos and Marfurt, 2011)</a:t>
            </a:r>
          </a:p>
        </p:txBody>
      </p:sp>
      <p:sp>
        <p:nvSpPr>
          <p:cNvPr id="5" name="Slide Number Placeholder 4">
            <a:extLst>
              <a:ext uri="{FF2B5EF4-FFF2-40B4-BE49-F238E27FC236}">
                <a16:creationId xmlns:a16="http://schemas.microsoft.com/office/drawing/2014/main" id="{7539047E-96AA-BEE4-594D-F6EA23664A84}"/>
              </a:ext>
            </a:extLst>
          </p:cNvPr>
          <p:cNvSpPr>
            <a:spLocks noGrp="1"/>
          </p:cNvSpPr>
          <p:nvPr>
            <p:ph type="sldNum" sz="quarter" idx="12"/>
          </p:nvPr>
        </p:nvSpPr>
        <p:spPr/>
        <p:txBody>
          <a:bodyPr/>
          <a:lstStyle/>
          <a:p>
            <a:r>
              <a:rPr lang="en-US"/>
              <a:t>10a-</a:t>
            </a:r>
            <a:fld id="{32AB8D3D-FB3C-49A2-855E-BE1E1BCDA17C}" type="slidenum">
              <a:rPr lang="en-US" smtClean="0"/>
              <a:pPr/>
              <a:t>17</a:t>
            </a:fld>
            <a:endParaRPr lang="en-US" dirty="0"/>
          </a:p>
        </p:txBody>
      </p:sp>
    </p:spTree>
    <p:extLst>
      <p:ext uri="{BB962C8B-B14F-4D97-AF65-F5344CB8AC3E}">
        <p14:creationId xmlns:p14="http://schemas.microsoft.com/office/powerpoint/2010/main" val="36237446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p:cNvSpPr>
          <p:nvPr/>
        </p:nvSpPr>
        <p:spPr bwMode="auto">
          <a:xfrm>
            <a:off x="1588" y="457200"/>
            <a:ext cx="9144000" cy="1168400"/>
          </a:xfrm>
          <a:prstGeom prst="rect">
            <a:avLst/>
          </a:prstGeom>
          <a:noFill/>
          <a:ln w="12700" cap="rnd">
            <a:noFill/>
            <a:round/>
            <a:headEnd type="none" w="med" len="med"/>
            <a:tailEnd type="none" w="med" len="med"/>
          </a:ln>
        </p:spPr>
        <p:txBody>
          <a:bodyPr lIns="38100" tIns="38100" rIns="38100" bIns="38100"/>
          <a:lstStyle/>
          <a:p>
            <a:pPr eaLnBrk="0" fontAlgn="base" hangingPunct="0">
              <a:spcBef>
                <a:spcPct val="0"/>
              </a:spcBef>
              <a:spcAft>
                <a:spcPct val="0"/>
              </a:spcAft>
            </a:pPr>
            <a:endParaRPr lang="en-US" sz="3600" b="1" i="1" dirty="0">
              <a:solidFill>
                <a:srgbClr val="000000"/>
              </a:solidFill>
              <a:effectLst>
                <a:outerShdw blurRad="38100" dist="38100" dir="2700000" algn="tl">
                  <a:srgbClr val="000000">
                    <a:alpha val="43137"/>
                  </a:srgbClr>
                </a:outerShdw>
              </a:effectLst>
              <a:latin typeface="Calibri"/>
              <a:ea typeface="Lucida Grande" charset="0"/>
              <a:cs typeface="Lucida Grande" charset="0"/>
              <a:sym typeface="Lucida Grande" charset="0"/>
            </a:endParaRPr>
          </a:p>
        </p:txBody>
      </p:sp>
      <p:sp>
        <p:nvSpPr>
          <p:cNvPr id="8" name="Title 3"/>
          <p:cNvSpPr txBox="1">
            <a:spLocks/>
          </p:cNvSpPr>
          <p:nvPr/>
        </p:nvSpPr>
        <p:spPr bwMode="auto">
          <a:xfrm>
            <a:off x="14288" y="0"/>
            <a:ext cx="9131300" cy="6858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sz="3200" b="0">
                <a:solidFill>
                  <a:srgbClr val="FFCC00"/>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5pPr>
            <a:lvl6pPr marL="4572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6pPr>
            <a:lvl7pPr marL="9144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7pPr>
            <a:lvl8pPr marL="13716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8pPr>
            <a:lvl9pPr marL="18288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9pPr>
          </a:lstStyle>
          <a:p>
            <a:pPr algn="l">
              <a:defRPr/>
            </a:pPr>
            <a:r>
              <a:rPr lang="en-US" kern="0" dirty="0">
                <a:latin typeface="Calibri"/>
              </a:rPr>
              <a:t>“Bandwidth extension” using the inverse CWT</a:t>
            </a:r>
          </a:p>
        </p:txBody>
      </p:sp>
      <p:sp>
        <p:nvSpPr>
          <p:cNvPr id="9" name="Rectangle 24"/>
          <p:cNvSpPr>
            <a:spLocks noChangeArrowheads="1"/>
          </p:cNvSpPr>
          <p:nvPr/>
        </p:nvSpPr>
        <p:spPr bwMode="auto">
          <a:xfrm>
            <a:off x="9216587" y="6457890"/>
            <a:ext cx="2973826" cy="400110"/>
          </a:xfrm>
          <a:prstGeom prst="rect">
            <a:avLst/>
          </a:prstGeom>
          <a:noFill/>
          <a:ln w="12700">
            <a:noFill/>
            <a:miter lim="800000"/>
            <a:headEnd/>
            <a:tailEnd/>
          </a:ln>
          <a:effectLst/>
        </p:spPr>
        <p:txBody>
          <a:bodyPr wrap="none">
            <a:spAutoFit/>
          </a:bodyPr>
          <a:lstStyle/>
          <a:p>
            <a:pPr algn="r" eaLnBrk="0" fontAlgn="base" hangingPunct="0">
              <a:spcBef>
                <a:spcPct val="0"/>
              </a:spcBef>
              <a:spcAft>
                <a:spcPct val="0"/>
              </a:spcAft>
            </a:pPr>
            <a:r>
              <a:rPr lang="en-US" sz="2000" dirty="0">
                <a:solidFill>
                  <a:srgbClr val="B2B2B2"/>
                </a:solidFill>
                <a:effectLst>
                  <a:outerShdw blurRad="38100" dist="38100" dir="2700000" algn="tl">
                    <a:srgbClr val="000000">
                      <a:alpha val="43137"/>
                    </a:srgbClr>
                  </a:outerShdw>
                </a:effectLst>
                <a:latin typeface="Calibri"/>
              </a:rPr>
              <a:t>(Matos and Marfurt, 2011)</a:t>
            </a:r>
          </a:p>
        </p:txBody>
      </p:sp>
      <p:grpSp>
        <p:nvGrpSpPr>
          <p:cNvPr id="17" name="Group 16">
            <a:extLst>
              <a:ext uri="{FF2B5EF4-FFF2-40B4-BE49-F238E27FC236}">
                <a16:creationId xmlns:a16="http://schemas.microsoft.com/office/drawing/2014/main" id="{B512E945-349D-44FC-BFA2-67E63C29FFD8}"/>
              </a:ext>
            </a:extLst>
          </p:cNvPr>
          <p:cNvGrpSpPr/>
          <p:nvPr/>
        </p:nvGrpSpPr>
        <p:grpSpPr>
          <a:xfrm>
            <a:off x="4724400" y="599698"/>
            <a:ext cx="2209800" cy="283833"/>
            <a:chOff x="4722812" y="457780"/>
            <a:chExt cx="2209800" cy="283833"/>
          </a:xfrm>
        </p:grpSpPr>
        <p:cxnSp>
          <p:nvCxnSpPr>
            <p:cNvPr id="18" name="Straight Connector 17">
              <a:extLst>
                <a:ext uri="{FF2B5EF4-FFF2-40B4-BE49-F238E27FC236}">
                  <a16:creationId xmlns:a16="http://schemas.microsoft.com/office/drawing/2014/main" id="{377D6FBC-371D-4B5A-8A9D-3390DEFEF242}"/>
                </a:ext>
              </a:extLst>
            </p:cNvPr>
            <p:cNvCxnSpPr/>
            <p:nvPr/>
          </p:nvCxnSpPr>
          <p:spPr>
            <a:xfrm>
              <a:off x="4722812" y="741613"/>
              <a:ext cx="2209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C0D3BF9-A783-4B40-ABC3-4C5D680BA384}"/>
                </a:ext>
              </a:extLst>
            </p:cNvPr>
            <p:cNvSpPr txBox="1"/>
            <p:nvPr/>
          </p:nvSpPr>
          <p:spPr>
            <a:xfrm>
              <a:off x="5621842" y="457780"/>
              <a:ext cx="457176" cy="276999"/>
            </a:xfrm>
            <a:prstGeom prst="rect">
              <a:avLst/>
            </a:prstGeom>
            <a:noFill/>
          </p:spPr>
          <p:txBody>
            <a:bodyPr wrap="none" rtlCol="0">
              <a:spAutoFit/>
            </a:bodyPr>
            <a:lstStyle/>
            <a:p>
              <a:pPr defTabSz="1218987"/>
              <a:r>
                <a:rPr lang="en-US" sz="1200" dirty="0">
                  <a:solidFill>
                    <a:prstClr val="white"/>
                  </a:solidFill>
                  <a:latin typeface="Calibri"/>
                </a:rPr>
                <a:t>1 mi</a:t>
              </a:r>
            </a:p>
          </p:txBody>
        </p:sp>
      </p:grpSp>
      <p:grpSp>
        <p:nvGrpSpPr>
          <p:cNvPr id="21" name="Group 20">
            <a:extLst>
              <a:ext uri="{FF2B5EF4-FFF2-40B4-BE49-F238E27FC236}">
                <a16:creationId xmlns:a16="http://schemas.microsoft.com/office/drawing/2014/main" id="{4535BFD3-D94F-43E8-B78E-7304E67ACF06}"/>
              </a:ext>
            </a:extLst>
          </p:cNvPr>
          <p:cNvGrpSpPr/>
          <p:nvPr/>
        </p:nvGrpSpPr>
        <p:grpSpPr>
          <a:xfrm>
            <a:off x="930758" y="1524001"/>
            <a:ext cx="745643" cy="3562795"/>
            <a:chOff x="619110" y="1524000"/>
            <a:chExt cx="745643" cy="3562795"/>
          </a:xfrm>
        </p:grpSpPr>
        <p:sp>
          <p:nvSpPr>
            <p:cNvPr id="22" name="TextBox 21">
              <a:extLst>
                <a:ext uri="{FF2B5EF4-FFF2-40B4-BE49-F238E27FC236}">
                  <a16:creationId xmlns:a16="http://schemas.microsoft.com/office/drawing/2014/main" id="{C027C8D9-09DF-496B-BE01-D9BB9D400CC2}"/>
                </a:ext>
              </a:extLst>
            </p:cNvPr>
            <p:cNvSpPr txBox="1"/>
            <p:nvPr/>
          </p:nvSpPr>
          <p:spPr>
            <a:xfrm>
              <a:off x="865898" y="1524000"/>
              <a:ext cx="498855" cy="276999"/>
            </a:xfrm>
            <a:prstGeom prst="rect">
              <a:avLst/>
            </a:prstGeom>
            <a:noFill/>
          </p:spPr>
          <p:txBody>
            <a:bodyPr wrap="none" rtlCol="0">
              <a:spAutoFit/>
            </a:bodyPr>
            <a:lstStyle/>
            <a:p>
              <a:pPr defTabSz="1218987"/>
              <a:r>
                <a:rPr lang="en-US" sz="1200" dirty="0">
                  <a:solidFill>
                    <a:prstClr val="white"/>
                  </a:solidFill>
                  <a:latin typeface="Calibri"/>
                </a:rPr>
                <a:t>6000</a:t>
              </a:r>
            </a:p>
          </p:txBody>
        </p:sp>
        <p:sp>
          <p:nvSpPr>
            <p:cNvPr id="23" name="TextBox 22">
              <a:extLst>
                <a:ext uri="{FF2B5EF4-FFF2-40B4-BE49-F238E27FC236}">
                  <a16:creationId xmlns:a16="http://schemas.microsoft.com/office/drawing/2014/main" id="{DDFFEE24-7571-43D8-8F5A-DED2B1EBFCB5}"/>
                </a:ext>
              </a:extLst>
            </p:cNvPr>
            <p:cNvSpPr txBox="1"/>
            <p:nvPr/>
          </p:nvSpPr>
          <p:spPr>
            <a:xfrm>
              <a:off x="865898" y="3696591"/>
              <a:ext cx="498855" cy="276999"/>
            </a:xfrm>
            <a:prstGeom prst="rect">
              <a:avLst/>
            </a:prstGeom>
            <a:noFill/>
          </p:spPr>
          <p:txBody>
            <a:bodyPr wrap="none" rtlCol="0">
              <a:spAutoFit/>
            </a:bodyPr>
            <a:lstStyle/>
            <a:p>
              <a:pPr defTabSz="1218987"/>
              <a:r>
                <a:rPr lang="en-US" sz="1200" dirty="0">
                  <a:solidFill>
                    <a:prstClr val="white"/>
                  </a:solidFill>
                  <a:latin typeface="Calibri"/>
                </a:rPr>
                <a:t>7000</a:t>
              </a:r>
            </a:p>
          </p:txBody>
        </p:sp>
        <p:sp>
          <p:nvSpPr>
            <p:cNvPr id="24" name="TextBox 23">
              <a:extLst>
                <a:ext uri="{FF2B5EF4-FFF2-40B4-BE49-F238E27FC236}">
                  <a16:creationId xmlns:a16="http://schemas.microsoft.com/office/drawing/2014/main" id="{E7E77187-5EEE-4342-AD82-92E0CC50AA15}"/>
                </a:ext>
              </a:extLst>
            </p:cNvPr>
            <p:cNvSpPr txBox="1"/>
            <p:nvPr/>
          </p:nvSpPr>
          <p:spPr>
            <a:xfrm>
              <a:off x="838178" y="4809796"/>
              <a:ext cx="498855" cy="276999"/>
            </a:xfrm>
            <a:prstGeom prst="rect">
              <a:avLst/>
            </a:prstGeom>
            <a:noFill/>
          </p:spPr>
          <p:txBody>
            <a:bodyPr wrap="none" rtlCol="0">
              <a:spAutoFit/>
            </a:bodyPr>
            <a:lstStyle/>
            <a:p>
              <a:pPr defTabSz="1218987"/>
              <a:r>
                <a:rPr lang="en-US" sz="1200" dirty="0">
                  <a:solidFill>
                    <a:prstClr val="white"/>
                  </a:solidFill>
                  <a:latin typeface="Calibri"/>
                </a:rPr>
                <a:t>7500</a:t>
              </a:r>
            </a:p>
          </p:txBody>
        </p:sp>
        <p:sp>
          <p:nvSpPr>
            <p:cNvPr id="25" name="TextBox 24">
              <a:extLst>
                <a:ext uri="{FF2B5EF4-FFF2-40B4-BE49-F238E27FC236}">
                  <a16:creationId xmlns:a16="http://schemas.microsoft.com/office/drawing/2014/main" id="{5406AB56-91BC-41A4-8199-AC8BD7F4D2B2}"/>
                </a:ext>
              </a:extLst>
            </p:cNvPr>
            <p:cNvSpPr txBox="1"/>
            <p:nvPr/>
          </p:nvSpPr>
          <p:spPr>
            <a:xfrm>
              <a:off x="865898" y="2637205"/>
              <a:ext cx="498855" cy="276999"/>
            </a:xfrm>
            <a:prstGeom prst="rect">
              <a:avLst/>
            </a:prstGeom>
            <a:noFill/>
          </p:spPr>
          <p:txBody>
            <a:bodyPr wrap="none" rtlCol="0">
              <a:spAutoFit/>
            </a:bodyPr>
            <a:lstStyle/>
            <a:p>
              <a:pPr defTabSz="1218987"/>
              <a:r>
                <a:rPr lang="en-US" sz="1200" dirty="0">
                  <a:solidFill>
                    <a:prstClr val="white"/>
                  </a:solidFill>
                  <a:latin typeface="Calibri"/>
                </a:rPr>
                <a:t>6500</a:t>
              </a:r>
            </a:p>
          </p:txBody>
        </p:sp>
        <p:sp>
          <p:nvSpPr>
            <p:cNvPr id="26" name="TextBox 25">
              <a:extLst>
                <a:ext uri="{FF2B5EF4-FFF2-40B4-BE49-F238E27FC236}">
                  <a16:creationId xmlns:a16="http://schemas.microsoft.com/office/drawing/2014/main" id="{02A3D11A-9983-4E95-A53B-D6C1B3F5C324}"/>
                </a:ext>
              </a:extLst>
            </p:cNvPr>
            <p:cNvSpPr txBox="1"/>
            <p:nvPr/>
          </p:nvSpPr>
          <p:spPr>
            <a:xfrm rot="16200000">
              <a:off x="361059" y="3215359"/>
              <a:ext cx="793102" cy="276999"/>
            </a:xfrm>
            <a:prstGeom prst="rect">
              <a:avLst/>
            </a:prstGeom>
            <a:noFill/>
          </p:spPr>
          <p:txBody>
            <a:bodyPr wrap="none" rtlCol="0">
              <a:spAutoFit/>
            </a:bodyPr>
            <a:lstStyle/>
            <a:p>
              <a:pPr defTabSz="1218987"/>
              <a:r>
                <a:rPr lang="en-US" sz="1200" dirty="0">
                  <a:solidFill>
                    <a:prstClr val="white"/>
                  </a:solidFill>
                  <a:latin typeface="Calibri"/>
                </a:rPr>
                <a:t>Depth (ft)</a:t>
              </a:r>
            </a:p>
          </p:txBody>
        </p:sp>
      </p:grpSp>
      <p:pic>
        <p:nvPicPr>
          <p:cNvPr id="27" name="Picture 2">
            <a:extLst>
              <a:ext uri="{FF2B5EF4-FFF2-40B4-BE49-F238E27FC236}">
                <a16:creationId xmlns:a16="http://schemas.microsoft.com/office/drawing/2014/main" id="{610C905B-3612-48F2-815C-5738A0A80FCE}"/>
              </a:ext>
            </a:extLst>
          </p:cNvPr>
          <p:cNvPicPr>
            <a:picLocks noChangeAspect="1" noChangeArrowheads="1"/>
          </p:cNvPicPr>
          <p:nvPr/>
        </p:nvPicPr>
        <p:blipFill rotWithShape="1">
          <a:blip r:embed="rId3" cstate="print"/>
          <a:srcRect l="24589" t="36842" r="5167" b="16112"/>
          <a:stretch/>
        </p:blipFill>
        <p:spPr bwMode="auto">
          <a:xfrm>
            <a:off x="1648681" y="1202115"/>
            <a:ext cx="8821343" cy="4236720"/>
          </a:xfrm>
          <a:prstGeom prst="rect">
            <a:avLst/>
          </a:prstGeom>
          <a:noFill/>
          <a:ln w="9525" cap="flat">
            <a:noFill/>
            <a:round/>
            <a:headEnd/>
            <a:tailEnd/>
          </a:ln>
        </p:spPr>
      </p:pic>
      <p:sp>
        <p:nvSpPr>
          <p:cNvPr id="20" name="Arrow: Right 19">
            <a:extLst>
              <a:ext uri="{FF2B5EF4-FFF2-40B4-BE49-F238E27FC236}">
                <a16:creationId xmlns:a16="http://schemas.microsoft.com/office/drawing/2014/main" id="{C00FC23D-8BA9-46E9-B269-92083F70A787}"/>
              </a:ext>
            </a:extLst>
          </p:cNvPr>
          <p:cNvSpPr/>
          <p:nvPr/>
        </p:nvSpPr>
        <p:spPr>
          <a:xfrm rot="21116013" flipH="1">
            <a:off x="9740742" y="2994746"/>
            <a:ext cx="713114" cy="280710"/>
          </a:xfrm>
          <a:prstGeom prst="right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dirty="0">
              <a:solidFill>
                <a:prstClr val="white"/>
              </a:solidFill>
              <a:latin typeface="Calibri"/>
            </a:endParaRPr>
          </a:p>
        </p:txBody>
      </p:sp>
      <p:grpSp>
        <p:nvGrpSpPr>
          <p:cNvPr id="28" name="Group 27">
            <a:extLst>
              <a:ext uri="{FF2B5EF4-FFF2-40B4-BE49-F238E27FC236}">
                <a16:creationId xmlns:a16="http://schemas.microsoft.com/office/drawing/2014/main" id="{52E3B486-C84D-4436-9DB5-B7EF47A76C66}"/>
              </a:ext>
            </a:extLst>
          </p:cNvPr>
          <p:cNvGrpSpPr/>
          <p:nvPr/>
        </p:nvGrpSpPr>
        <p:grpSpPr>
          <a:xfrm>
            <a:off x="10477323" y="876696"/>
            <a:ext cx="1635051" cy="2247194"/>
            <a:chOff x="10228633" y="234118"/>
            <a:chExt cx="1635051" cy="2247194"/>
          </a:xfrm>
        </p:grpSpPr>
        <p:grpSp>
          <p:nvGrpSpPr>
            <p:cNvPr id="29" name="Group 28">
              <a:extLst>
                <a:ext uri="{FF2B5EF4-FFF2-40B4-BE49-F238E27FC236}">
                  <a16:creationId xmlns:a16="http://schemas.microsoft.com/office/drawing/2014/main" id="{6291C1D5-04C8-4020-B106-9C1BE91B4E5E}"/>
                </a:ext>
              </a:extLst>
            </p:cNvPr>
            <p:cNvGrpSpPr/>
            <p:nvPr/>
          </p:nvGrpSpPr>
          <p:grpSpPr>
            <a:xfrm>
              <a:off x="10596710" y="431277"/>
              <a:ext cx="1266974" cy="2050035"/>
              <a:chOff x="4367627" y="-1042171"/>
              <a:chExt cx="1266974" cy="2050035"/>
            </a:xfrm>
          </p:grpSpPr>
          <p:sp>
            <p:nvSpPr>
              <p:cNvPr id="32" name="TextBox 31">
                <a:extLst>
                  <a:ext uri="{FF2B5EF4-FFF2-40B4-BE49-F238E27FC236}">
                    <a16:creationId xmlns:a16="http://schemas.microsoft.com/office/drawing/2014/main" id="{0A41A1F4-C53A-4F7C-B526-216B9B4B6F83}"/>
                  </a:ext>
                </a:extLst>
              </p:cNvPr>
              <p:cNvSpPr txBox="1"/>
              <p:nvPr/>
            </p:nvSpPr>
            <p:spPr>
              <a:xfrm>
                <a:off x="4567801" y="-1042171"/>
                <a:ext cx="936328" cy="246221"/>
              </a:xfrm>
              <a:prstGeom prst="rect">
                <a:avLst/>
              </a:prstGeom>
              <a:noFill/>
            </p:spPr>
            <p:txBody>
              <a:bodyPr wrap="square" rtlCol="0">
                <a:spAutoFit/>
              </a:bodyPr>
              <a:lstStyle/>
              <a:p>
                <a:pPr fontAlgn="base">
                  <a:spcBef>
                    <a:spcPct val="0"/>
                  </a:spcBef>
                  <a:spcAft>
                    <a:spcPct val="0"/>
                  </a:spcAft>
                  <a:defRPr/>
                </a:pPr>
                <a:r>
                  <a:rPr lang="en-US" sz="1000" kern="0" dirty="0">
                    <a:solidFill>
                      <a:prstClr val="white"/>
                    </a:solidFill>
                    <a:latin typeface="Calibri"/>
                  </a:rPr>
                  <a:t>Positive</a:t>
                </a:r>
              </a:p>
            </p:txBody>
          </p:sp>
          <p:pic>
            <p:nvPicPr>
              <p:cNvPr id="33" name="Picture 32">
                <a:extLst>
                  <a:ext uri="{FF2B5EF4-FFF2-40B4-BE49-F238E27FC236}">
                    <a16:creationId xmlns:a16="http://schemas.microsoft.com/office/drawing/2014/main" id="{6E850AE6-BCF7-4F3A-ACDF-C2A087443F6A}"/>
                  </a:ext>
                </a:extLst>
              </p:cNvPr>
              <p:cNvPicPr preferRelativeResize="0">
                <a:picLocks/>
              </p:cNvPicPr>
              <p:nvPr/>
            </p:nvPicPr>
            <p:blipFill>
              <a:blip r:embed="rId4"/>
              <a:stretch>
                <a:fillRect/>
              </a:stretch>
            </p:blipFill>
            <p:spPr>
              <a:xfrm rot="16200000">
                <a:off x="3567527" y="-143946"/>
                <a:ext cx="1828800" cy="228600"/>
              </a:xfrm>
              <a:prstGeom prst="rect">
                <a:avLst/>
              </a:prstGeom>
              <a:ln>
                <a:solidFill>
                  <a:schemeClr val="tx1"/>
                </a:solidFill>
              </a:ln>
            </p:spPr>
          </p:pic>
          <p:sp>
            <p:nvSpPr>
              <p:cNvPr id="34" name="TextBox 33">
                <a:extLst>
                  <a:ext uri="{FF2B5EF4-FFF2-40B4-BE49-F238E27FC236}">
                    <a16:creationId xmlns:a16="http://schemas.microsoft.com/office/drawing/2014/main" id="{FDEED0D9-2AD1-4DE2-8673-E47A11B0DE14}"/>
                  </a:ext>
                </a:extLst>
              </p:cNvPr>
              <p:cNvSpPr txBox="1"/>
              <p:nvPr/>
            </p:nvSpPr>
            <p:spPr>
              <a:xfrm>
                <a:off x="4567801" y="761643"/>
                <a:ext cx="1066800" cy="246221"/>
              </a:xfrm>
              <a:prstGeom prst="rect">
                <a:avLst/>
              </a:prstGeom>
              <a:noFill/>
            </p:spPr>
            <p:txBody>
              <a:bodyPr wrap="square" rtlCol="0">
                <a:spAutoFit/>
              </a:bodyPr>
              <a:lstStyle/>
              <a:p>
                <a:pPr fontAlgn="base">
                  <a:spcBef>
                    <a:spcPct val="0"/>
                  </a:spcBef>
                  <a:spcAft>
                    <a:spcPct val="0"/>
                  </a:spcAft>
                  <a:defRPr/>
                </a:pPr>
                <a:r>
                  <a:rPr lang="en-US" sz="1000" kern="0" dirty="0">
                    <a:solidFill>
                      <a:prstClr val="white"/>
                    </a:solidFill>
                    <a:latin typeface="Calibri"/>
                  </a:rPr>
                  <a:t>Negative</a:t>
                </a:r>
              </a:p>
            </p:txBody>
          </p:sp>
        </p:grpSp>
        <p:sp>
          <p:nvSpPr>
            <p:cNvPr id="30" name="TextBox 29">
              <a:extLst>
                <a:ext uri="{FF2B5EF4-FFF2-40B4-BE49-F238E27FC236}">
                  <a16:creationId xmlns:a16="http://schemas.microsoft.com/office/drawing/2014/main" id="{69B84D3A-59AF-4CEE-8CCE-3D9A526C5F51}"/>
                </a:ext>
              </a:extLst>
            </p:cNvPr>
            <p:cNvSpPr txBox="1"/>
            <p:nvPr/>
          </p:nvSpPr>
          <p:spPr>
            <a:xfrm>
              <a:off x="10846420" y="1353979"/>
              <a:ext cx="936328" cy="246221"/>
            </a:xfrm>
            <a:prstGeom prst="rect">
              <a:avLst/>
            </a:prstGeom>
            <a:noFill/>
          </p:spPr>
          <p:txBody>
            <a:bodyPr wrap="square" rtlCol="0">
              <a:spAutoFit/>
            </a:bodyPr>
            <a:lstStyle/>
            <a:p>
              <a:pPr fontAlgn="base">
                <a:spcBef>
                  <a:spcPct val="0"/>
                </a:spcBef>
                <a:spcAft>
                  <a:spcPct val="0"/>
                </a:spcAft>
                <a:defRPr/>
              </a:pPr>
              <a:r>
                <a:rPr lang="en-US" sz="1000" kern="0" dirty="0">
                  <a:solidFill>
                    <a:prstClr val="white"/>
                  </a:solidFill>
                  <a:latin typeface="Calibri"/>
                </a:rPr>
                <a:t>0</a:t>
              </a:r>
            </a:p>
          </p:txBody>
        </p:sp>
        <p:sp>
          <p:nvSpPr>
            <p:cNvPr id="31" name="TextBox 30">
              <a:extLst>
                <a:ext uri="{FF2B5EF4-FFF2-40B4-BE49-F238E27FC236}">
                  <a16:creationId xmlns:a16="http://schemas.microsoft.com/office/drawing/2014/main" id="{BDB2016B-094D-4701-AB02-D425F87DDF8B}"/>
                </a:ext>
              </a:extLst>
            </p:cNvPr>
            <p:cNvSpPr txBox="1"/>
            <p:nvPr/>
          </p:nvSpPr>
          <p:spPr>
            <a:xfrm>
              <a:off x="10228633" y="234118"/>
              <a:ext cx="936328" cy="246221"/>
            </a:xfrm>
            <a:prstGeom prst="rect">
              <a:avLst/>
            </a:prstGeom>
            <a:noFill/>
          </p:spPr>
          <p:txBody>
            <a:bodyPr wrap="square" rtlCol="0">
              <a:spAutoFit/>
            </a:bodyPr>
            <a:lstStyle/>
            <a:p>
              <a:pPr algn="ctr" fontAlgn="base">
                <a:spcBef>
                  <a:spcPct val="0"/>
                </a:spcBef>
                <a:spcAft>
                  <a:spcPct val="0"/>
                </a:spcAft>
                <a:defRPr/>
              </a:pPr>
              <a:r>
                <a:rPr lang="en-US" sz="1000" kern="0" dirty="0">
                  <a:solidFill>
                    <a:prstClr val="white"/>
                  </a:solidFill>
                  <a:latin typeface="Calibri"/>
                </a:rPr>
                <a:t>Amplitude</a:t>
              </a:r>
            </a:p>
          </p:txBody>
        </p:sp>
      </p:grpSp>
      <p:sp>
        <p:nvSpPr>
          <p:cNvPr id="3" name="Slide Number Placeholder 2">
            <a:extLst>
              <a:ext uri="{FF2B5EF4-FFF2-40B4-BE49-F238E27FC236}">
                <a16:creationId xmlns:a16="http://schemas.microsoft.com/office/drawing/2014/main" id="{3A1E9008-6DF9-2B06-2A6A-5E5FCB99BB64}"/>
              </a:ext>
            </a:extLst>
          </p:cNvPr>
          <p:cNvSpPr>
            <a:spLocks noGrp="1"/>
          </p:cNvSpPr>
          <p:nvPr>
            <p:ph type="sldNum" sz="quarter" idx="12"/>
          </p:nvPr>
        </p:nvSpPr>
        <p:spPr/>
        <p:txBody>
          <a:bodyPr/>
          <a:lstStyle/>
          <a:p>
            <a:r>
              <a:rPr lang="en-US"/>
              <a:t>10a-</a:t>
            </a:r>
            <a:fld id="{32AB8D3D-FB3C-49A2-855E-BE1E1BCDA17C}" type="slidenum">
              <a:rPr lang="en-US" smtClean="0"/>
              <a:pPr/>
              <a:t>18</a:t>
            </a:fld>
            <a:endParaRPr lang="en-US" dirty="0"/>
          </a:p>
        </p:txBody>
      </p:sp>
    </p:spTree>
    <p:extLst>
      <p:ext uri="{BB962C8B-B14F-4D97-AF65-F5344CB8AC3E}">
        <p14:creationId xmlns:p14="http://schemas.microsoft.com/office/powerpoint/2010/main" val="6904950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p:cNvSpPr>
          <p:nvPr/>
        </p:nvSpPr>
        <p:spPr bwMode="auto">
          <a:xfrm>
            <a:off x="1588" y="457200"/>
            <a:ext cx="9144000" cy="1168400"/>
          </a:xfrm>
          <a:prstGeom prst="rect">
            <a:avLst/>
          </a:prstGeom>
          <a:noFill/>
          <a:ln w="12700" cap="rnd">
            <a:noFill/>
            <a:round/>
            <a:headEnd type="none" w="med" len="med"/>
            <a:tailEnd type="none" w="med" len="med"/>
          </a:ln>
        </p:spPr>
        <p:txBody>
          <a:bodyPr lIns="38100" tIns="38100" rIns="38100" bIns="38100"/>
          <a:lstStyle/>
          <a:p>
            <a:pPr eaLnBrk="0" fontAlgn="base" hangingPunct="0">
              <a:spcBef>
                <a:spcPct val="0"/>
              </a:spcBef>
              <a:spcAft>
                <a:spcPct val="0"/>
              </a:spcAft>
            </a:pPr>
            <a:endParaRPr lang="en-US" sz="3600" b="1" i="1" dirty="0">
              <a:solidFill>
                <a:srgbClr val="000000"/>
              </a:solidFill>
              <a:effectLst>
                <a:outerShdw blurRad="38100" dist="38100" dir="2700000" algn="tl">
                  <a:srgbClr val="000000">
                    <a:alpha val="43137"/>
                  </a:srgbClr>
                </a:outerShdw>
              </a:effectLst>
              <a:latin typeface="Calibri"/>
              <a:ea typeface="Lucida Grande" charset="0"/>
              <a:cs typeface="Lucida Grande" charset="0"/>
              <a:sym typeface="Lucida Grande" charset="0"/>
            </a:endParaRPr>
          </a:p>
        </p:txBody>
      </p:sp>
      <p:sp>
        <p:nvSpPr>
          <p:cNvPr id="9" name="Rectangle 24"/>
          <p:cNvSpPr>
            <a:spLocks noChangeArrowheads="1"/>
          </p:cNvSpPr>
          <p:nvPr/>
        </p:nvSpPr>
        <p:spPr bwMode="auto">
          <a:xfrm>
            <a:off x="9216587" y="6457890"/>
            <a:ext cx="2973826" cy="400110"/>
          </a:xfrm>
          <a:prstGeom prst="rect">
            <a:avLst/>
          </a:prstGeom>
          <a:noFill/>
          <a:ln w="12700">
            <a:noFill/>
            <a:miter lim="800000"/>
            <a:headEnd/>
            <a:tailEnd/>
          </a:ln>
          <a:effectLst/>
        </p:spPr>
        <p:txBody>
          <a:bodyPr wrap="none">
            <a:spAutoFit/>
          </a:bodyPr>
          <a:lstStyle/>
          <a:p>
            <a:pPr algn="r" eaLnBrk="0" fontAlgn="base" hangingPunct="0">
              <a:spcBef>
                <a:spcPct val="0"/>
              </a:spcBef>
              <a:spcAft>
                <a:spcPct val="0"/>
              </a:spcAft>
            </a:pPr>
            <a:r>
              <a:rPr lang="en-US" sz="2000" dirty="0">
                <a:solidFill>
                  <a:srgbClr val="B2B2B2"/>
                </a:solidFill>
                <a:effectLst>
                  <a:outerShdw blurRad="38100" dist="38100" dir="2700000" algn="tl">
                    <a:srgbClr val="000000">
                      <a:alpha val="43137"/>
                    </a:srgbClr>
                  </a:outerShdw>
                </a:effectLst>
                <a:latin typeface="Calibri"/>
              </a:rPr>
              <a:t>(Matos and Marfurt, 2011)</a:t>
            </a:r>
          </a:p>
        </p:txBody>
      </p:sp>
      <p:sp>
        <p:nvSpPr>
          <p:cNvPr id="10" name="Title 4"/>
          <p:cNvSpPr>
            <a:spLocks noGrp="1"/>
          </p:cNvSpPr>
          <p:nvPr/>
        </p:nvSpPr>
        <p:spPr bwMode="auto">
          <a:xfrm>
            <a:off x="12142" y="-128075"/>
            <a:ext cx="9323244" cy="9144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sz="3200" b="0">
                <a:solidFill>
                  <a:srgbClr val="FFCC00"/>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5pPr>
            <a:lvl6pPr marL="4572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6pPr>
            <a:lvl7pPr marL="9144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7pPr>
            <a:lvl8pPr marL="13716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8pPr>
            <a:lvl9pPr marL="18288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9pPr>
          </a:lstStyle>
          <a:p>
            <a:pPr algn="l" defTabSz="1218987"/>
            <a:r>
              <a:rPr lang="en-US" dirty="0">
                <a:latin typeface="Calibri"/>
              </a:rPr>
              <a:t>Bandwidth extension using a basis-pursuit algorithm </a:t>
            </a:r>
          </a:p>
        </p:txBody>
      </p:sp>
      <p:sp>
        <p:nvSpPr>
          <p:cNvPr id="12" name="Slide Number Placeholder 1"/>
          <p:cNvSpPr>
            <a:spLocks noGrp="1"/>
          </p:cNvSpPr>
          <p:nvPr/>
        </p:nvSpPr>
        <p:spPr bwMode="auto">
          <a:xfrm>
            <a:off x="1520825" y="6502400"/>
            <a:ext cx="787400" cy="3556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1400" b="0" i="0" kern="1200">
                <a:solidFill>
                  <a:schemeClr val="bg1"/>
                </a:solidFill>
                <a:effectLst>
                  <a:outerShdw blurRad="38100" dist="38100" dir="2700000" algn="tl">
                    <a:srgbClr val="000000">
                      <a:alpha val="43137"/>
                    </a:srgbClr>
                  </a:outerShdw>
                </a:effectLst>
                <a:latin typeface="Arial" charset="0"/>
                <a:ea typeface="+mn-ea"/>
                <a:cs typeface="+mn-cs"/>
              </a:defRPr>
            </a:lvl1pPr>
            <a:lvl2pPr marL="457200" algn="l" rtl="0" eaLnBrk="0" fontAlgn="base" hangingPunct="0">
              <a:spcBef>
                <a:spcPct val="0"/>
              </a:spcBef>
              <a:spcAft>
                <a:spcPct val="0"/>
              </a:spcAft>
              <a:defRPr sz="3200" b="1" i="1"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l" rtl="0" eaLnBrk="0" fontAlgn="base" hangingPunct="0">
              <a:spcBef>
                <a:spcPct val="0"/>
              </a:spcBef>
              <a:spcAft>
                <a:spcPct val="0"/>
              </a:spcAft>
              <a:defRPr sz="3200" b="1" i="1"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l" rtl="0" eaLnBrk="0" fontAlgn="base" hangingPunct="0">
              <a:spcBef>
                <a:spcPct val="0"/>
              </a:spcBef>
              <a:spcAft>
                <a:spcPct val="0"/>
              </a:spcAft>
              <a:defRPr sz="3200" b="1" i="1"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l" rtl="0" eaLnBrk="0" fontAlgn="base" hangingPunct="0">
              <a:spcBef>
                <a:spcPct val="0"/>
              </a:spcBef>
              <a:spcAft>
                <a:spcPct val="0"/>
              </a:spcAft>
              <a:defRPr sz="3200" b="1" i="1"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3200" b="1" i="1"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3200" b="1" i="1"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3200" b="1" i="1"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3200" b="1" i="1" kern="1200">
                <a:solidFill>
                  <a:schemeClr val="tx1"/>
                </a:solidFill>
                <a:effectLst>
                  <a:outerShdw blurRad="38100" dist="38100" dir="2700000" algn="tl">
                    <a:srgbClr val="000000">
                      <a:alpha val="43137"/>
                    </a:srgbClr>
                  </a:outerShdw>
                </a:effectLst>
                <a:latin typeface="Arial" charset="0"/>
                <a:ea typeface="+mn-ea"/>
                <a:cs typeface="+mn-cs"/>
              </a:defRPr>
            </a:lvl9pPr>
          </a:lstStyle>
          <a:p>
            <a:pPr defTabSz="1218987"/>
            <a:r>
              <a:rPr lang="en-US" dirty="0">
                <a:solidFill>
                  <a:prstClr val="black"/>
                </a:solidFill>
                <a:latin typeface="Calibri"/>
              </a:rPr>
              <a:t>4-</a:t>
            </a:r>
            <a:fld id="{01855376-08FA-43B8-9CD8-CFFEFAACFEC1}" type="slidenum">
              <a:rPr lang="en-US">
                <a:solidFill>
                  <a:prstClr val="black"/>
                </a:solidFill>
                <a:latin typeface="Calibri"/>
              </a:rPr>
              <a:pPr defTabSz="1218987"/>
              <a:t>19</a:t>
            </a:fld>
            <a:endParaRPr lang="en-US" dirty="0">
              <a:solidFill>
                <a:prstClr val="black"/>
              </a:solidFill>
              <a:latin typeface="Calibri"/>
            </a:endParaRPr>
          </a:p>
        </p:txBody>
      </p:sp>
      <p:pic>
        <p:nvPicPr>
          <p:cNvPr id="11" name="Picture 10">
            <a:extLst>
              <a:ext uri="{FF2B5EF4-FFF2-40B4-BE49-F238E27FC236}">
                <a16:creationId xmlns:a16="http://schemas.microsoft.com/office/drawing/2014/main" id="{D475E58C-6814-40BD-93C3-7A84B3014B4E}"/>
              </a:ext>
            </a:extLst>
          </p:cNvPr>
          <p:cNvPicPr>
            <a:picLocks noChangeAspect="1" noChangeArrowheads="1"/>
          </p:cNvPicPr>
          <p:nvPr/>
        </p:nvPicPr>
        <p:blipFill rotWithShape="1">
          <a:blip r:embed="rId3" cstate="print"/>
          <a:srcRect l="24952" t="36870" r="4984" b="15957"/>
          <a:stretch/>
        </p:blipFill>
        <p:spPr bwMode="auto">
          <a:xfrm>
            <a:off x="1648680" y="1202115"/>
            <a:ext cx="8770938" cy="4236720"/>
          </a:xfrm>
          <a:prstGeom prst="rect">
            <a:avLst/>
          </a:prstGeom>
          <a:noFill/>
          <a:ln w="9525" cap="flat">
            <a:noFill/>
            <a:round/>
            <a:headEnd/>
            <a:tailEnd/>
          </a:ln>
        </p:spPr>
      </p:pic>
      <p:grpSp>
        <p:nvGrpSpPr>
          <p:cNvPr id="13" name="Group 12">
            <a:extLst>
              <a:ext uri="{FF2B5EF4-FFF2-40B4-BE49-F238E27FC236}">
                <a16:creationId xmlns:a16="http://schemas.microsoft.com/office/drawing/2014/main" id="{77CBBC86-730A-4DC8-B22F-15582C6D139F}"/>
              </a:ext>
            </a:extLst>
          </p:cNvPr>
          <p:cNvGrpSpPr/>
          <p:nvPr/>
        </p:nvGrpSpPr>
        <p:grpSpPr>
          <a:xfrm>
            <a:off x="4724400" y="599698"/>
            <a:ext cx="2209800" cy="283833"/>
            <a:chOff x="4722812" y="457780"/>
            <a:chExt cx="2209800" cy="283833"/>
          </a:xfrm>
        </p:grpSpPr>
        <p:cxnSp>
          <p:nvCxnSpPr>
            <p:cNvPr id="14" name="Straight Connector 13">
              <a:extLst>
                <a:ext uri="{FF2B5EF4-FFF2-40B4-BE49-F238E27FC236}">
                  <a16:creationId xmlns:a16="http://schemas.microsoft.com/office/drawing/2014/main" id="{B112CAA1-1E14-4F3D-BCE2-B17A2E3C9D3B}"/>
                </a:ext>
              </a:extLst>
            </p:cNvPr>
            <p:cNvCxnSpPr/>
            <p:nvPr/>
          </p:nvCxnSpPr>
          <p:spPr>
            <a:xfrm>
              <a:off x="4722812" y="741613"/>
              <a:ext cx="2209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4916274-EDE9-4D6C-90F3-BDE4C9F342FD}"/>
                </a:ext>
              </a:extLst>
            </p:cNvPr>
            <p:cNvSpPr txBox="1"/>
            <p:nvPr/>
          </p:nvSpPr>
          <p:spPr>
            <a:xfrm>
              <a:off x="5621842" y="457780"/>
              <a:ext cx="457176" cy="276999"/>
            </a:xfrm>
            <a:prstGeom prst="rect">
              <a:avLst/>
            </a:prstGeom>
            <a:noFill/>
          </p:spPr>
          <p:txBody>
            <a:bodyPr wrap="none" rtlCol="0">
              <a:spAutoFit/>
            </a:bodyPr>
            <a:lstStyle/>
            <a:p>
              <a:pPr defTabSz="1218987"/>
              <a:r>
                <a:rPr lang="en-US" sz="1200" dirty="0">
                  <a:solidFill>
                    <a:prstClr val="white"/>
                  </a:solidFill>
                  <a:latin typeface="Calibri"/>
                </a:rPr>
                <a:t>1 mi</a:t>
              </a:r>
            </a:p>
          </p:txBody>
        </p:sp>
      </p:grpSp>
      <p:grpSp>
        <p:nvGrpSpPr>
          <p:cNvPr id="16" name="Group 15">
            <a:extLst>
              <a:ext uri="{FF2B5EF4-FFF2-40B4-BE49-F238E27FC236}">
                <a16:creationId xmlns:a16="http://schemas.microsoft.com/office/drawing/2014/main" id="{487BBB9A-58A8-4A02-BA68-5D4BE0F32AD2}"/>
              </a:ext>
            </a:extLst>
          </p:cNvPr>
          <p:cNvGrpSpPr/>
          <p:nvPr/>
        </p:nvGrpSpPr>
        <p:grpSpPr>
          <a:xfrm>
            <a:off x="930758" y="1524001"/>
            <a:ext cx="745643" cy="3562795"/>
            <a:chOff x="619110" y="1524000"/>
            <a:chExt cx="745643" cy="3562795"/>
          </a:xfrm>
        </p:grpSpPr>
        <p:sp>
          <p:nvSpPr>
            <p:cNvPr id="17" name="TextBox 16">
              <a:extLst>
                <a:ext uri="{FF2B5EF4-FFF2-40B4-BE49-F238E27FC236}">
                  <a16:creationId xmlns:a16="http://schemas.microsoft.com/office/drawing/2014/main" id="{3CE830DE-3B9A-4F87-A16F-92A44AEA7168}"/>
                </a:ext>
              </a:extLst>
            </p:cNvPr>
            <p:cNvSpPr txBox="1"/>
            <p:nvPr/>
          </p:nvSpPr>
          <p:spPr>
            <a:xfrm>
              <a:off x="865898" y="1524000"/>
              <a:ext cx="498855" cy="276999"/>
            </a:xfrm>
            <a:prstGeom prst="rect">
              <a:avLst/>
            </a:prstGeom>
            <a:noFill/>
          </p:spPr>
          <p:txBody>
            <a:bodyPr wrap="none" rtlCol="0">
              <a:spAutoFit/>
            </a:bodyPr>
            <a:lstStyle/>
            <a:p>
              <a:pPr defTabSz="1218987"/>
              <a:r>
                <a:rPr lang="en-US" sz="1200" dirty="0">
                  <a:solidFill>
                    <a:prstClr val="white"/>
                  </a:solidFill>
                  <a:latin typeface="Calibri"/>
                </a:rPr>
                <a:t>6000</a:t>
              </a:r>
            </a:p>
          </p:txBody>
        </p:sp>
        <p:sp>
          <p:nvSpPr>
            <p:cNvPr id="18" name="TextBox 17">
              <a:extLst>
                <a:ext uri="{FF2B5EF4-FFF2-40B4-BE49-F238E27FC236}">
                  <a16:creationId xmlns:a16="http://schemas.microsoft.com/office/drawing/2014/main" id="{3CA5C59A-33FF-4D3D-BDC1-D715D71C40F9}"/>
                </a:ext>
              </a:extLst>
            </p:cNvPr>
            <p:cNvSpPr txBox="1"/>
            <p:nvPr/>
          </p:nvSpPr>
          <p:spPr>
            <a:xfrm>
              <a:off x="865898" y="3696591"/>
              <a:ext cx="498855" cy="276999"/>
            </a:xfrm>
            <a:prstGeom prst="rect">
              <a:avLst/>
            </a:prstGeom>
            <a:noFill/>
          </p:spPr>
          <p:txBody>
            <a:bodyPr wrap="none" rtlCol="0">
              <a:spAutoFit/>
            </a:bodyPr>
            <a:lstStyle/>
            <a:p>
              <a:pPr defTabSz="1218987"/>
              <a:r>
                <a:rPr lang="en-US" sz="1200" dirty="0">
                  <a:solidFill>
                    <a:prstClr val="white"/>
                  </a:solidFill>
                  <a:latin typeface="Calibri"/>
                </a:rPr>
                <a:t>7000</a:t>
              </a:r>
            </a:p>
          </p:txBody>
        </p:sp>
        <p:sp>
          <p:nvSpPr>
            <p:cNvPr id="19" name="TextBox 18">
              <a:extLst>
                <a:ext uri="{FF2B5EF4-FFF2-40B4-BE49-F238E27FC236}">
                  <a16:creationId xmlns:a16="http://schemas.microsoft.com/office/drawing/2014/main" id="{B93C3A77-B171-4B75-8189-6F535D3FDFB8}"/>
                </a:ext>
              </a:extLst>
            </p:cNvPr>
            <p:cNvSpPr txBox="1"/>
            <p:nvPr/>
          </p:nvSpPr>
          <p:spPr>
            <a:xfrm>
              <a:off x="838178" y="4809796"/>
              <a:ext cx="498855" cy="276999"/>
            </a:xfrm>
            <a:prstGeom prst="rect">
              <a:avLst/>
            </a:prstGeom>
            <a:noFill/>
          </p:spPr>
          <p:txBody>
            <a:bodyPr wrap="none" rtlCol="0">
              <a:spAutoFit/>
            </a:bodyPr>
            <a:lstStyle/>
            <a:p>
              <a:pPr defTabSz="1218987"/>
              <a:r>
                <a:rPr lang="en-US" sz="1200" dirty="0">
                  <a:solidFill>
                    <a:prstClr val="white"/>
                  </a:solidFill>
                  <a:latin typeface="Calibri"/>
                </a:rPr>
                <a:t>7500</a:t>
              </a:r>
            </a:p>
          </p:txBody>
        </p:sp>
        <p:sp>
          <p:nvSpPr>
            <p:cNvPr id="20" name="TextBox 19">
              <a:extLst>
                <a:ext uri="{FF2B5EF4-FFF2-40B4-BE49-F238E27FC236}">
                  <a16:creationId xmlns:a16="http://schemas.microsoft.com/office/drawing/2014/main" id="{48772488-5203-4FCD-B43D-8D42F3590780}"/>
                </a:ext>
              </a:extLst>
            </p:cNvPr>
            <p:cNvSpPr txBox="1"/>
            <p:nvPr/>
          </p:nvSpPr>
          <p:spPr>
            <a:xfrm>
              <a:off x="865898" y="2637205"/>
              <a:ext cx="498855" cy="276999"/>
            </a:xfrm>
            <a:prstGeom prst="rect">
              <a:avLst/>
            </a:prstGeom>
            <a:noFill/>
          </p:spPr>
          <p:txBody>
            <a:bodyPr wrap="none" rtlCol="0">
              <a:spAutoFit/>
            </a:bodyPr>
            <a:lstStyle/>
            <a:p>
              <a:pPr defTabSz="1218987"/>
              <a:r>
                <a:rPr lang="en-US" sz="1200" dirty="0">
                  <a:solidFill>
                    <a:prstClr val="white"/>
                  </a:solidFill>
                  <a:latin typeface="Calibri"/>
                </a:rPr>
                <a:t>6500</a:t>
              </a:r>
            </a:p>
          </p:txBody>
        </p:sp>
        <p:sp>
          <p:nvSpPr>
            <p:cNvPr id="21" name="TextBox 20">
              <a:extLst>
                <a:ext uri="{FF2B5EF4-FFF2-40B4-BE49-F238E27FC236}">
                  <a16:creationId xmlns:a16="http://schemas.microsoft.com/office/drawing/2014/main" id="{9943C8CC-55FA-4258-9AB6-DE2B06A9DD04}"/>
                </a:ext>
              </a:extLst>
            </p:cNvPr>
            <p:cNvSpPr txBox="1"/>
            <p:nvPr/>
          </p:nvSpPr>
          <p:spPr>
            <a:xfrm rot="16200000">
              <a:off x="361059" y="3215359"/>
              <a:ext cx="793102" cy="276999"/>
            </a:xfrm>
            <a:prstGeom prst="rect">
              <a:avLst/>
            </a:prstGeom>
            <a:noFill/>
          </p:spPr>
          <p:txBody>
            <a:bodyPr wrap="none" rtlCol="0">
              <a:spAutoFit/>
            </a:bodyPr>
            <a:lstStyle/>
            <a:p>
              <a:pPr defTabSz="1218987"/>
              <a:r>
                <a:rPr lang="en-US" sz="1200" dirty="0">
                  <a:solidFill>
                    <a:prstClr val="white"/>
                  </a:solidFill>
                  <a:latin typeface="Calibri"/>
                </a:rPr>
                <a:t>Depth (ft)</a:t>
              </a:r>
            </a:p>
          </p:txBody>
        </p:sp>
      </p:grpSp>
      <p:sp>
        <p:nvSpPr>
          <p:cNvPr id="23" name="Arrow: Right 22">
            <a:extLst>
              <a:ext uri="{FF2B5EF4-FFF2-40B4-BE49-F238E27FC236}">
                <a16:creationId xmlns:a16="http://schemas.microsoft.com/office/drawing/2014/main" id="{280EC1FB-455D-4189-BCC1-2397E142576E}"/>
              </a:ext>
            </a:extLst>
          </p:cNvPr>
          <p:cNvSpPr/>
          <p:nvPr/>
        </p:nvSpPr>
        <p:spPr>
          <a:xfrm rot="21116013" flipH="1">
            <a:off x="9740742" y="2994746"/>
            <a:ext cx="713114" cy="280710"/>
          </a:xfrm>
          <a:prstGeom prst="right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dirty="0">
              <a:solidFill>
                <a:prstClr val="white"/>
              </a:solidFill>
              <a:latin typeface="Calibri"/>
            </a:endParaRPr>
          </a:p>
        </p:txBody>
      </p:sp>
      <p:grpSp>
        <p:nvGrpSpPr>
          <p:cNvPr id="24" name="Group 23">
            <a:extLst>
              <a:ext uri="{FF2B5EF4-FFF2-40B4-BE49-F238E27FC236}">
                <a16:creationId xmlns:a16="http://schemas.microsoft.com/office/drawing/2014/main" id="{A103CCE3-1746-476D-850B-627E21A68B93}"/>
              </a:ext>
            </a:extLst>
          </p:cNvPr>
          <p:cNvGrpSpPr/>
          <p:nvPr/>
        </p:nvGrpSpPr>
        <p:grpSpPr>
          <a:xfrm>
            <a:off x="10477323" y="876696"/>
            <a:ext cx="1635051" cy="2247194"/>
            <a:chOff x="10228633" y="234118"/>
            <a:chExt cx="1635051" cy="2247194"/>
          </a:xfrm>
        </p:grpSpPr>
        <p:grpSp>
          <p:nvGrpSpPr>
            <p:cNvPr id="25" name="Group 24">
              <a:extLst>
                <a:ext uri="{FF2B5EF4-FFF2-40B4-BE49-F238E27FC236}">
                  <a16:creationId xmlns:a16="http://schemas.microsoft.com/office/drawing/2014/main" id="{A684E12F-030C-4CF9-B8B7-66B76C25E54E}"/>
                </a:ext>
              </a:extLst>
            </p:cNvPr>
            <p:cNvGrpSpPr/>
            <p:nvPr/>
          </p:nvGrpSpPr>
          <p:grpSpPr>
            <a:xfrm>
              <a:off x="10596710" y="431277"/>
              <a:ext cx="1266974" cy="2050035"/>
              <a:chOff x="4367627" y="-1042171"/>
              <a:chExt cx="1266974" cy="2050035"/>
            </a:xfrm>
          </p:grpSpPr>
          <p:sp>
            <p:nvSpPr>
              <p:cNvPr id="28" name="TextBox 27">
                <a:extLst>
                  <a:ext uri="{FF2B5EF4-FFF2-40B4-BE49-F238E27FC236}">
                    <a16:creationId xmlns:a16="http://schemas.microsoft.com/office/drawing/2014/main" id="{23623ACC-DC9D-4950-A207-3A7C8AC5D621}"/>
                  </a:ext>
                </a:extLst>
              </p:cNvPr>
              <p:cNvSpPr txBox="1"/>
              <p:nvPr/>
            </p:nvSpPr>
            <p:spPr>
              <a:xfrm>
                <a:off x="4567801" y="-1042171"/>
                <a:ext cx="936328" cy="246221"/>
              </a:xfrm>
              <a:prstGeom prst="rect">
                <a:avLst/>
              </a:prstGeom>
              <a:noFill/>
            </p:spPr>
            <p:txBody>
              <a:bodyPr wrap="square" rtlCol="0">
                <a:spAutoFit/>
              </a:bodyPr>
              <a:lstStyle/>
              <a:p>
                <a:pPr fontAlgn="base">
                  <a:spcBef>
                    <a:spcPct val="0"/>
                  </a:spcBef>
                  <a:spcAft>
                    <a:spcPct val="0"/>
                  </a:spcAft>
                  <a:defRPr/>
                </a:pPr>
                <a:r>
                  <a:rPr lang="en-US" sz="1000" kern="0" dirty="0">
                    <a:solidFill>
                      <a:prstClr val="white"/>
                    </a:solidFill>
                    <a:latin typeface="Calibri"/>
                  </a:rPr>
                  <a:t>Positive</a:t>
                </a:r>
              </a:p>
            </p:txBody>
          </p:sp>
          <p:pic>
            <p:nvPicPr>
              <p:cNvPr id="29" name="Picture 28">
                <a:extLst>
                  <a:ext uri="{FF2B5EF4-FFF2-40B4-BE49-F238E27FC236}">
                    <a16:creationId xmlns:a16="http://schemas.microsoft.com/office/drawing/2014/main" id="{AE365D41-F909-48D6-AB5D-F0203524918A}"/>
                  </a:ext>
                </a:extLst>
              </p:cNvPr>
              <p:cNvPicPr preferRelativeResize="0">
                <a:picLocks/>
              </p:cNvPicPr>
              <p:nvPr/>
            </p:nvPicPr>
            <p:blipFill>
              <a:blip r:embed="rId4"/>
              <a:stretch>
                <a:fillRect/>
              </a:stretch>
            </p:blipFill>
            <p:spPr>
              <a:xfrm rot="16200000">
                <a:off x="3567527" y="-143946"/>
                <a:ext cx="1828800" cy="228600"/>
              </a:xfrm>
              <a:prstGeom prst="rect">
                <a:avLst/>
              </a:prstGeom>
              <a:ln>
                <a:solidFill>
                  <a:schemeClr val="tx1"/>
                </a:solidFill>
              </a:ln>
            </p:spPr>
          </p:pic>
          <p:sp>
            <p:nvSpPr>
              <p:cNvPr id="30" name="TextBox 29">
                <a:extLst>
                  <a:ext uri="{FF2B5EF4-FFF2-40B4-BE49-F238E27FC236}">
                    <a16:creationId xmlns:a16="http://schemas.microsoft.com/office/drawing/2014/main" id="{00B0B0D9-0724-431F-96F4-66F12E194DCF}"/>
                  </a:ext>
                </a:extLst>
              </p:cNvPr>
              <p:cNvSpPr txBox="1"/>
              <p:nvPr/>
            </p:nvSpPr>
            <p:spPr>
              <a:xfrm>
                <a:off x="4567801" y="761643"/>
                <a:ext cx="1066800" cy="246221"/>
              </a:xfrm>
              <a:prstGeom prst="rect">
                <a:avLst/>
              </a:prstGeom>
              <a:noFill/>
            </p:spPr>
            <p:txBody>
              <a:bodyPr wrap="square" rtlCol="0">
                <a:spAutoFit/>
              </a:bodyPr>
              <a:lstStyle/>
              <a:p>
                <a:pPr fontAlgn="base">
                  <a:spcBef>
                    <a:spcPct val="0"/>
                  </a:spcBef>
                  <a:spcAft>
                    <a:spcPct val="0"/>
                  </a:spcAft>
                  <a:defRPr/>
                </a:pPr>
                <a:r>
                  <a:rPr lang="en-US" sz="1000" kern="0" dirty="0">
                    <a:solidFill>
                      <a:prstClr val="white"/>
                    </a:solidFill>
                    <a:latin typeface="Calibri"/>
                  </a:rPr>
                  <a:t>Negative</a:t>
                </a:r>
              </a:p>
            </p:txBody>
          </p:sp>
        </p:grpSp>
        <p:sp>
          <p:nvSpPr>
            <p:cNvPr id="26" name="TextBox 25">
              <a:extLst>
                <a:ext uri="{FF2B5EF4-FFF2-40B4-BE49-F238E27FC236}">
                  <a16:creationId xmlns:a16="http://schemas.microsoft.com/office/drawing/2014/main" id="{18192205-BF63-4D50-AE5B-11947E891582}"/>
                </a:ext>
              </a:extLst>
            </p:cNvPr>
            <p:cNvSpPr txBox="1"/>
            <p:nvPr/>
          </p:nvSpPr>
          <p:spPr>
            <a:xfrm>
              <a:off x="10846420" y="1353979"/>
              <a:ext cx="936328" cy="246221"/>
            </a:xfrm>
            <a:prstGeom prst="rect">
              <a:avLst/>
            </a:prstGeom>
            <a:noFill/>
          </p:spPr>
          <p:txBody>
            <a:bodyPr wrap="square" rtlCol="0">
              <a:spAutoFit/>
            </a:bodyPr>
            <a:lstStyle/>
            <a:p>
              <a:pPr fontAlgn="base">
                <a:spcBef>
                  <a:spcPct val="0"/>
                </a:spcBef>
                <a:spcAft>
                  <a:spcPct val="0"/>
                </a:spcAft>
                <a:defRPr/>
              </a:pPr>
              <a:r>
                <a:rPr lang="en-US" sz="1000" kern="0" dirty="0">
                  <a:solidFill>
                    <a:prstClr val="white"/>
                  </a:solidFill>
                  <a:latin typeface="Calibri"/>
                </a:rPr>
                <a:t>0</a:t>
              </a:r>
            </a:p>
          </p:txBody>
        </p:sp>
        <p:sp>
          <p:nvSpPr>
            <p:cNvPr id="27" name="TextBox 26">
              <a:extLst>
                <a:ext uri="{FF2B5EF4-FFF2-40B4-BE49-F238E27FC236}">
                  <a16:creationId xmlns:a16="http://schemas.microsoft.com/office/drawing/2014/main" id="{677801EA-8040-4921-8ED4-548A5289F34F}"/>
                </a:ext>
              </a:extLst>
            </p:cNvPr>
            <p:cNvSpPr txBox="1"/>
            <p:nvPr/>
          </p:nvSpPr>
          <p:spPr>
            <a:xfrm>
              <a:off x="10228633" y="234118"/>
              <a:ext cx="936328" cy="246221"/>
            </a:xfrm>
            <a:prstGeom prst="rect">
              <a:avLst/>
            </a:prstGeom>
            <a:noFill/>
          </p:spPr>
          <p:txBody>
            <a:bodyPr wrap="square" rtlCol="0">
              <a:spAutoFit/>
            </a:bodyPr>
            <a:lstStyle/>
            <a:p>
              <a:pPr algn="ctr" fontAlgn="base">
                <a:spcBef>
                  <a:spcPct val="0"/>
                </a:spcBef>
                <a:spcAft>
                  <a:spcPct val="0"/>
                </a:spcAft>
                <a:defRPr/>
              </a:pPr>
              <a:r>
                <a:rPr lang="en-US" sz="1000" kern="0" dirty="0">
                  <a:solidFill>
                    <a:prstClr val="white"/>
                  </a:solidFill>
                  <a:latin typeface="Calibri"/>
                </a:rPr>
                <a:t>Amplitude</a:t>
              </a:r>
            </a:p>
          </p:txBody>
        </p:sp>
      </p:grpSp>
      <p:sp>
        <p:nvSpPr>
          <p:cNvPr id="3" name="Slide Number Placeholder 2">
            <a:extLst>
              <a:ext uri="{FF2B5EF4-FFF2-40B4-BE49-F238E27FC236}">
                <a16:creationId xmlns:a16="http://schemas.microsoft.com/office/drawing/2014/main" id="{D7890DB1-7E42-5C0A-DB45-D17AE737ECF6}"/>
              </a:ext>
            </a:extLst>
          </p:cNvPr>
          <p:cNvSpPr>
            <a:spLocks noGrp="1"/>
          </p:cNvSpPr>
          <p:nvPr>
            <p:ph type="sldNum" sz="quarter" idx="12"/>
          </p:nvPr>
        </p:nvSpPr>
        <p:spPr/>
        <p:txBody>
          <a:bodyPr/>
          <a:lstStyle/>
          <a:p>
            <a:r>
              <a:rPr lang="en-US"/>
              <a:t>10a-</a:t>
            </a:r>
            <a:fld id="{32AB8D3D-FB3C-49A2-855E-BE1E1BCDA17C}" type="slidenum">
              <a:rPr lang="en-US" smtClean="0"/>
              <a:pPr/>
              <a:t>19</a:t>
            </a:fld>
            <a:endParaRPr lang="en-US" dirty="0"/>
          </a:p>
        </p:txBody>
      </p:sp>
    </p:spTree>
    <p:extLst>
      <p:ext uri="{BB962C8B-B14F-4D97-AF65-F5344CB8AC3E}">
        <p14:creationId xmlns:p14="http://schemas.microsoft.com/office/powerpoint/2010/main" val="2006890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687859" y="892740"/>
            <a:ext cx="10515600" cy="2536260"/>
          </a:xfrm>
          <a:prstGeom prst="rect">
            <a:avLst/>
          </a:prstGeom>
          <a:noFill/>
          <a:ln w="9525">
            <a:solidFill>
              <a:srgbClr val="FFCC00"/>
            </a:solidFill>
            <a:miter lim="800000"/>
            <a:headEnd/>
            <a:tailEnd/>
          </a:ln>
          <a:effec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457200" indent="-457200" eaLnBrk="1" fontAlgn="b" hangingPunct="1">
              <a:spcBef>
                <a:spcPct val="50000"/>
              </a:spcBef>
              <a:defRPr/>
            </a:pPr>
            <a:r>
              <a:rPr kumimoji="1" lang="en-US" sz="2800" dirty="0">
                <a:solidFill>
                  <a:srgbClr val="FFFF00"/>
                </a:solidFill>
                <a:effectLst>
                  <a:outerShdw blurRad="38100" dist="38100" dir="2700000" algn="tl">
                    <a:srgbClr val="000000"/>
                  </a:outerShdw>
                </a:effectLst>
                <a:latin typeface="Calibri"/>
              </a:rPr>
              <a:t>	After this section you should be able to:</a:t>
            </a:r>
          </a:p>
          <a:p>
            <a:pPr marL="914400" lvl="1" indent="-457200" eaLnBrk="1" fontAlgn="b" hangingPunct="1">
              <a:spcBef>
                <a:spcPct val="50000"/>
              </a:spcBef>
              <a:buFontTx/>
              <a:buChar char="•"/>
              <a:defRPr/>
            </a:pPr>
            <a:r>
              <a:rPr kumimoji="1" lang="en-US" dirty="0">
                <a:solidFill>
                  <a:srgbClr val="FFFFFF"/>
                </a:solidFill>
                <a:latin typeface="Calibri"/>
              </a:rPr>
              <a:t>Examine the spectrum of your data and determine whether subsequent spectral balancing can help</a:t>
            </a:r>
          </a:p>
          <a:p>
            <a:pPr marL="914400" lvl="1" indent="-457200" eaLnBrk="1" fontAlgn="b" hangingPunct="1">
              <a:spcBef>
                <a:spcPct val="50000"/>
              </a:spcBef>
              <a:buFontTx/>
              <a:buChar char="•"/>
              <a:defRPr/>
            </a:pPr>
            <a:r>
              <a:rPr kumimoji="1" lang="en-US" dirty="0">
                <a:solidFill>
                  <a:srgbClr val="FFFFFF"/>
                </a:solidFill>
                <a:latin typeface="Calibri"/>
              </a:rPr>
              <a:t>Evaluate alternative bandwidth extension techniques using simple wedge models</a:t>
            </a:r>
          </a:p>
          <a:p>
            <a:pPr marL="914400" lvl="1" indent="-457200">
              <a:buFontTx/>
              <a:buChar char="•"/>
              <a:defRPr/>
            </a:pPr>
            <a:endParaRPr kumimoji="1" lang="en-US" sz="2000" dirty="0">
              <a:solidFill>
                <a:srgbClr val="FFFFFF"/>
              </a:solidFill>
              <a:latin typeface="Calibri"/>
            </a:endParaRPr>
          </a:p>
        </p:txBody>
      </p:sp>
      <p:sp>
        <p:nvSpPr>
          <p:cNvPr id="2" name="Rectangle 1">
            <a:extLst>
              <a:ext uri="{FF2B5EF4-FFF2-40B4-BE49-F238E27FC236}">
                <a16:creationId xmlns:a16="http://schemas.microsoft.com/office/drawing/2014/main" id="{E5AC45DC-B43F-486A-919E-2E231E869CBC}"/>
              </a:ext>
            </a:extLst>
          </p:cNvPr>
          <p:cNvSpPr/>
          <p:nvPr/>
        </p:nvSpPr>
        <p:spPr>
          <a:xfrm>
            <a:off x="0" y="-8618"/>
            <a:ext cx="3187924" cy="584775"/>
          </a:xfrm>
          <a:prstGeom prst="rect">
            <a:avLst/>
          </a:prstGeom>
        </p:spPr>
        <p:txBody>
          <a:bodyPr wrap="none">
            <a:spAutoFit/>
          </a:bodyPr>
          <a:lstStyle/>
          <a:p>
            <a:pPr marL="457200" indent="-457200" fontAlgn="b">
              <a:spcBef>
                <a:spcPct val="50000"/>
              </a:spcBef>
              <a:defRPr/>
            </a:pPr>
            <a:r>
              <a:rPr kumimoji="1" lang="en-US" sz="3200" dirty="0">
                <a:solidFill>
                  <a:srgbClr val="FFCC00"/>
                </a:solidFill>
                <a:effectLst>
                  <a:outerShdw blurRad="38100" dist="38100" dir="2700000" algn="tl">
                    <a:srgbClr val="000000"/>
                  </a:outerShdw>
                </a:effectLst>
              </a:rPr>
              <a:t>Data Conditioning</a:t>
            </a:r>
          </a:p>
        </p:txBody>
      </p:sp>
      <p:sp>
        <p:nvSpPr>
          <p:cNvPr id="4" name="Slide Number Placeholder 3">
            <a:extLst>
              <a:ext uri="{FF2B5EF4-FFF2-40B4-BE49-F238E27FC236}">
                <a16:creationId xmlns:a16="http://schemas.microsoft.com/office/drawing/2014/main" id="{96BB94AE-398F-077E-147A-8A242262497F}"/>
              </a:ext>
            </a:extLst>
          </p:cNvPr>
          <p:cNvSpPr>
            <a:spLocks noGrp="1"/>
          </p:cNvSpPr>
          <p:nvPr>
            <p:ph type="sldNum" sz="quarter" idx="12"/>
          </p:nvPr>
        </p:nvSpPr>
        <p:spPr/>
        <p:txBody>
          <a:bodyPr/>
          <a:lstStyle/>
          <a:p>
            <a:r>
              <a:rPr lang="en-US"/>
              <a:t>10a-</a:t>
            </a:r>
            <a:fld id="{32AB8D3D-FB3C-49A2-855E-BE1E1BCDA17C}" type="slidenum">
              <a:rPr lang="en-US" smtClean="0"/>
              <a:pPr/>
              <a:t>2</a:t>
            </a:fld>
            <a:endParaRPr lang="en-US" dirty="0"/>
          </a:p>
        </p:txBody>
      </p:sp>
    </p:spTree>
    <p:extLst>
      <p:ext uri="{BB962C8B-B14F-4D97-AF65-F5344CB8AC3E}">
        <p14:creationId xmlns:p14="http://schemas.microsoft.com/office/powerpoint/2010/main" val="30620173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CFFF5E-97C0-48A5-8B46-FDDE9205958E}"/>
              </a:ext>
            </a:extLst>
          </p:cNvPr>
          <p:cNvPicPr>
            <a:picLocks noChangeAspect="1"/>
          </p:cNvPicPr>
          <p:nvPr/>
        </p:nvPicPr>
        <p:blipFill>
          <a:blip r:embed="rId3"/>
          <a:stretch>
            <a:fillRect/>
          </a:stretch>
        </p:blipFill>
        <p:spPr>
          <a:xfrm>
            <a:off x="3657600" y="0"/>
            <a:ext cx="7266146" cy="6858000"/>
          </a:xfrm>
          <a:prstGeom prst="rect">
            <a:avLst/>
          </a:prstGeom>
        </p:spPr>
      </p:pic>
      <p:sp>
        <p:nvSpPr>
          <p:cNvPr id="8" name="Title 4">
            <a:extLst>
              <a:ext uri="{FF2B5EF4-FFF2-40B4-BE49-F238E27FC236}">
                <a16:creationId xmlns:a16="http://schemas.microsoft.com/office/drawing/2014/main" id="{BDA14A61-0866-4940-ABEF-F2C5E405B346}"/>
              </a:ext>
            </a:extLst>
          </p:cNvPr>
          <p:cNvSpPr>
            <a:spLocks noGrp="1"/>
          </p:cNvSpPr>
          <p:nvPr/>
        </p:nvSpPr>
        <p:spPr bwMode="auto">
          <a:xfrm>
            <a:off x="0" y="0"/>
            <a:ext cx="3508824" cy="2312276"/>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sz="3200" b="0">
                <a:solidFill>
                  <a:srgbClr val="FFCC00"/>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5pPr>
            <a:lvl6pPr marL="4572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6pPr>
            <a:lvl7pPr marL="9144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7pPr>
            <a:lvl8pPr marL="13716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8pPr>
            <a:lvl9pPr marL="18288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9pPr>
          </a:lstStyle>
          <a:p>
            <a:pPr algn="l" defTabSz="1218987"/>
            <a:r>
              <a:rPr lang="en-US" dirty="0">
                <a:latin typeface="Calibri"/>
              </a:rPr>
              <a:t>Three simple wedge models</a:t>
            </a:r>
          </a:p>
        </p:txBody>
      </p:sp>
      <p:sp>
        <p:nvSpPr>
          <p:cNvPr id="2" name="Rectangle 24">
            <a:extLst>
              <a:ext uri="{FF2B5EF4-FFF2-40B4-BE49-F238E27FC236}">
                <a16:creationId xmlns:a16="http://schemas.microsoft.com/office/drawing/2014/main" id="{FCD6B003-C046-45E4-8D81-A83EB937EB6B}"/>
              </a:ext>
            </a:extLst>
          </p:cNvPr>
          <p:cNvSpPr>
            <a:spLocks noChangeArrowheads="1"/>
          </p:cNvSpPr>
          <p:nvPr/>
        </p:nvSpPr>
        <p:spPr bwMode="auto">
          <a:xfrm>
            <a:off x="10232633" y="6457890"/>
            <a:ext cx="1957780" cy="400110"/>
          </a:xfrm>
          <a:prstGeom prst="rect">
            <a:avLst/>
          </a:prstGeom>
          <a:noFill/>
          <a:ln w="12700">
            <a:noFill/>
            <a:miter lim="800000"/>
            <a:headEnd/>
            <a:tailEnd/>
          </a:ln>
          <a:effectLst/>
        </p:spPr>
        <p:txBody>
          <a:bodyPr wrap="none">
            <a:spAutoFit/>
          </a:bodyPr>
          <a:lstStyle/>
          <a:p>
            <a:pPr algn="r" eaLnBrk="0" fontAlgn="base" hangingPunct="0">
              <a:spcBef>
                <a:spcPct val="0"/>
              </a:spcBef>
              <a:spcAft>
                <a:spcPct val="0"/>
              </a:spcAft>
            </a:pPr>
            <a:r>
              <a:rPr lang="en-US" sz="2000" dirty="0">
                <a:solidFill>
                  <a:srgbClr val="B2B2B2"/>
                </a:solidFill>
                <a:effectLst>
                  <a:outerShdw blurRad="38100" dist="38100" dir="2700000" algn="tl">
                    <a:srgbClr val="000000">
                      <a:alpha val="43137"/>
                    </a:srgbClr>
                  </a:outerShdw>
                </a:effectLst>
                <a:latin typeface="Calibri"/>
              </a:rPr>
              <a:t>(Machado, 2018)</a:t>
            </a:r>
          </a:p>
        </p:txBody>
      </p:sp>
      <p:sp>
        <p:nvSpPr>
          <p:cNvPr id="3" name="Slide Number Placeholder 2">
            <a:extLst>
              <a:ext uri="{FF2B5EF4-FFF2-40B4-BE49-F238E27FC236}">
                <a16:creationId xmlns:a16="http://schemas.microsoft.com/office/drawing/2014/main" id="{FCC70BB6-4095-BA88-2C73-C1E71F08A77A}"/>
              </a:ext>
            </a:extLst>
          </p:cNvPr>
          <p:cNvSpPr>
            <a:spLocks noGrp="1"/>
          </p:cNvSpPr>
          <p:nvPr>
            <p:ph type="sldNum" sz="quarter" idx="12"/>
          </p:nvPr>
        </p:nvSpPr>
        <p:spPr/>
        <p:txBody>
          <a:bodyPr/>
          <a:lstStyle/>
          <a:p>
            <a:r>
              <a:rPr lang="en-US"/>
              <a:t>10a-</a:t>
            </a:r>
            <a:fld id="{32AB8D3D-FB3C-49A2-855E-BE1E1BCDA17C}" type="slidenum">
              <a:rPr lang="en-US" smtClean="0"/>
              <a:pPr/>
              <a:t>20</a:t>
            </a:fld>
            <a:endParaRPr lang="en-US" dirty="0"/>
          </a:p>
        </p:txBody>
      </p:sp>
    </p:spTree>
    <p:extLst>
      <p:ext uri="{BB962C8B-B14F-4D97-AF65-F5344CB8AC3E}">
        <p14:creationId xmlns:p14="http://schemas.microsoft.com/office/powerpoint/2010/main" val="29908238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4A4668-86F8-4575-ABDE-FA4F5DE1C96D}"/>
              </a:ext>
            </a:extLst>
          </p:cNvPr>
          <p:cNvPicPr>
            <a:picLocks noChangeAspect="1"/>
          </p:cNvPicPr>
          <p:nvPr/>
        </p:nvPicPr>
        <p:blipFill>
          <a:blip r:embed="rId3"/>
          <a:stretch>
            <a:fillRect/>
          </a:stretch>
        </p:blipFill>
        <p:spPr>
          <a:xfrm>
            <a:off x="3657600" y="0"/>
            <a:ext cx="7408985" cy="6858000"/>
          </a:xfrm>
          <a:prstGeom prst="rect">
            <a:avLst/>
          </a:prstGeom>
        </p:spPr>
      </p:pic>
      <p:sp>
        <p:nvSpPr>
          <p:cNvPr id="8" name="Title 4">
            <a:extLst>
              <a:ext uri="{FF2B5EF4-FFF2-40B4-BE49-F238E27FC236}">
                <a16:creationId xmlns:a16="http://schemas.microsoft.com/office/drawing/2014/main" id="{A1D98A51-6EFD-4841-B7BF-738EAF69CA8F}"/>
              </a:ext>
            </a:extLst>
          </p:cNvPr>
          <p:cNvSpPr>
            <a:spLocks noGrp="1"/>
          </p:cNvSpPr>
          <p:nvPr/>
        </p:nvSpPr>
        <p:spPr bwMode="auto">
          <a:xfrm>
            <a:off x="0" y="0"/>
            <a:ext cx="3508824" cy="2312276"/>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sz="3200" b="0">
                <a:solidFill>
                  <a:srgbClr val="FFCC00"/>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5pPr>
            <a:lvl6pPr marL="4572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6pPr>
            <a:lvl7pPr marL="9144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7pPr>
            <a:lvl8pPr marL="13716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8pPr>
            <a:lvl9pPr marL="18288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9pPr>
          </a:lstStyle>
          <a:p>
            <a:pPr algn="l" defTabSz="1218987"/>
            <a:r>
              <a:rPr lang="en-US" dirty="0">
                <a:latin typeface="Calibri"/>
              </a:rPr>
              <a:t>After spectral balancing</a:t>
            </a:r>
          </a:p>
        </p:txBody>
      </p:sp>
      <p:sp>
        <p:nvSpPr>
          <p:cNvPr id="2" name="Rectangle 24">
            <a:extLst>
              <a:ext uri="{FF2B5EF4-FFF2-40B4-BE49-F238E27FC236}">
                <a16:creationId xmlns:a16="http://schemas.microsoft.com/office/drawing/2014/main" id="{B818502B-D4E2-45A2-B3BB-AE2EBFCB0AFB}"/>
              </a:ext>
            </a:extLst>
          </p:cNvPr>
          <p:cNvSpPr>
            <a:spLocks noChangeArrowheads="1"/>
          </p:cNvSpPr>
          <p:nvPr/>
        </p:nvSpPr>
        <p:spPr bwMode="auto">
          <a:xfrm>
            <a:off x="10232633" y="6457890"/>
            <a:ext cx="1957780" cy="400110"/>
          </a:xfrm>
          <a:prstGeom prst="rect">
            <a:avLst/>
          </a:prstGeom>
          <a:noFill/>
          <a:ln w="12700">
            <a:noFill/>
            <a:miter lim="800000"/>
            <a:headEnd/>
            <a:tailEnd/>
          </a:ln>
          <a:effectLst/>
        </p:spPr>
        <p:txBody>
          <a:bodyPr wrap="none">
            <a:spAutoFit/>
          </a:bodyPr>
          <a:lstStyle/>
          <a:p>
            <a:pPr algn="r" eaLnBrk="0" fontAlgn="base" hangingPunct="0">
              <a:spcBef>
                <a:spcPct val="0"/>
              </a:spcBef>
              <a:spcAft>
                <a:spcPct val="0"/>
              </a:spcAft>
            </a:pPr>
            <a:r>
              <a:rPr lang="en-US" sz="2000" dirty="0">
                <a:solidFill>
                  <a:srgbClr val="B2B2B2"/>
                </a:solidFill>
                <a:effectLst>
                  <a:outerShdw blurRad="38100" dist="38100" dir="2700000" algn="tl">
                    <a:srgbClr val="000000">
                      <a:alpha val="43137"/>
                    </a:srgbClr>
                  </a:outerShdw>
                </a:effectLst>
                <a:latin typeface="Calibri"/>
              </a:rPr>
              <a:t>(Machado, 2018)</a:t>
            </a:r>
          </a:p>
        </p:txBody>
      </p:sp>
      <p:sp>
        <p:nvSpPr>
          <p:cNvPr id="5" name="Slide Number Placeholder 4">
            <a:extLst>
              <a:ext uri="{FF2B5EF4-FFF2-40B4-BE49-F238E27FC236}">
                <a16:creationId xmlns:a16="http://schemas.microsoft.com/office/drawing/2014/main" id="{3B4969CD-5F26-C87D-9A3E-D348CC853A12}"/>
              </a:ext>
            </a:extLst>
          </p:cNvPr>
          <p:cNvSpPr>
            <a:spLocks noGrp="1"/>
          </p:cNvSpPr>
          <p:nvPr>
            <p:ph type="sldNum" sz="quarter" idx="12"/>
          </p:nvPr>
        </p:nvSpPr>
        <p:spPr/>
        <p:txBody>
          <a:bodyPr/>
          <a:lstStyle/>
          <a:p>
            <a:r>
              <a:rPr lang="en-US"/>
              <a:t>10a-</a:t>
            </a:r>
            <a:fld id="{32AB8D3D-FB3C-49A2-855E-BE1E1BCDA17C}" type="slidenum">
              <a:rPr lang="en-US" smtClean="0"/>
              <a:pPr/>
              <a:t>21</a:t>
            </a:fld>
            <a:endParaRPr lang="en-US" dirty="0"/>
          </a:p>
        </p:txBody>
      </p:sp>
    </p:spTree>
    <p:extLst>
      <p:ext uri="{BB962C8B-B14F-4D97-AF65-F5344CB8AC3E}">
        <p14:creationId xmlns:p14="http://schemas.microsoft.com/office/powerpoint/2010/main" val="11131613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A7971A-87E7-469E-99CE-05548D66BA88}"/>
              </a:ext>
            </a:extLst>
          </p:cNvPr>
          <p:cNvPicPr>
            <a:picLocks noChangeAspect="1"/>
          </p:cNvPicPr>
          <p:nvPr/>
        </p:nvPicPr>
        <p:blipFill rotWithShape="1">
          <a:blip r:embed="rId3"/>
          <a:srcRect t="45833" b="1"/>
          <a:stretch/>
        </p:blipFill>
        <p:spPr>
          <a:xfrm>
            <a:off x="3657600" y="84083"/>
            <a:ext cx="7570380" cy="6773917"/>
          </a:xfrm>
          <a:prstGeom prst="rect">
            <a:avLst/>
          </a:prstGeom>
        </p:spPr>
      </p:pic>
      <p:sp>
        <p:nvSpPr>
          <p:cNvPr id="7" name="Title 4">
            <a:extLst>
              <a:ext uri="{FF2B5EF4-FFF2-40B4-BE49-F238E27FC236}">
                <a16:creationId xmlns:a16="http://schemas.microsoft.com/office/drawing/2014/main" id="{EE739A1C-EA3C-4750-86B6-2CF878A89AC2}"/>
              </a:ext>
            </a:extLst>
          </p:cNvPr>
          <p:cNvSpPr>
            <a:spLocks noGrp="1"/>
          </p:cNvSpPr>
          <p:nvPr/>
        </p:nvSpPr>
        <p:spPr bwMode="auto">
          <a:xfrm>
            <a:off x="0" y="0"/>
            <a:ext cx="3508824" cy="2312276"/>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sz="3200" b="0">
                <a:solidFill>
                  <a:srgbClr val="FFCC00"/>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5pPr>
            <a:lvl6pPr marL="4572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6pPr>
            <a:lvl7pPr marL="9144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7pPr>
            <a:lvl8pPr marL="13716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8pPr>
            <a:lvl9pPr marL="18288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9pPr>
          </a:lstStyle>
          <a:p>
            <a:pPr algn="l" defTabSz="1218987"/>
            <a:r>
              <a:rPr lang="en-US" dirty="0">
                <a:latin typeface="Calibri"/>
              </a:rPr>
              <a:t>After CWT-based bandwidth extension</a:t>
            </a:r>
          </a:p>
        </p:txBody>
      </p:sp>
      <p:sp>
        <p:nvSpPr>
          <p:cNvPr id="3" name="Rectangle 24">
            <a:extLst>
              <a:ext uri="{FF2B5EF4-FFF2-40B4-BE49-F238E27FC236}">
                <a16:creationId xmlns:a16="http://schemas.microsoft.com/office/drawing/2014/main" id="{E7F5E0BD-345B-43F7-9C5F-F503C4E5D2F5}"/>
              </a:ext>
            </a:extLst>
          </p:cNvPr>
          <p:cNvSpPr>
            <a:spLocks noChangeArrowheads="1"/>
          </p:cNvSpPr>
          <p:nvPr/>
        </p:nvSpPr>
        <p:spPr bwMode="auto">
          <a:xfrm>
            <a:off x="10232633" y="6457890"/>
            <a:ext cx="1957780" cy="400110"/>
          </a:xfrm>
          <a:prstGeom prst="rect">
            <a:avLst/>
          </a:prstGeom>
          <a:noFill/>
          <a:ln w="12700">
            <a:noFill/>
            <a:miter lim="800000"/>
            <a:headEnd/>
            <a:tailEnd/>
          </a:ln>
          <a:effectLst/>
        </p:spPr>
        <p:txBody>
          <a:bodyPr wrap="none">
            <a:spAutoFit/>
          </a:bodyPr>
          <a:lstStyle/>
          <a:p>
            <a:pPr algn="r" eaLnBrk="0" fontAlgn="base" hangingPunct="0">
              <a:spcBef>
                <a:spcPct val="0"/>
              </a:spcBef>
              <a:spcAft>
                <a:spcPct val="0"/>
              </a:spcAft>
            </a:pPr>
            <a:r>
              <a:rPr lang="en-US" sz="2000" dirty="0">
                <a:solidFill>
                  <a:srgbClr val="B2B2B2"/>
                </a:solidFill>
                <a:effectLst>
                  <a:outerShdw blurRad="38100" dist="38100" dir="2700000" algn="tl">
                    <a:srgbClr val="000000">
                      <a:alpha val="43137"/>
                    </a:srgbClr>
                  </a:outerShdw>
                </a:effectLst>
                <a:latin typeface="Calibri"/>
              </a:rPr>
              <a:t>(Machado, 2018)</a:t>
            </a:r>
          </a:p>
        </p:txBody>
      </p:sp>
      <p:sp>
        <p:nvSpPr>
          <p:cNvPr id="5" name="Slide Number Placeholder 4">
            <a:extLst>
              <a:ext uri="{FF2B5EF4-FFF2-40B4-BE49-F238E27FC236}">
                <a16:creationId xmlns:a16="http://schemas.microsoft.com/office/drawing/2014/main" id="{C68349D9-9BC9-13CC-9597-D16548A43FC2}"/>
              </a:ext>
            </a:extLst>
          </p:cNvPr>
          <p:cNvSpPr>
            <a:spLocks noGrp="1"/>
          </p:cNvSpPr>
          <p:nvPr>
            <p:ph type="sldNum" sz="quarter" idx="12"/>
          </p:nvPr>
        </p:nvSpPr>
        <p:spPr/>
        <p:txBody>
          <a:bodyPr/>
          <a:lstStyle/>
          <a:p>
            <a:r>
              <a:rPr lang="en-US"/>
              <a:t>10a-</a:t>
            </a:r>
            <a:fld id="{32AB8D3D-FB3C-49A2-855E-BE1E1BCDA17C}" type="slidenum">
              <a:rPr lang="en-US" smtClean="0"/>
              <a:pPr/>
              <a:t>22</a:t>
            </a:fld>
            <a:endParaRPr lang="en-US" dirty="0"/>
          </a:p>
        </p:txBody>
      </p:sp>
    </p:spTree>
    <p:extLst>
      <p:ext uri="{BB962C8B-B14F-4D97-AF65-F5344CB8AC3E}">
        <p14:creationId xmlns:p14="http://schemas.microsoft.com/office/powerpoint/2010/main" val="17430242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154037-2267-4819-BD63-B99F07885377}"/>
              </a:ext>
            </a:extLst>
          </p:cNvPr>
          <p:cNvPicPr preferRelativeResize="0">
            <a:picLocks/>
          </p:cNvPicPr>
          <p:nvPr/>
        </p:nvPicPr>
        <p:blipFill rotWithShape="1">
          <a:blip r:embed="rId3"/>
          <a:srcRect b="53798"/>
          <a:stretch/>
        </p:blipFill>
        <p:spPr>
          <a:xfrm>
            <a:off x="3657600" y="0"/>
            <a:ext cx="7571232" cy="6936828"/>
          </a:xfrm>
          <a:prstGeom prst="rect">
            <a:avLst/>
          </a:prstGeom>
        </p:spPr>
      </p:pic>
      <p:sp>
        <p:nvSpPr>
          <p:cNvPr id="2" name="Rectangle 24">
            <a:extLst>
              <a:ext uri="{FF2B5EF4-FFF2-40B4-BE49-F238E27FC236}">
                <a16:creationId xmlns:a16="http://schemas.microsoft.com/office/drawing/2014/main" id="{89D6D2AD-D7A1-4889-BA41-9EA993938217}"/>
              </a:ext>
            </a:extLst>
          </p:cNvPr>
          <p:cNvSpPr>
            <a:spLocks noChangeArrowheads="1"/>
          </p:cNvSpPr>
          <p:nvPr/>
        </p:nvSpPr>
        <p:spPr bwMode="auto">
          <a:xfrm>
            <a:off x="10232633" y="6457890"/>
            <a:ext cx="1957780" cy="400110"/>
          </a:xfrm>
          <a:prstGeom prst="rect">
            <a:avLst/>
          </a:prstGeom>
          <a:noFill/>
          <a:ln w="12700">
            <a:noFill/>
            <a:miter lim="800000"/>
            <a:headEnd/>
            <a:tailEnd/>
          </a:ln>
          <a:effectLst/>
        </p:spPr>
        <p:txBody>
          <a:bodyPr wrap="none">
            <a:spAutoFit/>
          </a:bodyPr>
          <a:lstStyle/>
          <a:p>
            <a:pPr algn="r" eaLnBrk="0" fontAlgn="base" hangingPunct="0">
              <a:spcBef>
                <a:spcPct val="0"/>
              </a:spcBef>
              <a:spcAft>
                <a:spcPct val="0"/>
              </a:spcAft>
            </a:pPr>
            <a:r>
              <a:rPr lang="en-US" sz="2000" dirty="0">
                <a:solidFill>
                  <a:srgbClr val="B2B2B2"/>
                </a:solidFill>
                <a:effectLst>
                  <a:outerShdw blurRad="38100" dist="38100" dir="2700000" algn="tl">
                    <a:srgbClr val="000000">
                      <a:alpha val="43137"/>
                    </a:srgbClr>
                  </a:outerShdw>
                </a:effectLst>
                <a:latin typeface="Calibri"/>
              </a:rPr>
              <a:t>(Machado, 2018)</a:t>
            </a:r>
          </a:p>
        </p:txBody>
      </p:sp>
      <p:sp>
        <p:nvSpPr>
          <p:cNvPr id="7" name="Title 4">
            <a:extLst>
              <a:ext uri="{FF2B5EF4-FFF2-40B4-BE49-F238E27FC236}">
                <a16:creationId xmlns:a16="http://schemas.microsoft.com/office/drawing/2014/main" id="{471FE652-3A01-4B07-8E02-A8DB835E39A7}"/>
              </a:ext>
            </a:extLst>
          </p:cNvPr>
          <p:cNvSpPr>
            <a:spLocks noGrp="1"/>
          </p:cNvSpPr>
          <p:nvPr/>
        </p:nvSpPr>
        <p:spPr bwMode="auto">
          <a:xfrm>
            <a:off x="73573" y="903889"/>
            <a:ext cx="3508824" cy="2312276"/>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sz="3200" b="0">
                <a:solidFill>
                  <a:srgbClr val="FFCC00"/>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5pPr>
            <a:lvl6pPr marL="4572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6pPr>
            <a:lvl7pPr marL="9144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7pPr>
            <a:lvl8pPr marL="13716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8pPr>
            <a:lvl9pPr marL="18288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9pPr>
          </a:lstStyle>
          <a:p>
            <a:pPr algn="r" defTabSz="1218987"/>
            <a:r>
              <a:rPr lang="en-US" sz="2400" dirty="0">
                <a:solidFill>
                  <a:schemeClr val="tx1"/>
                </a:solidFill>
                <a:latin typeface="Calibri"/>
              </a:rPr>
              <a:t>40 Hz spectral magnitude</a:t>
            </a:r>
          </a:p>
        </p:txBody>
      </p:sp>
      <p:sp>
        <p:nvSpPr>
          <p:cNvPr id="9" name="Title 4">
            <a:extLst>
              <a:ext uri="{FF2B5EF4-FFF2-40B4-BE49-F238E27FC236}">
                <a16:creationId xmlns:a16="http://schemas.microsoft.com/office/drawing/2014/main" id="{81AF6F29-8C0A-4293-95A4-3B21BC424E17}"/>
              </a:ext>
            </a:extLst>
          </p:cNvPr>
          <p:cNvSpPr>
            <a:spLocks noGrp="1"/>
          </p:cNvSpPr>
          <p:nvPr/>
        </p:nvSpPr>
        <p:spPr bwMode="auto">
          <a:xfrm>
            <a:off x="111175" y="4180599"/>
            <a:ext cx="3508824" cy="2312276"/>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sz="3200" b="0">
                <a:solidFill>
                  <a:srgbClr val="FFCC00"/>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5pPr>
            <a:lvl6pPr marL="4572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6pPr>
            <a:lvl7pPr marL="9144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7pPr>
            <a:lvl8pPr marL="13716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8pPr>
            <a:lvl9pPr marL="18288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9pPr>
          </a:lstStyle>
          <a:p>
            <a:pPr algn="r" defTabSz="1218987"/>
            <a:r>
              <a:rPr lang="en-US" sz="2400" dirty="0">
                <a:solidFill>
                  <a:schemeClr val="tx1"/>
                </a:solidFill>
                <a:latin typeface="Calibri"/>
              </a:rPr>
              <a:t>40 Hz spectral ridges</a:t>
            </a:r>
          </a:p>
        </p:txBody>
      </p:sp>
      <p:sp>
        <p:nvSpPr>
          <p:cNvPr id="11" name="Title 4">
            <a:extLst>
              <a:ext uri="{FF2B5EF4-FFF2-40B4-BE49-F238E27FC236}">
                <a16:creationId xmlns:a16="http://schemas.microsoft.com/office/drawing/2014/main" id="{E11F0DD8-656C-4C7C-BF86-309E246CD993}"/>
              </a:ext>
            </a:extLst>
          </p:cNvPr>
          <p:cNvSpPr>
            <a:spLocks noGrp="1"/>
          </p:cNvSpPr>
          <p:nvPr/>
        </p:nvSpPr>
        <p:spPr bwMode="auto">
          <a:xfrm>
            <a:off x="-1630" y="-252249"/>
            <a:ext cx="3508824" cy="2312276"/>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sz="3200" b="0">
                <a:solidFill>
                  <a:srgbClr val="FFCC00"/>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5pPr>
            <a:lvl6pPr marL="4572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6pPr>
            <a:lvl7pPr marL="9144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7pPr>
            <a:lvl8pPr marL="13716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8pPr>
            <a:lvl9pPr marL="18288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9pPr>
          </a:lstStyle>
          <a:p>
            <a:pPr algn="r" defTabSz="1218987"/>
            <a:r>
              <a:rPr lang="en-US" sz="2800" dirty="0">
                <a:latin typeface="Calibri"/>
              </a:rPr>
              <a:t>Failure of CWT spectral ridge bandwidth extension</a:t>
            </a:r>
          </a:p>
        </p:txBody>
      </p:sp>
      <p:sp>
        <p:nvSpPr>
          <p:cNvPr id="5" name="Slide Number Placeholder 4">
            <a:extLst>
              <a:ext uri="{FF2B5EF4-FFF2-40B4-BE49-F238E27FC236}">
                <a16:creationId xmlns:a16="http://schemas.microsoft.com/office/drawing/2014/main" id="{F447670B-C77D-0E39-5D24-558135CBC260}"/>
              </a:ext>
            </a:extLst>
          </p:cNvPr>
          <p:cNvSpPr>
            <a:spLocks noGrp="1"/>
          </p:cNvSpPr>
          <p:nvPr>
            <p:ph type="sldNum" sz="quarter" idx="12"/>
          </p:nvPr>
        </p:nvSpPr>
        <p:spPr/>
        <p:txBody>
          <a:bodyPr/>
          <a:lstStyle/>
          <a:p>
            <a:r>
              <a:rPr lang="en-US"/>
              <a:t>10a-</a:t>
            </a:r>
            <a:fld id="{32AB8D3D-FB3C-49A2-855E-BE1E1BCDA17C}" type="slidenum">
              <a:rPr lang="en-US" smtClean="0"/>
              <a:pPr/>
              <a:t>23</a:t>
            </a:fld>
            <a:endParaRPr lang="en-US" dirty="0"/>
          </a:p>
        </p:txBody>
      </p:sp>
    </p:spTree>
    <p:extLst>
      <p:ext uri="{BB962C8B-B14F-4D97-AF65-F5344CB8AC3E}">
        <p14:creationId xmlns:p14="http://schemas.microsoft.com/office/powerpoint/2010/main" val="4101513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5236E-1EF2-7EC8-4CBD-DAEA05FBCBE3}"/>
              </a:ext>
            </a:extLst>
          </p:cNvPr>
          <p:cNvSpPr>
            <a:spLocks noGrp="1"/>
          </p:cNvSpPr>
          <p:nvPr>
            <p:ph type="title"/>
          </p:nvPr>
        </p:nvSpPr>
        <p:spPr>
          <a:xfrm>
            <a:off x="0" y="0"/>
            <a:ext cx="10972801" cy="740229"/>
          </a:xfrm>
        </p:spPr>
        <p:txBody>
          <a:bodyPr/>
          <a:lstStyle/>
          <a:p>
            <a:pPr algn="l"/>
            <a:r>
              <a:rPr lang="en-US" dirty="0"/>
              <a:t>Review of Chung and Lawton’s (1995) thin-bed (wedge) models</a:t>
            </a:r>
          </a:p>
        </p:txBody>
      </p:sp>
      <p:pic>
        <p:nvPicPr>
          <p:cNvPr id="10" name="Picture 9">
            <a:extLst>
              <a:ext uri="{FF2B5EF4-FFF2-40B4-BE49-F238E27FC236}">
                <a16:creationId xmlns:a16="http://schemas.microsoft.com/office/drawing/2014/main" id="{D76186B3-AB7A-0AA3-3934-660DCB27A1F0}"/>
              </a:ext>
            </a:extLst>
          </p:cNvPr>
          <p:cNvPicPr>
            <a:picLocks noChangeAspect="1"/>
          </p:cNvPicPr>
          <p:nvPr/>
        </p:nvPicPr>
        <p:blipFill rotWithShape="1">
          <a:blip r:embed="rId3"/>
          <a:srcRect l="2003"/>
          <a:stretch/>
        </p:blipFill>
        <p:spPr>
          <a:xfrm>
            <a:off x="1719943" y="1117593"/>
            <a:ext cx="6987932" cy="4954376"/>
          </a:xfrm>
          <a:prstGeom prst="rect">
            <a:avLst/>
          </a:prstGeom>
        </p:spPr>
      </p:pic>
      <p:cxnSp>
        <p:nvCxnSpPr>
          <p:cNvPr id="12" name="Straight Connector 11">
            <a:extLst>
              <a:ext uri="{FF2B5EF4-FFF2-40B4-BE49-F238E27FC236}">
                <a16:creationId xmlns:a16="http://schemas.microsoft.com/office/drawing/2014/main" id="{9ED60458-0BC4-E04E-5932-A67CD362A5AC}"/>
              </a:ext>
            </a:extLst>
          </p:cNvPr>
          <p:cNvCxnSpPr/>
          <p:nvPr/>
        </p:nvCxnSpPr>
        <p:spPr>
          <a:xfrm>
            <a:off x="9590314" y="1139364"/>
            <a:ext cx="0" cy="49239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7B849AB-3E1B-D340-B63E-589AD4553223}"/>
              </a:ext>
            </a:extLst>
          </p:cNvPr>
          <p:cNvCxnSpPr>
            <a:cxnSpLocks/>
          </p:cNvCxnSpPr>
          <p:nvPr/>
        </p:nvCxnSpPr>
        <p:spPr>
          <a:xfrm>
            <a:off x="9590315" y="2173506"/>
            <a:ext cx="424543"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A14884A-B888-07A3-11AE-275328A27C46}"/>
              </a:ext>
            </a:extLst>
          </p:cNvPr>
          <p:cNvCxnSpPr>
            <a:cxnSpLocks/>
          </p:cNvCxnSpPr>
          <p:nvPr/>
        </p:nvCxnSpPr>
        <p:spPr>
          <a:xfrm>
            <a:off x="9165770" y="1977563"/>
            <a:ext cx="424543"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BC924F5-AB55-43F2-1B8C-F6388BDA24C1}"/>
              </a:ext>
            </a:extLst>
          </p:cNvPr>
          <p:cNvCxnSpPr>
            <a:cxnSpLocks/>
          </p:cNvCxnSpPr>
          <p:nvPr/>
        </p:nvCxnSpPr>
        <p:spPr>
          <a:xfrm>
            <a:off x="9579427" y="3120563"/>
            <a:ext cx="424543"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7795205-A258-C16C-10E2-D5C23B26941D}"/>
              </a:ext>
            </a:extLst>
          </p:cNvPr>
          <p:cNvCxnSpPr>
            <a:cxnSpLocks/>
          </p:cNvCxnSpPr>
          <p:nvPr/>
        </p:nvCxnSpPr>
        <p:spPr>
          <a:xfrm>
            <a:off x="9590314" y="2924620"/>
            <a:ext cx="424543"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CBDF3FA-501D-D017-BEAF-AC7EE3DCC251}"/>
              </a:ext>
            </a:extLst>
          </p:cNvPr>
          <p:cNvCxnSpPr>
            <a:cxnSpLocks/>
          </p:cNvCxnSpPr>
          <p:nvPr/>
        </p:nvCxnSpPr>
        <p:spPr>
          <a:xfrm>
            <a:off x="9612085" y="3936992"/>
            <a:ext cx="201383"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B0D97F6-9462-9D18-2D50-CDC1609F2DAE}"/>
              </a:ext>
            </a:extLst>
          </p:cNvPr>
          <p:cNvCxnSpPr>
            <a:cxnSpLocks/>
          </p:cNvCxnSpPr>
          <p:nvPr/>
        </p:nvCxnSpPr>
        <p:spPr>
          <a:xfrm>
            <a:off x="9187540" y="3741049"/>
            <a:ext cx="424543"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B1F6C96-1A30-5576-594C-85BD3AAF0C3C}"/>
              </a:ext>
            </a:extLst>
          </p:cNvPr>
          <p:cNvCxnSpPr>
            <a:cxnSpLocks/>
          </p:cNvCxnSpPr>
          <p:nvPr/>
        </p:nvCxnSpPr>
        <p:spPr>
          <a:xfrm>
            <a:off x="9601197" y="4884049"/>
            <a:ext cx="223158"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5458259-5AF0-C404-5FC1-059720F9881A}"/>
              </a:ext>
            </a:extLst>
          </p:cNvPr>
          <p:cNvCxnSpPr>
            <a:cxnSpLocks/>
          </p:cNvCxnSpPr>
          <p:nvPr/>
        </p:nvCxnSpPr>
        <p:spPr>
          <a:xfrm>
            <a:off x="9612084" y="4688106"/>
            <a:ext cx="424543"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534F463-3288-BFAC-5DE4-28D27F1423F5}"/>
              </a:ext>
            </a:extLst>
          </p:cNvPr>
          <p:cNvSpPr txBox="1"/>
          <p:nvPr/>
        </p:nvSpPr>
        <p:spPr>
          <a:xfrm>
            <a:off x="10551823" y="1901363"/>
            <a:ext cx="526106" cy="461665"/>
          </a:xfrm>
          <a:prstGeom prst="rect">
            <a:avLst/>
          </a:prstGeom>
          <a:noFill/>
        </p:spPr>
        <p:txBody>
          <a:bodyPr wrap="none" rtlCol="0">
            <a:spAutoFit/>
          </a:bodyPr>
          <a:lstStyle/>
          <a:p>
            <a:r>
              <a:rPr lang="en-US" sz="2400" i="1" dirty="0"/>
              <a:t>m</a:t>
            </a:r>
            <a:r>
              <a:rPr lang="en-US" sz="2400" baseline="-25000" dirty="0"/>
              <a:t>a</a:t>
            </a:r>
          </a:p>
        </p:txBody>
      </p:sp>
      <p:sp>
        <p:nvSpPr>
          <p:cNvPr id="25" name="TextBox 24">
            <a:extLst>
              <a:ext uri="{FF2B5EF4-FFF2-40B4-BE49-F238E27FC236}">
                <a16:creationId xmlns:a16="http://schemas.microsoft.com/office/drawing/2014/main" id="{BAA5BC9B-A4B2-CCE3-4696-6D4BD25A603B}"/>
              </a:ext>
            </a:extLst>
          </p:cNvPr>
          <p:cNvSpPr txBox="1"/>
          <p:nvPr/>
        </p:nvSpPr>
        <p:spPr>
          <a:xfrm>
            <a:off x="10551823" y="2799867"/>
            <a:ext cx="535724" cy="461665"/>
          </a:xfrm>
          <a:prstGeom prst="rect">
            <a:avLst/>
          </a:prstGeom>
          <a:noFill/>
        </p:spPr>
        <p:txBody>
          <a:bodyPr wrap="none" rtlCol="0">
            <a:spAutoFit/>
          </a:bodyPr>
          <a:lstStyle/>
          <a:p>
            <a:r>
              <a:rPr lang="en-US" sz="2400" i="1" dirty="0"/>
              <a:t>m</a:t>
            </a:r>
            <a:r>
              <a:rPr lang="en-US" sz="2400" baseline="-25000" dirty="0"/>
              <a:t>b</a:t>
            </a:r>
          </a:p>
        </p:txBody>
      </p:sp>
      <p:sp>
        <p:nvSpPr>
          <p:cNvPr id="26" name="TextBox 25">
            <a:extLst>
              <a:ext uri="{FF2B5EF4-FFF2-40B4-BE49-F238E27FC236}">
                <a16:creationId xmlns:a16="http://schemas.microsoft.com/office/drawing/2014/main" id="{2ACBFF93-0B3E-3B20-E1A3-8FD45FD79A15}"/>
              </a:ext>
            </a:extLst>
          </p:cNvPr>
          <p:cNvSpPr txBox="1"/>
          <p:nvPr/>
        </p:nvSpPr>
        <p:spPr>
          <a:xfrm>
            <a:off x="10551823" y="3594781"/>
            <a:ext cx="514885" cy="461665"/>
          </a:xfrm>
          <a:prstGeom prst="rect">
            <a:avLst/>
          </a:prstGeom>
          <a:noFill/>
        </p:spPr>
        <p:txBody>
          <a:bodyPr wrap="none" rtlCol="0">
            <a:spAutoFit/>
          </a:bodyPr>
          <a:lstStyle/>
          <a:p>
            <a:r>
              <a:rPr lang="en-US" sz="2400" i="1" dirty="0"/>
              <a:t>m</a:t>
            </a:r>
            <a:r>
              <a:rPr lang="en-US" sz="2400" baseline="-25000" dirty="0"/>
              <a:t>c</a:t>
            </a:r>
          </a:p>
        </p:txBody>
      </p:sp>
      <p:sp>
        <p:nvSpPr>
          <p:cNvPr id="27" name="TextBox 26">
            <a:extLst>
              <a:ext uri="{FF2B5EF4-FFF2-40B4-BE49-F238E27FC236}">
                <a16:creationId xmlns:a16="http://schemas.microsoft.com/office/drawing/2014/main" id="{41D01096-24C1-8B40-7110-45BA05D7BEF8}"/>
              </a:ext>
            </a:extLst>
          </p:cNvPr>
          <p:cNvSpPr txBox="1"/>
          <p:nvPr/>
        </p:nvSpPr>
        <p:spPr>
          <a:xfrm>
            <a:off x="10606935" y="4619155"/>
            <a:ext cx="535724" cy="461665"/>
          </a:xfrm>
          <a:prstGeom prst="rect">
            <a:avLst/>
          </a:prstGeom>
          <a:noFill/>
        </p:spPr>
        <p:txBody>
          <a:bodyPr wrap="none" rtlCol="0">
            <a:spAutoFit/>
          </a:bodyPr>
          <a:lstStyle/>
          <a:p>
            <a:r>
              <a:rPr lang="en-US" sz="2400" i="1" dirty="0"/>
              <a:t>m</a:t>
            </a:r>
            <a:r>
              <a:rPr lang="en-US" sz="2400" baseline="-25000" dirty="0"/>
              <a:t>d</a:t>
            </a:r>
          </a:p>
        </p:txBody>
      </p:sp>
      <p:sp>
        <p:nvSpPr>
          <p:cNvPr id="28" name="TextBox 27">
            <a:extLst>
              <a:ext uri="{FF2B5EF4-FFF2-40B4-BE49-F238E27FC236}">
                <a16:creationId xmlns:a16="http://schemas.microsoft.com/office/drawing/2014/main" id="{9F285D51-DCD9-F6AD-D9E8-7C78616868B5}"/>
              </a:ext>
            </a:extLst>
          </p:cNvPr>
          <p:cNvSpPr txBox="1"/>
          <p:nvPr/>
        </p:nvSpPr>
        <p:spPr>
          <a:xfrm>
            <a:off x="1938069" y="6218500"/>
            <a:ext cx="5964966" cy="461665"/>
          </a:xfrm>
          <a:prstGeom prst="rect">
            <a:avLst/>
          </a:prstGeom>
          <a:noFill/>
        </p:spPr>
        <p:txBody>
          <a:bodyPr wrap="none" rtlCol="0">
            <a:spAutoFit/>
          </a:bodyPr>
          <a:lstStyle/>
          <a:p>
            <a:r>
              <a:rPr lang="en-US" sz="2400" dirty="0"/>
              <a:t>Note that </a:t>
            </a:r>
            <a:r>
              <a:rPr lang="en-US" sz="2400" i="1" dirty="0"/>
              <a:t>m</a:t>
            </a:r>
            <a:r>
              <a:rPr lang="en-US" sz="2400" baseline="-25000" dirty="0"/>
              <a:t>c</a:t>
            </a:r>
            <a:r>
              <a:rPr lang="en-US" sz="2400" dirty="0"/>
              <a:t>=½</a:t>
            </a:r>
            <a:r>
              <a:rPr lang="en-US" sz="2400" i="1" dirty="0"/>
              <a:t>m</a:t>
            </a:r>
            <a:r>
              <a:rPr lang="en-US" sz="2400" baseline="-25000" dirty="0"/>
              <a:t>a</a:t>
            </a:r>
            <a:r>
              <a:rPr lang="en-US" sz="2400" dirty="0"/>
              <a:t>-½</a:t>
            </a:r>
            <a:r>
              <a:rPr lang="en-US" sz="2400" i="1" dirty="0"/>
              <a:t>m</a:t>
            </a:r>
            <a:r>
              <a:rPr lang="en-US" sz="2400" baseline="-25000" dirty="0"/>
              <a:t>b     </a:t>
            </a:r>
            <a:r>
              <a:rPr lang="en-US" sz="2400" dirty="0"/>
              <a:t> and </a:t>
            </a:r>
            <a:r>
              <a:rPr lang="en-US" sz="2400" baseline="-25000" dirty="0"/>
              <a:t> </a:t>
            </a:r>
            <a:r>
              <a:rPr lang="en-US" sz="2400" i="1" dirty="0"/>
              <a:t>m</a:t>
            </a:r>
            <a:r>
              <a:rPr lang="en-US" sz="2400" baseline="-25000" dirty="0"/>
              <a:t>d</a:t>
            </a:r>
            <a:r>
              <a:rPr lang="en-US" sz="2400" dirty="0"/>
              <a:t>=-¼</a:t>
            </a:r>
            <a:r>
              <a:rPr lang="en-US" sz="2400" i="1" dirty="0"/>
              <a:t>m</a:t>
            </a:r>
            <a:r>
              <a:rPr lang="en-US" sz="2400" baseline="-25000" dirty="0"/>
              <a:t>a</a:t>
            </a:r>
            <a:r>
              <a:rPr lang="en-US" sz="2400" dirty="0"/>
              <a:t>+¾</a:t>
            </a:r>
            <a:r>
              <a:rPr lang="en-US" sz="2400" i="1" dirty="0"/>
              <a:t>m</a:t>
            </a:r>
            <a:r>
              <a:rPr lang="en-US" sz="2400" baseline="-25000" dirty="0"/>
              <a:t>b  </a:t>
            </a:r>
          </a:p>
        </p:txBody>
      </p:sp>
      <p:sp>
        <p:nvSpPr>
          <p:cNvPr id="29" name="Rectangle 24">
            <a:extLst>
              <a:ext uri="{FF2B5EF4-FFF2-40B4-BE49-F238E27FC236}">
                <a16:creationId xmlns:a16="http://schemas.microsoft.com/office/drawing/2014/main" id="{457E2811-167F-7D9F-73BD-CE0C29FCB348}"/>
              </a:ext>
            </a:extLst>
          </p:cNvPr>
          <p:cNvSpPr>
            <a:spLocks noChangeArrowheads="1"/>
          </p:cNvSpPr>
          <p:nvPr/>
        </p:nvSpPr>
        <p:spPr bwMode="auto">
          <a:xfrm>
            <a:off x="9883563" y="6457890"/>
            <a:ext cx="2306850" cy="400110"/>
          </a:xfrm>
          <a:prstGeom prst="rect">
            <a:avLst/>
          </a:prstGeom>
          <a:noFill/>
          <a:ln w="12700">
            <a:noFill/>
            <a:miter lim="800000"/>
            <a:headEnd/>
            <a:tailEnd/>
          </a:ln>
          <a:effectLst/>
        </p:spPr>
        <p:txBody>
          <a:bodyPr wrap="none">
            <a:spAutoFit/>
          </a:bodyPr>
          <a:lstStyle/>
          <a:p>
            <a:pPr algn="r" eaLnBrk="0" fontAlgn="base" hangingPunct="0">
              <a:spcBef>
                <a:spcPct val="0"/>
              </a:spcBef>
              <a:spcAft>
                <a:spcPct val="0"/>
              </a:spcAft>
            </a:pPr>
            <a:r>
              <a:rPr lang="en-US" sz="2000" dirty="0">
                <a:solidFill>
                  <a:srgbClr val="B2B2B2"/>
                </a:solidFill>
                <a:effectLst>
                  <a:outerShdw blurRad="38100" dist="38100" dir="2700000" algn="tl">
                    <a:srgbClr val="000000">
                      <a:alpha val="43137"/>
                    </a:srgbClr>
                  </a:outerShdw>
                </a:effectLst>
                <a:latin typeface="Calibri"/>
              </a:rPr>
              <a:t>(Chopra et al., 2023)</a:t>
            </a:r>
          </a:p>
        </p:txBody>
      </p:sp>
      <p:sp>
        <p:nvSpPr>
          <p:cNvPr id="3" name="Slide Number Placeholder 2">
            <a:extLst>
              <a:ext uri="{FF2B5EF4-FFF2-40B4-BE49-F238E27FC236}">
                <a16:creationId xmlns:a16="http://schemas.microsoft.com/office/drawing/2014/main" id="{65A08D95-E04C-D528-C499-C95020C19E00}"/>
              </a:ext>
            </a:extLst>
          </p:cNvPr>
          <p:cNvSpPr>
            <a:spLocks noGrp="1"/>
          </p:cNvSpPr>
          <p:nvPr>
            <p:ph type="sldNum" sz="quarter" idx="12"/>
          </p:nvPr>
        </p:nvSpPr>
        <p:spPr/>
        <p:txBody>
          <a:bodyPr/>
          <a:lstStyle/>
          <a:p>
            <a:r>
              <a:rPr lang="en-US"/>
              <a:t>10a-</a:t>
            </a:r>
            <a:fld id="{32AB8D3D-FB3C-49A2-855E-BE1E1BCDA17C}" type="slidenum">
              <a:rPr lang="en-US" smtClean="0"/>
              <a:pPr/>
              <a:t>24</a:t>
            </a:fld>
            <a:endParaRPr lang="en-US" dirty="0"/>
          </a:p>
        </p:txBody>
      </p:sp>
    </p:spTree>
    <p:extLst>
      <p:ext uri="{BB962C8B-B14F-4D97-AF65-F5344CB8AC3E}">
        <p14:creationId xmlns:p14="http://schemas.microsoft.com/office/powerpoint/2010/main" val="6381797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346F5-4BF8-507E-8478-CEDDC14B4D8D}"/>
              </a:ext>
            </a:extLst>
          </p:cNvPr>
          <p:cNvSpPr>
            <a:spLocks noGrp="1"/>
          </p:cNvSpPr>
          <p:nvPr>
            <p:ph type="title"/>
          </p:nvPr>
        </p:nvSpPr>
        <p:spPr>
          <a:xfrm>
            <a:off x="0" y="0"/>
            <a:ext cx="10972801" cy="731833"/>
          </a:xfrm>
        </p:spPr>
        <p:txBody>
          <a:bodyPr/>
          <a:lstStyle/>
          <a:p>
            <a:pPr algn="l"/>
            <a:r>
              <a:rPr lang="en-US" dirty="0"/>
              <a:t>Bandwidth extension based on thin-bed reflectivity inversion</a:t>
            </a:r>
          </a:p>
        </p:txBody>
      </p:sp>
      <p:sp>
        <p:nvSpPr>
          <p:cNvPr id="3" name="Content Placeholder 2">
            <a:extLst>
              <a:ext uri="{FF2B5EF4-FFF2-40B4-BE49-F238E27FC236}">
                <a16:creationId xmlns:a16="http://schemas.microsoft.com/office/drawing/2014/main" id="{DFD5BC6F-0C08-1B83-D108-F58C38CF1517}"/>
              </a:ext>
            </a:extLst>
          </p:cNvPr>
          <p:cNvSpPr>
            <a:spLocks noGrp="1"/>
          </p:cNvSpPr>
          <p:nvPr>
            <p:ph idx="1"/>
          </p:nvPr>
        </p:nvSpPr>
        <p:spPr>
          <a:xfrm>
            <a:off x="163288" y="1348915"/>
            <a:ext cx="10297884" cy="4525963"/>
          </a:xfrm>
        </p:spPr>
        <p:txBody>
          <a:bodyPr>
            <a:normAutofit fontScale="92500" lnSpcReduction="10000"/>
          </a:bodyPr>
          <a:lstStyle/>
          <a:p>
            <a:r>
              <a:rPr lang="en-US" dirty="0"/>
              <a:t>Traditionally, we represent the response of geologic horizons as a system of spikes with an unknown coefficients</a:t>
            </a:r>
          </a:p>
          <a:p>
            <a:r>
              <a:rPr lang="en-US" dirty="0"/>
              <a:t>If we know the seismic wavelet, we can estimate the location, polarity, and amplitude of these spikes</a:t>
            </a:r>
          </a:p>
          <a:p>
            <a:r>
              <a:rPr lang="en-US" dirty="0"/>
              <a:t>We can then apply a bandpass filter to the spikes to generate a higher-resolution version of the seismic data</a:t>
            </a:r>
          </a:p>
          <a:p>
            <a:endParaRPr lang="en-US" dirty="0"/>
          </a:p>
          <a:p>
            <a:r>
              <a:rPr lang="en-US" dirty="0"/>
              <a:t>Alternatively, we can represent the response of geologic layers as a system of doublets with unknown coefficients</a:t>
            </a:r>
          </a:p>
          <a:p>
            <a:r>
              <a:rPr lang="en-US" dirty="0">
                <a:solidFill>
                  <a:schemeClr val="tx1">
                    <a:lumMod val="65000"/>
                  </a:schemeClr>
                </a:solidFill>
              </a:rPr>
              <a:t>If we know the seismic wavelet, we can estimate the location, polarity, and amplitude of these doublets</a:t>
            </a:r>
          </a:p>
          <a:p>
            <a:r>
              <a:rPr lang="en-US" dirty="0">
                <a:solidFill>
                  <a:schemeClr val="tx1">
                    <a:lumMod val="65000"/>
                  </a:schemeClr>
                </a:solidFill>
              </a:rPr>
              <a:t>We can then apply a bandpass filter to the spikes to generate a higher-resolution version of the seismic data </a:t>
            </a:r>
          </a:p>
        </p:txBody>
      </p:sp>
      <p:sp>
        <p:nvSpPr>
          <p:cNvPr id="5" name="TextBox 4">
            <a:extLst>
              <a:ext uri="{FF2B5EF4-FFF2-40B4-BE49-F238E27FC236}">
                <a16:creationId xmlns:a16="http://schemas.microsoft.com/office/drawing/2014/main" id="{2BEA1001-9A05-DE75-0D72-5BA6B8515B77}"/>
              </a:ext>
            </a:extLst>
          </p:cNvPr>
          <p:cNvSpPr txBox="1"/>
          <p:nvPr/>
        </p:nvSpPr>
        <p:spPr>
          <a:xfrm>
            <a:off x="4289383" y="3095802"/>
            <a:ext cx="6039538" cy="461665"/>
          </a:xfrm>
          <a:prstGeom prst="rect">
            <a:avLst/>
          </a:prstGeom>
          <a:noFill/>
        </p:spPr>
        <p:txBody>
          <a:bodyPr wrap="none" rtlCol="0">
            <a:spAutoFit/>
          </a:bodyPr>
          <a:lstStyle/>
          <a:p>
            <a:r>
              <a:rPr lang="en-US" sz="2400" dirty="0"/>
              <a:t>Solve using maximum likelihood least-squares?</a:t>
            </a:r>
            <a:endParaRPr lang="en-US" sz="2400" baseline="-25000" dirty="0"/>
          </a:p>
        </p:txBody>
      </p:sp>
      <p:sp>
        <p:nvSpPr>
          <p:cNvPr id="6" name="TextBox 5">
            <a:extLst>
              <a:ext uri="{FF2B5EF4-FFF2-40B4-BE49-F238E27FC236}">
                <a16:creationId xmlns:a16="http://schemas.microsoft.com/office/drawing/2014/main" id="{580B0625-67DC-1BE1-FF9E-C844E897137C}"/>
              </a:ext>
            </a:extLst>
          </p:cNvPr>
          <p:cNvSpPr txBox="1"/>
          <p:nvPr/>
        </p:nvSpPr>
        <p:spPr>
          <a:xfrm>
            <a:off x="4289383" y="5722211"/>
            <a:ext cx="3215689" cy="461665"/>
          </a:xfrm>
          <a:prstGeom prst="rect">
            <a:avLst/>
          </a:prstGeom>
          <a:noFill/>
        </p:spPr>
        <p:txBody>
          <a:bodyPr wrap="none" rtlCol="0">
            <a:spAutoFit/>
          </a:bodyPr>
          <a:lstStyle/>
          <a:p>
            <a:r>
              <a:rPr lang="en-US" sz="2400" dirty="0"/>
              <a:t>Solve using basis pursuit</a:t>
            </a:r>
            <a:endParaRPr lang="en-US" sz="2400" baseline="-25000" dirty="0"/>
          </a:p>
        </p:txBody>
      </p:sp>
      <p:sp>
        <p:nvSpPr>
          <p:cNvPr id="7" name="Slide Number Placeholder 6">
            <a:extLst>
              <a:ext uri="{FF2B5EF4-FFF2-40B4-BE49-F238E27FC236}">
                <a16:creationId xmlns:a16="http://schemas.microsoft.com/office/drawing/2014/main" id="{D40C1229-020E-4173-C8CC-F3F6255A2F78}"/>
              </a:ext>
            </a:extLst>
          </p:cNvPr>
          <p:cNvSpPr>
            <a:spLocks noGrp="1"/>
          </p:cNvSpPr>
          <p:nvPr>
            <p:ph type="sldNum" sz="quarter" idx="12"/>
          </p:nvPr>
        </p:nvSpPr>
        <p:spPr/>
        <p:txBody>
          <a:bodyPr/>
          <a:lstStyle/>
          <a:p>
            <a:r>
              <a:rPr lang="en-US"/>
              <a:t>10a-</a:t>
            </a:r>
            <a:fld id="{32AB8D3D-FB3C-49A2-855E-BE1E1BCDA17C}" type="slidenum">
              <a:rPr lang="en-US" smtClean="0"/>
              <a:pPr/>
              <a:t>25</a:t>
            </a:fld>
            <a:endParaRPr lang="en-US" dirty="0"/>
          </a:p>
        </p:txBody>
      </p:sp>
    </p:spTree>
    <p:extLst>
      <p:ext uri="{BB962C8B-B14F-4D97-AF65-F5344CB8AC3E}">
        <p14:creationId xmlns:p14="http://schemas.microsoft.com/office/powerpoint/2010/main" val="2070002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8DFB615-E69F-ACEE-0C1F-4D61DDB552AB}"/>
              </a:ext>
            </a:extLst>
          </p:cNvPr>
          <p:cNvPicPr>
            <a:picLocks noChangeAspect="1"/>
          </p:cNvPicPr>
          <p:nvPr/>
        </p:nvPicPr>
        <p:blipFill>
          <a:blip r:embed="rId3"/>
          <a:stretch>
            <a:fillRect/>
          </a:stretch>
        </p:blipFill>
        <p:spPr>
          <a:xfrm>
            <a:off x="762666" y="943285"/>
            <a:ext cx="10666667" cy="4971429"/>
          </a:xfrm>
          <a:prstGeom prst="rect">
            <a:avLst/>
          </a:prstGeom>
        </p:spPr>
      </p:pic>
      <p:sp>
        <p:nvSpPr>
          <p:cNvPr id="9" name="Title 1">
            <a:extLst>
              <a:ext uri="{FF2B5EF4-FFF2-40B4-BE49-F238E27FC236}">
                <a16:creationId xmlns:a16="http://schemas.microsoft.com/office/drawing/2014/main" id="{102700FB-F548-6883-9844-933A12DE6612}"/>
              </a:ext>
            </a:extLst>
          </p:cNvPr>
          <p:cNvSpPr>
            <a:spLocks noGrp="1"/>
          </p:cNvSpPr>
          <p:nvPr>
            <p:ph type="title"/>
          </p:nvPr>
        </p:nvSpPr>
        <p:spPr>
          <a:xfrm>
            <a:off x="0" y="0"/>
            <a:ext cx="10972801" cy="731833"/>
          </a:xfrm>
        </p:spPr>
        <p:txBody>
          <a:bodyPr/>
          <a:lstStyle/>
          <a:p>
            <a:pPr algn="l"/>
            <a:r>
              <a:rPr lang="en-US" dirty="0"/>
              <a:t>Bandwidth extension based on thin-bed reflectivity inversion</a:t>
            </a:r>
          </a:p>
        </p:txBody>
      </p:sp>
      <p:sp>
        <p:nvSpPr>
          <p:cNvPr id="2" name="Slide Number Placeholder 1">
            <a:extLst>
              <a:ext uri="{FF2B5EF4-FFF2-40B4-BE49-F238E27FC236}">
                <a16:creationId xmlns:a16="http://schemas.microsoft.com/office/drawing/2014/main" id="{1AEEAD00-1610-76AD-89B9-3E4E98300C96}"/>
              </a:ext>
            </a:extLst>
          </p:cNvPr>
          <p:cNvSpPr>
            <a:spLocks noGrp="1"/>
          </p:cNvSpPr>
          <p:nvPr>
            <p:ph type="sldNum" sz="quarter" idx="12"/>
          </p:nvPr>
        </p:nvSpPr>
        <p:spPr/>
        <p:txBody>
          <a:bodyPr/>
          <a:lstStyle/>
          <a:p>
            <a:r>
              <a:rPr lang="en-US"/>
              <a:t>10a-</a:t>
            </a:r>
            <a:fld id="{32AB8D3D-FB3C-49A2-855E-BE1E1BCDA17C}" type="slidenum">
              <a:rPr lang="en-US" smtClean="0"/>
              <a:pPr/>
              <a:t>26</a:t>
            </a:fld>
            <a:endParaRPr lang="en-US" dirty="0"/>
          </a:p>
        </p:txBody>
      </p:sp>
      <p:sp>
        <p:nvSpPr>
          <p:cNvPr id="3" name="Rectangle 24">
            <a:extLst>
              <a:ext uri="{FF2B5EF4-FFF2-40B4-BE49-F238E27FC236}">
                <a16:creationId xmlns:a16="http://schemas.microsoft.com/office/drawing/2014/main" id="{A95E8688-0603-B1F3-57AA-C5BD5474B555}"/>
              </a:ext>
            </a:extLst>
          </p:cNvPr>
          <p:cNvSpPr>
            <a:spLocks noChangeArrowheads="1"/>
          </p:cNvSpPr>
          <p:nvPr/>
        </p:nvSpPr>
        <p:spPr bwMode="auto">
          <a:xfrm>
            <a:off x="9883563" y="6457890"/>
            <a:ext cx="2306850" cy="400110"/>
          </a:xfrm>
          <a:prstGeom prst="rect">
            <a:avLst/>
          </a:prstGeom>
          <a:noFill/>
          <a:ln w="12700">
            <a:noFill/>
            <a:miter lim="800000"/>
            <a:headEnd/>
            <a:tailEnd/>
          </a:ln>
          <a:effectLst/>
        </p:spPr>
        <p:txBody>
          <a:bodyPr wrap="none">
            <a:spAutoFit/>
          </a:bodyPr>
          <a:lstStyle/>
          <a:p>
            <a:pPr algn="r" eaLnBrk="0" fontAlgn="base" hangingPunct="0">
              <a:spcBef>
                <a:spcPct val="0"/>
              </a:spcBef>
              <a:spcAft>
                <a:spcPct val="0"/>
              </a:spcAft>
            </a:pPr>
            <a:r>
              <a:rPr lang="en-US" sz="2000" dirty="0">
                <a:solidFill>
                  <a:srgbClr val="B2B2B2"/>
                </a:solidFill>
                <a:effectLst>
                  <a:outerShdw blurRad="38100" dist="38100" dir="2700000" algn="tl">
                    <a:srgbClr val="000000">
                      <a:alpha val="43137"/>
                    </a:srgbClr>
                  </a:outerShdw>
                </a:effectLst>
                <a:latin typeface="Calibri"/>
              </a:rPr>
              <a:t>(Chopra et al., 2023)</a:t>
            </a:r>
          </a:p>
        </p:txBody>
      </p:sp>
    </p:spTree>
    <p:extLst>
      <p:ext uri="{BB962C8B-B14F-4D97-AF65-F5344CB8AC3E}">
        <p14:creationId xmlns:p14="http://schemas.microsoft.com/office/powerpoint/2010/main" val="10507643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A315647-5BD5-39E4-8083-F3F473B7FA6E}"/>
              </a:ext>
            </a:extLst>
          </p:cNvPr>
          <p:cNvPicPr>
            <a:picLocks noChangeAspect="1"/>
          </p:cNvPicPr>
          <p:nvPr/>
        </p:nvPicPr>
        <p:blipFill>
          <a:blip r:embed="rId2"/>
          <a:stretch>
            <a:fillRect/>
          </a:stretch>
        </p:blipFill>
        <p:spPr>
          <a:xfrm>
            <a:off x="1284512" y="1593467"/>
            <a:ext cx="9851573" cy="4723577"/>
          </a:xfrm>
          <a:prstGeom prst="rect">
            <a:avLst/>
          </a:prstGeom>
        </p:spPr>
      </p:pic>
      <p:sp>
        <p:nvSpPr>
          <p:cNvPr id="8" name="Title 1">
            <a:extLst>
              <a:ext uri="{FF2B5EF4-FFF2-40B4-BE49-F238E27FC236}">
                <a16:creationId xmlns:a16="http://schemas.microsoft.com/office/drawing/2014/main" id="{16FB045C-5426-D447-34F6-525CABB82314}"/>
              </a:ext>
            </a:extLst>
          </p:cNvPr>
          <p:cNvSpPr>
            <a:spLocks noGrp="1"/>
          </p:cNvSpPr>
          <p:nvPr>
            <p:ph type="title"/>
          </p:nvPr>
        </p:nvSpPr>
        <p:spPr>
          <a:xfrm>
            <a:off x="0" y="0"/>
            <a:ext cx="10972801" cy="849086"/>
          </a:xfrm>
        </p:spPr>
        <p:txBody>
          <a:bodyPr/>
          <a:lstStyle/>
          <a:p>
            <a:pPr algn="l"/>
            <a:r>
              <a:rPr lang="en-US" dirty="0"/>
              <a:t>Original data</a:t>
            </a:r>
          </a:p>
        </p:txBody>
      </p:sp>
      <p:sp>
        <p:nvSpPr>
          <p:cNvPr id="2" name="Slide Number Placeholder 1">
            <a:extLst>
              <a:ext uri="{FF2B5EF4-FFF2-40B4-BE49-F238E27FC236}">
                <a16:creationId xmlns:a16="http://schemas.microsoft.com/office/drawing/2014/main" id="{51AEFA9A-BE60-1BCF-67A1-6103C0467A31}"/>
              </a:ext>
            </a:extLst>
          </p:cNvPr>
          <p:cNvSpPr>
            <a:spLocks noGrp="1"/>
          </p:cNvSpPr>
          <p:nvPr>
            <p:ph type="sldNum" sz="quarter" idx="12"/>
          </p:nvPr>
        </p:nvSpPr>
        <p:spPr/>
        <p:txBody>
          <a:bodyPr/>
          <a:lstStyle/>
          <a:p>
            <a:r>
              <a:rPr lang="en-US"/>
              <a:t>10a-</a:t>
            </a:r>
            <a:fld id="{32AB8D3D-FB3C-49A2-855E-BE1E1BCDA17C}" type="slidenum">
              <a:rPr lang="en-US" smtClean="0"/>
              <a:pPr/>
              <a:t>27</a:t>
            </a:fld>
            <a:endParaRPr lang="en-US" dirty="0"/>
          </a:p>
        </p:txBody>
      </p:sp>
      <p:sp>
        <p:nvSpPr>
          <p:cNvPr id="3" name="Rectangle 24">
            <a:extLst>
              <a:ext uri="{FF2B5EF4-FFF2-40B4-BE49-F238E27FC236}">
                <a16:creationId xmlns:a16="http://schemas.microsoft.com/office/drawing/2014/main" id="{E705F9DF-6C80-719F-C231-612E87DFC9AF}"/>
              </a:ext>
            </a:extLst>
          </p:cNvPr>
          <p:cNvSpPr>
            <a:spLocks noChangeArrowheads="1"/>
          </p:cNvSpPr>
          <p:nvPr/>
        </p:nvSpPr>
        <p:spPr bwMode="auto">
          <a:xfrm>
            <a:off x="9883563" y="6457890"/>
            <a:ext cx="2306850" cy="400110"/>
          </a:xfrm>
          <a:prstGeom prst="rect">
            <a:avLst/>
          </a:prstGeom>
          <a:noFill/>
          <a:ln w="12700">
            <a:noFill/>
            <a:miter lim="800000"/>
            <a:headEnd/>
            <a:tailEnd/>
          </a:ln>
          <a:effectLst/>
        </p:spPr>
        <p:txBody>
          <a:bodyPr wrap="none">
            <a:spAutoFit/>
          </a:bodyPr>
          <a:lstStyle/>
          <a:p>
            <a:pPr algn="r" eaLnBrk="0" fontAlgn="base" hangingPunct="0">
              <a:spcBef>
                <a:spcPct val="0"/>
              </a:spcBef>
              <a:spcAft>
                <a:spcPct val="0"/>
              </a:spcAft>
            </a:pPr>
            <a:r>
              <a:rPr lang="en-US" sz="2000" dirty="0">
                <a:solidFill>
                  <a:srgbClr val="B2B2B2"/>
                </a:solidFill>
                <a:effectLst>
                  <a:outerShdw blurRad="38100" dist="38100" dir="2700000" algn="tl">
                    <a:srgbClr val="000000">
                      <a:alpha val="43137"/>
                    </a:srgbClr>
                  </a:outerShdw>
                </a:effectLst>
                <a:latin typeface="Calibri"/>
              </a:rPr>
              <a:t>(Chopra et al., 2023)</a:t>
            </a:r>
          </a:p>
        </p:txBody>
      </p:sp>
    </p:spTree>
    <p:extLst>
      <p:ext uri="{BB962C8B-B14F-4D97-AF65-F5344CB8AC3E}">
        <p14:creationId xmlns:p14="http://schemas.microsoft.com/office/powerpoint/2010/main" val="832986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D9889-5C1D-0711-CDF8-C4FB65577CBD}"/>
              </a:ext>
            </a:extLst>
          </p:cNvPr>
          <p:cNvSpPr>
            <a:spLocks noGrp="1"/>
          </p:cNvSpPr>
          <p:nvPr>
            <p:ph type="title"/>
          </p:nvPr>
        </p:nvSpPr>
        <p:spPr>
          <a:xfrm>
            <a:off x="0" y="0"/>
            <a:ext cx="10972801" cy="849086"/>
          </a:xfrm>
        </p:spPr>
        <p:txBody>
          <a:bodyPr/>
          <a:lstStyle/>
          <a:p>
            <a:pPr algn="l"/>
            <a:r>
              <a:rPr lang="en-US" dirty="0"/>
              <a:t>Data after spectral balancing</a:t>
            </a:r>
          </a:p>
        </p:txBody>
      </p:sp>
      <p:pic>
        <p:nvPicPr>
          <p:cNvPr id="6" name="Picture 5">
            <a:extLst>
              <a:ext uri="{FF2B5EF4-FFF2-40B4-BE49-F238E27FC236}">
                <a16:creationId xmlns:a16="http://schemas.microsoft.com/office/drawing/2014/main" id="{9A150955-1A0D-D40B-FDB1-3BFF48B1B6B7}"/>
              </a:ext>
            </a:extLst>
          </p:cNvPr>
          <p:cNvPicPr>
            <a:picLocks noChangeAspect="1"/>
          </p:cNvPicPr>
          <p:nvPr/>
        </p:nvPicPr>
        <p:blipFill>
          <a:blip r:embed="rId2"/>
          <a:stretch>
            <a:fillRect/>
          </a:stretch>
        </p:blipFill>
        <p:spPr>
          <a:xfrm>
            <a:off x="1328056" y="1593468"/>
            <a:ext cx="9808029" cy="4723577"/>
          </a:xfrm>
          <a:prstGeom prst="rect">
            <a:avLst/>
          </a:prstGeom>
        </p:spPr>
      </p:pic>
      <p:sp>
        <p:nvSpPr>
          <p:cNvPr id="3" name="Slide Number Placeholder 2">
            <a:extLst>
              <a:ext uri="{FF2B5EF4-FFF2-40B4-BE49-F238E27FC236}">
                <a16:creationId xmlns:a16="http://schemas.microsoft.com/office/drawing/2014/main" id="{2047BBC6-0E51-DFC6-7C00-B00C52BA4515}"/>
              </a:ext>
            </a:extLst>
          </p:cNvPr>
          <p:cNvSpPr>
            <a:spLocks noGrp="1"/>
          </p:cNvSpPr>
          <p:nvPr>
            <p:ph type="sldNum" sz="quarter" idx="12"/>
          </p:nvPr>
        </p:nvSpPr>
        <p:spPr/>
        <p:txBody>
          <a:bodyPr/>
          <a:lstStyle/>
          <a:p>
            <a:r>
              <a:rPr lang="en-US"/>
              <a:t>10a-</a:t>
            </a:r>
            <a:fld id="{32AB8D3D-FB3C-49A2-855E-BE1E1BCDA17C}" type="slidenum">
              <a:rPr lang="en-US" smtClean="0"/>
              <a:pPr/>
              <a:t>28</a:t>
            </a:fld>
            <a:endParaRPr lang="en-US" dirty="0"/>
          </a:p>
        </p:txBody>
      </p:sp>
      <p:sp>
        <p:nvSpPr>
          <p:cNvPr id="4" name="Rectangle 24">
            <a:extLst>
              <a:ext uri="{FF2B5EF4-FFF2-40B4-BE49-F238E27FC236}">
                <a16:creationId xmlns:a16="http://schemas.microsoft.com/office/drawing/2014/main" id="{1A482F6E-8CB1-D5A1-EA30-F09BD25727F0}"/>
              </a:ext>
            </a:extLst>
          </p:cNvPr>
          <p:cNvSpPr>
            <a:spLocks noChangeArrowheads="1"/>
          </p:cNvSpPr>
          <p:nvPr/>
        </p:nvSpPr>
        <p:spPr bwMode="auto">
          <a:xfrm>
            <a:off x="9883563" y="6457890"/>
            <a:ext cx="2306850" cy="400110"/>
          </a:xfrm>
          <a:prstGeom prst="rect">
            <a:avLst/>
          </a:prstGeom>
          <a:noFill/>
          <a:ln w="12700">
            <a:noFill/>
            <a:miter lim="800000"/>
            <a:headEnd/>
            <a:tailEnd/>
          </a:ln>
          <a:effectLst/>
        </p:spPr>
        <p:txBody>
          <a:bodyPr wrap="none">
            <a:spAutoFit/>
          </a:bodyPr>
          <a:lstStyle/>
          <a:p>
            <a:pPr algn="r" eaLnBrk="0" fontAlgn="base" hangingPunct="0">
              <a:spcBef>
                <a:spcPct val="0"/>
              </a:spcBef>
              <a:spcAft>
                <a:spcPct val="0"/>
              </a:spcAft>
            </a:pPr>
            <a:r>
              <a:rPr lang="en-US" sz="2000" dirty="0">
                <a:solidFill>
                  <a:srgbClr val="B2B2B2"/>
                </a:solidFill>
                <a:effectLst>
                  <a:outerShdw blurRad="38100" dist="38100" dir="2700000" algn="tl">
                    <a:srgbClr val="000000">
                      <a:alpha val="43137"/>
                    </a:srgbClr>
                  </a:outerShdw>
                </a:effectLst>
                <a:latin typeface="Calibri"/>
              </a:rPr>
              <a:t>(Chopra et al., 2023)</a:t>
            </a:r>
          </a:p>
        </p:txBody>
      </p:sp>
      <p:pic>
        <p:nvPicPr>
          <p:cNvPr id="8" name="Picture 7">
            <a:extLst>
              <a:ext uri="{FF2B5EF4-FFF2-40B4-BE49-F238E27FC236}">
                <a16:creationId xmlns:a16="http://schemas.microsoft.com/office/drawing/2014/main" id="{971ED808-124D-8B9D-414F-B8A9AC4EA67F}"/>
              </a:ext>
            </a:extLst>
          </p:cNvPr>
          <p:cNvPicPr>
            <a:picLocks noChangeAspect="1"/>
          </p:cNvPicPr>
          <p:nvPr/>
        </p:nvPicPr>
        <p:blipFill>
          <a:blip r:embed="rId3"/>
          <a:stretch>
            <a:fillRect/>
          </a:stretch>
        </p:blipFill>
        <p:spPr>
          <a:xfrm>
            <a:off x="9067753" y="4477856"/>
            <a:ext cx="1905048" cy="1563624"/>
          </a:xfrm>
          <a:prstGeom prst="rect">
            <a:avLst/>
          </a:prstGeom>
        </p:spPr>
      </p:pic>
      <p:pic>
        <p:nvPicPr>
          <p:cNvPr id="9" name="Picture 8">
            <a:extLst>
              <a:ext uri="{FF2B5EF4-FFF2-40B4-BE49-F238E27FC236}">
                <a16:creationId xmlns:a16="http://schemas.microsoft.com/office/drawing/2014/main" id="{AD9546A0-FDB6-B413-AD6C-844B0EE1D37F}"/>
              </a:ext>
            </a:extLst>
          </p:cNvPr>
          <p:cNvPicPr>
            <a:picLocks noChangeAspect="1"/>
          </p:cNvPicPr>
          <p:nvPr/>
        </p:nvPicPr>
        <p:blipFill rotWithShape="1">
          <a:blip r:embed="rId4"/>
          <a:srcRect b="19144"/>
          <a:stretch/>
        </p:blipFill>
        <p:spPr>
          <a:xfrm>
            <a:off x="9090428" y="4487218"/>
            <a:ext cx="1243566" cy="1319829"/>
          </a:xfrm>
          <a:prstGeom prst="rect">
            <a:avLst/>
          </a:prstGeom>
        </p:spPr>
      </p:pic>
      <p:sp>
        <p:nvSpPr>
          <p:cNvPr id="10" name="Rectangle 9">
            <a:extLst>
              <a:ext uri="{FF2B5EF4-FFF2-40B4-BE49-F238E27FC236}">
                <a16:creationId xmlns:a16="http://schemas.microsoft.com/office/drawing/2014/main" id="{A50B9E66-E396-6AFB-D5AA-BB8EDA79BC78}"/>
              </a:ext>
            </a:extLst>
          </p:cNvPr>
          <p:cNvSpPr/>
          <p:nvPr/>
        </p:nvSpPr>
        <p:spPr>
          <a:xfrm>
            <a:off x="10272409" y="4487219"/>
            <a:ext cx="666344" cy="127642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70411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A6801A1-E57C-CAAE-0E2D-443C106E0AE5}"/>
              </a:ext>
            </a:extLst>
          </p:cNvPr>
          <p:cNvPicPr>
            <a:picLocks noChangeAspect="1"/>
          </p:cNvPicPr>
          <p:nvPr/>
        </p:nvPicPr>
        <p:blipFill rotWithShape="1">
          <a:blip r:embed="rId3"/>
          <a:srcRect l="849" t="451" r="1610" b="4997"/>
          <a:stretch/>
        </p:blipFill>
        <p:spPr>
          <a:xfrm>
            <a:off x="1284514" y="1600199"/>
            <a:ext cx="9688287" cy="4626429"/>
          </a:xfrm>
          <a:prstGeom prst="rect">
            <a:avLst/>
          </a:prstGeom>
        </p:spPr>
      </p:pic>
      <p:sp>
        <p:nvSpPr>
          <p:cNvPr id="17" name="Title 1">
            <a:extLst>
              <a:ext uri="{FF2B5EF4-FFF2-40B4-BE49-F238E27FC236}">
                <a16:creationId xmlns:a16="http://schemas.microsoft.com/office/drawing/2014/main" id="{9E41E008-0D10-F6B0-BB25-262BA4C2AAD8}"/>
              </a:ext>
            </a:extLst>
          </p:cNvPr>
          <p:cNvSpPr>
            <a:spLocks noGrp="1"/>
          </p:cNvSpPr>
          <p:nvPr>
            <p:ph type="title"/>
          </p:nvPr>
        </p:nvSpPr>
        <p:spPr>
          <a:xfrm>
            <a:off x="0" y="0"/>
            <a:ext cx="10972801" cy="849086"/>
          </a:xfrm>
        </p:spPr>
        <p:txBody>
          <a:bodyPr/>
          <a:lstStyle/>
          <a:p>
            <a:pPr algn="l"/>
            <a:r>
              <a:rPr lang="en-US" dirty="0"/>
              <a:t>Data after inversion for doublets and bandwidth extension</a:t>
            </a:r>
          </a:p>
        </p:txBody>
      </p:sp>
      <p:sp>
        <p:nvSpPr>
          <p:cNvPr id="2" name="Slide Number Placeholder 1">
            <a:extLst>
              <a:ext uri="{FF2B5EF4-FFF2-40B4-BE49-F238E27FC236}">
                <a16:creationId xmlns:a16="http://schemas.microsoft.com/office/drawing/2014/main" id="{8415EF85-9E8C-3B2A-C681-F30633FF9CAE}"/>
              </a:ext>
            </a:extLst>
          </p:cNvPr>
          <p:cNvSpPr>
            <a:spLocks noGrp="1"/>
          </p:cNvSpPr>
          <p:nvPr>
            <p:ph type="sldNum" sz="quarter" idx="12"/>
          </p:nvPr>
        </p:nvSpPr>
        <p:spPr/>
        <p:txBody>
          <a:bodyPr/>
          <a:lstStyle/>
          <a:p>
            <a:r>
              <a:rPr lang="en-US"/>
              <a:t>10a-</a:t>
            </a:r>
            <a:fld id="{32AB8D3D-FB3C-49A2-855E-BE1E1BCDA17C}" type="slidenum">
              <a:rPr lang="en-US" smtClean="0"/>
              <a:pPr/>
              <a:t>29</a:t>
            </a:fld>
            <a:endParaRPr lang="en-US" dirty="0"/>
          </a:p>
        </p:txBody>
      </p:sp>
      <p:sp>
        <p:nvSpPr>
          <p:cNvPr id="3" name="Rectangle 24">
            <a:extLst>
              <a:ext uri="{FF2B5EF4-FFF2-40B4-BE49-F238E27FC236}">
                <a16:creationId xmlns:a16="http://schemas.microsoft.com/office/drawing/2014/main" id="{A1BBE2A3-2C1D-58B3-75E2-05906109C8A6}"/>
              </a:ext>
            </a:extLst>
          </p:cNvPr>
          <p:cNvSpPr>
            <a:spLocks noChangeArrowheads="1"/>
          </p:cNvSpPr>
          <p:nvPr/>
        </p:nvSpPr>
        <p:spPr bwMode="auto">
          <a:xfrm>
            <a:off x="9883563" y="6457890"/>
            <a:ext cx="2306850" cy="400110"/>
          </a:xfrm>
          <a:prstGeom prst="rect">
            <a:avLst/>
          </a:prstGeom>
          <a:noFill/>
          <a:ln w="12700">
            <a:noFill/>
            <a:miter lim="800000"/>
            <a:headEnd/>
            <a:tailEnd/>
          </a:ln>
          <a:effectLst/>
        </p:spPr>
        <p:txBody>
          <a:bodyPr wrap="none">
            <a:spAutoFit/>
          </a:bodyPr>
          <a:lstStyle/>
          <a:p>
            <a:pPr algn="r" eaLnBrk="0" fontAlgn="base" hangingPunct="0">
              <a:spcBef>
                <a:spcPct val="0"/>
              </a:spcBef>
              <a:spcAft>
                <a:spcPct val="0"/>
              </a:spcAft>
            </a:pPr>
            <a:r>
              <a:rPr lang="en-US" sz="2000" dirty="0">
                <a:solidFill>
                  <a:srgbClr val="B2B2B2"/>
                </a:solidFill>
                <a:effectLst>
                  <a:outerShdw blurRad="38100" dist="38100" dir="2700000" algn="tl">
                    <a:srgbClr val="000000">
                      <a:alpha val="43137"/>
                    </a:srgbClr>
                  </a:outerShdw>
                </a:effectLst>
                <a:latin typeface="Calibri"/>
              </a:rPr>
              <a:t>(Chopra et al., 2023)</a:t>
            </a:r>
          </a:p>
        </p:txBody>
      </p:sp>
      <p:pic>
        <p:nvPicPr>
          <p:cNvPr id="4" name="Picture 3">
            <a:extLst>
              <a:ext uri="{FF2B5EF4-FFF2-40B4-BE49-F238E27FC236}">
                <a16:creationId xmlns:a16="http://schemas.microsoft.com/office/drawing/2014/main" id="{13FE80BA-30FA-9973-7FE7-35820F7BE76E}"/>
              </a:ext>
            </a:extLst>
          </p:cNvPr>
          <p:cNvPicPr>
            <a:picLocks noChangeAspect="1"/>
          </p:cNvPicPr>
          <p:nvPr/>
        </p:nvPicPr>
        <p:blipFill rotWithShape="1">
          <a:blip r:embed="rId4"/>
          <a:srcRect r="17768"/>
          <a:stretch/>
        </p:blipFill>
        <p:spPr>
          <a:xfrm>
            <a:off x="8935080" y="4501174"/>
            <a:ext cx="1896965" cy="1486200"/>
          </a:xfrm>
          <a:prstGeom prst="rect">
            <a:avLst/>
          </a:prstGeom>
        </p:spPr>
      </p:pic>
      <p:sp>
        <p:nvSpPr>
          <p:cNvPr id="5" name="Rectangle 4">
            <a:extLst>
              <a:ext uri="{FF2B5EF4-FFF2-40B4-BE49-F238E27FC236}">
                <a16:creationId xmlns:a16="http://schemas.microsoft.com/office/drawing/2014/main" id="{0983B0E4-21B9-81DB-153E-3E0E9A7416D6}"/>
              </a:ext>
            </a:extLst>
          </p:cNvPr>
          <p:cNvSpPr/>
          <p:nvPr/>
        </p:nvSpPr>
        <p:spPr>
          <a:xfrm>
            <a:off x="10817157" y="4513634"/>
            <a:ext cx="155644" cy="147374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4782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bwMode="auto">
          <a:xfrm>
            <a:off x="1588" y="0"/>
            <a:ext cx="8990012" cy="5715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sz="3200" b="0">
                <a:solidFill>
                  <a:srgbClr val="FFCC00"/>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5pPr>
            <a:lvl6pPr marL="4572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6pPr>
            <a:lvl7pPr marL="9144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7pPr>
            <a:lvl8pPr marL="13716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8pPr>
            <a:lvl9pPr marL="18288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9pPr>
          </a:lstStyle>
          <a:p>
            <a:pPr algn="l">
              <a:defRPr/>
            </a:pPr>
            <a:r>
              <a:rPr lang="en-US" kern="0" dirty="0">
                <a:latin typeface="Calibri"/>
              </a:rPr>
              <a:t>Spectral Balancing of Enrico Caruso (1916)</a:t>
            </a:r>
          </a:p>
        </p:txBody>
      </p:sp>
      <p:sp>
        <p:nvSpPr>
          <p:cNvPr id="13" name="Content Placeholder 2"/>
          <p:cNvSpPr txBox="1">
            <a:spLocks/>
          </p:cNvSpPr>
          <p:nvPr/>
        </p:nvSpPr>
        <p:spPr bwMode="auto">
          <a:xfrm>
            <a:off x="458788" y="1600201"/>
            <a:ext cx="5058103" cy="3429000"/>
          </a:xfrm>
          <a:prstGeom prst="rect">
            <a:avLst/>
          </a:prstGeom>
          <a:solidFill>
            <a:schemeClr val="tx1">
              <a:lumMod val="65000"/>
            </a:schemeClr>
          </a:solidFill>
          <a:ln w="12700">
            <a:noFill/>
            <a:miter lim="800000"/>
            <a:headEnd/>
            <a:tailEnd/>
          </a:ln>
          <a:effectLst/>
        </p:spPr>
        <p:txBody>
          <a:bodyPr vert="horz" wrap="square" lIns="90488" tIns="44450" rIns="90488" bIns="44450" numCol="1" anchor="t" anchorCtr="0" compatLnSpc="1">
            <a:prstTxWarp prst="textNoShape">
              <a:avLst/>
            </a:prstTxWarp>
          </a:bodyPr>
          <a:lstStyle>
            <a:lvl1pPr marL="342900" indent="-342900" algn="l" rtl="0" eaLnBrk="0" fontAlgn="base" hangingPunct="0">
              <a:spcBef>
                <a:spcPct val="20000"/>
              </a:spcBef>
              <a:spcAft>
                <a:spcPct val="0"/>
              </a:spcAft>
              <a:buSzPct val="100000"/>
              <a:buChar char="•"/>
              <a:defRPr sz="3200" b="0">
                <a:solidFill>
                  <a:srgbClr val="FFFF00"/>
                </a:solidFill>
                <a:effectLst>
                  <a:outerShdw blurRad="38100" dist="38100" dir="2700000" algn="tl">
                    <a:srgbClr val="000000">
                      <a:alpha val="43137"/>
                    </a:srgbClr>
                  </a:outerShdw>
                </a:effectLst>
                <a:latin typeface="+mn-lt"/>
                <a:ea typeface="+mn-ea"/>
                <a:cs typeface="+mn-cs"/>
              </a:defRPr>
            </a:lvl1pPr>
            <a:lvl2pPr marL="742950" indent="-285750" algn="l" rtl="0" eaLnBrk="0" fontAlgn="base" hangingPunct="0">
              <a:spcBef>
                <a:spcPct val="20000"/>
              </a:spcBef>
              <a:spcAft>
                <a:spcPct val="0"/>
              </a:spcAft>
              <a:buSzPct val="100000"/>
              <a:buChar char="–"/>
              <a:defRPr sz="2800" b="0">
                <a:solidFill>
                  <a:srgbClr val="FFFF00"/>
                </a:solidFill>
                <a:effectLst>
                  <a:outerShdw blurRad="38100" dist="38100" dir="2700000" algn="tl">
                    <a:srgbClr val="000000">
                      <a:alpha val="43137"/>
                    </a:srgbClr>
                  </a:outerShdw>
                </a:effectLst>
                <a:latin typeface="+mn-lt"/>
              </a:defRPr>
            </a:lvl2pPr>
            <a:lvl3pPr marL="1085850" indent="-228600" algn="l" rtl="0" eaLnBrk="0" fontAlgn="base" hangingPunct="0">
              <a:spcBef>
                <a:spcPct val="20000"/>
              </a:spcBef>
              <a:spcAft>
                <a:spcPct val="0"/>
              </a:spcAft>
              <a:buSzPct val="100000"/>
              <a:buChar char="•"/>
              <a:defRPr sz="2400" b="0">
                <a:solidFill>
                  <a:srgbClr val="FFFF00"/>
                </a:solidFill>
                <a:effectLst>
                  <a:outerShdw blurRad="38100" dist="38100" dir="2700000" algn="tl">
                    <a:srgbClr val="000000">
                      <a:alpha val="43137"/>
                    </a:srgbClr>
                  </a:outerShdw>
                </a:effectLst>
                <a:latin typeface="+mn-lt"/>
              </a:defRPr>
            </a:lvl3pPr>
            <a:lvl4pPr marL="1428750" indent="-228600" algn="l" rtl="0" eaLnBrk="0" fontAlgn="base" hangingPunct="0">
              <a:spcBef>
                <a:spcPct val="20000"/>
              </a:spcBef>
              <a:spcAft>
                <a:spcPct val="0"/>
              </a:spcAft>
              <a:buSzPct val="100000"/>
              <a:buChar char="–"/>
              <a:defRPr sz="2000" b="0">
                <a:solidFill>
                  <a:srgbClr val="FFFF00"/>
                </a:solidFill>
                <a:effectLst>
                  <a:outerShdw blurRad="38100" dist="38100" dir="2700000" algn="tl">
                    <a:srgbClr val="000000">
                      <a:alpha val="43137"/>
                    </a:srgbClr>
                  </a:outerShdw>
                </a:effectLst>
                <a:latin typeface="+mn-lt"/>
              </a:defRPr>
            </a:lvl4pPr>
            <a:lvl5pPr marL="1771650" indent="-228600" algn="l" rtl="0" eaLnBrk="0" fontAlgn="base" hangingPunct="0">
              <a:spcBef>
                <a:spcPct val="20000"/>
              </a:spcBef>
              <a:spcAft>
                <a:spcPct val="0"/>
              </a:spcAft>
              <a:buSzPct val="100000"/>
              <a:buChar char="»"/>
              <a:defRPr sz="2000" b="0">
                <a:solidFill>
                  <a:srgbClr val="FFFF00"/>
                </a:solidFill>
                <a:effectLst>
                  <a:outerShdw blurRad="38100" dist="38100" dir="2700000" algn="tl">
                    <a:srgbClr val="000000">
                      <a:alpha val="43137"/>
                    </a:srgbClr>
                  </a:outerShdw>
                </a:effectLst>
                <a:latin typeface="+mn-lt"/>
              </a:defRPr>
            </a:lvl5pPr>
            <a:lvl6pPr marL="2228850" indent="-228600" algn="l" rtl="0" eaLnBrk="0" fontAlgn="base" hangingPunct="0">
              <a:spcBef>
                <a:spcPct val="20000"/>
              </a:spcBef>
              <a:spcAft>
                <a:spcPct val="0"/>
              </a:spcAft>
              <a:buSzPct val="100000"/>
              <a:buChar char="»"/>
              <a:defRPr sz="2000" b="1">
                <a:solidFill>
                  <a:srgbClr val="FFFF00"/>
                </a:solidFill>
                <a:latin typeface="+mn-lt"/>
              </a:defRPr>
            </a:lvl6pPr>
            <a:lvl7pPr marL="2686050" indent="-228600" algn="l" rtl="0" eaLnBrk="0" fontAlgn="base" hangingPunct="0">
              <a:spcBef>
                <a:spcPct val="20000"/>
              </a:spcBef>
              <a:spcAft>
                <a:spcPct val="0"/>
              </a:spcAft>
              <a:buSzPct val="100000"/>
              <a:buChar char="»"/>
              <a:defRPr sz="2000" b="1">
                <a:solidFill>
                  <a:srgbClr val="FFFF00"/>
                </a:solidFill>
                <a:latin typeface="+mn-lt"/>
              </a:defRPr>
            </a:lvl7pPr>
            <a:lvl8pPr marL="3143250" indent="-228600" algn="l" rtl="0" eaLnBrk="0" fontAlgn="base" hangingPunct="0">
              <a:spcBef>
                <a:spcPct val="20000"/>
              </a:spcBef>
              <a:spcAft>
                <a:spcPct val="0"/>
              </a:spcAft>
              <a:buSzPct val="100000"/>
              <a:buChar char="»"/>
              <a:defRPr sz="2000" b="1">
                <a:solidFill>
                  <a:srgbClr val="FFFF00"/>
                </a:solidFill>
                <a:latin typeface="+mn-lt"/>
              </a:defRPr>
            </a:lvl8pPr>
            <a:lvl9pPr marL="3600450" indent="-228600" algn="l" rtl="0" eaLnBrk="0" fontAlgn="base" hangingPunct="0">
              <a:spcBef>
                <a:spcPct val="20000"/>
              </a:spcBef>
              <a:spcAft>
                <a:spcPct val="0"/>
              </a:spcAft>
              <a:buSzPct val="100000"/>
              <a:buChar char="»"/>
              <a:defRPr sz="2000" b="1">
                <a:solidFill>
                  <a:srgbClr val="FFFF00"/>
                </a:solidFill>
                <a:latin typeface="+mn-lt"/>
              </a:defRPr>
            </a:lvl9pPr>
          </a:lstStyle>
          <a:p>
            <a:pPr marL="0" indent="0">
              <a:buNone/>
              <a:defRPr/>
            </a:pPr>
            <a:endParaRPr lang="en-US" sz="1600" kern="0" dirty="0">
              <a:latin typeface="Calibri"/>
            </a:endParaRPr>
          </a:p>
          <a:p>
            <a:pPr marL="0" indent="0">
              <a:buNone/>
              <a:defRPr/>
            </a:pPr>
            <a:r>
              <a:rPr lang="en-US" sz="1800" kern="0" dirty="0">
                <a:latin typeface="Calibri"/>
              </a:rPr>
              <a:t>Original, before spectral balancing</a:t>
            </a:r>
          </a:p>
          <a:p>
            <a:pPr marL="0" indent="0">
              <a:buNone/>
              <a:defRPr/>
            </a:pPr>
            <a:endParaRPr lang="en-US" sz="1800" kern="0" dirty="0">
              <a:solidFill>
                <a:prstClr val="white"/>
              </a:solidFill>
              <a:latin typeface="Calibri"/>
            </a:endParaRPr>
          </a:p>
          <a:p>
            <a:pPr marL="0" indent="0">
              <a:buNone/>
              <a:defRPr/>
            </a:pPr>
            <a:r>
              <a:rPr lang="en-US" sz="1800" kern="0" dirty="0">
                <a:solidFill>
                  <a:prstClr val="black"/>
                </a:solidFill>
                <a:latin typeface="Calibri"/>
                <a:hlinkClick r:id="rId7">
                  <a:extLst>
                    <a:ext uri="{A12FA001-AC4F-418D-AE19-62706E023703}">
                      <ahyp:hlinkClr xmlns:ahyp="http://schemas.microsoft.com/office/drawing/2018/hyperlinkcolor" val="tx"/>
                    </a:ext>
                  </a:extLst>
                </a:hlinkClick>
              </a:rPr>
              <a:t>https://www.youtube.com/watch?v=wPxKaFeEl9g</a:t>
            </a:r>
            <a:endParaRPr lang="en-US" sz="1800" kern="0" dirty="0">
              <a:solidFill>
                <a:prstClr val="black"/>
              </a:solidFill>
              <a:latin typeface="Calibri"/>
            </a:endParaRPr>
          </a:p>
          <a:p>
            <a:pPr marL="0" indent="0">
              <a:buNone/>
              <a:defRPr/>
            </a:pPr>
            <a:endParaRPr lang="en-US" sz="1800" kern="0" dirty="0">
              <a:latin typeface="Calibri"/>
            </a:endParaRPr>
          </a:p>
          <a:p>
            <a:pPr marL="0" indent="0">
              <a:buNone/>
              <a:defRPr/>
            </a:pPr>
            <a:r>
              <a:rPr lang="en-US" sz="1800" kern="0" dirty="0">
                <a:latin typeface="Calibri"/>
              </a:rPr>
              <a:t>Digitally remastered, with spectral balancing</a:t>
            </a:r>
            <a:endParaRPr lang="en-US" sz="1800" kern="0" dirty="0">
              <a:solidFill>
                <a:srgbClr val="FFFFFF">
                  <a:lumMod val="95000"/>
                </a:srgbClr>
              </a:solidFill>
              <a:latin typeface="Calibri"/>
            </a:endParaRPr>
          </a:p>
          <a:p>
            <a:pPr marL="0" indent="0">
              <a:buNone/>
              <a:defRPr/>
            </a:pPr>
            <a:endParaRPr lang="en-US" sz="1800" kern="0" dirty="0">
              <a:solidFill>
                <a:srgbClr val="FFFFFF">
                  <a:lumMod val="95000"/>
                </a:srgbClr>
              </a:solidFill>
              <a:latin typeface="Calibri"/>
            </a:endParaRPr>
          </a:p>
          <a:p>
            <a:pPr marL="0" indent="0">
              <a:buNone/>
              <a:defRPr/>
            </a:pPr>
            <a:r>
              <a:rPr lang="en-US" sz="1800" u="sng" dirty="0">
                <a:latin typeface="Calibri"/>
                <a:hlinkClick r:id="rId8">
                  <a:extLst>
                    <a:ext uri="{A12FA001-AC4F-418D-AE19-62706E023703}">
                      <ahyp:hlinkClr xmlns:ahyp="http://schemas.microsoft.com/office/drawing/2018/hyperlinkcolor" val="tx"/>
                    </a:ext>
                  </a:extLst>
                </a:hlinkClick>
              </a:rPr>
              <a:t>https://www.youtube.com/watch?v=e1gD37Gng8k</a:t>
            </a:r>
            <a:r>
              <a:rPr lang="en-US" sz="1800" dirty="0">
                <a:latin typeface="Calibri"/>
              </a:rPr>
              <a:t> </a:t>
            </a:r>
            <a:endParaRPr lang="en-US" sz="1800" kern="0" dirty="0">
              <a:solidFill>
                <a:srgbClr val="FFFFFF">
                  <a:lumMod val="95000"/>
                </a:srgbClr>
              </a:solidFill>
              <a:latin typeface="Calibri"/>
            </a:endParaRPr>
          </a:p>
        </p:txBody>
      </p:sp>
      <p:pic>
        <p:nvPicPr>
          <p:cNvPr id="14" name="Picture 2" descr="Image resul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91700" y="152400"/>
            <a:ext cx="2095500" cy="3362326"/>
          </a:xfrm>
          <a:prstGeom prst="rect">
            <a:avLst/>
          </a:prstGeom>
          <a:noFill/>
          <a:extLst>
            <a:ext uri="{909E8E84-426E-40DD-AFC4-6F175D3DCCD1}">
              <a14:hiddenFill xmlns:a14="http://schemas.microsoft.com/office/drawing/2010/main">
                <a:solidFill>
                  <a:srgbClr val="FFFFFF"/>
                </a:solidFill>
              </a14:hiddenFill>
            </a:ext>
          </a:extLst>
        </p:spPr>
      </p:pic>
      <p:sp>
        <p:nvSpPr>
          <p:cNvPr id="15" name="Oval Callout 14"/>
          <p:cNvSpPr/>
          <p:nvPr/>
        </p:nvSpPr>
        <p:spPr>
          <a:xfrm>
            <a:off x="5994400" y="1526382"/>
            <a:ext cx="3429000" cy="4800600"/>
          </a:xfrm>
          <a:prstGeom prst="wedgeEllipseCallout">
            <a:avLst>
              <a:gd name="adj1" fmla="val 80960"/>
              <a:gd name="adj2" fmla="val -46121"/>
            </a:avLst>
          </a:prstGeom>
          <a:solidFill>
            <a:srgbClr val="FFFFFF">
              <a:lumMod val="50000"/>
            </a:srgbClr>
          </a:solidFill>
          <a:ln w="25400" cap="flat" cmpd="sng" algn="ctr">
            <a:solidFill>
              <a:srgbClr val="000000"/>
            </a:solidFill>
            <a:prstDash val="solid"/>
          </a:ln>
          <a:effectLst/>
        </p:spPr>
        <p:txBody>
          <a:bodyPr rtlCol="0" anchor="ctr"/>
          <a:lstStyle/>
          <a:p>
            <a:pPr algn="ctr" eaLnBrk="0" fontAlgn="base" hangingPunct="0">
              <a:spcBef>
                <a:spcPct val="0"/>
              </a:spcBef>
              <a:spcAft>
                <a:spcPct val="0"/>
              </a:spcAft>
              <a:defRPr/>
            </a:pPr>
            <a:r>
              <a:rPr lang="it-IT" sz="1100" b="1" i="1" kern="0" dirty="0">
                <a:solidFill>
                  <a:srgbClr val="FFFFFF"/>
                </a:solidFill>
                <a:effectLst>
                  <a:outerShdw blurRad="38100" dist="38100" dir="2700000" algn="tl">
                    <a:srgbClr val="000000">
                      <a:alpha val="43137"/>
                    </a:srgbClr>
                  </a:outerShdw>
                </a:effectLst>
                <a:latin typeface="Calibri"/>
              </a:rPr>
              <a:t>Sul mare luccica</a:t>
            </a:r>
            <a:br>
              <a:rPr lang="it-IT" sz="1100" b="1" i="1" kern="0" dirty="0">
                <a:solidFill>
                  <a:srgbClr val="FFFFFF"/>
                </a:solidFill>
                <a:effectLst>
                  <a:outerShdw blurRad="38100" dist="38100" dir="2700000" algn="tl">
                    <a:srgbClr val="000000">
                      <a:alpha val="43137"/>
                    </a:srgbClr>
                  </a:outerShdw>
                </a:effectLst>
                <a:latin typeface="Calibri"/>
              </a:rPr>
            </a:br>
            <a:r>
              <a:rPr lang="it-IT" sz="1100" b="1" i="1" kern="0" dirty="0">
                <a:solidFill>
                  <a:srgbClr val="FFFFFF"/>
                </a:solidFill>
                <a:effectLst>
                  <a:outerShdw blurRad="38100" dist="38100" dir="2700000" algn="tl">
                    <a:srgbClr val="000000">
                      <a:alpha val="43137"/>
                    </a:srgbClr>
                  </a:outerShdw>
                </a:effectLst>
                <a:latin typeface="Calibri"/>
              </a:rPr>
              <a:t>L'astro d'argento</a:t>
            </a:r>
            <a:br>
              <a:rPr lang="it-IT" sz="1100" b="1" i="1" kern="0" dirty="0">
                <a:solidFill>
                  <a:srgbClr val="FFFFFF"/>
                </a:solidFill>
                <a:effectLst>
                  <a:outerShdw blurRad="38100" dist="38100" dir="2700000" algn="tl">
                    <a:srgbClr val="000000">
                      <a:alpha val="43137"/>
                    </a:srgbClr>
                  </a:outerShdw>
                </a:effectLst>
                <a:latin typeface="Calibri"/>
              </a:rPr>
            </a:br>
            <a:r>
              <a:rPr lang="it-IT" sz="1100" b="1" i="1" kern="0" dirty="0">
                <a:solidFill>
                  <a:srgbClr val="FFFFFF"/>
                </a:solidFill>
                <a:effectLst>
                  <a:outerShdw blurRad="38100" dist="38100" dir="2700000" algn="tl">
                    <a:srgbClr val="000000">
                      <a:alpha val="43137"/>
                    </a:srgbClr>
                  </a:outerShdw>
                </a:effectLst>
                <a:latin typeface="Calibri"/>
              </a:rPr>
              <a:t>Placida è l'onda</a:t>
            </a:r>
            <a:br>
              <a:rPr lang="it-IT" sz="1100" b="1" i="1" kern="0" dirty="0">
                <a:solidFill>
                  <a:srgbClr val="FFFFFF"/>
                </a:solidFill>
                <a:effectLst>
                  <a:outerShdw blurRad="38100" dist="38100" dir="2700000" algn="tl">
                    <a:srgbClr val="000000">
                      <a:alpha val="43137"/>
                    </a:srgbClr>
                  </a:outerShdw>
                </a:effectLst>
                <a:latin typeface="Calibri"/>
              </a:rPr>
            </a:br>
            <a:r>
              <a:rPr lang="it-IT" sz="1100" b="1" i="1" kern="0" dirty="0">
                <a:solidFill>
                  <a:srgbClr val="FFFFFF"/>
                </a:solidFill>
                <a:effectLst>
                  <a:outerShdw blurRad="38100" dist="38100" dir="2700000" algn="tl">
                    <a:srgbClr val="000000">
                      <a:alpha val="43137"/>
                    </a:srgbClr>
                  </a:outerShdw>
                </a:effectLst>
                <a:latin typeface="Calibri"/>
              </a:rPr>
              <a:t>Prospero il vento;</a:t>
            </a:r>
            <a:br>
              <a:rPr lang="it-IT" sz="1100" b="1" i="1" kern="0" dirty="0">
                <a:solidFill>
                  <a:srgbClr val="FFFFFF"/>
                </a:solidFill>
                <a:effectLst>
                  <a:outerShdw blurRad="38100" dist="38100" dir="2700000" algn="tl">
                    <a:srgbClr val="000000">
                      <a:alpha val="43137"/>
                    </a:srgbClr>
                  </a:outerShdw>
                </a:effectLst>
                <a:latin typeface="Calibri"/>
              </a:rPr>
            </a:br>
            <a:r>
              <a:rPr lang="it-IT" sz="1100" b="1" i="1" kern="0" dirty="0">
                <a:solidFill>
                  <a:srgbClr val="FFFFFF"/>
                </a:solidFill>
                <a:effectLst>
                  <a:outerShdw blurRad="38100" dist="38100" dir="2700000" algn="tl">
                    <a:srgbClr val="000000">
                      <a:alpha val="43137"/>
                    </a:srgbClr>
                  </a:outerShdw>
                </a:effectLst>
                <a:latin typeface="Calibri"/>
              </a:rPr>
              <a:t>Venite all'agile</a:t>
            </a:r>
            <a:br>
              <a:rPr lang="it-IT" sz="1100" b="1" i="1" kern="0" dirty="0">
                <a:solidFill>
                  <a:srgbClr val="FFFFFF"/>
                </a:solidFill>
                <a:effectLst>
                  <a:outerShdw blurRad="38100" dist="38100" dir="2700000" algn="tl">
                    <a:srgbClr val="000000">
                      <a:alpha val="43137"/>
                    </a:srgbClr>
                  </a:outerShdw>
                </a:effectLst>
                <a:latin typeface="Calibri"/>
              </a:rPr>
            </a:br>
            <a:r>
              <a:rPr lang="it-IT" sz="1100" b="1" i="1" kern="0" dirty="0">
                <a:solidFill>
                  <a:srgbClr val="FFFFFF"/>
                </a:solidFill>
                <a:effectLst>
                  <a:outerShdw blurRad="38100" dist="38100" dir="2700000" algn="tl">
                    <a:srgbClr val="000000">
                      <a:alpha val="43137"/>
                    </a:srgbClr>
                  </a:outerShdw>
                </a:effectLst>
                <a:latin typeface="Calibri"/>
              </a:rPr>
              <a:t>Barchetta mia;</a:t>
            </a:r>
            <a:br>
              <a:rPr lang="it-IT" sz="1100" b="1" i="1" kern="0" dirty="0">
                <a:solidFill>
                  <a:srgbClr val="FFFFFF"/>
                </a:solidFill>
                <a:effectLst>
                  <a:outerShdw blurRad="38100" dist="38100" dir="2700000" algn="tl">
                    <a:srgbClr val="000000">
                      <a:alpha val="43137"/>
                    </a:srgbClr>
                  </a:outerShdw>
                </a:effectLst>
                <a:latin typeface="Calibri"/>
              </a:rPr>
            </a:br>
            <a:r>
              <a:rPr lang="it-IT" sz="1100" b="1" i="1" kern="0" dirty="0">
                <a:solidFill>
                  <a:srgbClr val="FFFFFF"/>
                </a:solidFill>
                <a:effectLst>
                  <a:outerShdw blurRad="38100" dist="38100" dir="2700000" algn="tl">
                    <a:srgbClr val="000000">
                      <a:alpha val="43137"/>
                    </a:srgbClr>
                  </a:outerShdw>
                </a:effectLst>
                <a:latin typeface="Calibri"/>
              </a:rPr>
              <a:t>Santa Lucia! Santa Lucia!</a:t>
            </a:r>
            <a:br>
              <a:rPr lang="it-IT" sz="1100" b="1" i="1" kern="0" dirty="0">
                <a:solidFill>
                  <a:srgbClr val="FFFFFF"/>
                </a:solidFill>
                <a:effectLst>
                  <a:outerShdw blurRad="38100" dist="38100" dir="2700000" algn="tl">
                    <a:srgbClr val="000000">
                      <a:alpha val="43137"/>
                    </a:srgbClr>
                  </a:outerShdw>
                </a:effectLst>
                <a:latin typeface="Calibri"/>
              </a:rPr>
            </a:br>
            <a:br>
              <a:rPr lang="it-IT" sz="1100" b="1" i="1" kern="0" dirty="0">
                <a:solidFill>
                  <a:srgbClr val="FFFFFF"/>
                </a:solidFill>
                <a:effectLst>
                  <a:outerShdw blurRad="38100" dist="38100" dir="2700000" algn="tl">
                    <a:srgbClr val="000000">
                      <a:alpha val="43137"/>
                    </a:srgbClr>
                  </a:outerShdw>
                </a:effectLst>
                <a:latin typeface="Calibri"/>
              </a:rPr>
            </a:br>
            <a:r>
              <a:rPr lang="it-IT" sz="1100" b="1" i="1" kern="0" dirty="0">
                <a:solidFill>
                  <a:srgbClr val="FFFFFF"/>
                </a:solidFill>
                <a:effectLst>
                  <a:outerShdw blurRad="38100" dist="38100" dir="2700000" algn="tl">
                    <a:srgbClr val="000000">
                      <a:alpha val="43137"/>
                    </a:srgbClr>
                  </a:outerShdw>
                </a:effectLst>
                <a:latin typeface="Calibri"/>
              </a:rPr>
              <a:t>Con questo zeffiro</a:t>
            </a:r>
            <a:br>
              <a:rPr lang="it-IT" sz="1100" b="1" i="1" kern="0" dirty="0">
                <a:solidFill>
                  <a:srgbClr val="FFFFFF"/>
                </a:solidFill>
                <a:effectLst>
                  <a:outerShdw blurRad="38100" dist="38100" dir="2700000" algn="tl">
                    <a:srgbClr val="000000">
                      <a:alpha val="43137"/>
                    </a:srgbClr>
                  </a:outerShdw>
                </a:effectLst>
                <a:latin typeface="Calibri"/>
              </a:rPr>
            </a:br>
            <a:r>
              <a:rPr lang="it-IT" sz="1100" b="1" i="1" kern="0" dirty="0">
                <a:solidFill>
                  <a:srgbClr val="FFFFFF"/>
                </a:solidFill>
                <a:effectLst>
                  <a:outerShdw blurRad="38100" dist="38100" dir="2700000" algn="tl">
                    <a:srgbClr val="000000">
                      <a:alpha val="43137"/>
                    </a:srgbClr>
                  </a:outerShdw>
                </a:effectLst>
                <a:latin typeface="Calibri"/>
              </a:rPr>
              <a:t>Così soave,</a:t>
            </a:r>
            <a:br>
              <a:rPr lang="it-IT" sz="1100" b="1" i="1" kern="0" dirty="0">
                <a:solidFill>
                  <a:srgbClr val="FFFFFF"/>
                </a:solidFill>
                <a:effectLst>
                  <a:outerShdw blurRad="38100" dist="38100" dir="2700000" algn="tl">
                    <a:srgbClr val="000000">
                      <a:alpha val="43137"/>
                    </a:srgbClr>
                  </a:outerShdw>
                </a:effectLst>
                <a:latin typeface="Calibri"/>
              </a:rPr>
            </a:br>
            <a:r>
              <a:rPr lang="it-IT" sz="1100" b="1" i="1" kern="0" dirty="0">
                <a:solidFill>
                  <a:srgbClr val="FFFFFF"/>
                </a:solidFill>
                <a:effectLst>
                  <a:outerShdw blurRad="38100" dist="38100" dir="2700000" algn="tl">
                    <a:srgbClr val="000000">
                      <a:alpha val="43137"/>
                    </a:srgbClr>
                  </a:outerShdw>
                </a:effectLst>
                <a:latin typeface="Calibri"/>
              </a:rPr>
              <a:t>Oh, come è bello</a:t>
            </a:r>
            <a:br>
              <a:rPr lang="it-IT" sz="1100" b="1" i="1" kern="0" dirty="0">
                <a:solidFill>
                  <a:srgbClr val="FFFFFF"/>
                </a:solidFill>
                <a:effectLst>
                  <a:outerShdw blurRad="38100" dist="38100" dir="2700000" algn="tl">
                    <a:srgbClr val="000000">
                      <a:alpha val="43137"/>
                    </a:srgbClr>
                  </a:outerShdw>
                </a:effectLst>
                <a:latin typeface="Calibri"/>
              </a:rPr>
            </a:br>
            <a:r>
              <a:rPr lang="it-IT" sz="1100" b="1" i="1" kern="0" dirty="0">
                <a:solidFill>
                  <a:srgbClr val="FFFFFF"/>
                </a:solidFill>
                <a:effectLst>
                  <a:outerShdw blurRad="38100" dist="38100" dir="2700000" algn="tl">
                    <a:srgbClr val="000000">
                      <a:alpha val="43137"/>
                    </a:srgbClr>
                  </a:outerShdw>
                </a:effectLst>
                <a:latin typeface="Calibri"/>
              </a:rPr>
              <a:t>Star sulla nave.</a:t>
            </a:r>
            <a:br>
              <a:rPr lang="it-IT" sz="1100" b="1" i="1" kern="0" dirty="0">
                <a:solidFill>
                  <a:srgbClr val="FFFFFF"/>
                </a:solidFill>
                <a:effectLst>
                  <a:outerShdw blurRad="38100" dist="38100" dir="2700000" algn="tl">
                    <a:srgbClr val="000000">
                      <a:alpha val="43137"/>
                    </a:srgbClr>
                  </a:outerShdw>
                </a:effectLst>
                <a:latin typeface="Calibri"/>
              </a:rPr>
            </a:br>
            <a:r>
              <a:rPr lang="it-IT" sz="1100" b="1" i="1" kern="0" dirty="0">
                <a:solidFill>
                  <a:srgbClr val="FFFFFF"/>
                </a:solidFill>
                <a:effectLst>
                  <a:outerShdw blurRad="38100" dist="38100" dir="2700000" algn="tl">
                    <a:srgbClr val="000000">
                      <a:alpha val="43137"/>
                    </a:srgbClr>
                  </a:outerShdw>
                </a:effectLst>
                <a:latin typeface="Calibri"/>
              </a:rPr>
              <a:t>Su passeggeri,</a:t>
            </a:r>
            <a:br>
              <a:rPr lang="it-IT" sz="1100" b="1" i="1" kern="0" dirty="0">
                <a:solidFill>
                  <a:srgbClr val="FFFFFF"/>
                </a:solidFill>
                <a:effectLst>
                  <a:outerShdw blurRad="38100" dist="38100" dir="2700000" algn="tl">
                    <a:srgbClr val="000000">
                      <a:alpha val="43137"/>
                    </a:srgbClr>
                  </a:outerShdw>
                </a:effectLst>
                <a:latin typeface="Calibri"/>
              </a:rPr>
            </a:br>
            <a:r>
              <a:rPr lang="it-IT" sz="1100" b="1" i="1" kern="0" dirty="0">
                <a:solidFill>
                  <a:srgbClr val="FFFFFF"/>
                </a:solidFill>
                <a:effectLst>
                  <a:outerShdw blurRad="38100" dist="38100" dir="2700000" algn="tl">
                    <a:srgbClr val="000000">
                      <a:alpha val="43137"/>
                    </a:srgbClr>
                  </a:outerShdw>
                </a:effectLst>
                <a:latin typeface="Calibri"/>
              </a:rPr>
              <a:t>Venite via;</a:t>
            </a:r>
            <a:br>
              <a:rPr lang="it-IT" sz="1100" b="1" i="1" kern="0" dirty="0">
                <a:solidFill>
                  <a:srgbClr val="FFFFFF"/>
                </a:solidFill>
                <a:effectLst>
                  <a:outerShdw blurRad="38100" dist="38100" dir="2700000" algn="tl">
                    <a:srgbClr val="000000">
                      <a:alpha val="43137"/>
                    </a:srgbClr>
                  </a:outerShdw>
                </a:effectLst>
                <a:latin typeface="Calibri"/>
              </a:rPr>
            </a:br>
            <a:r>
              <a:rPr lang="it-IT" sz="1100" b="1" i="1" kern="0" dirty="0">
                <a:solidFill>
                  <a:srgbClr val="FFFFFF"/>
                </a:solidFill>
                <a:effectLst>
                  <a:outerShdw blurRad="38100" dist="38100" dir="2700000" algn="tl">
                    <a:srgbClr val="000000">
                      <a:alpha val="43137"/>
                    </a:srgbClr>
                  </a:outerShdw>
                </a:effectLst>
                <a:latin typeface="Calibri"/>
              </a:rPr>
              <a:t>Santa Lucia! Santa Lucia!</a:t>
            </a:r>
            <a:br>
              <a:rPr lang="it-IT" sz="1100" b="1" i="1" kern="0" dirty="0">
                <a:solidFill>
                  <a:srgbClr val="FFFFFF"/>
                </a:solidFill>
                <a:effectLst>
                  <a:outerShdw blurRad="38100" dist="38100" dir="2700000" algn="tl">
                    <a:srgbClr val="000000">
                      <a:alpha val="43137"/>
                    </a:srgbClr>
                  </a:outerShdw>
                </a:effectLst>
                <a:latin typeface="Calibri"/>
              </a:rPr>
            </a:br>
            <a:br>
              <a:rPr lang="it-IT" sz="1100" b="1" i="1" kern="0" dirty="0">
                <a:solidFill>
                  <a:srgbClr val="FFFFFF"/>
                </a:solidFill>
                <a:effectLst>
                  <a:outerShdw blurRad="38100" dist="38100" dir="2700000" algn="tl">
                    <a:srgbClr val="000000">
                      <a:alpha val="43137"/>
                    </a:srgbClr>
                  </a:outerShdw>
                </a:effectLst>
                <a:latin typeface="Calibri"/>
              </a:rPr>
            </a:br>
            <a:r>
              <a:rPr lang="it-IT" sz="1100" b="1" i="1" kern="0" dirty="0">
                <a:solidFill>
                  <a:srgbClr val="FFFFFF"/>
                </a:solidFill>
                <a:effectLst>
                  <a:outerShdw blurRad="38100" dist="38100" dir="2700000" algn="tl">
                    <a:srgbClr val="000000">
                      <a:alpha val="43137"/>
                    </a:srgbClr>
                  </a:outerShdw>
                </a:effectLst>
                <a:latin typeface="Calibri"/>
              </a:rPr>
              <a:t>O dolce Napoli,</a:t>
            </a:r>
            <a:br>
              <a:rPr lang="it-IT" sz="1100" b="1" i="1" kern="0" dirty="0">
                <a:solidFill>
                  <a:srgbClr val="FFFFFF"/>
                </a:solidFill>
                <a:effectLst>
                  <a:outerShdw blurRad="38100" dist="38100" dir="2700000" algn="tl">
                    <a:srgbClr val="000000">
                      <a:alpha val="43137"/>
                    </a:srgbClr>
                  </a:outerShdw>
                </a:effectLst>
                <a:latin typeface="Calibri"/>
              </a:rPr>
            </a:br>
            <a:r>
              <a:rPr lang="it-IT" sz="1100" b="1" i="1" kern="0" dirty="0">
                <a:solidFill>
                  <a:srgbClr val="FFFFFF"/>
                </a:solidFill>
                <a:effectLst>
                  <a:outerShdw blurRad="38100" dist="38100" dir="2700000" algn="tl">
                    <a:srgbClr val="000000">
                      <a:alpha val="43137"/>
                    </a:srgbClr>
                  </a:outerShdw>
                </a:effectLst>
                <a:latin typeface="Calibri"/>
              </a:rPr>
              <a:t>O suol beato,</a:t>
            </a:r>
            <a:br>
              <a:rPr lang="it-IT" sz="1100" b="1" i="1" kern="0" dirty="0">
                <a:solidFill>
                  <a:srgbClr val="FFFFFF"/>
                </a:solidFill>
                <a:effectLst>
                  <a:outerShdw blurRad="38100" dist="38100" dir="2700000" algn="tl">
                    <a:srgbClr val="000000">
                      <a:alpha val="43137"/>
                    </a:srgbClr>
                  </a:outerShdw>
                </a:effectLst>
                <a:latin typeface="Calibri"/>
              </a:rPr>
            </a:br>
            <a:r>
              <a:rPr lang="it-IT" sz="1100" b="1" i="1" kern="0" dirty="0">
                <a:solidFill>
                  <a:srgbClr val="FFFFFF"/>
                </a:solidFill>
                <a:effectLst>
                  <a:outerShdw blurRad="38100" dist="38100" dir="2700000" algn="tl">
                    <a:srgbClr val="000000">
                      <a:alpha val="43137"/>
                    </a:srgbClr>
                  </a:outerShdw>
                </a:effectLst>
                <a:latin typeface="Calibri"/>
              </a:rPr>
              <a:t>Ove sorridere</a:t>
            </a:r>
            <a:br>
              <a:rPr lang="it-IT" sz="1100" b="1" i="1" kern="0" dirty="0">
                <a:solidFill>
                  <a:srgbClr val="FFFFFF"/>
                </a:solidFill>
                <a:effectLst>
                  <a:outerShdw blurRad="38100" dist="38100" dir="2700000" algn="tl">
                    <a:srgbClr val="000000">
                      <a:alpha val="43137"/>
                    </a:srgbClr>
                  </a:outerShdw>
                </a:effectLst>
                <a:latin typeface="Calibri"/>
              </a:rPr>
            </a:br>
            <a:r>
              <a:rPr lang="it-IT" sz="1100" b="1" i="1" kern="0" dirty="0">
                <a:solidFill>
                  <a:srgbClr val="FFFFFF"/>
                </a:solidFill>
                <a:effectLst>
                  <a:outerShdw blurRad="38100" dist="38100" dir="2700000" algn="tl">
                    <a:srgbClr val="000000">
                      <a:alpha val="43137"/>
                    </a:srgbClr>
                  </a:outerShdw>
                </a:effectLst>
                <a:latin typeface="Calibri"/>
              </a:rPr>
              <a:t>Volle il creato,</a:t>
            </a:r>
            <a:br>
              <a:rPr lang="it-IT" sz="1100" b="1" i="1" kern="0" dirty="0">
                <a:solidFill>
                  <a:srgbClr val="FFFFFF"/>
                </a:solidFill>
                <a:effectLst>
                  <a:outerShdw blurRad="38100" dist="38100" dir="2700000" algn="tl">
                    <a:srgbClr val="000000">
                      <a:alpha val="43137"/>
                    </a:srgbClr>
                  </a:outerShdw>
                </a:effectLst>
                <a:latin typeface="Calibri"/>
              </a:rPr>
            </a:br>
            <a:r>
              <a:rPr lang="it-IT" sz="1100" b="1" i="1" kern="0" dirty="0">
                <a:solidFill>
                  <a:srgbClr val="FFFFFF"/>
                </a:solidFill>
                <a:effectLst>
                  <a:outerShdw blurRad="38100" dist="38100" dir="2700000" algn="tl">
                    <a:srgbClr val="000000">
                      <a:alpha val="43137"/>
                    </a:srgbClr>
                  </a:outerShdw>
                </a:effectLst>
                <a:latin typeface="Calibri"/>
              </a:rPr>
              <a:t>Tu sei l'impero</a:t>
            </a:r>
            <a:br>
              <a:rPr lang="it-IT" sz="1100" b="1" i="1" kern="0" dirty="0">
                <a:solidFill>
                  <a:srgbClr val="FFFFFF"/>
                </a:solidFill>
                <a:effectLst>
                  <a:outerShdw blurRad="38100" dist="38100" dir="2700000" algn="tl">
                    <a:srgbClr val="000000">
                      <a:alpha val="43137"/>
                    </a:srgbClr>
                  </a:outerShdw>
                </a:effectLst>
                <a:latin typeface="Calibri"/>
              </a:rPr>
            </a:br>
            <a:r>
              <a:rPr lang="it-IT" sz="1100" b="1" i="1" kern="0" dirty="0">
                <a:solidFill>
                  <a:srgbClr val="FFFFFF"/>
                </a:solidFill>
                <a:effectLst>
                  <a:outerShdw blurRad="38100" dist="38100" dir="2700000" algn="tl">
                    <a:srgbClr val="000000">
                      <a:alpha val="43137"/>
                    </a:srgbClr>
                  </a:outerShdw>
                </a:effectLst>
                <a:latin typeface="Calibri"/>
              </a:rPr>
              <a:t>Dell'armonia,</a:t>
            </a:r>
            <a:br>
              <a:rPr lang="it-IT" sz="1100" b="1" i="1" kern="0" dirty="0">
                <a:solidFill>
                  <a:srgbClr val="FFFFFF"/>
                </a:solidFill>
                <a:effectLst>
                  <a:outerShdw blurRad="38100" dist="38100" dir="2700000" algn="tl">
                    <a:srgbClr val="000000">
                      <a:alpha val="43137"/>
                    </a:srgbClr>
                  </a:outerShdw>
                </a:effectLst>
                <a:latin typeface="Calibri"/>
              </a:rPr>
            </a:br>
            <a:r>
              <a:rPr lang="it-IT" sz="1100" b="1" i="1" kern="0" dirty="0">
                <a:solidFill>
                  <a:srgbClr val="FFFFFF"/>
                </a:solidFill>
                <a:effectLst>
                  <a:outerShdw blurRad="38100" dist="38100" dir="2700000" algn="tl">
                    <a:srgbClr val="000000">
                      <a:alpha val="43137"/>
                    </a:srgbClr>
                  </a:outerShdw>
                </a:effectLst>
                <a:latin typeface="Calibri"/>
              </a:rPr>
              <a:t>Santa Lucia! Santa Lucia!</a:t>
            </a:r>
            <a:br>
              <a:rPr lang="it-IT" sz="1100" b="1" i="1" kern="0" dirty="0">
                <a:solidFill>
                  <a:srgbClr val="FFFFFF"/>
                </a:solidFill>
                <a:effectLst>
                  <a:outerShdw blurRad="38100" dist="38100" dir="2700000" algn="tl">
                    <a:srgbClr val="000000">
                      <a:alpha val="43137"/>
                    </a:srgbClr>
                  </a:outerShdw>
                </a:effectLst>
                <a:latin typeface="Calibri"/>
              </a:rPr>
            </a:br>
            <a:endParaRPr lang="en-US" sz="1100" b="1" i="1" kern="0" dirty="0">
              <a:solidFill>
                <a:srgbClr val="FFFFFF"/>
              </a:solidFill>
              <a:effectLst>
                <a:outerShdw blurRad="38100" dist="38100" dir="2700000" algn="tl">
                  <a:srgbClr val="000000">
                    <a:alpha val="43137"/>
                  </a:srgbClr>
                </a:outerShdw>
              </a:effectLst>
              <a:latin typeface="Calibri"/>
            </a:endParaRPr>
          </a:p>
        </p:txBody>
      </p:sp>
      <p:pic>
        <p:nvPicPr>
          <p:cNvPr id="2" name="Santa Lucia  Enrico Caruso 1916 original">
            <a:hlinkClick r:id="" action="ppaction://media"/>
            <a:extLst>
              <a:ext uri="{FF2B5EF4-FFF2-40B4-BE49-F238E27FC236}">
                <a16:creationId xmlns:a16="http://schemas.microsoft.com/office/drawing/2014/main" id="{B8B26E41-41C3-4946-B917-D0569DEBF8D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581400" y="1833564"/>
            <a:ext cx="487362" cy="487363"/>
          </a:xfrm>
          <a:prstGeom prst="rect">
            <a:avLst/>
          </a:prstGeom>
        </p:spPr>
      </p:pic>
      <p:pic>
        <p:nvPicPr>
          <p:cNvPr id="3" name="Santa Lucia Enrico Caruso  1916 digitally remastered">
            <a:hlinkClick r:id="" action="ppaction://media"/>
            <a:extLst>
              <a:ext uri="{FF2B5EF4-FFF2-40B4-BE49-F238E27FC236}">
                <a16:creationId xmlns:a16="http://schemas.microsoft.com/office/drawing/2014/main" id="{CA6DDC29-4B41-47D7-BC7A-F8C4C935D913}"/>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532930" y="2993497"/>
            <a:ext cx="487362" cy="487363"/>
          </a:xfrm>
          <a:prstGeom prst="rect">
            <a:avLst/>
          </a:prstGeom>
        </p:spPr>
      </p:pic>
      <p:sp>
        <p:nvSpPr>
          <p:cNvPr id="5" name="Slide Number Placeholder 4">
            <a:extLst>
              <a:ext uri="{FF2B5EF4-FFF2-40B4-BE49-F238E27FC236}">
                <a16:creationId xmlns:a16="http://schemas.microsoft.com/office/drawing/2014/main" id="{E6F886AD-4423-4091-83C8-7451134D74EA}"/>
              </a:ext>
            </a:extLst>
          </p:cNvPr>
          <p:cNvSpPr>
            <a:spLocks noGrp="1"/>
          </p:cNvSpPr>
          <p:nvPr>
            <p:ph type="sldNum" sz="quarter" idx="12"/>
          </p:nvPr>
        </p:nvSpPr>
        <p:spPr/>
        <p:txBody>
          <a:bodyPr/>
          <a:lstStyle/>
          <a:p>
            <a:r>
              <a:rPr lang="en-US"/>
              <a:t>10a-</a:t>
            </a:r>
            <a:fld id="{32AB8D3D-FB3C-49A2-855E-BE1E1BCDA17C}" type="slidenum">
              <a:rPr lang="en-US" smtClean="0"/>
              <a:pPr/>
              <a:t>3</a:t>
            </a:fld>
            <a:endParaRPr lang="en-US" dirty="0"/>
          </a:p>
        </p:txBody>
      </p:sp>
    </p:spTree>
    <p:extLst>
      <p:ext uri="{BB962C8B-B14F-4D97-AF65-F5344CB8AC3E}">
        <p14:creationId xmlns:p14="http://schemas.microsoft.com/office/powerpoint/2010/main" val="261925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43432" fill="hold"/>
                                        <p:tgtEl>
                                          <p:spTgt spid="2"/>
                                        </p:tgtEl>
                                      </p:cBhvr>
                                    </p:cmd>
                                  </p:childTnLst>
                                </p:cTn>
                              </p:par>
                            </p:childTnLst>
                          </p:cTn>
                        </p:par>
                      </p:childTnLst>
                    </p:cTn>
                  </p:par>
                </p:childTnLst>
              </p:cTn>
              <p:nextCondLst>
                <p:cond evt="onClick" delay="0">
                  <p:tgtEl>
                    <p:spTgt spid="2"/>
                  </p:tgtEl>
                </p:cond>
              </p:nextCondLst>
            </p:seq>
            <p:audio>
              <p:cMediaNode vol="80000">
                <p:cTn id="14" fill="hold" display="0">
                  <p:stCondLst>
                    <p:cond delay="indefinite"/>
                  </p:stCondLst>
                  <p:endCondLst>
                    <p:cond evt="onStopAudio" delay="0">
                      <p:tgtEl>
                        <p:sldTgt/>
                      </p:tgtEl>
                    </p:cond>
                  </p:endCondLst>
                </p:cTn>
                <p:tgtEl>
                  <p:spTgt spid="2"/>
                </p:tgtEl>
              </p:cMediaNode>
            </p:audio>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256920" fill="hold"/>
                                        <p:tgtEl>
                                          <p:spTgt spid="3"/>
                                        </p:tgtEl>
                                      </p:cBhvr>
                                    </p:cmd>
                                  </p:childTnLst>
                                </p:cTn>
                              </p:par>
                            </p:childTnLst>
                          </p:cTn>
                        </p:par>
                      </p:childTnLst>
                    </p:cTn>
                  </p:par>
                </p:childTnLst>
              </p:cTn>
              <p:nextCondLst>
                <p:cond evt="onClick" delay="0">
                  <p:tgtEl>
                    <p:spTgt spid="3"/>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7F59618-1014-FEC2-2605-6BCBB6D62634}"/>
              </a:ext>
            </a:extLst>
          </p:cNvPr>
          <p:cNvGrpSpPr/>
          <p:nvPr/>
        </p:nvGrpSpPr>
        <p:grpSpPr>
          <a:xfrm>
            <a:off x="10167935" y="1739420"/>
            <a:ext cx="1010210" cy="2200593"/>
            <a:chOff x="11262171" y="800168"/>
            <a:chExt cx="1010210" cy="2200593"/>
          </a:xfrm>
        </p:grpSpPr>
        <p:pic>
          <p:nvPicPr>
            <p:cNvPr id="6" name="Picture 5">
              <a:extLst>
                <a:ext uri="{FF2B5EF4-FFF2-40B4-BE49-F238E27FC236}">
                  <a16:creationId xmlns:a16="http://schemas.microsoft.com/office/drawing/2014/main" id="{19EFBE43-D869-035D-B40D-02511B282E7E}"/>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01994" y="1058618"/>
              <a:ext cx="91440" cy="1828800"/>
            </a:xfrm>
            <a:prstGeom prst="rect">
              <a:avLst/>
            </a:prstGeom>
            <a:solidFill>
              <a:schemeClr val="bg1"/>
            </a:solidFill>
            <a:ln w="9525">
              <a:solidFill>
                <a:schemeClr val="bg1"/>
              </a:solidFill>
              <a:miter lim="800000"/>
              <a:headEnd/>
              <a:tailEnd/>
            </a:ln>
          </p:spPr>
        </p:pic>
        <p:grpSp>
          <p:nvGrpSpPr>
            <p:cNvPr id="7" name="Group 6">
              <a:extLst>
                <a:ext uri="{FF2B5EF4-FFF2-40B4-BE49-F238E27FC236}">
                  <a16:creationId xmlns:a16="http://schemas.microsoft.com/office/drawing/2014/main" id="{FFF437A7-2A73-C6E4-6A0F-274EDAF3A1D8}"/>
                </a:ext>
              </a:extLst>
            </p:cNvPr>
            <p:cNvGrpSpPr/>
            <p:nvPr/>
          </p:nvGrpSpPr>
          <p:grpSpPr>
            <a:xfrm>
              <a:off x="11262171" y="800168"/>
              <a:ext cx="1010210" cy="2200593"/>
              <a:chOff x="9578027" y="659636"/>
              <a:chExt cx="1010210" cy="2200593"/>
            </a:xfrm>
          </p:grpSpPr>
          <p:grpSp>
            <p:nvGrpSpPr>
              <p:cNvPr id="8" name="Group 7">
                <a:extLst>
                  <a:ext uri="{FF2B5EF4-FFF2-40B4-BE49-F238E27FC236}">
                    <a16:creationId xmlns:a16="http://schemas.microsoft.com/office/drawing/2014/main" id="{BA335A1F-54A7-6D6A-E327-AC2AD00275AD}"/>
                  </a:ext>
                </a:extLst>
              </p:cNvPr>
              <p:cNvGrpSpPr/>
              <p:nvPr/>
            </p:nvGrpSpPr>
            <p:grpSpPr>
              <a:xfrm>
                <a:off x="9578027" y="659636"/>
                <a:ext cx="1010210" cy="435214"/>
                <a:chOff x="8249231" y="569535"/>
                <a:chExt cx="1010210" cy="435214"/>
              </a:xfrm>
            </p:grpSpPr>
            <p:sp>
              <p:nvSpPr>
                <p:cNvPr id="10" name="TextBox 9">
                  <a:extLst>
                    <a:ext uri="{FF2B5EF4-FFF2-40B4-BE49-F238E27FC236}">
                      <a16:creationId xmlns:a16="http://schemas.microsoft.com/office/drawing/2014/main" id="{D4E86F26-1AD4-1651-D7BB-BBBB6D03D865}"/>
                    </a:ext>
                  </a:extLst>
                </p:cNvPr>
                <p:cNvSpPr txBox="1"/>
                <p:nvPr/>
              </p:nvSpPr>
              <p:spPr>
                <a:xfrm>
                  <a:off x="8249231" y="569535"/>
                  <a:ext cx="887897" cy="276999"/>
                </a:xfrm>
                <a:prstGeom prst="rect">
                  <a:avLst/>
                </a:prstGeom>
                <a:noFill/>
              </p:spPr>
              <p:txBody>
                <a:bodyPr wrap="square" rtlCol="0">
                  <a:spAutoFit/>
                </a:bodyPr>
                <a:lstStyle/>
                <a:p>
                  <a:pPr algn="ctr"/>
                  <a:r>
                    <a:rPr lang="en-US" sz="1200" dirty="0">
                      <a:cs typeface="Arial" panose="020B0604020202020204" pitchFamily="34" charset="0"/>
                    </a:rPr>
                    <a:t>Coherence</a:t>
                  </a:r>
                  <a:endParaRPr lang="en-US" sz="1200" dirty="0">
                    <a:effectLst/>
                    <a:cs typeface="Arial" panose="020B0604020202020204" pitchFamily="34" charset="0"/>
                  </a:endParaRPr>
                </a:p>
              </p:txBody>
            </p:sp>
            <p:sp>
              <p:nvSpPr>
                <p:cNvPr id="11" name="TextBox 10">
                  <a:extLst>
                    <a:ext uri="{FF2B5EF4-FFF2-40B4-BE49-F238E27FC236}">
                      <a16:creationId xmlns:a16="http://schemas.microsoft.com/office/drawing/2014/main" id="{37459BF8-8FFC-BDDB-A4B1-EF859D4061AA}"/>
                    </a:ext>
                  </a:extLst>
                </p:cNvPr>
                <p:cNvSpPr txBox="1"/>
                <p:nvPr/>
              </p:nvSpPr>
              <p:spPr>
                <a:xfrm>
                  <a:off x="8791043" y="727750"/>
                  <a:ext cx="468398" cy="276999"/>
                </a:xfrm>
                <a:prstGeom prst="rect">
                  <a:avLst/>
                </a:prstGeom>
                <a:noFill/>
              </p:spPr>
              <p:txBody>
                <a:bodyPr wrap="none" rtlCol="0">
                  <a:spAutoFit/>
                </a:bodyPr>
                <a:lstStyle/>
                <a:p>
                  <a:r>
                    <a:rPr lang="en-US" sz="1200" dirty="0">
                      <a:cs typeface="Arial" panose="020B0604020202020204" pitchFamily="34" charset="0"/>
                    </a:rPr>
                    <a:t>High</a:t>
                  </a:r>
                </a:p>
              </p:txBody>
            </p:sp>
          </p:grpSp>
          <p:sp>
            <p:nvSpPr>
              <p:cNvPr id="9" name="TextBox 8">
                <a:extLst>
                  <a:ext uri="{FF2B5EF4-FFF2-40B4-BE49-F238E27FC236}">
                    <a16:creationId xmlns:a16="http://schemas.microsoft.com/office/drawing/2014/main" id="{1A8588DD-6BB3-CF70-E863-4B9F0C63CB7F}"/>
                  </a:ext>
                </a:extLst>
              </p:cNvPr>
              <p:cNvSpPr txBox="1"/>
              <p:nvPr/>
            </p:nvSpPr>
            <p:spPr>
              <a:xfrm>
                <a:off x="10111747" y="2583230"/>
                <a:ext cx="440570" cy="276999"/>
              </a:xfrm>
              <a:prstGeom prst="rect">
                <a:avLst/>
              </a:prstGeom>
              <a:noFill/>
            </p:spPr>
            <p:txBody>
              <a:bodyPr wrap="none" rtlCol="0">
                <a:spAutoFit/>
              </a:bodyPr>
              <a:lstStyle/>
              <a:p>
                <a:r>
                  <a:rPr lang="en-US" sz="1200" dirty="0">
                    <a:cs typeface="Arial" panose="020B0604020202020204" pitchFamily="34" charset="0"/>
                  </a:rPr>
                  <a:t>Low</a:t>
                </a:r>
              </a:p>
            </p:txBody>
          </p:sp>
        </p:grpSp>
      </p:grpSp>
      <p:pic>
        <p:nvPicPr>
          <p:cNvPr id="4" name="Picture 3">
            <a:extLst>
              <a:ext uri="{FF2B5EF4-FFF2-40B4-BE49-F238E27FC236}">
                <a16:creationId xmlns:a16="http://schemas.microsoft.com/office/drawing/2014/main" id="{0AA6102E-3AFC-B60B-9B4F-CC8E78D0D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097"/>
          <a:stretch/>
        </p:blipFill>
        <p:spPr bwMode="auto">
          <a:xfrm>
            <a:off x="774929" y="1897634"/>
            <a:ext cx="9300330" cy="3140445"/>
          </a:xfrm>
          <a:prstGeom prst="rect">
            <a:avLst/>
          </a:prstGeom>
          <a:noFill/>
        </p:spPr>
      </p:pic>
      <p:sp>
        <p:nvSpPr>
          <p:cNvPr id="3" name="Title 1">
            <a:extLst>
              <a:ext uri="{FF2B5EF4-FFF2-40B4-BE49-F238E27FC236}">
                <a16:creationId xmlns:a16="http://schemas.microsoft.com/office/drawing/2014/main" id="{1FFA377A-098C-0866-3003-FBB9438671FB}"/>
              </a:ext>
            </a:extLst>
          </p:cNvPr>
          <p:cNvSpPr>
            <a:spLocks noGrp="1"/>
          </p:cNvSpPr>
          <p:nvPr>
            <p:ph type="title"/>
          </p:nvPr>
        </p:nvSpPr>
        <p:spPr>
          <a:xfrm>
            <a:off x="5553845" y="890334"/>
            <a:ext cx="4356275" cy="849086"/>
          </a:xfrm>
        </p:spPr>
        <p:txBody>
          <a:bodyPr>
            <a:noAutofit/>
          </a:bodyPr>
          <a:lstStyle/>
          <a:p>
            <a:r>
              <a:rPr lang="en-US" sz="2400" dirty="0">
                <a:solidFill>
                  <a:schemeClr val="tx1"/>
                </a:solidFill>
              </a:rPr>
              <a:t>Coherence after bandwidth extension</a:t>
            </a:r>
          </a:p>
        </p:txBody>
      </p:sp>
      <p:sp>
        <p:nvSpPr>
          <p:cNvPr id="15" name="Title 1">
            <a:extLst>
              <a:ext uri="{FF2B5EF4-FFF2-40B4-BE49-F238E27FC236}">
                <a16:creationId xmlns:a16="http://schemas.microsoft.com/office/drawing/2014/main" id="{0CAB6BB2-2AB1-6A76-A1BB-BE8BB860316B}"/>
              </a:ext>
            </a:extLst>
          </p:cNvPr>
          <p:cNvSpPr txBox="1">
            <a:spLocks/>
          </p:cNvSpPr>
          <p:nvPr/>
        </p:nvSpPr>
        <p:spPr>
          <a:xfrm>
            <a:off x="926664" y="1048548"/>
            <a:ext cx="4356275" cy="849086"/>
          </a:xfrm>
          <a:prstGeom prst="rect">
            <a:avLst/>
          </a:prstGeom>
        </p:spPr>
        <p:txBody>
          <a:bodyPr vert="horz" lIns="121899" tIns="60949" rIns="121899" bIns="60949" rtlCol="0" anchor="ctr">
            <a:noAutofit/>
          </a:bodyPr>
          <a:lstStyle>
            <a:lvl1pPr algn="ctr" defTabSz="1218987" rtl="0" eaLnBrk="1" latinLnBrk="0" hangingPunct="1">
              <a:spcBef>
                <a:spcPct val="0"/>
              </a:spcBef>
              <a:buNone/>
              <a:defRPr sz="3200" kern="1200">
                <a:solidFill>
                  <a:srgbClr val="FFC000"/>
                </a:solidFill>
                <a:effectLst>
                  <a:outerShdw blurRad="38100" dist="38100" dir="2700000" algn="tl">
                    <a:srgbClr val="000000">
                      <a:alpha val="43137"/>
                    </a:srgbClr>
                  </a:outerShdw>
                </a:effectLst>
                <a:latin typeface="+mj-lt"/>
                <a:ea typeface="+mj-ea"/>
                <a:cs typeface="+mj-cs"/>
              </a:defRPr>
            </a:lvl1pPr>
          </a:lstStyle>
          <a:p>
            <a:r>
              <a:rPr lang="en-US" sz="2400" dirty="0">
                <a:solidFill>
                  <a:schemeClr val="tx1"/>
                </a:solidFill>
              </a:rPr>
              <a:t>Coherence on original data</a:t>
            </a:r>
          </a:p>
        </p:txBody>
      </p:sp>
      <p:sp>
        <p:nvSpPr>
          <p:cNvPr id="16" name="Rectangle 24">
            <a:extLst>
              <a:ext uri="{FF2B5EF4-FFF2-40B4-BE49-F238E27FC236}">
                <a16:creationId xmlns:a16="http://schemas.microsoft.com/office/drawing/2014/main" id="{902DBF4F-B10A-B63D-A6A0-1DFBF0F732DD}"/>
              </a:ext>
            </a:extLst>
          </p:cNvPr>
          <p:cNvSpPr>
            <a:spLocks noChangeArrowheads="1"/>
          </p:cNvSpPr>
          <p:nvPr/>
        </p:nvSpPr>
        <p:spPr bwMode="auto">
          <a:xfrm>
            <a:off x="9883563" y="6457890"/>
            <a:ext cx="2306850" cy="400110"/>
          </a:xfrm>
          <a:prstGeom prst="rect">
            <a:avLst/>
          </a:prstGeom>
          <a:noFill/>
          <a:ln w="12700">
            <a:noFill/>
            <a:miter lim="800000"/>
            <a:headEnd/>
            <a:tailEnd/>
          </a:ln>
          <a:effectLst/>
        </p:spPr>
        <p:txBody>
          <a:bodyPr wrap="none">
            <a:spAutoFit/>
          </a:bodyPr>
          <a:lstStyle/>
          <a:p>
            <a:pPr algn="r" eaLnBrk="0" fontAlgn="base" hangingPunct="0">
              <a:spcBef>
                <a:spcPct val="0"/>
              </a:spcBef>
              <a:spcAft>
                <a:spcPct val="0"/>
              </a:spcAft>
            </a:pPr>
            <a:r>
              <a:rPr lang="en-US" sz="2000" dirty="0">
                <a:solidFill>
                  <a:srgbClr val="B2B2B2"/>
                </a:solidFill>
                <a:effectLst>
                  <a:outerShdw blurRad="38100" dist="38100" dir="2700000" algn="tl">
                    <a:srgbClr val="000000">
                      <a:alpha val="43137"/>
                    </a:srgbClr>
                  </a:outerShdw>
                </a:effectLst>
                <a:latin typeface="Calibri"/>
              </a:rPr>
              <a:t>(Chopra et al., 2023)</a:t>
            </a:r>
          </a:p>
        </p:txBody>
      </p:sp>
    </p:spTree>
    <p:extLst>
      <p:ext uri="{BB962C8B-B14F-4D97-AF65-F5344CB8AC3E}">
        <p14:creationId xmlns:p14="http://schemas.microsoft.com/office/powerpoint/2010/main" val="29803436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396164" y="706583"/>
            <a:ext cx="11338635" cy="3939540"/>
          </a:xfrm>
          <a:prstGeom prst="rect">
            <a:avLst/>
          </a:prstGeom>
          <a:noFill/>
          <a:ln>
            <a:solidFill>
              <a:srgbClr val="FFC000"/>
            </a:solidFill>
          </a:ln>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457200" indent="-457200" algn="just">
              <a:spcBef>
                <a:spcPts val="1200"/>
              </a:spcBef>
              <a:defRPr/>
            </a:pPr>
            <a:r>
              <a:rPr lang="en-US" altLang="ko-KR" sz="2800" dirty="0">
                <a:solidFill>
                  <a:srgbClr val="FFFF00"/>
                </a:solidFill>
                <a:effectLst>
                  <a:outerShdw blurRad="38100" dist="38100" dir="2700000" algn="tl">
                    <a:srgbClr val="000000">
                      <a:alpha val="43137"/>
                    </a:srgbClr>
                  </a:outerShdw>
                </a:effectLst>
                <a:latin typeface="Calibri"/>
                <a:ea typeface="Batang" pitchFamily="18" charset="-127"/>
              </a:rPr>
              <a:t>In Summary:</a:t>
            </a:r>
          </a:p>
          <a:p>
            <a:pPr marL="457200" indent="-457200" algn="just">
              <a:spcBef>
                <a:spcPts val="1200"/>
              </a:spcBef>
              <a:buFontTx/>
              <a:buChar char="•"/>
              <a:defRPr/>
            </a:pPr>
            <a:r>
              <a:rPr lang="en-US" dirty="0">
                <a:solidFill>
                  <a:srgbClr val="FFFFFF"/>
                </a:solidFill>
                <a:effectLst>
                  <a:outerShdw blurRad="38100" dist="38100" dir="2700000" algn="tl">
                    <a:srgbClr val="000000">
                      <a:alpha val="43137"/>
                    </a:srgbClr>
                  </a:outerShdw>
                </a:effectLst>
                <a:latin typeface="Calibri"/>
              </a:rPr>
              <a:t>Spectral balancing based on time-variant laterally constant operators results in amplitude friendly filters that do not negatively impact impedance inversion that use different wavelets for targets at different depths</a:t>
            </a:r>
          </a:p>
          <a:p>
            <a:pPr marL="457200" indent="-457200" algn="just">
              <a:spcBef>
                <a:spcPts val="1200"/>
              </a:spcBef>
              <a:buFontTx/>
              <a:buChar char="•"/>
              <a:defRPr/>
            </a:pPr>
            <a:r>
              <a:rPr lang="en-US" altLang="ko-KR" dirty="0">
                <a:solidFill>
                  <a:srgbClr val="FFFFFF"/>
                </a:solidFill>
                <a:effectLst>
                  <a:outerShdw blurRad="38100" dist="38100" dir="2700000" algn="tl">
                    <a:srgbClr val="000000">
                      <a:alpha val="43137"/>
                    </a:srgbClr>
                  </a:outerShdw>
                </a:effectLst>
                <a:latin typeface="Calibri"/>
                <a:ea typeface="Batang" pitchFamily="18" charset="-127"/>
              </a:rPr>
              <a:t>There are several bandwidth extension algorithms in the marketplace. Most provide cosmetically appealing images that increase the bandwidth of resolved horizons but do not improve the resolution of thin layers that exhibit tuning phenomena</a:t>
            </a:r>
          </a:p>
          <a:p>
            <a:pPr marL="457200" indent="-457200" algn="just">
              <a:spcBef>
                <a:spcPts val="1200"/>
              </a:spcBef>
              <a:buFontTx/>
              <a:buChar char="•"/>
              <a:defRPr/>
            </a:pPr>
            <a:r>
              <a:rPr lang="en-US" altLang="ko-KR" dirty="0">
                <a:solidFill>
                  <a:srgbClr val="FFFFFF"/>
                </a:solidFill>
                <a:effectLst>
                  <a:outerShdw blurRad="38100" dist="38100" dir="2700000" algn="tl">
                    <a:srgbClr val="000000">
                      <a:alpha val="43137"/>
                    </a:srgbClr>
                  </a:outerShdw>
                </a:effectLst>
                <a:latin typeface="Calibri"/>
                <a:ea typeface="Batang" pitchFamily="18" charset="-127"/>
              </a:rPr>
              <a:t>At present, it appears that model-based bandwidth extension algorithms using basis pursuit algorithms are the only ones that provide improved resolution of thin beds</a:t>
            </a:r>
            <a:endParaRPr lang="en-US" altLang="ko-KR" dirty="0">
              <a:solidFill>
                <a:srgbClr val="FFFF00"/>
              </a:solidFill>
              <a:effectLst>
                <a:outerShdw blurRad="38100" dist="38100" dir="2700000" algn="tl">
                  <a:srgbClr val="000000">
                    <a:alpha val="43137"/>
                  </a:srgbClr>
                </a:outerShdw>
              </a:effectLst>
              <a:latin typeface="Calibri"/>
              <a:ea typeface="Batang" pitchFamily="18" charset="-127"/>
            </a:endParaRPr>
          </a:p>
        </p:txBody>
      </p:sp>
      <p:sp>
        <p:nvSpPr>
          <p:cNvPr id="2" name="Rectangle 1">
            <a:extLst>
              <a:ext uri="{FF2B5EF4-FFF2-40B4-BE49-F238E27FC236}">
                <a16:creationId xmlns:a16="http://schemas.microsoft.com/office/drawing/2014/main" id="{5FD808AF-4671-43C1-B5F0-9B1B4CC19B03}"/>
              </a:ext>
            </a:extLst>
          </p:cNvPr>
          <p:cNvSpPr/>
          <p:nvPr/>
        </p:nvSpPr>
        <p:spPr>
          <a:xfrm>
            <a:off x="0" y="0"/>
            <a:ext cx="10807254" cy="584775"/>
          </a:xfrm>
          <a:prstGeom prst="rect">
            <a:avLst/>
          </a:prstGeom>
        </p:spPr>
        <p:txBody>
          <a:bodyPr wrap="none">
            <a:spAutoFit/>
          </a:bodyPr>
          <a:lstStyle/>
          <a:p>
            <a:pPr marL="457200" indent="-457200">
              <a:spcBef>
                <a:spcPts val="1200"/>
              </a:spcBef>
              <a:defRPr/>
            </a:pPr>
            <a:r>
              <a:rPr lang="en-US" sz="3200" dirty="0">
                <a:solidFill>
                  <a:srgbClr val="FFCC00"/>
                </a:solidFill>
                <a:effectLst>
                  <a:outerShdw blurRad="38100" dist="38100" dir="2700000" algn="tl">
                    <a:srgbClr val="000000">
                      <a:alpha val="43137"/>
                    </a:srgbClr>
                  </a:outerShdw>
                </a:effectLst>
              </a:rPr>
              <a:t>Post Migration Poststack Data Conditioning – Spectral Balancing</a:t>
            </a:r>
          </a:p>
        </p:txBody>
      </p:sp>
      <p:sp>
        <p:nvSpPr>
          <p:cNvPr id="4" name="Slide Number Placeholder 3">
            <a:extLst>
              <a:ext uri="{FF2B5EF4-FFF2-40B4-BE49-F238E27FC236}">
                <a16:creationId xmlns:a16="http://schemas.microsoft.com/office/drawing/2014/main" id="{9CAA7D5E-9755-F5B9-DD44-2EDCCF518873}"/>
              </a:ext>
            </a:extLst>
          </p:cNvPr>
          <p:cNvSpPr>
            <a:spLocks noGrp="1"/>
          </p:cNvSpPr>
          <p:nvPr>
            <p:ph type="sldNum" sz="quarter" idx="12"/>
          </p:nvPr>
        </p:nvSpPr>
        <p:spPr/>
        <p:txBody>
          <a:bodyPr/>
          <a:lstStyle/>
          <a:p>
            <a:r>
              <a:rPr lang="en-US"/>
              <a:t>10a-</a:t>
            </a:r>
            <a:fld id="{32AB8D3D-FB3C-49A2-855E-BE1E1BCDA17C}" type="slidenum">
              <a:rPr lang="en-US" smtClean="0"/>
              <a:pPr/>
              <a:t>31</a:t>
            </a:fld>
            <a:endParaRPr lang="en-US" dirty="0"/>
          </a:p>
        </p:txBody>
      </p:sp>
    </p:spTree>
    <p:extLst>
      <p:ext uri="{BB962C8B-B14F-4D97-AF65-F5344CB8AC3E}">
        <p14:creationId xmlns:p14="http://schemas.microsoft.com/office/powerpoint/2010/main" val="3747305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CF17B-416B-4F8F-92EA-F1B169EF2ECB}"/>
              </a:ext>
            </a:extLst>
          </p:cNvPr>
          <p:cNvSpPr>
            <a:spLocks noGrp="1"/>
          </p:cNvSpPr>
          <p:nvPr>
            <p:ph type="title"/>
          </p:nvPr>
        </p:nvSpPr>
        <p:spPr>
          <a:xfrm>
            <a:off x="0" y="-1258"/>
            <a:ext cx="10972801" cy="736982"/>
          </a:xfrm>
        </p:spPr>
        <p:txBody>
          <a:bodyPr anchor="ctr"/>
          <a:lstStyle/>
          <a:p>
            <a:pPr algn="l"/>
            <a:r>
              <a:rPr lang="en-US" dirty="0">
                <a:latin typeface="+mn-lt"/>
              </a:rPr>
              <a:t>Spectral Balancing</a:t>
            </a:r>
          </a:p>
        </p:txBody>
      </p:sp>
      <p:grpSp>
        <p:nvGrpSpPr>
          <p:cNvPr id="91" name="Group 90">
            <a:extLst>
              <a:ext uri="{FF2B5EF4-FFF2-40B4-BE49-F238E27FC236}">
                <a16:creationId xmlns:a16="http://schemas.microsoft.com/office/drawing/2014/main" id="{C5344C25-65CB-4C7E-A326-990D5E9DC6E6}"/>
              </a:ext>
            </a:extLst>
          </p:cNvPr>
          <p:cNvGrpSpPr/>
          <p:nvPr/>
        </p:nvGrpSpPr>
        <p:grpSpPr>
          <a:xfrm>
            <a:off x="2484730" y="1991596"/>
            <a:ext cx="2910840" cy="1989762"/>
            <a:chOff x="1070654" y="2713233"/>
            <a:chExt cx="2080431" cy="1989762"/>
          </a:xfrm>
          <a:solidFill>
            <a:schemeClr val="tx1">
              <a:lumMod val="65000"/>
            </a:schemeClr>
          </a:solidFill>
        </p:grpSpPr>
        <p:sp>
          <p:nvSpPr>
            <p:cNvPr id="123" name="Flowchart: Magnetic Disk 122">
              <a:extLst>
                <a:ext uri="{FF2B5EF4-FFF2-40B4-BE49-F238E27FC236}">
                  <a16:creationId xmlns:a16="http://schemas.microsoft.com/office/drawing/2014/main" id="{E8DE08B0-7D7B-4E65-AEE0-968ADDF6CD85}"/>
                </a:ext>
              </a:extLst>
            </p:cNvPr>
            <p:cNvSpPr/>
            <p:nvPr/>
          </p:nvSpPr>
          <p:spPr bwMode="auto">
            <a:xfrm>
              <a:off x="1070654" y="2713233"/>
              <a:ext cx="1005840" cy="914400"/>
            </a:xfrm>
            <a:prstGeom prst="flowChartMagneticDisk">
              <a:avLst/>
            </a:prstGeom>
            <a:grpFill/>
            <a:ln w="12700" cap="flat" cmpd="sng" algn="ctr">
              <a:solidFill>
                <a:schemeClr val="bg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rPr>
                <a:t> </a:t>
              </a:r>
            </a:p>
          </p:txBody>
        </p:sp>
        <p:sp>
          <p:nvSpPr>
            <p:cNvPr id="124" name="Flowchart: Magnetic Disk 123">
              <a:extLst>
                <a:ext uri="{FF2B5EF4-FFF2-40B4-BE49-F238E27FC236}">
                  <a16:creationId xmlns:a16="http://schemas.microsoft.com/office/drawing/2014/main" id="{40DAA1D2-E426-4A3A-99F8-DA6CBBA01342}"/>
                </a:ext>
              </a:extLst>
            </p:cNvPr>
            <p:cNvSpPr/>
            <p:nvPr/>
          </p:nvSpPr>
          <p:spPr bwMode="auto">
            <a:xfrm>
              <a:off x="1223054" y="2865633"/>
              <a:ext cx="1005840" cy="914400"/>
            </a:xfrm>
            <a:prstGeom prst="flowChartMagneticDisk">
              <a:avLst/>
            </a:prstGeom>
            <a:grpFill/>
            <a:ln w="12700" cap="flat" cmpd="sng" algn="ctr">
              <a:solidFill>
                <a:schemeClr val="bg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rPr>
                <a:t> </a:t>
              </a:r>
            </a:p>
          </p:txBody>
        </p:sp>
        <p:sp>
          <p:nvSpPr>
            <p:cNvPr id="125" name="Flowchart: Magnetic Disk 124">
              <a:extLst>
                <a:ext uri="{FF2B5EF4-FFF2-40B4-BE49-F238E27FC236}">
                  <a16:creationId xmlns:a16="http://schemas.microsoft.com/office/drawing/2014/main" id="{978FF19E-EB34-4D8C-902F-0CD545E74D9C}"/>
                </a:ext>
              </a:extLst>
            </p:cNvPr>
            <p:cNvSpPr/>
            <p:nvPr/>
          </p:nvSpPr>
          <p:spPr bwMode="auto">
            <a:xfrm>
              <a:off x="1375454" y="3018033"/>
              <a:ext cx="1005840" cy="914400"/>
            </a:xfrm>
            <a:prstGeom prst="flowChartMagneticDisk">
              <a:avLst/>
            </a:prstGeom>
            <a:grpFill/>
            <a:ln w="12700" cap="flat" cmpd="sng" algn="ctr">
              <a:solidFill>
                <a:schemeClr val="bg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rPr>
                <a:t> </a:t>
              </a:r>
            </a:p>
          </p:txBody>
        </p:sp>
        <p:sp>
          <p:nvSpPr>
            <p:cNvPr id="126" name="Flowchart: Magnetic Disk 125">
              <a:extLst>
                <a:ext uri="{FF2B5EF4-FFF2-40B4-BE49-F238E27FC236}">
                  <a16:creationId xmlns:a16="http://schemas.microsoft.com/office/drawing/2014/main" id="{D79B554F-0881-49A8-B4E3-749476616B91}"/>
                </a:ext>
              </a:extLst>
            </p:cNvPr>
            <p:cNvSpPr/>
            <p:nvPr/>
          </p:nvSpPr>
          <p:spPr bwMode="auto">
            <a:xfrm>
              <a:off x="1527854" y="3170433"/>
              <a:ext cx="1005840" cy="914400"/>
            </a:xfrm>
            <a:prstGeom prst="flowChartMagneticDisk">
              <a:avLst/>
            </a:prstGeom>
            <a:grpFill/>
            <a:ln w="12700" cap="flat" cmpd="sng" algn="ctr">
              <a:solidFill>
                <a:schemeClr val="bg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rPr>
                <a:t> </a:t>
              </a:r>
            </a:p>
          </p:txBody>
        </p:sp>
        <p:sp>
          <p:nvSpPr>
            <p:cNvPr id="127" name="Flowchart: Magnetic Disk 126">
              <a:extLst>
                <a:ext uri="{FF2B5EF4-FFF2-40B4-BE49-F238E27FC236}">
                  <a16:creationId xmlns:a16="http://schemas.microsoft.com/office/drawing/2014/main" id="{DC746ACB-401A-4770-AB87-FE6A5BD025FD}"/>
                </a:ext>
              </a:extLst>
            </p:cNvPr>
            <p:cNvSpPr/>
            <p:nvPr/>
          </p:nvSpPr>
          <p:spPr bwMode="auto">
            <a:xfrm>
              <a:off x="1680254" y="3322833"/>
              <a:ext cx="1005840" cy="914400"/>
            </a:xfrm>
            <a:prstGeom prst="flowChartMagneticDisk">
              <a:avLst/>
            </a:prstGeom>
            <a:grpFill/>
            <a:ln w="12700" cap="flat" cmpd="sng" algn="ctr">
              <a:solidFill>
                <a:schemeClr val="bg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rPr>
                <a:t> </a:t>
              </a:r>
            </a:p>
          </p:txBody>
        </p:sp>
        <p:sp>
          <p:nvSpPr>
            <p:cNvPr id="128" name="Flowchart: Magnetic Disk 127">
              <a:extLst>
                <a:ext uri="{FF2B5EF4-FFF2-40B4-BE49-F238E27FC236}">
                  <a16:creationId xmlns:a16="http://schemas.microsoft.com/office/drawing/2014/main" id="{9A8CE5F6-FA12-4332-970A-4C337A6819D3}"/>
                </a:ext>
              </a:extLst>
            </p:cNvPr>
            <p:cNvSpPr/>
            <p:nvPr/>
          </p:nvSpPr>
          <p:spPr bwMode="auto">
            <a:xfrm>
              <a:off x="1832654" y="3475233"/>
              <a:ext cx="1005840" cy="914400"/>
            </a:xfrm>
            <a:prstGeom prst="flowChartMagneticDisk">
              <a:avLst/>
            </a:prstGeom>
            <a:grpFill/>
            <a:ln w="12700" cap="flat" cmpd="sng" algn="ctr">
              <a:solidFill>
                <a:schemeClr val="bg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rPr>
                <a:t> </a:t>
              </a:r>
            </a:p>
          </p:txBody>
        </p:sp>
        <p:sp>
          <p:nvSpPr>
            <p:cNvPr id="129" name="Flowchart: Magnetic Disk 128">
              <a:extLst>
                <a:ext uri="{FF2B5EF4-FFF2-40B4-BE49-F238E27FC236}">
                  <a16:creationId xmlns:a16="http://schemas.microsoft.com/office/drawing/2014/main" id="{F77A05BB-4663-4016-A664-29CEAE264608}"/>
                </a:ext>
              </a:extLst>
            </p:cNvPr>
            <p:cNvSpPr/>
            <p:nvPr/>
          </p:nvSpPr>
          <p:spPr bwMode="auto">
            <a:xfrm>
              <a:off x="1985054" y="3627633"/>
              <a:ext cx="1005840" cy="914400"/>
            </a:xfrm>
            <a:prstGeom prst="flowChartMagneticDisk">
              <a:avLst/>
            </a:prstGeom>
            <a:grpFill/>
            <a:ln w="12700" cap="flat" cmpd="sng" algn="ctr">
              <a:solidFill>
                <a:schemeClr val="bg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rPr>
                <a:t> </a:t>
              </a:r>
            </a:p>
          </p:txBody>
        </p:sp>
        <p:sp>
          <p:nvSpPr>
            <p:cNvPr id="130" name="Flowchart: Magnetic Disk 129">
              <a:extLst>
                <a:ext uri="{FF2B5EF4-FFF2-40B4-BE49-F238E27FC236}">
                  <a16:creationId xmlns:a16="http://schemas.microsoft.com/office/drawing/2014/main" id="{C3FB69F0-3012-4B90-AB1F-7BFD6406FBC4}"/>
                </a:ext>
              </a:extLst>
            </p:cNvPr>
            <p:cNvSpPr/>
            <p:nvPr/>
          </p:nvSpPr>
          <p:spPr bwMode="auto">
            <a:xfrm>
              <a:off x="2145245" y="3788595"/>
              <a:ext cx="1005840" cy="914400"/>
            </a:xfrm>
            <a:prstGeom prst="flowChartMagneticDisk">
              <a:avLst/>
            </a:prstGeom>
            <a:grpFill/>
            <a:ln w="12700" cap="flat" cmpd="sng" algn="ctr">
              <a:solidFill>
                <a:schemeClr val="bg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rPr>
                <a:t>Spectral magnitude</a:t>
              </a:r>
              <a:r>
                <a:rPr kumimoji="0" lang="en-US" sz="1200" b="0" i="0" u="none" strike="noStrike" cap="none" normalizeH="0" dirty="0">
                  <a:ln>
                    <a:noFill/>
                  </a:ln>
                  <a:solidFill>
                    <a:schemeClr val="bg1"/>
                  </a:solidFill>
                  <a:effectLst/>
                </a:rPr>
                <a:t> components</a:t>
              </a:r>
              <a:endParaRPr kumimoji="0" lang="en-US" sz="1200" b="0" i="0" u="none" strike="noStrike" cap="none" normalizeH="0" baseline="0" dirty="0">
                <a:ln>
                  <a:noFill/>
                </a:ln>
                <a:solidFill>
                  <a:schemeClr val="bg1"/>
                </a:solidFill>
                <a:effectLst/>
              </a:endParaRPr>
            </a:p>
          </p:txBody>
        </p:sp>
      </p:grpSp>
      <p:sp>
        <p:nvSpPr>
          <p:cNvPr id="92" name="Flowchart: Magnetic Disk 91">
            <a:extLst>
              <a:ext uri="{FF2B5EF4-FFF2-40B4-BE49-F238E27FC236}">
                <a16:creationId xmlns:a16="http://schemas.microsoft.com/office/drawing/2014/main" id="{68F149BF-6CE1-494C-92B8-961A3119F95E}"/>
              </a:ext>
            </a:extLst>
          </p:cNvPr>
          <p:cNvSpPr/>
          <p:nvPr/>
        </p:nvSpPr>
        <p:spPr bwMode="auto">
          <a:xfrm>
            <a:off x="1993873" y="735724"/>
            <a:ext cx="1408176" cy="914400"/>
          </a:xfrm>
          <a:prstGeom prst="flowChartMagneticDisk">
            <a:avLst/>
          </a:prstGeom>
          <a:solidFill>
            <a:schemeClr val="tx1">
              <a:lumMod val="65000"/>
            </a:schemeClr>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rPr>
              <a:t>Original seismic amplitude</a:t>
            </a:r>
          </a:p>
        </p:txBody>
      </p:sp>
      <p:cxnSp>
        <p:nvCxnSpPr>
          <p:cNvPr id="93" name="Elbow Connector 9">
            <a:extLst>
              <a:ext uri="{FF2B5EF4-FFF2-40B4-BE49-F238E27FC236}">
                <a16:creationId xmlns:a16="http://schemas.microsoft.com/office/drawing/2014/main" id="{C02F738D-DDFE-494A-B636-8747F329AF14}"/>
              </a:ext>
            </a:extLst>
          </p:cNvPr>
          <p:cNvCxnSpPr>
            <a:stCxn id="95" idx="2"/>
            <a:endCxn id="123" idx="1"/>
          </p:cNvCxnSpPr>
          <p:nvPr/>
        </p:nvCxnSpPr>
        <p:spPr bwMode="auto">
          <a:xfrm rot="5400000">
            <a:off x="3647739" y="944805"/>
            <a:ext cx="587445" cy="1506137"/>
          </a:xfrm>
          <a:prstGeom prst="bentConnector3">
            <a:avLst>
              <a:gd name="adj1" fmla="val 50000"/>
            </a:avLst>
          </a:prstGeom>
          <a:solidFill>
            <a:schemeClr val="tx1">
              <a:lumMod val="65000"/>
            </a:schemeClr>
          </a:solidFill>
          <a:ln w="12700" cap="flat" cmpd="sng" algn="ctr">
            <a:solidFill>
              <a:schemeClr val="tx1"/>
            </a:solidFill>
            <a:prstDash val="solid"/>
            <a:round/>
            <a:headEnd type="none" w="med" len="med"/>
            <a:tailEnd type="triangle" w="med" len="med"/>
          </a:ln>
          <a:effectLst/>
        </p:spPr>
      </p:cxnSp>
      <p:cxnSp>
        <p:nvCxnSpPr>
          <p:cNvPr id="94" name="Elbow Connector 10">
            <a:extLst>
              <a:ext uri="{FF2B5EF4-FFF2-40B4-BE49-F238E27FC236}">
                <a16:creationId xmlns:a16="http://schemas.microsoft.com/office/drawing/2014/main" id="{4FE4ACD6-7E6C-40FA-8355-142E979E6145}"/>
              </a:ext>
            </a:extLst>
          </p:cNvPr>
          <p:cNvCxnSpPr>
            <a:stCxn id="95" idx="2"/>
            <a:endCxn id="115" idx="1"/>
          </p:cNvCxnSpPr>
          <p:nvPr/>
        </p:nvCxnSpPr>
        <p:spPr bwMode="auto">
          <a:xfrm rot="16200000" flipH="1">
            <a:off x="4918174" y="1180505"/>
            <a:ext cx="584021" cy="1031311"/>
          </a:xfrm>
          <a:prstGeom prst="bentConnector3">
            <a:avLst>
              <a:gd name="adj1" fmla="val 50000"/>
            </a:avLst>
          </a:prstGeom>
          <a:solidFill>
            <a:schemeClr val="tx1">
              <a:lumMod val="65000"/>
            </a:schemeClr>
          </a:solidFill>
          <a:ln w="12700" cap="flat" cmpd="sng" algn="ctr">
            <a:solidFill>
              <a:schemeClr val="tx1"/>
            </a:solidFill>
            <a:prstDash val="solid"/>
            <a:round/>
            <a:headEnd type="none" w="med" len="med"/>
            <a:tailEnd type="triangle" w="med" len="med"/>
          </a:ln>
          <a:effectLst/>
        </p:spPr>
      </p:cxnSp>
      <p:sp>
        <p:nvSpPr>
          <p:cNvPr id="95" name="Rounded Rectangle 11">
            <a:extLst>
              <a:ext uri="{FF2B5EF4-FFF2-40B4-BE49-F238E27FC236}">
                <a16:creationId xmlns:a16="http://schemas.microsoft.com/office/drawing/2014/main" id="{C8834F23-F3CA-4095-81C7-D20A870F399B}"/>
              </a:ext>
            </a:extLst>
          </p:cNvPr>
          <p:cNvSpPr/>
          <p:nvPr/>
        </p:nvSpPr>
        <p:spPr>
          <a:xfrm>
            <a:off x="3993489" y="981697"/>
            <a:ext cx="1402080" cy="422454"/>
          </a:xfrm>
          <a:prstGeom prst="roundRect">
            <a:avLst/>
          </a:prstGeom>
          <a:solidFill>
            <a:schemeClr val="tx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Spectral decomposition</a:t>
            </a:r>
          </a:p>
        </p:txBody>
      </p:sp>
      <p:cxnSp>
        <p:nvCxnSpPr>
          <p:cNvPr id="96" name="Straight Arrow Connector 95">
            <a:extLst>
              <a:ext uri="{FF2B5EF4-FFF2-40B4-BE49-F238E27FC236}">
                <a16:creationId xmlns:a16="http://schemas.microsoft.com/office/drawing/2014/main" id="{46A65094-090D-42B4-BA42-253FB94A5ED5}"/>
              </a:ext>
            </a:extLst>
          </p:cNvPr>
          <p:cNvCxnSpPr>
            <a:cxnSpLocks/>
            <a:stCxn id="92" idx="4"/>
            <a:endCxn id="95" idx="1"/>
          </p:cNvCxnSpPr>
          <p:nvPr/>
        </p:nvCxnSpPr>
        <p:spPr>
          <a:xfrm>
            <a:off x="3402049" y="1192924"/>
            <a:ext cx="591440" cy="0"/>
          </a:xfrm>
          <a:prstGeom prst="straightConnector1">
            <a:avLst/>
          </a:prstGeom>
          <a:solidFill>
            <a:schemeClr val="tx1">
              <a:lumMod val="65000"/>
            </a:schemeClr>
          </a:solidFill>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01" name="Group 100">
            <a:extLst>
              <a:ext uri="{FF2B5EF4-FFF2-40B4-BE49-F238E27FC236}">
                <a16:creationId xmlns:a16="http://schemas.microsoft.com/office/drawing/2014/main" id="{A16D0CA3-DF64-46E3-9E0F-1509E5B4411F}"/>
              </a:ext>
            </a:extLst>
          </p:cNvPr>
          <p:cNvGrpSpPr/>
          <p:nvPr/>
        </p:nvGrpSpPr>
        <p:grpSpPr>
          <a:xfrm>
            <a:off x="5022178" y="1988172"/>
            <a:ext cx="2910840" cy="1989762"/>
            <a:chOff x="1070654" y="2713233"/>
            <a:chExt cx="2080431" cy="1989762"/>
          </a:xfrm>
          <a:solidFill>
            <a:schemeClr val="tx1">
              <a:lumMod val="65000"/>
            </a:schemeClr>
          </a:solidFill>
        </p:grpSpPr>
        <p:sp>
          <p:nvSpPr>
            <p:cNvPr id="115" name="Flowchart: Magnetic Disk 114">
              <a:extLst>
                <a:ext uri="{FF2B5EF4-FFF2-40B4-BE49-F238E27FC236}">
                  <a16:creationId xmlns:a16="http://schemas.microsoft.com/office/drawing/2014/main" id="{894A7245-5E62-4C3B-9CA9-57170DA8710F}"/>
                </a:ext>
              </a:extLst>
            </p:cNvPr>
            <p:cNvSpPr/>
            <p:nvPr/>
          </p:nvSpPr>
          <p:spPr bwMode="auto">
            <a:xfrm>
              <a:off x="1070654" y="2713233"/>
              <a:ext cx="1005840" cy="914400"/>
            </a:xfrm>
            <a:prstGeom prst="flowChartMagneticDisk">
              <a:avLst/>
            </a:prstGeom>
            <a:grpFill/>
            <a:ln w="12700" cap="flat" cmpd="sng" algn="ctr">
              <a:solidFill>
                <a:schemeClr val="bg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rPr>
                <a:t> </a:t>
              </a:r>
            </a:p>
          </p:txBody>
        </p:sp>
        <p:sp>
          <p:nvSpPr>
            <p:cNvPr id="116" name="Flowchart: Magnetic Disk 115">
              <a:extLst>
                <a:ext uri="{FF2B5EF4-FFF2-40B4-BE49-F238E27FC236}">
                  <a16:creationId xmlns:a16="http://schemas.microsoft.com/office/drawing/2014/main" id="{85158B7A-6E04-453D-B526-62C7805EC71E}"/>
                </a:ext>
              </a:extLst>
            </p:cNvPr>
            <p:cNvSpPr/>
            <p:nvPr/>
          </p:nvSpPr>
          <p:spPr bwMode="auto">
            <a:xfrm>
              <a:off x="1223054" y="2865633"/>
              <a:ext cx="1005840" cy="914400"/>
            </a:xfrm>
            <a:prstGeom prst="flowChartMagneticDisk">
              <a:avLst/>
            </a:prstGeom>
            <a:grpFill/>
            <a:ln w="12700" cap="flat" cmpd="sng" algn="ctr">
              <a:solidFill>
                <a:schemeClr val="bg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rPr>
                <a:t> </a:t>
              </a:r>
            </a:p>
          </p:txBody>
        </p:sp>
        <p:sp>
          <p:nvSpPr>
            <p:cNvPr id="117" name="Flowchart: Magnetic Disk 116">
              <a:extLst>
                <a:ext uri="{FF2B5EF4-FFF2-40B4-BE49-F238E27FC236}">
                  <a16:creationId xmlns:a16="http://schemas.microsoft.com/office/drawing/2014/main" id="{0CBC38CB-65EB-4747-9494-28EC00C98D80}"/>
                </a:ext>
              </a:extLst>
            </p:cNvPr>
            <p:cNvSpPr/>
            <p:nvPr/>
          </p:nvSpPr>
          <p:spPr bwMode="auto">
            <a:xfrm>
              <a:off x="1375454" y="3018033"/>
              <a:ext cx="1005840" cy="914400"/>
            </a:xfrm>
            <a:prstGeom prst="flowChartMagneticDisk">
              <a:avLst/>
            </a:prstGeom>
            <a:grpFill/>
            <a:ln w="12700" cap="flat" cmpd="sng" algn="ctr">
              <a:solidFill>
                <a:schemeClr val="bg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rPr>
                <a:t> </a:t>
              </a:r>
            </a:p>
          </p:txBody>
        </p:sp>
        <p:sp>
          <p:nvSpPr>
            <p:cNvPr id="118" name="Flowchart: Magnetic Disk 117">
              <a:extLst>
                <a:ext uri="{FF2B5EF4-FFF2-40B4-BE49-F238E27FC236}">
                  <a16:creationId xmlns:a16="http://schemas.microsoft.com/office/drawing/2014/main" id="{C5929BD8-F874-4545-AA68-6D81E75FD822}"/>
                </a:ext>
              </a:extLst>
            </p:cNvPr>
            <p:cNvSpPr/>
            <p:nvPr/>
          </p:nvSpPr>
          <p:spPr bwMode="auto">
            <a:xfrm>
              <a:off x="1544464" y="3163583"/>
              <a:ext cx="1005840" cy="914400"/>
            </a:xfrm>
            <a:prstGeom prst="flowChartMagneticDisk">
              <a:avLst/>
            </a:prstGeom>
            <a:grpFill/>
            <a:ln w="12700" cap="flat" cmpd="sng" algn="ctr">
              <a:solidFill>
                <a:schemeClr val="bg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rPr>
                <a:t> </a:t>
              </a:r>
            </a:p>
          </p:txBody>
        </p:sp>
        <p:sp>
          <p:nvSpPr>
            <p:cNvPr id="119" name="Flowchart: Magnetic Disk 118">
              <a:extLst>
                <a:ext uri="{FF2B5EF4-FFF2-40B4-BE49-F238E27FC236}">
                  <a16:creationId xmlns:a16="http://schemas.microsoft.com/office/drawing/2014/main" id="{15CDD800-BAC8-4F6F-BDA1-A9D4B3D08507}"/>
                </a:ext>
              </a:extLst>
            </p:cNvPr>
            <p:cNvSpPr/>
            <p:nvPr/>
          </p:nvSpPr>
          <p:spPr bwMode="auto">
            <a:xfrm>
              <a:off x="1680254" y="3322833"/>
              <a:ext cx="1005840" cy="914400"/>
            </a:xfrm>
            <a:prstGeom prst="flowChartMagneticDisk">
              <a:avLst/>
            </a:prstGeom>
            <a:grpFill/>
            <a:ln w="12700" cap="flat" cmpd="sng" algn="ctr">
              <a:solidFill>
                <a:schemeClr val="bg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rPr>
                <a:t> </a:t>
              </a:r>
            </a:p>
          </p:txBody>
        </p:sp>
        <p:sp>
          <p:nvSpPr>
            <p:cNvPr id="120" name="Flowchart: Magnetic Disk 119">
              <a:extLst>
                <a:ext uri="{FF2B5EF4-FFF2-40B4-BE49-F238E27FC236}">
                  <a16:creationId xmlns:a16="http://schemas.microsoft.com/office/drawing/2014/main" id="{626947FC-E6A5-4512-A4DC-EE2807FBB604}"/>
                </a:ext>
              </a:extLst>
            </p:cNvPr>
            <p:cNvSpPr/>
            <p:nvPr/>
          </p:nvSpPr>
          <p:spPr bwMode="auto">
            <a:xfrm>
              <a:off x="1832654" y="3475233"/>
              <a:ext cx="1005840" cy="914400"/>
            </a:xfrm>
            <a:prstGeom prst="flowChartMagneticDisk">
              <a:avLst/>
            </a:prstGeom>
            <a:grpFill/>
            <a:ln w="12700" cap="flat" cmpd="sng" algn="ctr">
              <a:solidFill>
                <a:schemeClr val="bg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rPr>
                <a:t> </a:t>
              </a:r>
            </a:p>
          </p:txBody>
        </p:sp>
        <p:sp>
          <p:nvSpPr>
            <p:cNvPr id="121" name="Flowchart: Magnetic Disk 120">
              <a:extLst>
                <a:ext uri="{FF2B5EF4-FFF2-40B4-BE49-F238E27FC236}">
                  <a16:creationId xmlns:a16="http://schemas.microsoft.com/office/drawing/2014/main" id="{23861C3A-3673-4C02-A1CE-01F50E3988AD}"/>
                </a:ext>
              </a:extLst>
            </p:cNvPr>
            <p:cNvSpPr/>
            <p:nvPr/>
          </p:nvSpPr>
          <p:spPr bwMode="auto">
            <a:xfrm>
              <a:off x="1985054" y="3627633"/>
              <a:ext cx="1005840" cy="914400"/>
            </a:xfrm>
            <a:prstGeom prst="flowChartMagneticDisk">
              <a:avLst/>
            </a:prstGeom>
            <a:grpFill/>
            <a:ln w="12700" cap="flat" cmpd="sng" algn="ctr">
              <a:solidFill>
                <a:schemeClr val="bg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rPr>
                <a:t> </a:t>
              </a:r>
            </a:p>
          </p:txBody>
        </p:sp>
        <p:sp>
          <p:nvSpPr>
            <p:cNvPr id="122" name="Flowchart: Magnetic Disk 121">
              <a:extLst>
                <a:ext uri="{FF2B5EF4-FFF2-40B4-BE49-F238E27FC236}">
                  <a16:creationId xmlns:a16="http://schemas.microsoft.com/office/drawing/2014/main" id="{146A414A-3845-4117-A699-C056A959A026}"/>
                </a:ext>
              </a:extLst>
            </p:cNvPr>
            <p:cNvSpPr/>
            <p:nvPr/>
          </p:nvSpPr>
          <p:spPr bwMode="auto">
            <a:xfrm>
              <a:off x="2145245" y="3788595"/>
              <a:ext cx="1005840" cy="914400"/>
            </a:xfrm>
            <a:prstGeom prst="flowChartMagneticDisk">
              <a:avLst/>
            </a:prstGeom>
            <a:grpFill/>
            <a:ln w="12700" cap="flat" cmpd="sng" algn="ctr">
              <a:solidFill>
                <a:schemeClr val="bg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rPr>
                <a:t>Spectral phase components</a:t>
              </a:r>
            </a:p>
          </p:txBody>
        </p:sp>
      </p:grpSp>
      <p:sp>
        <p:nvSpPr>
          <p:cNvPr id="140" name="Rounded Rectangle 11">
            <a:extLst>
              <a:ext uri="{FF2B5EF4-FFF2-40B4-BE49-F238E27FC236}">
                <a16:creationId xmlns:a16="http://schemas.microsoft.com/office/drawing/2014/main" id="{68B03442-C08E-4948-9D6C-47E2FE5BE115}"/>
              </a:ext>
            </a:extLst>
          </p:cNvPr>
          <p:cNvSpPr/>
          <p:nvPr/>
        </p:nvSpPr>
        <p:spPr>
          <a:xfrm>
            <a:off x="3988247" y="4197357"/>
            <a:ext cx="1402080" cy="422454"/>
          </a:xfrm>
          <a:prstGeom prst="roundRect">
            <a:avLst/>
          </a:prstGeom>
          <a:solidFill>
            <a:schemeClr val="tx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Spectral balancing</a:t>
            </a:r>
          </a:p>
        </p:txBody>
      </p:sp>
      <p:grpSp>
        <p:nvGrpSpPr>
          <p:cNvPr id="141" name="Group 140">
            <a:extLst>
              <a:ext uri="{FF2B5EF4-FFF2-40B4-BE49-F238E27FC236}">
                <a16:creationId xmlns:a16="http://schemas.microsoft.com/office/drawing/2014/main" id="{57A82385-B08B-4D9A-9E6E-6A42CC295BB2}"/>
              </a:ext>
            </a:extLst>
          </p:cNvPr>
          <p:cNvGrpSpPr/>
          <p:nvPr/>
        </p:nvGrpSpPr>
        <p:grpSpPr>
          <a:xfrm>
            <a:off x="3979378" y="4818515"/>
            <a:ext cx="2910840" cy="1989762"/>
            <a:chOff x="1070654" y="2713233"/>
            <a:chExt cx="2080431" cy="1989762"/>
          </a:xfrm>
          <a:solidFill>
            <a:schemeClr val="tx1">
              <a:lumMod val="65000"/>
            </a:schemeClr>
          </a:solidFill>
        </p:grpSpPr>
        <p:sp>
          <p:nvSpPr>
            <p:cNvPr id="142" name="Flowchart: Magnetic Disk 141">
              <a:extLst>
                <a:ext uri="{FF2B5EF4-FFF2-40B4-BE49-F238E27FC236}">
                  <a16:creationId xmlns:a16="http://schemas.microsoft.com/office/drawing/2014/main" id="{487E330A-6340-4B79-B2F5-3290D7B640BB}"/>
                </a:ext>
              </a:extLst>
            </p:cNvPr>
            <p:cNvSpPr/>
            <p:nvPr/>
          </p:nvSpPr>
          <p:spPr bwMode="auto">
            <a:xfrm>
              <a:off x="1070654" y="2713233"/>
              <a:ext cx="1005840" cy="914400"/>
            </a:xfrm>
            <a:prstGeom prst="flowChartMagneticDisk">
              <a:avLst/>
            </a:prstGeom>
            <a:grpFill/>
            <a:ln w="12700" cap="flat" cmpd="sng" algn="ctr">
              <a:solidFill>
                <a:schemeClr val="bg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rPr>
                <a:t> </a:t>
              </a:r>
            </a:p>
          </p:txBody>
        </p:sp>
        <p:sp>
          <p:nvSpPr>
            <p:cNvPr id="143" name="Flowchart: Magnetic Disk 142">
              <a:extLst>
                <a:ext uri="{FF2B5EF4-FFF2-40B4-BE49-F238E27FC236}">
                  <a16:creationId xmlns:a16="http://schemas.microsoft.com/office/drawing/2014/main" id="{B0433872-CA52-4CE7-B092-5CB8172E30FB}"/>
                </a:ext>
              </a:extLst>
            </p:cNvPr>
            <p:cNvSpPr/>
            <p:nvPr/>
          </p:nvSpPr>
          <p:spPr bwMode="auto">
            <a:xfrm>
              <a:off x="1223054" y="2865633"/>
              <a:ext cx="1005840" cy="914400"/>
            </a:xfrm>
            <a:prstGeom prst="flowChartMagneticDisk">
              <a:avLst/>
            </a:prstGeom>
            <a:grpFill/>
            <a:ln w="12700" cap="flat" cmpd="sng" algn="ctr">
              <a:solidFill>
                <a:schemeClr val="bg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rPr>
                <a:t> </a:t>
              </a:r>
            </a:p>
          </p:txBody>
        </p:sp>
        <p:sp>
          <p:nvSpPr>
            <p:cNvPr id="144" name="Flowchart: Magnetic Disk 143">
              <a:extLst>
                <a:ext uri="{FF2B5EF4-FFF2-40B4-BE49-F238E27FC236}">
                  <a16:creationId xmlns:a16="http://schemas.microsoft.com/office/drawing/2014/main" id="{AE48DB37-BCDE-479D-A29F-133A0757CBCB}"/>
                </a:ext>
              </a:extLst>
            </p:cNvPr>
            <p:cNvSpPr/>
            <p:nvPr/>
          </p:nvSpPr>
          <p:spPr bwMode="auto">
            <a:xfrm>
              <a:off x="1375454" y="3018033"/>
              <a:ext cx="1005840" cy="914400"/>
            </a:xfrm>
            <a:prstGeom prst="flowChartMagneticDisk">
              <a:avLst/>
            </a:prstGeom>
            <a:grpFill/>
            <a:ln w="12700" cap="flat" cmpd="sng" algn="ctr">
              <a:solidFill>
                <a:schemeClr val="bg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rPr>
                <a:t> </a:t>
              </a:r>
            </a:p>
          </p:txBody>
        </p:sp>
        <p:sp>
          <p:nvSpPr>
            <p:cNvPr id="145" name="Flowchart: Magnetic Disk 144">
              <a:extLst>
                <a:ext uri="{FF2B5EF4-FFF2-40B4-BE49-F238E27FC236}">
                  <a16:creationId xmlns:a16="http://schemas.microsoft.com/office/drawing/2014/main" id="{5932A904-ED47-4591-847B-E17DE448C1D7}"/>
                </a:ext>
              </a:extLst>
            </p:cNvPr>
            <p:cNvSpPr/>
            <p:nvPr/>
          </p:nvSpPr>
          <p:spPr bwMode="auto">
            <a:xfrm>
              <a:off x="1527854" y="3170433"/>
              <a:ext cx="1005840" cy="914400"/>
            </a:xfrm>
            <a:prstGeom prst="flowChartMagneticDisk">
              <a:avLst/>
            </a:prstGeom>
            <a:grpFill/>
            <a:ln w="12700" cap="flat" cmpd="sng" algn="ctr">
              <a:solidFill>
                <a:schemeClr val="bg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rPr>
                <a:t> </a:t>
              </a:r>
            </a:p>
          </p:txBody>
        </p:sp>
        <p:sp>
          <p:nvSpPr>
            <p:cNvPr id="146" name="Flowchart: Magnetic Disk 145">
              <a:extLst>
                <a:ext uri="{FF2B5EF4-FFF2-40B4-BE49-F238E27FC236}">
                  <a16:creationId xmlns:a16="http://schemas.microsoft.com/office/drawing/2014/main" id="{54A84641-8AC5-40A7-90C7-AD1F2353AD71}"/>
                </a:ext>
              </a:extLst>
            </p:cNvPr>
            <p:cNvSpPr/>
            <p:nvPr/>
          </p:nvSpPr>
          <p:spPr bwMode="auto">
            <a:xfrm>
              <a:off x="1680254" y="3322833"/>
              <a:ext cx="1005840" cy="914400"/>
            </a:xfrm>
            <a:prstGeom prst="flowChartMagneticDisk">
              <a:avLst/>
            </a:prstGeom>
            <a:grpFill/>
            <a:ln w="12700" cap="flat" cmpd="sng" algn="ctr">
              <a:solidFill>
                <a:schemeClr val="bg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rPr>
                <a:t> </a:t>
              </a:r>
            </a:p>
          </p:txBody>
        </p:sp>
        <p:sp>
          <p:nvSpPr>
            <p:cNvPr id="147" name="Flowchart: Magnetic Disk 146">
              <a:extLst>
                <a:ext uri="{FF2B5EF4-FFF2-40B4-BE49-F238E27FC236}">
                  <a16:creationId xmlns:a16="http://schemas.microsoft.com/office/drawing/2014/main" id="{28CCBB6F-5552-4165-91FD-23004536BAEB}"/>
                </a:ext>
              </a:extLst>
            </p:cNvPr>
            <p:cNvSpPr/>
            <p:nvPr/>
          </p:nvSpPr>
          <p:spPr bwMode="auto">
            <a:xfrm>
              <a:off x="1832654" y="3475233"/>
              <a:ext cx="1005840" cy="914400"/>
            </a:xfrm>
            <a:prstGeom prst="flowChartMagneticDisk">
              <a:avLst/>
            </a:prstGeom>
            <a:grpFill/>
            <a:ln w="12700" cap="flat" cmpd="sng" algn="ctr">
              <a:solidFill>
                <a:schemeClr val="bg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rPr>
                <a:t> </a:t>
              </a:r>
            </a:p>
          </p:txBody>
        </p:sp>
        <p:sp>
          <p:nvSpPr>
            <p:cNvPr id="148" name="Flowchart: Magnetic Disk 147">
              <a:extLst>
                <a:ext uri="{FF2B5EF4-FFF2-40B4-BE49-F238E27FC236}">
                  <a16:creationId xmlns:a16="http://schemas.microsoft.com/office/drawing/2014/main" id="{AF360301-22E3-413C-A73E-5E146AD9C4C9}"/>
                </a:ext>
              </a:extLst>
            </p:cNvPr>
            <p:cNvSpPr/>
            <p:nvPr/>
          </p:nvSpPr>
          <p:spPr bwMode="auto">
            <a:xfrm>
              <a:off x="1985054" y="3627633"/>
              <a:ext cx="1005840" cy="914400"/>
            </a:xfrm>
            <a:prstGeom prst="flowChartMagneticDisk">
              <a:avLst/>
            </a:prstGeom>
            <a:grpFill/>
            <a:ln w="12700" cap="flat" cmpd="sng" algn="ctr">
              <a:solidFill>
                <a:schemeClr val="bg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rPr>
                <a:t> </a:t>
              </a:r>
            </a:p>
          </p:txBody>
        </p:sp>
        <p:sp>
          <p:nvSpPr>
            <p:cNvPr id="149" name="Flowchart: Magnetic Disk 148">
              <a:extLst>
                <a:ext uri="{FF2B5EF4-FFF2-40B4-BE49-F238E27FC236}">
                  <a16:creationId xmlns:a16="http://schemas.microsoft.com/office/drawing/2014/main" id="{0CE8AFCD-7562-4A34-A0ED-A1BD0A2D5C29}"/>
                </a:ext>
              </a:extLst>
            </p:cNvPr>
            <p:cNvSpPr/>
            <p:nvPr/>
          </p:nvSpPr>
          <p:spPr bwMode="auto">
            <a:xfrm>
              <a:off x="2145245" y="3788595"/>
              <a:ext cx="1005840" cy="914400"/>
            </a:xfrm>
            <a:prstGeom prst="flowChartMagneticDisk">
              <a:avLst/>
            </a:prstGeom>
            <a:grpFill/>
            <a:ln w="12700" cap="flat" cmpd="sng" algn="ctr">
              <a:solidFill>
                <a:schemeClr val="bg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rPr>
                <a:t>Balanced spectral magnitude</a:t>
              </a:r>
              <a:r>
                <a:rPr kumimoji="0" lang="en-US" sz="1200" b="0" i="0" u="none" strike="noStrike" cap="none" normalizeH="0" dirty="0">
                  <a:ln>
                    <a:noFill/>
                  </a:ln>
                  <a:solidFill>
                    <a:schemeClr val="bg1"/>
                  </a:solidFill>
                  <a:effectLst/>
                </a:rPr>
                <a:t> components</a:t>
              </a:r>
              <a:endParaRPr kumimoji="0" lang="en-US" sz="1200" b="0" i="0" u="none" strike="noStrike" cap="none" normalizeH="0" baseline="0" dirty="0">
                <a:ln>
                  <a:noFill/>
                </a:ln>
                <a:solidFill>
                  <a:schemeClr val="bg1"/>
                </a:solidFill>
                <a:effectLst/>
              </a:endParaRPr>
            </a:p>
          </p:txBody>
        </p:sp>
      </p:grpSp>
      <p:cxnSp>
        <p:nvCxnSpPr>
          <p:cNvPr id="150" name="Straight Arrow Connector 149">
            <a:extLst>
              <a:ext uri="{FF2B5EF4-FFF2-40B4-BE49-F238E27FC236}">
                <a16:creationId xmlns:a16="http://schemas.microsoft.com/office/drawing/2014/main" id="{768547DE-5C47-480C-9DB9-1A793CF8CF7F}"/>
              </a:ext>
            </a:extLst>
          </p:cNvPr>
          <p:cNvCxnSpPr>
            <a:cxnSpLocks/>
            <a:stCxn id="130" idx="3"/>
            <a:endCxn id="140" idx="0"/>
          </p:cNvCxnSpPr>
          <p:nvPr/>
        </p:nvCxnSpPr>
        <p:spPr>
          <a:xfrm flipH="1">
            <a:off x="4689287" y="3981358"/>
            <a:ext cx="2622" cy="215999"/>
          </a:xfrm>
          <a:prstGeom prst="straightConnector1">
            <a:avLst/>
          </a:prstGeom>
          <a:solidFill>
            <a:schemeClr val="tx1">
              <a:lumMod val="65000"/>
            </a:schemeClr>
          </a:solidFill>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85E63FA0-1D1C-4F41-AEEA-28BF3D4B4F37}"/>
              </a:ext>
            </a:extLst>
          </p:cNvPr>
          <p:cNvCxnSpPr>
            <a:cxnSpLocks/>
            <a:stCxn id="140" idx="2"/>
            <a:endCxn id="142" idx="1"/>
          </p:cNvCxnSpPr>
          <p:nvPr/>
        </p:nvCxnSpPr>
        <p:spPr>
          <a:xfrm flipH="1">
            <a:off x="4683040" y="4619811"/>
            <a:ext cx="6247" cy="198704"/>
          </a:xfrm>
          <a:prstGeom prst="straightConnector1">
            <a:avLst/>
          </a:prstGeom>
          <a:solidFill>
            <a:schemeClr val="tx1">
              <a:lumMod val="65000"/>
            </a:schemeClr>
          </a:solidFill>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1" name="Rounded Rectangle 11">
            <a:extLst>
              <a:ext uri="{FF2B5EF4-FFF2-40B4-BE49-F238E27FC236}">
                <a16:creationId xmlns:a16="http://schemas.microsoft.com/office/drawing/2014/main" id="{FCF74221-6E6B-4057-9B29-98D7E4499DB9}"/>
              </a:ext>
            </a:extLst>
          </p:cNvPr>
          <p:cNvSpPr/>
          <p:nvPr/>
        </p:nvSpPr>
        <p:spPr>
          <a:xfrm>
            <a:off x="6530938" y="4827974"/>
            <a:ext cx="1402080" cy="422454"/>
          </a:xfrm>
          <a:prstGeom prst="roundRect">
            <a:avLst/>
          </a:prstGeom>
          <a:solidFill>
            <a:schemeClr val="tx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Reconstruct</a:t>
            </a:r>
          </a:p>
        </p:txBody>
      </p:sp>
      <p:cxnSp>
        <p:nvCxnSpPr>
          <p:cNvPr id="162" name="Elbow Connector 10">
            <a:extLst>
              <a:ext uri="{FF2B5EF4-FFF2-40B4-BE49-F238E27FC236}">
                <a16:creationId xmlns:a16="http://schemas.microsoft.com/office/drawing/2014/main" id="{F9E74CC5-45FD-4DE5-9551-946E35E96638}"/>
              </a:ext>
            </a:extLst>
          </p:cNvPr>
          <p:cNvCxnSpPr>
            <a:cxnSpLocks/>
            <a:stCxn id="149" idx="4"/>
            <a:endCxn id="161" idx="2"/>
          </p:cNvCxnSpPr>
          <p:nvPr/>
        </p:nvCxnSpPr>
        <p:spPr bwMode="auto">
          <a:xfrm flipV="1">
            <a:off x="6890218" y="5250428"/>
            <a:ext cx="341760" cy="1100649"/>
          </a:xfrm>
          <a:prstGeom prst="bentConnector2">
            <a:avLst/>
          </a:prstGeom>
          <a:solidFill>
            <a:schemeClr val="tx1">
              <a:lumMod val="65000"/>
            </a:schemeClr>
          </a:solidFill>
          <a:ln w="12700" cap="flat" cmpd="sng" algn="ctr">
            <a:solidFill>
              <a:schemeClr val="tx1"/>
            </a:solidFill>
            <a:prstDash val="solid"/>
            <a:round/>
            <a:headEnd type="none" w="med" len="med"/>
            <a:tailEnd type="triangle" w="med" len="med"/>
          </a:ln>
          <a:effectLst/>
        </p:spPr>
      </p:cxnSp>
      <p:cxnSp>
        <p:nvCxnSpPr>
          <p:cNvPr id="169" name="Straight Arrow Connector 168">
            <a:extLst>
              <a:ext uri="{FF2B5EF4-FFF2-40B4-BE49-F238E27FC236}">
                <a16:creationId xmlns:a16="http://schemas.microsoft.com/office/drawing/2014/main" id="{54DCD687-3BBF-4E1D-B6CC-CBF90988EDA7}"/>
              </a:ext>
            </a:extLst>
          </p:cNvPr>
          <p:cNvCxnSpPr>
            <a:cxnSpLocks/>
            <a:stCxn id="122" idx="3"/>
            <a:endCxn id="161" idx="0"/>
          </p:cNvCxnSpPr>
          <p:nvPr/>
        </p:nvCxnSpPr>
        <p:spPr>
          <a:xfrm>
            <a:off x="7229357" y="3977934"/>
            <a:ext cx="2621" cy="850040"/>
          </a:xfrm>
          <a:prstGeom prst="straightConnector1">
            <a:avLst/>
          </a:prstGeom>
          <a:solidFill>
            <a:schemeClr val="tx1">
              <a:lumMod val="65000"/>
            </a:schemeClr>
          </a:solidFill>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3" name="Flowchart: Magnetic Disk 172">
            <a:extLst>
              <a:ext uri="{FF2B5EF4-FFF2-40B4-BE49-F238E27FC236}">
                <a16:creationId xmlns:a16="http://schemas.microsoft.com/office/drawing/2014/main" id="{2506E415-FE95-4F40-A2A9-CF9FF1DE8505}"/>
              </a:ext>
            </a:extLst>
          </p:cNvPr>
          <p:cNvSpPr/>
          <p:nvPr/>
        </p:nvSpPr>
        <p:spPr bwMode="auto">
          <a:xfrm>
            <a:off x="8465112" y="4582001"/>
            <a:ext cx="1408176" cy="914400"/>
          </a:xfrm>
          <a:prstGeom prst="flowChartMagneticDisk">
            <a:avLst/>
          </a:prstGeom>
          <a:solidFill>
            <a:schemeClr val="tx1">
              <a:lumMod val="65000"/>
            </a:schemeClr>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rPr>
              <a:t>Balanced seismic amplitude</a:t>
            </a:r>
          </a:p>
        </p:txBody>
      </p:sp>
      <p:cxnSp>
        <p:nvCxnSpPr>
          <p:cNvPr id="178" name="Straight Arrow Connector 177">
            <a:extLst>
              <a:ext uri="{FF2B5EF4-FFF2-40B4-BE49-F238E27FC236}">
                <a16:creationId xmlns:a16="http://schemas.microsoft.com/office/drawing/2014/main" id="{3DC6A76F-FC14-4FEA-9C52-229FA35F3A28}"/>
              </a:ext>
            </a:extLst>
          </p:cNvPr>
          <p:cNvCxnSpPr>
            <a:cxnSpLocks/>
            <a:stCxn id="161" idx="3"/>
            <a:endCxn id="173" idx="2"/>
          </p:cNvCxnSpPr>
          <p:nvPr/>
        </p:nvCxnSpPr>
        <p:spPr>
          <a:xfrm>
            <a:off x="7933018" y="5039201"/>
            <a:ext cx="532094" cy="0"/>
          </a:xfrm>
          <a:prstGeom prst="straightConnector1">
            <a:avLst/>
          </a:prstGeom>
          <a:solidFill>
            <a:schemeClr val="tx1">
              <a:lumMod val="65000"/>
            </a:schemeClr>
          </a:solidFill>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F7B7EE27-AE26-0A5D-094F-E87D4DEA5D97}"/>
              </a:ext>
            </a:extLst>
          </p:cNvPr>
          <p:cNvSpPr>
            <a:spLocks noGrp="1"/>
          </p:cNvSpPr>
          <p:nvPr>
            <p:ph type="sldNum" sz="quarter" idx="12"/>
          </p:nvPr>
        </p:nvSpPr>
        <p:spPr/>
        <p:txBody>
          <a:bodyPr/>
          <a:lstStyle/>
          <a:p>
            <a:r>
              <a:rPr lang="en-US"/>
              <a:t>10a-</a:t>
            </a:r>
            <a:fld id="{32AB8D3D-FB3C-49A2-855E-BE1E1BCDA17C}" type="slidenum">
              <a:rPr lang="en-US" smtClean="0"/>
              <a:pPr/>
              <a:t>4</a:t>
            </a:fld>
            <a:endParaRPr lang="en-US" dirty="0"/>
          </a:p>
        </p:txBody>
      </p:sp>
    </p:spTree>
    <p:extLst>
      <p:ext uri="{BB962C8B-B14F-4D97-AF65-F5344CB8AC3E}">
        <p14:creationId xmlns:p14="http://schemas.microsoft.com/office/powerpoint/2010/main" val="4263549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4868" name="Object 4"/>
          <p:cNvGraphicFramePr>
            <a:graphicFrameLocks noChangeAspect="1"/>
          </p:cNvGraphicFramePr>
          <p:nvPr>
            <p:extLst>
              <p:ext uri="{D42A27DB-BD31-4B8C-83A1-F6EECF244321}">
                <p14:modId xmlns:p14="http://schemas.microsoft.com/office/powerpoint/2010/main" val="727974770"/>
              </p:ext>
            </p:extLst>
          </p:nvPr>
        </p:nvGraphicFramePr>
        <p:xfrm>
          <a:off x="1773238" y="2143125"/>
          <a:ext cx="2051050" cy="874713"/>
        </p:xfrm>
        <a:graphic>
          <a:graphicData uri="http://schemas.openxmlformats.org/presentationml/2006/ole">
            <mc:AlternateContent xmlns:mc="http://schemas.openxmlformats.org/markup-compatibility/2006">
              <mc:Choice xmlns:v="urn:schemas-microsoft-com:vml" Requires="v">
                <p:oleObj name="Equation" r:id="rId3" imgW="1028520" imgH="431640" progId="Equation.DSMT4">
                  <p:embed/>
                </p:oleObj>
              </mc:Choice>
              <mc:Fallback>
                <p:oleObj name="Equation" r:id="rId3" imgW="1028520" imgH="431640" progId="Equation.DSMT4">
                  <p:embed/>
                  <p:pic>
                    <p:nvPicPr>
                      <p:cNvPr id="164868" name="Object 4"/>
                      <p:cNvPicPr>
                        <a:picLocks noChangeAspect="1" noChangeArrowheads="1"/>
                      </p:cNvPicPr>
                      <p:nvPr/>
                    </p:nvPicPr>
                    <p:blipFill>
                      <a:blip r:embed="rId4"/>
                      <a:srcRect/>
                      <a:stretch>
                        <a:fillRect/>
                      </a:stretch>
                    </p:blipFill>
                    <p:spPr bwMode="auto">
                      <a:xfrm>
                        <a:off x="1773238" y="2143125"/>
                        <a:ext cx="2051050" cy="874713"/>
                      </a:xfrm>
                      <a:prstGeom prst="rect">
                        <a:avLst/>
                      </a:prstGeom>
                      <a:blipFill dpi="0" rotWithShape="0">
                        <a:blip r:embed="rId5"/>
                        <a:srcRect/>
                        <a:stretch>
                          <a:fillRect/>
                        </a:stretch>
                      </a:blipFill>
                    </p:spPr>
                  </p:pic>
                </p:oleObj>
              </mc:Fallback>
            </mc:AlternateContent>
          </a:graphicData>
        </a:graphic>
      </p:graphicFrame>
      <p:graphicFrame>
        <p:nvGraphicFramePr>
          <p:cNvPr id="164867" name="Object 3"/>
          <p:cNvGraphicFramePr>
            <a:graphicFrameLocks noChangeAspect="1"/>
          </p:cNvGraphicFramePr>
          <p:nvPr>
            <p:extLst>
              <p:ext uri="{D42A27DB-BD31-4B8C-83A1-F6EECF244321}">
                <p14:modId xmlns:p14="http://schemas.microsoft.com/office/powerpoint/2010/main" val="1978182490"/>
              </p:ext>
            </p:extLst>
          </p:nvPr>
        </p:nvGraphicFramePr>
        <p:xfrm>
          <a:off x="1755354" y="3759736"/>
          <a:ext cx="3452130" cy="812266"/>
        </p:xfrm>
        <a:graphic>
          <a:graphicData uri="http://schemas.openxmlformats.org/presentationml/2006/ole">
            <mc:AlternateContent xmlns:mc="http://schemas.openxmlformats.org/markup-compatibility/2006">
              <mc:Choice xmlns:v="urn:schemas-microsoft-com:vml" Requires="v">
                <p:oleObj name="Equation" r:id="rId6" imgW="2260600" imgH="533400" progId="Equation.3">
                  <p:embed/>
                </p:oleObj>
              </mc:Choice>
              <mc:Fallback>
                <p:oleObj name="Equation" r:id="rId6" imgW="2260600" imgH="533400" progId="Equation.3">
                  <p:embed/>
                  <p:pic>
                    <p:nvPicPr>
                      <p:cNvPr id="164867"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5354" y="3759736"/>
                        <a:ext cx="3452130" cy="812266"/>
                      </a:xfrm>
                      <a:prstGeom prst="rect">
                        <a:avLst/>
                      </a:prstGeom>
                      <a:blipFill dpi="0" rotWithShape="0">
                        <a:blip r:embed="rId5"/>
                        <a:srcRect/>
                        <a:stretch>
                          <a:fillRect/>
                        </a:stretch>
                      </a:blipFill>
                    </p:spPr>
                  </p:pic>
                </p:oleObj>
              </mc:Fallback>
            </mc:AlternateContent>
          </a:graphicData>
        </a:graphic>
      </p:graphicFrame>
      <p:sp>
        <p:nvSpPr>
          <p:cNvPr id="164869" name="Rectangle 5"/>
          <p:cNvSpPr>
            <a:spLocks noChangeArrowheads="1"/>
          </p:cNvSpPr>
          <p:nvPr/>
        </p:nvSpPr>
        <p:spPr bwMode="auto">
          <a:xfrm>
            <a:off x="580769" y="936437"/>
            <a:ext cx="10812446"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defTabSz="914400" rtl="0" eaLnBrk="1" fontAlgn="base" latinLnBrk="0" hangingPunct="1">
              <a:lnSpc>
                <a:spcPct val="100000"/>
              </a:lnSpc>
              <a:spcBef>
                <a:spcPct val="0"/>
              </a:spcBef>
              <a:spcAft>
                <a:spcPct val="0"/>
              </a:spcAft>
              <a:buClrTx/>
              <a:buSzTx/>
              <a:buFontTx/>
              <a:buNone/>
              <a:tabLst>
                <a:tab pos="274638" algn="l"/>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Times New Roman" pitchFamily="18" charset="0"/>
                <a:cs typeface="Times" pitchFamily="18" charset="0"/>
              </a:rPr>
              <a:t>Assume the signal </a:t>
            </a:r>
            <a:r>
              <a:rPr kumimoji="0" lang="en-US" sz="20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Times New Roman" pitchFamily="18" charset="0"/>
                <a:cs typeface="Times" pitchFamily="18" charset="0"/>
              </a:rPr>
              <a:t>s</a:t>
            </a:r>
            <a:r>
              <a:rPr kumimoji="0" lang="en-US" sz="2000" b="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Times New Roman" pitchFamily="18" charset="0"/>
                <a:cs typeface="Times" pitchFamily="18" charset="0"/>
              </a:rPr>
              <a:t>(</a:t>
            </a:r>
            <a:r>
              <a:rPr kumimoji="0" lang="en-US" sz="20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Times New Roman" pitchFamily="18" charset="0"/>
                <a:cs typeface="Times" pitchFamily="18" charset="0"/>
              </a:rPr>
              <a:t>t</a:t>
            </a:r>
            <a:r>
              <a:rPr kumimoji="0" lang="en-US" sz="2000" b="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Times New Roman" pitchFamily="18" charset="0"/>
                <a:cs typeface="Times" pitchFamily="18" charset="0"/>
              </a:rPr>
              <a:t>)</a:t>
            </a: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Times New Roman" pitchFamily="18" charset="0"/>
                <a:cs typeface="Times" pitchFamily="18" charset="0"/>
              </a:rPr>
              <a:t> is the convolution of a wavelet, </a:t>
            </a:r>
            <a:r>
              <a:rPr kumimoji="0" lang="en-US" sz="20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Times New Roman" pitchFamily="18" charset="0"/>
                <a:cs typeface="Times" pitchFamily="18" charset="0"/>
              </a:rPr>
              <a:t>w</a:t>
            </a:r>
            <a:r>
              <a:rPr kumimoji="0" lang="en-US" sz="2000" b="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Times New Roman" pitchFamily="18" charset="0"/>
                <a:cs typeface="Times" pitchFamily="18" charset="0"/>
              </a:rPr>
              <a:t>(</a:t>
            </a:r>
            <a:r>
              <a:rPr kumimoji="0" lang="en-US" sz="20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Times New Roman" pitchFamily="18" charset="0"/>
                <a:cs typeface="Times" pitchFamily="18" charset="0"/>
              </a:rPr>
              <a:t>t</a:t>
            </a:r>
            <a:r>
              <a:rPr kumimoji="0" lang="en-US" sz="2000" b="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Times New Roman" pitchFamily="18" charset="0"/>
                <a:cs typeface="Times" pitchFamily="18" charset="0"/>
              </a:rPr>
              <a:t>)</a:t>
            </a:r>
            <a:r>
              <a:rPr kumimoji="0" lang="en-US" sz="20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Times New Roman" pitchFamily="18" charset="0"/>
                <a:cs typeface="Times" pitchFamily="18" charset="0"/>
              </a:rPr>
              <a:t>,</a:t>
            </a: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Times New Roman" pitchFamily="18" charset="0"/>
                <a:cs typeface="Times" pitchFamily="18" charset="0"/>
              </a:rPr>
              <a:t> with the reflectivity series </a:t>
            </a:r>
            <a:r>
              <a:rPr kumimoji="0" lang="en-US" sz="20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Times New Roman" pitchFamily="18" charset="0"/>
                <a:cs typeface="Times" pitchFamily="18" charset="0"/>
              </a:rPr>
              <a:t>r</a:t>
            </a:r>
            <a:r>
              <a:rPr kumimoji="0" lang="en-US" sz="2000" b="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Times New Roman" pitchFamily="18" charset="0"/>
                <a:cs typeface="Times" pitchFamily="18" charset="0"/>
              </a:rPr>
              <a:t>(</a:t>
            </a:r>
            <a:r>
              <a:rPr kumimoji="0" lang="en-US" sz="20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Times New Roman" pitchFamily="18" charset="0"/>
                <a:cs typeface="Times" pitchFamily="18" charset="0"/>
              </a:rPr>
              <a:t>t</a:t>
            </a:r>
            <a:r>
              <a:rPr kumimoji="0" lang="en-US" sz="2000" b="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Times New Roman" pitchFamily="18" charset="0"/>
                <a:cs typeface="Times" pitchFamily="18" charset="0"/>
              </a:rPr>
              <a:t>)</a:t>
            </a:r>
            <a:endParaRPr lang="en-US" sz="2000" dirty="0">
              <a:solidFill>
                <a:prstClr val="white"/>
              </a:solidFill>
              <a:effectLst>
                <a:outerShdw blurRad="38100" dist="38100" dir="2700000" algn="tl">
                  <a:srgbClr val="000000">
                    <a:alpha val="43137"/>
                  </a:srgbClr>
                </a:outerShdw>
              </a:effectLst>
              <a:ea typeface="Times New Roman" pitchFamily="18" charset="0"/>
              <a:cs typeface="Times" pitchFamily="18" charset="0"/>
            </a:endParaRPr>
          </a:p>
          <a:p>
            <a:pPr marL="0" marR="0" lvl="0" defTabSz="914400" rtl="0" eaLnBrk="1" fontAlgn="base" latinLnBrk="0" hangingPunct="1">
              <a:lnSpc>
                <a:spcPct val="100000"/>
              </a:lnSpc>
              <a:spcBef>
                <a:spcPct val="0"/>
              </a:spcBef>
              <a:spcAft>
                <a:spcPct val="0"/>
              </a:spcAft>
              <a:buClrTx/>
              <a:buSzTx/>
              <a:buFontTx/>
              <a:buNone/>
              <a:tabLst>
                <a:tab pos="274638" algn="l"/>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Times New Roman" pitchFamily="18" charset="0"/>
                <a:cs typeface="Times" pitchFamily="18" charset="0"/>
              </a:rPr>
              <a:t>Assume the measured data is the signal </a:t>
            </a:r>
            <a:r>
              <a:rPr kumimoji="0" lang="en-US" sz="20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Times New Roman" pitchFamily="18" charset="0"/>
                <a:cs typeface="Times" pitchFamily="18" charset="0"/>
              </a:rPr>
              <a:t>s</a:t>
            </a: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Times New Roman" pitchFamily="18" charset="0"/>
                <a:cs typeface="Times" pitchFamily="18" charset="0"/>
              </a:rPr>
              <a:t>(</a:t>
            </a:r>
            <a:r>
              <a:rPr kumimoji="0" lang="en-US" sz="20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Times New Roman" pitchFamily="18" charset="0"/>
                <a:cs typeface="Times" pitchFamily="18" charset="0"/>
              </a:rPr>
              <a:t>t</a:t>
            </a: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Times New Roman" pitchFamily="18" charset="0"/>
                <a:cs typeface="Times" pitchFamily="18" charset="0"/>
              </a:rPr>
              <a:t>)  plus  noise </a:t>
            </a:r>
            <a:r>
              <a:rPr kumimoji="0" lang="en-US" sz="20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Times New Roman" pitchFamily="18" charset="0"/>
                <a:cs typeface="Times" pitchFamily="18" charset="0"/>
              </a:rPr>
              <a:t>n</a:t>
            </a:r>
            <a:r>
              <a:rPr kumimoji="0" lang="en-US" sz="2000" b="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Times New Roman" pitchFamily="18" charset="0"/>
                <a:cs typeface="Times" pitchFamily="18" charset="0"/>
              </a:rPr>
              <a:t>(</a:t>
            </a:r>
            <a:r>
              <a:rPr kumimoji="0" lang="en-US" sz="20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Times New Roman" pitchFamily="18" charset="0"/>
                <a:cs typeface="Times" pitchFamily="18" charset="0"/>
              </a:rPr>
              <a:t>t</a:t>
            </a:r>
            <a:r>
              <a:rPr kumimoji="0" lang="en-US" sz="2000" b="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Times New Roman" pitchFamily="18" charset="0"/>
                <a:cs typeface="Times" pitchFamily="18" charset="0"/>
              </a:rPr>
              <a:t>)</a:t>
            </a: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Times New Roman" pitchFamily="18" charset="0"/>
                <a:cs typeface="Times" pitchFamily="18" charset="0"/>
              </a:rPr>
              <a:t>:</a:t>
            </a:r>
            <a:endPar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ndParaRPr>
          </a:p>
          <a:p>
            <a:pPr marL="0" marR="0" lvl="0" indent="457200" defTabSz="914400" rtl="0" eaLnBrk="0" fontAlgn="base" latinLnBrk="0" hangingPunct="0">
              <a:lnSpc>
                <a:spcPct val="100000"/>
              </a:lnSpc>
              <a:spcBef>
                <a:spcPct val="0"/>
              </a:spcBef>
              <a:spcAft>
                <a:spcPct val="0"/>
              </a:spcAft>
              <a:buClrTx/>
              <a:buSzTx/>
              <a:buFontTx/>
              <a:buNone/>
              <a:tabLst>
                <a:tab pos="274638" algn="l"/>
              </a:tabLst>
              <a:defRPr/>
            </a:pPr>
            <a:endPar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endParaRPr>
          </a:p>
        </p:txBody>
      </p:sp>
      <p:sp>
        <p:nvSpPr>
          <p:cNvPr id="164870" name="Rectangle 6"/>
          <p:cNvSpPr>
            <a:spLocks noChangeArrowheads="1"/>
          </p:cNvSpPr>
          <p:nvPr/>
        </p:nvSpPr>
        <p:spPr bwMode="auto">
          <a:xfrm>
            <a:off x="580768" y="3208863"/>
            <a:ext cx="11264430"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tab pos="274638" algn="l"/>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Times New Roman" pitchFamily="18" charset="0"/>
                <a:cs typeface="Times" pitchFamily="18" charset="0"/>
              </a:rPr>
              <a:t>If we can estimate the spectra of the noise and of the wavelet, in frequency domain the deconvolution is </a:t>
            </a:r>
            <a:endPar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ndParaRPr>
          </a:p>
        </p:txBody>
      </p:sp>
      <p:sp>
        <p:nvSpPr>
          <p:cNvPr id="17" name="Rectangle 6"/>
          <p:cNvSpPr>
            <a:spLocks noChangeArrowheads="1"/>
          </p:cNvSpPr>
          <p:nvPr/>
        </p:nvSpPr>
        <p:spPr bwMode="auto">
          <a:xfrm>
            <a:off x="580768" y="4990735"/>
            <a:ext cx="11071654"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tab pos="274638" algn="l"/>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where </a:t>
            </a:r>
            <a:r>
              <a:rPr kumimoji="0" lang="en-US" sz="20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S</a:t>
            </a:r>
            <a:r>
              <a:rPr kumimoji="0" lang="en-US" sz="2000" b="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a:t>
            </a:r>
            <a:r>
              <a:rPr kumimoji="0" lang="en-US" sz="20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f</a:t>
            </a:r>
            <a:r>
              <a:rPr kumimoji="0" lang="en-US" sz="2000" b="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a:t>
            </a:r>
            <a:r>
              <a:rPr kumimoji="0" lang="en-US" sz="20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 N</a:t>
            </a:r>
            <a:r>
              <a:rPr kumimoji="0" lang="en-US" sz="2000" b="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a:t>
            </a:r>
            <a:r>
              <a:rPr kumimoji="0" lang="en-US" sz="20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f)</a:t>
            </a: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 are in general unknown but can be estimated by assuming the signal and noise are uncorrelated. Then </a:t>
            </a:r>
            <a:r>
              <a:rPr kumimoji="0" lang="en-US" sz="20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S</a:t>
            </a:r>
            <a:r>
              <a:rPr kumimoji="0" lang="en-US" sz="2000" b="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a:t>
            </a:r>
            <a:r>
              <a:rPr kumimoji="0" lang="en-US" sz="20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f</a:t>
            </a:r>
            <a:r>
              <a:rPr kumimoji="0" lang="en-US" sz="2000" b="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a:t>
            </a: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 is estimated by cross-correlating adjacent traces and </a:t>
            </a:r>
            <a:r>
              <a:rPr lang="en-US" sz="2000" i="1" dirty="0">
                <a:solidFill>
                  <a:prstClr val="white"/>
                </a:solidFill>
                <a:effectLst>
                  <a:outerShdw blurRad="38100" dist="38100" dir="2700000" algn="tl">
                    <a:srgbClr val="000000">
                      <a:alpha val="43137"/>
                    </a:srgbClr>
                  </a:outerShdw>
                </a:effectLst>
              </a:rPr>
              <a:t>S</a:t>
            </a:r>
            <a:r>
              <a:rPr lang="en-US" sz="2000" dirty="0">
                <a:solidFill>
                  <a:prstClr val="white"/>
                </a:solidFill>
                <a:effectLst>
                  <a:outerShdw blurRad="38100" dist="38100" dir="2700000" algn="tl">
                    <a:srgbClr val="000000">
                      <a:alpha val="43137"/>
                    </a:srgbClr>
                  </a:outerShdw>
                </a:effectLst>
              </a:rPr>
              <a:t>(</a:t>
            </a:r>
            <a:r>
              <a:rPr lang="en-US" sz="2000" i="1" dirty="0">
                <a:solidFill>
                  <a:prstClr val="white"/>
                </a:solidFill>
                <a:effectLst>
                  <a:outerShdw blurRad="38100" dist="38100" dir="2700000" algn="tl">
                    <a:srgbClr val="000000">
                      <a:alpha val="43137"/>
                    </a:srgbClr>
                  </a:outerShdw>
                </a:effectLst>
              </a:rPr>
              <a:t>f</a:t>
            </a:r>
            <a:r>
              <a:rPr lang="en-US" sz="2000" dirty="0">
                <a:solidFill>
                  <a:prstClr val="white"/>
                </a:solidFill>
                <a:effectLst>
                  <a:outerShdw blurRad="38100" dist="38100" dir="2700000" algn="tl">
                    <a:srgbClr val="000000">
                      <a:alpha val="43137"/>
                    </a:srgbClr>
                  </a:outerShdw>
                </a:effectLst>
              </a:rPr>
              <a:t>)+</a:t>
            </a:r>
            <a:r>
              <a:rPr kumimoji="0" lang="en-US" sz="20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N</a:t>
            </a:r>
            <a:r>
              <a:rPr kumimoji="0" lang="en-US" sz="2000" b="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a:t>
            </a:r>
            <a:r>
              <a:rPr kumimoji="0" lang="en-US" sz="20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f</a:t>
            </a:r>
            <a:r>
              <a:rPr kumimoji="0" lang="en-US" sz="2000" b="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a:t>
            </a: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 by autocorrelation of  adjacent traces.  If </a:t>
            </a:r>
            <a:r>
              <a:rPr kumimoji="0" lang="en-US" sz="20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R</a:t>
            </a: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a:t>
            </a:r>
            <a:r>
              <a:rPr kumimoji="0" lang="en-US" sz="20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f</a:t>
            </a: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 is white, we can assume </a:t>
            </a:r>
            <a:r>
              <a:rPr kumimoji="0" lang="en-US" sz="20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W</a:t>
            </a:r>
            <a:r>
              <a:rPr kumimoji="0" lang="en-US" sz="2000" b="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a:t>
            </a:r>
            <a:r>
              <a:rPr kumimoji="0" lang="en-US" sz="20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f</a:t>
            </a:r>
            <a:r>
              <a:rPr kumimoji="0" lang="en-US" sz="2000" b="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a:t>
            </a:r>
            <a:r>
              <a:rPr kumimoji="0" lang="en-US" sz="20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≈S</a:t>
            </a:r>
            <a:r>
              <a:rPr kumimoji="0" lang="en-US" sz="2000" b="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a:t>
            </a:r>
            <a:r>
              <a:rPr kumimoji="0" lang="en-US" sz="20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f</a:t>
            </a:r>
            <a:r>
              <a:rPr kumimoji="0" lang="en-US" sz="2000" b="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a:t>
            </a:r>
            <a:r>
              <a:rPr kumimoji="0" lang="en-US" sz="20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a:t>
            </a:r>
          </a:p>
        </p:txBody>
      </p:sp>
      <p:sp>
        <p:nvSpPr>
          <p:cNvPr id="18" name="Text Box 3"/>
          <p:cNvSpPr txBox="1">
            <a:spLocks noChangeArrowheads="1"/>
          </p:cNvSpPr>
          <p:nvPr/>
        </p:nvSpPr>
        <p:spPr bwMode="auto">
          <a:xfrm>
            <a:off x="8763000" y="6425132"/>
            <a:ext cx="3429000" cy="400110"/>
          </a:xfrm>
          <a:prstGeom prst="rect">
            <a:avLst/>
          </a:prstGeom>
          <a:noFill/>
          <a:ln w="12700">
            <a:noFill/>
            <a:miter lim="800000"/>
            <a:headEnd/>
            <a:tailEnd/>
          </a:ln>
          <a:effectLst/>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ea typeface="+mn-ea"/>
                <a:cs typeface="+mn-cs"/>
              </a:rPr>
              <a:t>(Corrao et al., 2011)</a:t>
            </a:r>
          </a:p>
        </p:txBody>
      </p:sp>
      <p:sp>
        <p:nvSpPr>
          <p:cNvPr id="19" name="Title 1"/>
          <p:cNvSpPr txBox="1">
            <a:spLocks/>
          </p:cNvSpPr>
          <p:nvPr/>
        </p:nvSpPr>
        <p:spPr>
          <a:xfrm>
            <a:off x="35010" y="66110"/>
            <a:ext cx="7772400" cy="598602"/>
          </a:xfrm>
          <a:prstGeom prst="rect">
            <a:avLst/>
          </a:prstGeom>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srgbClr val="FFC000"/>
                </a:solidFill>
                <a:effectLst>
                  <a:outerShdw blurRad="38100" dist="38100" dir="2700000" algn="tl">
                    <a:srgbClr val="000000">
                      <a:alpha val="43137"/>
                    </a:srgbClr>
                  </a:outerShdw>
                </a:effectLst>
                <a:uLnTx/>
                <a:uFillTx/>
                <a:ea typeface="+mn-ea"/>
                <a:cs typeface="Arial" pitchFamily="34" charset="0"/>
              </a:rPr>
              <a:t>Adaptive whitening</a:t>
            </a:r>
          </a:p>
        </p:txBody>
      </p:sp>
      <p:sp>
        <p:nvSpPr>
          <p:cNvPr id="2" name="Slide Number Placeholder 1">
            <a:extLst>
              <a:ext uri="{FF2B5EF4-FFF2-40B4-BE49-F238E27FC236}">
                <a16:creationId xmlns:a16="http://schemas.microsoft.com/office/drawing/2014/main" id="{1BEE6384-BDF0-5DE7-4F16-6F0D3522139A}"/>
              </a:ext>
            </a:extLst>
          </p:cNvPr>
          <p:cNvSpPr>
            <a:spLocks noGrp="1"/>
          </p:cNvSpPr>
          <p:nvPr>
            <p:ph type="sldNum" sz="quarter" idx="10"/>
          </p:nvPr>
        </p:nvSpPr>
        <p:spPr/>
        <p:txBody>
          <a:bodyPr/>
          <a:lstStyle/>
          <a:p>
            <a:pPr>
              <a:defRPr/>
            </a:pPr>
            <a:r>
              <a:rPr lang="en-US"/>
              <a:t>10a-</a:t>
            </a:r>
            <a:fld id="{0D126475-E98B-4E79-A2BB-CBEEB8F86428}" type="slidenum">
              <a:rPr lang="en-US" smtClean="0"/>
              <a:pPr>
                <a:defRPr/>
              </a:pPr>
              <a:t>5</a:t>
            </a:fld>
            <a:endParaRPr lang="en-US" dirty="0">
              <a:solidFill>
                <a:schemeClr val="tx1"/>
              </a:solidFill>
            </a:endParaRPr>
          </a:p>
        </p:txBody>
      </p:sp>
    </p:spTree>
    <p:extLst>
      <p:ext uri="{BB962C8B-B14F-4D97-AF65-F5344CB8AC3E}">
        <p14:creationId xmlns:p14="http://schemas.microsoft.com/office/powerpoint/2010/main" val="2401941195"/>
      </p:ext>
    </p:extLst>
  </p:cSld>
  <p:clrMapOvr>
    <a:masterClrMapping/>
  </p:clrMapOvr>
  <mc:AlternateContent xmlns:mc="http://schemas.openxmlformats.org/markup-compatibility/2006" xmlns:p14="http://schemas.microsoft.com/office/powerpoint/2010/main">
    <mc:Choice Requires="p14">
      <p:transition spd="slow" p14:dur="2000" advTm="159701"/>
    </mc:Choice>
    <mc:Fallback xmlns="">
      <p:transition spd="slow" advTm="159701"/>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a:grpSpLocks noChangeAspect="1"/>
          </p:cNvGrpSpPr>
          <p:nvPr/>
        </p:nvGrpSpPr>
        <p:grpSpPr>
          <a:xfrm>
            <a:off x="819665" y="992140"/>
            <a:ext cx="10210204" cy="3654849"/>
            <a:chOff x="0" y="1790700"/>
            <a:chExt cx="9153525" cy="3276600"/>
          </a:xfrm>
        </p:grpSpPr>
        <p:pic>
          <p:nvPicPr>
            <p:cNvPr id="172034" name="Picture 2"/>
            <p:cNvPicPr>
              <a:picLocks noChangeAspect="1" noChangeArrowheads="1"/>
            </p:cNvPicPr>
            <p:nvPr/>
          </p:nvPicPr>
          <p:blipFill>
            <a:blip r:embed="rId4" cstate="print"/>
            <a:srcRect/>
            <a:stretch>
              <a:fillRect/>
            </a:stretch>
          </p:blipFill>
          <p:spPr bwMode="auto">
            <a:xfrm>
              <a:off x="0" y="1790700"/>
              <a:ext cx="9153525" cy="3276600"/>
            </a:xfrm>
            <a:prstGeom prst="rect">
              <a:avLst/>
            </a:prstGeom>
            <a:noFill/>
            <a:ln w="9525">
              <a:noFill/>
              <a:miter lim="800000"/>
              <a:headEnd/>
              <a:tailEnd/>
            </a:ln>
          </p:spPr>
        </p:pic>
        <p:sp>
          <p:nvSpPr>
            <p:cNvPr id="5" name="TextBox 4"/>
            <p:cNvSpPr txBox="1"/>
            <p:nvPr/>
          </p:nvSpPr>
          <p:spPr>
            <a:xfrm>
              <a:off x="0" y="4652853"/>
              <a:ext cx="719990" cy="331109"/>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n-ea"/>
                  <a:cs typeface="+mn-cs"/>
                </a:rPr>
                <a:t>Before</a:t>
              </a:r>
            </a:p>
          </p:txBody>
        </p:sp>
      </p:grpSp>
      <p:grpSp>
        <p:nvGrpSpPr>
          <p:cNvPr id="8" name="Group 7"/>
          <p:cNvGrpSpPr>
            <a:grpSpLocks noChangeAspect="1"/>
          </p:cNvGrpSpPr>
          <p:nvPr/>
        </p:nvGrpSpPr>
        <p:grpSpPr>
          <a:xfrm>
            <a:off x="819664" y="1017312"/>
            <a:ext cx="10210205" cy="3644224"/>
            <a:chOff x="2170324" y="2081900"/>
            <a:chExt cx="9153526" cy="3267075"/>
          </a:xfrm>
        </p:grpSpPr>
        <p:pic>
          <p:nvPicPr>
            <p:cNvPr id="172035" name="Picture 3"/>
            <p:cNvPicPr>
              <a:picLocks noChangeAspect="1" noChangeArrowheads="1"/>
            </p:cNvPicPr>
            <p:nvPr/>
          </p:nvPicPr>
          <p:blipFill>
            <a:blip r:embed="rId5" cstate="print"/>
            <a:srcRect/>
            <a:stretch>
              <a:fillRect/>
            </a:stretch>
          </p:blipFill>
          <p:spPr bwMode="auto">
            <a:xfrm>
              <a:off x="2170324" y="2081900"/>
              <a:ext cx="9153526" cy="3267075"/>
            </a:xfrm>
            <a:prstGeom prst="rect">
              <a:avLst/>
            </a:prstGeom>
            <a:noFill/>
            <a:ln w="9525">
              <a:noFill/>
              <a:miter lim="800000"/>
              <a:headEnd/>
              <a:tailEnd/>
            </a:ln>
          </p:spPr>
        </p:pic>
        <p:sp>
          <p:nvSpPr>
            <p:cNvPr id="7" name="TextBox 6"/>
            <p:cNvSpPr txBox="1"/>
            <p:nvPr/>
          </p:nvSpPr>
          <p:spPr>
            <a:xfrm>
              <a:off x="2177148" y="4983359"/>
              <a:ext cx="590132" cy="331109"/>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n-ea"/>
                  <a:cs typeface="+mn-cs"/>
                </a:rPr>
                <a:t>After</a:t>
              </a:r>
            </a:p>
          </p:txBody>
        </p:sp>
      </p:grpSp>
      <p:pic>
        <p:nvPicPr>
          <p:cNvPr id="172036" name="Picture 4"/>
          <p:cNvPicPr>
            <a:picLocks noChangeAspect="1" noChangeArrowheads="1"/>
          </p:cNvPicPr>
          <p:nvPr/>
        </p:nvPicPr>
        <p:blipFill>
          <a:blip r:embed="rId6" cstate="print"/>
          <a:srcRect/>
          <a:stretch>
            <a:fillRect/>
          </a:stretch>
        </p:blipFill>
        <p:spPr bwMode="auto">
          <a:xfrm>
            <a:off x="4355335" y="4850997"/>
            <a:ext cx="2692668" cy="1863785"/>
          </a:xfrm>
          <a:prstGeom prst="rect">
            <a:avLst/>
          </a:prstGeom>
          <a:noFill/>
          <a:ln w="9525">
            <a:noFill/>
            <a:miter lim="800000"/>
            <a:headEnd/>
            <a:tailEnd/>
          </a:ln>
        </p:spPr>
      </p:pic>
      <p:sp>
        <p:nvSpPr>
          <p:cNvPr id="10" name="Text Box 3"/>
          <p:cNvSpPr txBox="1">
            <a:spLocks noChangeArrowheads="1"/>
          </p:cNvSpPr>
          <p:nvPr/>
        </p:nvSpPr>
        <p:spPr bwMode="auto">
          <a:xfrm>
            <a:off x="8763000" y="6439679"/>
            <a:ext cx="3429000" cy="400110"/>
          </a:xfrm>
          <a:prstGeom prst="rect">
            <a:avLst/>
          </a:prstGeom>
          <a:noFill/>
          <a:ln w="12700">
            <a:noFill/>
            <a:miter lim="800000"/>
            <a:headEnd/>
            <a:tailEnd/>
          </a:ln>
          <a:effectLst/>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lumMod val="65000"/>
                  </a:schemeClr>
                </a:solidFill>
                <a:effectLst>
                  <a:outerShdw blurRad="38100" dist="38100" dir="2700000" algn="tl">
                    <a:srgbClr val="000000">
                      <a:alpha val="43137"/>
                    </a:srgbClr>
                  </a:outerShdw>
                </a:effectLst>
                <a:uLnTx/>
                <a:uFillTx/>
                <a:ea typeface="+mn-ea"/>
                <a:cs typeface="+mn-cs"/>
              </a:rPr>
              <a:t>(Corrao et al., 2011)</a:t>
            </a:r>
          </a:p>
        </p:txBody>
      </p:sp>
      <p:sp>
        <p:nvSpPr>
          <p:cNvPr id="11" name="Title 1"/>
          <p:cNvSpPr txBox="1">
            <a:spLocks/>
          </p:cNvSpPr>
          <p:nvPr/>
        </p:nvSpPr>
        <p:spPr>
          <a:xfrm>
            <a:off x="0" y="0"/>
            <a:ext cx="7772400" cy="803189"/>
          </a:xfrm>
          <a:prstGeom prst="rect">
            <a:avLst/>
          </a:prstGeom>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srgbClr val="FFC000"/>
                </a:solidFill>
                <a:effectLst>
                  <a:outerShdw blurRad="38100" dist="38100" dir="2700000" algn="tl">
                    <a:srgbClr val="000000">
                      <a:alpha val="43137"/>
                    </a:srgbClr>
                  </a:outerShdw>
                </a:effectLst>
                <a:uLnTx/>
                <a:uFillTx/>
                <a:ea typeface="+mn-ea"/>
                <a:cs typeface="Arial" pitchFamily="34" charset="0"/>
              </a:rPr>
              <a:t>Adaptive whitening</a:t>
            </a:r>
          </a:p>
        </p:txBody>
      </p:sp>
      <p:sp>
        <p:nvSpPr>
          <p:cNvPr id="12" name="Text Box 3">
            <a:extLst>
              <a:ext uri="{FF2B5EF4-FFF2-40B4-BE49-F238E27FC236}">
                <a16:creationId xmlns:a16="http://schemas.microsoft.com/office/drawing/2014/main" id="{A04388CB-2D81-43C1-94D8-7D036104816D}"/>
              </a:ext>
            </a:extLst>
          </p:cNvPr>
          <p:cNvSpPr txBox="1">
            <a:spLocks noChangeArrowheads="1"/>
          </p:cNvSpPr>
          <p:nvPr/>
        </p:nvSpPr>
        <p:spPr bwMode="auto">
          <a:xfrm>
            <a:off x="8763000" y="6425132"/>
            <a:ext cx="3429000" cy="400110"/>
          </a:xfrm>
          <a:prstGeom prst="rect">
            <a:avLst/>
          </a:prstGeom>
          <a:noFill/>
          <a:ln w="12700">
            <a:noFill/>
            <a:miter lim="800000"/>
            <a:headEnd/>
            <a:tailEnd/>
          </a:ln>
          <a:effectLst/>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ea typeface="+mn-ea"/>
                <a:cs typeface="+mn-cs"/>
              </a:rPr>
              <a:t>(Corrao et al., 2011)</a:t>
            </a:r>
          </a:p>
        </p:txBody>
      </p:sp>
      <p:sp>
        <p:nvSpPr>
          <p:cNvPr id="2" name="Slide Number Placeholder 1">
            <a:extLst>
              <a:ext uri="{FF2B5EF4-FFF2-40B4-BE49-F238E27FC236}">
                <a16:creationId xmlns:a16="http://schemas.microsoft.com/office/drawing/2014/main" id="{F6058460-578E-ED28-3168-F52E306C3DF1}"/>
              </a:ext>
            </a:extLst>
          </p:cNvPr>
          <p:cNvSpPr>
            <a:spLocks noGrp="1"/>
          </p:cNvSpPr>
          <p:nvPr>
            <p:ph type="sldNum" sz="quarter" idx="10"/>
          </p:nvPr>
        </p:nvSpPr>
        <p:spPr/>
        <p:txBody>
          <a:bodyPr/>
          <a:lstStyle/>
          <a:p>
            <a:pPr>
              <a:defRPr/>
            </a:pPr>
            <a:r>
              <a:rPr lang="en-US"/>
              <a:t>10a-</a:t>
            </a:r>
            <a:fld id="{0D126475-E98B-4E79-A2BB-CBEEB8F86428}" type="slidenum">
              <a:rPr lang="en-US" smtClean="0"/>
              <a:pPr>
                <a:defRPr/>
              </a:pPr>
              <a:t>6</a:t>
            </a:fld>
            <a:endParaRPr lang="en-US" dirty="0">
              <a:solidFill>
                <a:schemeClr val="tx1"/>
              </a:solidFill>
            </a:endParaRPr>
          </a:p>
        </p:txBody>
      </p:sp>
    </p:spTree>
    <p:custDataLst>
      <p:tags r:id="rId1"/>
    </p:custDataLst>
    <p:extLst>
      <p:ext uri="{BB962C8B-B14F-4D97-AF65-F5344CB8AC3E}">
        <p14:creationId xmlns:p14="http://schemas.microsoft.com/office/powerpoint/2010/main" val="1556579144"/>
      </p:ext>
    </p:extLst>
  </p:cSld>
  <p:clrMapOvr>
    <a:masterClrMapping/>
  </p:clrMapOvr>
  <mc:AlternateContent xmlns:mc="http://schemas.openxmlformats.org/markup-compatibility/2006" xmlns:p14="http://schemas.microsoft.com/office/powerpoint/2010/main">
    <mc:Choice Requires="p14">
      <p:transition spd="slow" p14:dur="2000" advTm="79228"/>
    </mc:Choice>
    <mc:Fallback xmlns="">
      <p:transition spd="slow" advTm="7922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 name="Group 130">
            <a:extLst>
              <a:ext uri="{FF2B5EF4-FFF2-40B4-BE49-F238E27FC236}">
                <a16:creationId xmlns:a16="http://schemas.microsoft.com/office/drawing/2014/main" id="{9911F815-846B-48FA-903A-EFBDD61E40E1}"/>
              </a:ext>
            </a:extLst>
          </p:cNvPr>
          <p:cNvGrpSpPr/>
          <p:nvPr/>
        </p:nvGrpSpPr>
        <p:grpSpPr>
          <a:xfrm>
            <a:off x="8153401" y="1296861"/>
            <a:ext cx="1949399" cy="4947030"/>
            <a:chOff x="8151812" y="1296861"/>
            <a:chExt cx="1949399" cy="4947030"/>
          </a:xfrm>
        </p:grpSpPr>
        <p:pic>
          <p:nvPicPr>
            <p:cNvPr id="123" name="Picture 7" descr="F:\MCM_vaio\icwtdec\figures\icwt.jpg">
              <a:extLst>
                <a:ext uri="{FF2B5EF4-FFF2-40B4-BE49-F238E27FC236}">
                  <a16:creationId xmlns:a16="http://schemas.microsoft.com/office/drawing/2014/main" id="{BCF97BF6-5F15-4879-9171-62A417E9F2B3}"/>
                </a:ext>
              </a:extLst>
            </p:cNvPr>
            <p:cNvPicPr>
              <a:picLocks noChangeAspect="1" noChangeArrowheads="1"/>
            </p:cNvPicPr>
            <p:nvPr/>
          </p:nvPicPr>
          <p:blipFill rotWithShape="1">
            <a:blip r:embed="rId3" cstate="print"/>
            <a:srcRect l="6707" t="5587" r="53842" b="13676"/>
            <a:stretch/>
          </p:blipFill>
          <p:spPr bwMode="auto">
            <a:xfrm>
              <a:off x="8171241" y="1673812"/>
              <a:ext cx="1887531" cy="4133505"/>
            </a:xfrm>
            <a:prstGeom prst="rect">
              <a:avLst/>
            </a:prstGeom>
            <a:noFill/>
          </p:spPr>
        </p:pic>
        <p:sp>
          <p:nvSpPr>
            <p:cNvPr id="24" name="Rectangle 23">
              <a:extLst>
                <a:ext uri="{FF2B5EF4-FFF2-40B4-BE49-F238E27FC236}">
                  <a16:creationId xmlns:a16="http://schemas.microsoft.com/office/drawing/2014/main" id="{9D6E2CF0-8145-41CD-851C-E3256A202120}"/>
                </a:ext>
              </a:extLst>
            </p:cNvPr>
            <p:cNvSpPr/>
            <p:nvPr/>
          </p:nvSpPr>
          <p:spPr>
            <a:xfrm>
              <a:off x="8171242" y="1296861"/>
              <a:ext cx="1600200" cy="276999"/>
            </a:xfrm>
            <a:prstGeom prst="rect">
              <a:avLst/>
            </a:prstGeom>
          </p:spPr>
          <p:txBody>
            <a:bodyPr wrap="square">
              <a:spAutoFit/>
            </a:bodyPr>
            <a:lstStyle/>
            <a:p>
              <a:pPr algn="ctr" eaLnBrk="0" fontAlgn="base" hangingPunct="0">
                <a:spcBef>
                  <a:spcPct val="0"/>
                </a:spcBef>
                <a:spcAft>
                  <a:spcPct val="0"/>
                </a:spcAft>
              </a:pPr>
              <a:r>
                <a:rPr lang="en-US" sz="1200" dirty="0">
                  <a:solidFill>
                    <a:prstClr val="white"/>
                  </a:solidFill>
                  <a:latin typeface="Calibri"/>
                </a:rPr>
                <a:t>CWT voices</a:t>
              </a:r>
            </a:p>
          </p:txBody>
        </p:sp>
        <p:grpSp>
          <p:nvGrpSpPr>
            <p:cNvPr id="91" name="Group 90">
              <a:extLst>
                <a:ext uri="{FF2B5EF4-FFF2-40B4-BE49-F238E27FC236}">
                  <a16:creationId xmlns:a16="http://schemas.microsoft.com/office/drawing/2014/main" id="{47AC538F-4C09-47AD-A823-CD54D7B4796B}"/>
                </a:ext>
              </a:extLst>
            </p:cNvPr>
            <p:cNvGrpSpPr/>
            <p:nvPr/>
          </p:nvGrpSpPr>
          <p:grpSpPr>
            <a:xfrm>
              <a:off x="8151812" y="5803430"/>
              <a:ext cx="1949399" cy="440461"/>
              <a:chOff x="3240386" y="6075414"/>
              <a:chExt cx="1949399" cy="440461"/>
            </a:xfrm>
          </p:grpSpPr>
          <p:sp>
            <p:nvSpPr>
              <p:cNvPr id="92" name="TextBox 91">
                <a:extLst>
                  <a:ext uri="{FF2B5EF4-FFF2-40B4-BE49-F238E27FC236}">
                    <a16:creationId xmlns:a16="http://schemas.microsoft.com/office/drawing/2014/main" id="{92BAE6A3-0833-45C3-BD17-0C39DF672D3E}"/>
                  </a:ext>
                </a:extLst>
              </p:cNvPr>
              <p:cNvSpPr txBox="1"/>
              <p:nvPr/>
            </p:nvSpPr>
            <p:spPr>
              <a:xfrm>
                <a:off x="3571506" y="6238876"/>
                <a:ext cx="1120371" cy="276999"/>
              </a:xfrm>
              <a:prstGeom prst="rect">
                <a:avLst/>
              </a:prstGeom>
              <a:noFill/>
            </p:spPr>
            <p:txBody>
              <a:bodyPr wrap="none" rtlCol="0">
                <a:spAutoFit/>
              </a:bodyPr>
              <a:lstStyle/>
              <a:p>
                <a:pPr defTabSz="1218987"/>
                <a:r>
                  <a:rPr lang="en-US" sz="1200" dirty="0">
                    <a:solidFill>
                      <a:prstClr val="white"/>
                    </a:solidFill>
                    <a:latin typeface="Calibri"/>
                  </a:rPr>
                  <a:t>Frequency (Hz)</a:t>
                </a:r>
              </a:p>
            </p:txBody>
          </p:sp>
          <p:sp>
            <p:nvSpPr>
              <p:cNvPr id="93" name="TextBox 92">
                <a:extLst>
                  <a:ext uri="{FF2B5EF4-FFF2-40B4-BE49-F238E27FC236}">
                    <a16:creationId xmlns:a16="http://schemas.microsoft.com/office/drawing/2014/main" id="{E58D40C2-9765-4779-A2FF-0147D9FDC046}"/>
                  </a:ext>
                </a:extLst>
              </p:cNvPr>
              <p:cNvSpPr txBox="1"/>
              <p:nvPr/>
            </p:nvSpPr>
            <p:spPr>
              <a:xfrm>
                <a:off x="3240386" y="6086476"/>
                <a:ext cx="341760" cy="276999"/>
              </a:xfrm>
              <a:prstGeom prst="rect">
                <a:avLst/>
              </a:prstGeom>
              <a:noFill/>
            </p:spPr>
            <p:txBody>
              <a:bodyPr wrap="none" rtlCol="0">
                <a:spAutoFit/>
              </a:bodyPr>
              <a:lstStyle/>
              <a:p>
                <a:pPr defTabSz="1218987"/>
                <a:r>
                  <a:rPr lang="en-US" sz="1200" dirty="0">
                    <a:solidFill>
                      <a:prstClr val="white"/>
                    </a:solidFill>
                    <a:latin typeface="Calibri"/>
                  </a:rPr>
                  <a:t>20</a:t>
                </a:r>
              </a:p>
            </p:txBody>
          </p:sp>
          <p:sp>
            <p:nvSpPr>
              <p:cNvPr id="94" name="TextBox 93">
                <a:extLst>
                  <a:ext uri="{FF2B5EF4-FFF2-40B4-BE49-F238E27FC236}">
                    <a16:creationId xmlns:a16="http://schemas.microsoft.com/office/drawing/2014/main" id="{9481C4E8-1F22-4FF3-8952-5081CCA96B2F}"/>
                  </a:ext>
                </a:extLst>
              </p:cNvPr>
              <p:cNvSpPr txBox="1"/>
              <p:nvPr/>
            </p:nvSpPr>
            <p:spPr>
              <a:xfrm>
                <a:off x="3789932" y="6086832"/>
                <a:ext cx="341760" cy="276999"/>
              </a:xfrm>
              <a:prstGeom prst="rect">
                <a:avLst/>
              </a:prstGeom>
              <a:noFill/>
            </p:spPr>
            <p:txBody>
              <a:bodyPr wrap="none" rtlCol="0">
                <a:spAutoFit/>
              </a:bodyPr>
              <a:lstStyle/>
              <a:p>
                <a:pPr defTabSz="1218987"/>
                <a:r>
                  <a:rPr lang="en-US" sz="1200" dirty="0">
                    <a:solidFill>
                      <a:prstClr val="white"/>
                    </a:solidFill>
                    <a:latin typeface="Calibri"/>
                  </a:rPr>
                  <a:t>40</a:t>
                </a:r>
              </a:p>
            </p:txBody>
          </p:sp>
          <p:sp>
            <p:nvSpPr>
              <p:cNvPr id="95" name="TextBox 94">
                <a:extLst>
                  <a:ext uri="{FF2B5EF4-FFF2-40B4-BE49-F238E27FC236}">
                    <a16:creationId xmlns:a16="http://schemas.microsoft.com/office/drawing/2014/main" id="{1E98C678-A6D9-48F7-A44C-309DDF441827}"/>
                  </a:ext>
                </a:extLst>
              </p:cNvPr>
              <p:cNvSpPr txBox="1"/>
              <p:nvPr/>
            </p:nvSpPr>
            <p:spPr>
              <a:xfrm>
                <a:off x="4307186" y="6075414"/>
                <a:ext cx="341760" cy="276999"/>
              </a:xfrm>
              <a:prstGeom prst="rect">
                <a:avLst/>
              </a:prstGeom>
              <a:noFill/>
            </p:spPr>
            <p:txBody>
              <a:bodyPr wrap="none" rtlCol="0">
                <a:spAutoFit/>
              </a:bodyPr>
              <a:lstStyle/>
              <a:p>
                <a:pPr defTabSz="1218987"/>
                <a:r>
                  <a:rPr lang="en-US" sz="1200" dirty="0">
                    <a:solidFill>
                      <a:prstClr val="white"/>
                    </a:solidFill>
                    <a:latin typeface="Calibri"/>
                  </a:rPr>
                  <a:t>60</a:t>
                </a:r>
              </a:p>
            </p:txBody>
          </p:sp>
          <p:sp>
            <p:nvSpPr>
              <p:cNvPr id="96" name="TextBox 95">
                <a:extLst>
                  <a:ext uri="{FF2B5EF4-FFF2-40B4-BE49-F238E27FC236}">
                    <a16:creationId xmlns:a16="http://schemas.microsoft.com/office/drawing/2014/main" id="{9E9C4BB2-D9F5-4204-B24F-B0FFE544C706}"/>
                  </a:ext>
                </a:extLst>
              </p:cNvPr>
              <p:cNvSpPr txBox="1"/>
              <p:nvPr/>
            </p:nvSpPr>
            <p:spPr>
              <a:xfrm>
                <a:off x="4848025" y="6076545"/>
                <a:ext cx="341760" cy="276999"/>
              </a:xfrm>
              <a:prstGeom prst="rect">
                <a:avLst/>
              </a:prstGeom>
              <a:noFill/>
            </p:spPr>
            <p:txBody>
              <a:bodyPr wrap="none" rtlCol="0">
                <a:spAutoFit/>
              </a:bodyPr>
              <a:lstStyle/>
              <a:p>
                <a:pPr defTabSz="1218987"/>
                <a:r>
                  <a:rPr lang="en-US" sz="1200" dirty="0">
                    <a:solidFill>
                      <a:prstClr val="white"/>
                    </a:solidFill>
                    <a:latin typeface="Calibri"/>
                  </a:rPr>
                  <a:t>80</a:t>
                </a:r>
              </a:p>
            </p:txBody>
          </p:sp>
        </p:grpSp>
      </p:grpSp>
      <p:sp>
        <p:nvSpPr>
          <p:cNvPr id="7" name="Rectangle 6">
            <a:extLst>
              <a:ext uri="{FF2B5EF4-FFF2-40B4-BE49-F238E27FC236}">
                <a16:creationId xmlns:a16="http://schemas.microsoft.com/office/drawing/2014/main" id="{5111A5B9-E81A-4E5F-A386-E35F71B84BB9}"/>
              </a:ext>
            </a:extLst>
          </p:cNvPr>
          <p:cNvSpPr/>
          <p:nvPr/>
        </p:nvSpPr>
        <p:spPr>
          <a:xfrm>
            <a:off x="3505200" y="1371601"/>
            <a:ext cx="1371600" cy="276999"/>
          </a:xfrm>
          <a:prstGeom prst="rect">
            <a:avLst/>
          </a:prstGeom>
        </p:spPr>
        <p:txBody>
          <a:bodyPr wrap="square">
            <a:spAutoFit/>
          </a:bodyPr>
          <a:lstStyle/>
          <a:p>
            <a:pPr eaLnBrk="0" fontAlgn="base" hangingPunct="0">
              <a:spcBef>
                <a:spcPct val="0"/>
              </a:spcBef>
              <a:spcAft>
                <a:spcPct val="0"/>
              </a:spcAft>
            </a:pPr>
            <a:r>
              <a:rPr lang="en-US" sz="1200" dirty="0">
                <a:solidFill>
                  <a:prstClr val="white"/>
                </a:solidFill>
                <a:latin typeface="Calibri"/>
              </a:rPr>
              <a:t>CWT Magnitude</a:t>
            </a:r>
          </a:p>
        </p:txBody>
      </p:sp>
      <p:sp>
        <p:nvSpPr>
          <p:cNvPr id="27" name="AutoShape 2" descr="data:image/jpeg;base64,/9j/4AAQSkZJRgABAQAAAQABAAD/2wCEAAkGBxQSEhUUExQVFRQXGBgVFRcVFxQVFxcYFxcXFxcXFxcYHCggGB0lHBcUITEhJSkrLi4uFx8zODMsNygtLisBCgoKDg0OGxAQGiwkHyQsLCwsLCwsLCwsLCwsLCwsLCwsLCwsLCwsLCwsLCwsLCwsLCwsLCwsLCwsLCwsLCwsLP/AABEIAPoAygMBIgACEQEDEQH/xAAcAAAABwEBAAAAAAAAAAAAAAAAAQIDBAUGBwj/xAA8EAABAgQDBQUGAwkAAwAAAAABAAIDBBEhBRIxBkFRYXETIoGRoQcyUrHB0RRC8CMzYnKCkqLh8SRjwv/EABkBAAMBAQEAAAAAAAAAAAAAAAECAwAEBf/EACMRAAICAgICAgMBAAAAAAAAAAABAhEDIRIxMkEEEyJRYRT/2gAMAwEAAhEDEQA/AOUFEjRKR7YSNEjKwAkEEFjASIgS0WVZCvogvCSVPZIufoPOylswE/md4BU5I4JrZShCi0IwWGNST4ovwEOtj9UOQhn6IUWii4U0jutVbMYeRaiNgK4BGU5EhEJCb0ECCCBWCAIURokAgQR0QWNQKIURhBYagqIZUaCBiwKJGgpnohFBBBYwSMBBSJeFdYSUuKsKBLFxU+FKtbzRB4FhTmiEbxWo4p5XIlF6b7aqbD6nkrPC8MdGiNYBSup4Dis2kTUXJ6KWYjEmgBJ0tx4KVJ4dHd7sN1+S7BgmzUvBFBDaTvJFfmtFLSMOtmNHCwXO/kfo6v8AKkrkzjUvszNEVyH1S5jY6ZdYsA5jVdwZLBG6WHVL90jccSOGw/ZnHczNmFfhO/xWJxrCIkvELIjS0jcbVHEcfBeqHS/qs9tXstBnYZZFbQj3Xj3mHiOI5Jo52nsLxwkvx0eZqIK22iwSJJxnQYouLtduc3c4KqXZGVq0c7i06YESUgiYBRI0FghBCiOiCBqAgUAjoswk5BGUSmegEgjRUWAOQ213J4xMooE2525NxXAX3opHn58jboOJEulsi0B9VABJKde00AGqaiBdYS3M4GhPCmpXVdl8PENpdSr3e8dw4ALH7EyDaZjcg2rTULey7zS3kFxZ5Xo9L40KVlxCG9SoUShVSIhorGWYDQlcx0uq2WEONzopAJ41BUQQ+BS4TtxNOCdHLKK9EiLomSa+Wqd7Ub9fRQJqdDBmIqG3NOA1WBCLMZ7UMCExKOeB+0g/tGHeQPeb5VPUBcIIXpeHjMvNw3ZXj4XNdY3toV582gw4wI8SGbZXOA5gE0PiF1/HlVxYufdSKpCiNBdRAIhGgggEJGEAEpYKQVEdUEdFhqJhRI0FM7QkEYCW1lFieSSihH2v6puIeKepT6+SjRrmnRMjy27di604JUN3fCLLaqch8fXkiY3uxz6VzWvUdFs4MTXLbqsTs0QW2BqN/wB1spc25rgy9nr4PBEntiLpk4qWVF3dFDmp2ljRUkaZNbHySRhY0mT8QxOZNXMdlHJUcxt1MsNC/vDlTz4q4lsRaBXKKb3POUeWp8FW4vicF5yhsEu30DxbkSLqsaXojOL7TI0Tb+bid0/42W02YxXNKu7U1y114EaLnrpEZhkFK7lsZHCniRikA1yny3+lVslVo2OLTtsxGKy/fLoDnXNQBXyUPHIUSI0OeKvApXeaaVWxkpRkJuaI+HDAuQ8EnrZQdppmDFhNyFp71KsrQimtxUKkZuyeTEkmzmzm01SVJmWXPEHfwJUcLqRBAQARo1mMkEAjQQWGAEaMBHRAZIkoI0YSHU2BgS4rgAm3PTL4tR00RSPPzztgEb7I4cUVUR5RQgTWnBNRzFk1uZDd0SJSNQfropGW/wCrpR6NVsnGua9PJbGA4Fc9wCPlPMeC18nO1uuTLHZ6Xx3+NFsZAxLWJ51RO2XOlfECwr11UjC5/dZaSFOA0C5+TRZxMVD2ZMN1Sx7iPzs73+J0RSexcOrnARQXH8wazLetgST6LdmAXXY7L1Gb6p+Tw5xNYj69BQJ+baElKC2zNS+zbWuqBoLeV6q5wyYDKMOhF/qFJxWbDCGtFSbABUM22I1wc6gaTuNUjtjR/OOyPtNsrDc17Wto1/eBrcHgAd2u9Yba3BhLSbC0GnaBpJ6E360XXIsVj4OUnXQjUHiFR7SYY18jFhnvVYTU/EBVp8wnhNxaElDlFp9nn+aiAmyYolUQovSORICCCCIQglAIAJQQGigAII0SA5JKCCCQu0NR9FDOimRRZQoraeKpE8/5MKdgLqKzwGV7TMBrSvkKqoKn4DN9lFBrlravA7jzCMlo58bXJWONgnOd179VJnGFjgP1RXcUUb3mhwderbX4hVGIgnUUpSg5KSlZecKROwxwIBPjX9c1qZWGBcaUuOCw+Hxsv2/X6utLg+IWy11IF1PJEtgmlplzLxyCVdYfidDdUrofft4p+JKGlQuZxTO1Nm5kMTbxVjGxQBtVz2QjluqmxMUyDMb/AA9eKTgwzjB7Ye0U9Ha8FrSQ4Wc2+U7xy3LCT01iEN5MWIC0nu1NiOW8HqpuM485xAzUFfBV7IUWbIblc5td1fQrqhDito5p5uTpGmwSeiPbmFcjSM5roTuWzxCbaZd53ZD8iuUQ5h0s4MILG3a4HeN9a+dVs2TIdLODnd0tIJHAhSyQ2mWxZE4tPtHHYraEptSJyDkcRqFGXeujjQZQCCUFmMkEAlIAIID0BEUaKiwSSgjKJIdARCiTUI0BUtE9tRRFMjlxqcaKopbRv805EliFYyuG1a0197X60VHKkeb9Uk6aLbDJp7IY/M2laakdFBmY+ck+CtpaHlFOFlAxCGBfxKguzqknxIUIkWFk/LTGUn9dPmoLo25LYQFSjns2ErPkAXqbeW5aSSxIPaAQAaLnUpNU8d3ir3CZy3PVQnjOzFm9M1VRdxsBqsdjeMucSG3vYfJWuLzpLKDos3Hk3iE+MwVLSP6QbVA8vNDHH2w5pOWkSoRhsAdHILtaVsrzDtvxDAZCh240ACwjMJjxe9ke6u8/7UOLDfDcWOBa4agq/wBaZL7JQ6R0XHMfbOQyHMo9tXNNjcCqiy2J5pKI3QggDm03+hVTs3h73siOA7rWkk9bI40LLDB4kCnTVTcUnQ85Py/hSzb6+VfGqiBPxzU/rfomVcSPQAEoIILMqgI0SNAwSJHRBYJJQojIRKZ0MJBBAlED0R5p25W+zEF74bjSrWuoOOgJ+aoi6pqtl7P3jO+EdHUe3rShp5NT1qmeZLI5ZLHOzqLKBiME0W4n8Dz1LKCLw/LE+zll5yDYhwoRYg6hRWmdPkjJuh30R0IVjFg3Appqor27h/xUTOaUaEwG101VlK1adfsq9jqeCdZEog0BFrHjZja40Wz2TlQ1oLmg1Gh0IOoI4LAS0UV5VC6Bs1FzwqA0cAo5VS0dWB3ItDgDXOrBcAPgd+XoeHVQ8W9mrZoteYwhvFjlYXVHA8f9pmfxTJrUEbx9UydsnAUa9w60Qi5HRklBqmy1wXZoSkvHgueHl1QHUy1FQRbdcLnE87uhpoeK2cDafOSHEk39d6xEy6r3A8TT/qaN8rZz/IlFpcSijNvwTQCnzrAPX04KFRXTBj6AgjRIlAIBGiosYCKiMhCqxiWUlLohkU0i08kY9sbCajHcpJhKQIALRbcPkmWjiy5+SqJUUUzDY7mOa5ho5pBHh9EI8tyTEEUKe9HKdwwebbNwGxG66OG9rhqFCx3Be2FbNijQ7njgefNYvY/HzKRQXVMF9ooF6Dc8DiPULsD4DXtrUFpALXC4INwQpM6IyOMTMuWuLXChBoQVUzcG66/jWzrYoo6zh7sQbuTuIXOsbwx8FxY8UOoI0cOIO9Ad7Rmam6PtB9+qfiQ96jPYAnRztDzIup30Wi2fxUQyK9R6hZeDwTzaihG71Go+qDSegwk4uzezsdkRtQaHhX5LPx4LRvVYJk5rE0rZOviVv4dUsY0PPJyJsg5oJqQbGnlYfJV0d1HVvx9UgGhqPJPRzUU139Dy9E1bETvRVzLqnX/qZSnChpoiTHbFUgigjRIhCRoBGEDCSgjSaBExoTLjgm3Sym0TMxEDRc0QOAhOgkJ2AO6PEeRKnQcsRoI9EiHBLARlzCpNqVvxBQbDRDissoJZdW7ns3nKeDgW/NRpiU3ih6IpgaEQLA1XS/ZhjOYfg4jr3MEnzdD+o8VzlzPIfNOy0ZzHNc0lrmkOaRqCDUEINBTo9BvkbEELNY7gbYrSx7ajcRq08Qr3Y3aRs9ADjQRWUbFbz3OHI6+Y3K4iwhwUW6Kp2ec9pMFiSrqOBLSe68Cx68DyVBEK9H4pggjNcwsDw78puuZbT+y2ZhgvlmOiN1LLZx/LfvD16p4ysWVHOBE3J5rkiYlnMcWva5jxq1wLXDqDcJsuoqE6JDiQahLa7x53UeDFL3ADUrf7G7Gdu4Z/d1HmL9DdBuuzJX0Y+PBNdCN3inuyIbUaj1Xdto9jpaLJmBBysiVY5r6Vo5puXU4tLh4rMw/ZLFy2mYZPNjh61KVTRv6c0a5rx3gD803EwtjvdJHqPIq82s2Sj4fEb2mXv1LSw1a4CldaEG481Twotb6EaphlJroro2GPbp3hy18lDc2ljY81pYMWta7k7+GDvfaDyRsrHK/ZlESuZ3Chcs14fZVD20NCKFYqpqXQlEjSaIjmtASIsMOFClAo0pwlTLEy0TKf3bzY/CVegVUWPBD2lpuComGzBY7snm490n8zfuFnsydFhGbVQ/w7eA8LKe4JpzULGoYypLmp0hAogos9lMcfJTDYrbt92I342HUdd45heg5OLDjQ2xYZzMeA5p5H5dF5pAW89mu07oLxLPd+zee5/C87hyd8+qWSTFcW+jqWIP7IZ72IrTgSArYGoVDOwTEaRmNwRqrCTDnQoZDqHKARStwKH1BSwbV6BkjpWVO1my0tOtpHhgkDuvFnt/lcL+Gi4dtJ7MZuXiUgj8RDJOVzaBw30e0/Mei9Cxmv4g+YUNxNbgjqLeampuL0Ugk0cV2c9m0b3olAbW5cF1XCcH7JgDqUGgbYf7VqxKq7KW09Qg5NjpKJDLCNPIJyAx2tSE9kPJSYEO3ilDKSSOfe2J1WyoNz+1Nf7AuVRZauljxXSPa/OAzMGFvZCLj/AFu+zFgKLoh0SXQiXg5dVMCZaU41MFCIwuosxAa/3gFKmTcFMPKKA+ypmMKIuw15HXw4qCZZ/wAJ8ir8xaI+3CI6ytDcnFqFLCqZOJQ0VoxyzJIWomISmcAg0e27TzUsIIWFkXDpzOKOs4WcOallV0/LEO7RnvDUfEFJkpkRG1Gu8bws/wBhT9DxCLKnKIUS2EZolQzQ/axHRLLUmiJjqGAbWuiwwyIaRB+YD3gN9Nx4rW7LYkHF0MmtaubX/IfXzXD5GNQi5F9RqOYWxwrG3Q6PoXOYdWjXnTdUJenYWuSo61MsOoVdHhPcQ0ODTrUjN6VCspGabFhte24cAQnXQwbkaaLPFe0QjkcdFLAlIjP3rg4E2IGWnIivqpkOXurBza2KqhNGA7JFJLD7kTh/DE4H+Lelni4jLJKRMMAJeROBwKQ5wBFd5oOtCfog4L0S5M4/7ZMFdDmGTYqWxAGO/hc0W8CPksKbioXoja3BhOSsSCdSKsPB4u0+a87QQWOdDcKOBIIO4ixCq1Wi0HaDaU41yQ5tCjaUBw4+ijG4UomoURMgMhuduSMyVNNo7kUyUwhFc4gg81dwH1Cpp5tD4qfJRLLMCLNpRlNsKXVKOAqumIDmHtIev5m8R91YpJCxmCUmBEbUeI4dU8QqmYhmE7tIf9bePMc1ay0cRGgt3oNBTDokkJwhFRAYQCtFs6S9wa336d0fFvLRz1IWdIUqUjFjgQaEEEEbiNCtQU6O2bKy0cMAJyQwa0p3jy5LTG1FUbJ4w2al2xBQOHdiAbnjXwOo6q4cE8Y0jlySuQEiNBDwWuFQU4EE9CFPCw18NwDHkM+E3FOHLqFJxCHlZmH5XNf4Bwr/AI5lPSI0PM0tO8Eean9SQ7m29i1w72s4H+HmxHaO5GueTx7w8RQ+a7XKPqxp30v1Fj6qk26wETkq+H+dvfYeDm/fRGe1ZounRwRwqKpsJxjCxzmO1FklwoUh0BgpiI26dSYl0UZkCdbavBQ7q0e2ooqwgiydMmxvELjxTuGusmZ3TxS8OWB7LaGU8CmIZTgSjDiBRBGsEQVAiAwHZ23Yfebw5hWBQLeKwB+DFDwCDUFKIVOxxl3/APqcf7T9ldAgiouEGh07EUQAS6IUQCanYLaL8LHGY/sn0bE5cH+FfIldtBXmphXYvZpj/bwexef2kId3+KHoP7dPJPB+iWWPs2iCCCoQAgggsYjyti9vB1R0df51UgqO40iD+IU8RcelVISx6oLOIe1DBfw8z2rR3Ine5V3j9cVlH3FV3Xb/AAUTMo8Ad9neb4ajyXB4FiWncpdaOiErQQSXJbgiosMRyE0YQ4J9wSaJ7Foo5w2S8NNk1OHRPyLKBMTLJhTgcmIZToSjjrSlpoFLBQMGQgEaJYIIjA4EEVBUaSimC7s3XYfcPDkVKBRRoAe0g/8AOBWATiEWVQ8MmDXs3+8ND8Q4qxog0OnY0QrLAMVdLRmRWatNx8Q/M3xCgOCZdYrBPSMlNNiw2xGGrXgOaeRT65t7KMermlXni+F/9t+v9y6QFVOzllGnQaCCCIpFn7BrvhcD4aH0qpSZm2VY4ckcq/Mxp4gV670i8mhn4jjhUUXBPaDg/wCFm3EDuOOZvQrvixntOwTt5YvA78O/hvQmvY2N7o4w4VukhJlYlRRLISHQhuOLJioUtQiEyFkZ57szlYQVXSuqsYackh9pTzXKO1OsQGQ8ClhICUEAjgKMpEPVH+vmgEWEpISxosAZm4RIzNs9twfop8jMiI2osdCOB3phRcN/fxOgRMnTLchNvCcKQ9KUHsJnnQIzIjPeY4OHPl0IqPFehMOnGxoTIrPde0OHiNDzGi85M18V2v2ZO/8ABbyfEA/uTQJZVqzVoIIKhAJ4so+HnuU4E/Ov1UkqNJaO/mP0SPzQy8WSU3HhBzS06EEHxTiCZqxTzptXhRlJt7Py5iR/Kbj6+SgPG9bv2ztHbQzS+TX+pYRnuhRXR1RdiUgsTjUZWCf/2Q==">
            <a:extLst>
              <a:ext uri="{FF2B5EF4-FFF2-40B4-BE49-F238E27FC236}">
                <a16:creationId xmlns:a16="http://schemas.microsoft.com/office/drawing/2014/main" id="{C54E9FBF-A1E7-4DB6-B69F-26897D85FE9E}"/>
              </a:ext>
            </a:extLst>
          </p:cNvPr>
          <p:cNvSpPr>
            <a:spLocks noChangeAspect="1" noChangeArrowheads="1"/>
          </p:cNvSpPr>
          <p:nvPr/>
        </p:nvSpPr>
        <p:spPr bwMode="auto">
          <a:xfrm>
            <a:off x="1322008" y="-2437596"/>
            <a:ext cx="3933825" cy="48672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sz="3200" b="1" dirty="0">
              <a:solidFill>
                <a:prstClr val="white"/>
              </a:solidFill>
              <a:latin typeface="Calibri"/>
            </a:endParaRPr>
          </a:p>
        </p:txBody>
      </p:sp>
      <p:sp>
        <p:nvSpPr>
          <p:cNvPr id="28" name="AutoShape 4" descr="data:image/jpeg;base64,/9j/4AAQSkZJRgABAQAAAQABAAD/2wCEAAkGBxQSEhUUExQVFRQXGBgVFRcVFxQVFxcYFxcXFxcXFxcYHCggGB0lHBcUITEhJSkrLi4uFx8zODMsNygtLisBCgoKDg0OGxAQGiwkHyQsLCwsLCwsLCwsLCwsLCwsLCwsLCwsLCwsLCwsLCwsLCwsLCwsLCwsLCwsLCwsLCwsLP/AABEIAPoAygMBIgACEQEDEQH/xAAcAAAABwEBAAAAAAAAAAAAAAAAAQIDBAUGBwj/xAA8EAABAgQDBQUGAwkAAwAAAAABAAIDBBEhBRIxBkFRYXETIoGRoQcyUrHB0RRC8CMzYnKCkqLh8SRjwv/EABkBAAMBAQEAAAAAAAAAAAAAAAECAwAEBf/EACMRAAICAgICAgMBAAAAAAAAAAABAhEDIRIxMkEEEyJRYRT/2gAMAwEAAhEDEQA/AOUFEjRKR7YSNEjKwAkEEFjASIgS0WVZCvogvCSVPZIufoPOylswE/md4BU5I4JrZShCi0IwWGNST4ovwEOtj9UOQhn6IUWii4U0jutVbMYeRaiNgK4BGU5EhEJCb0ECCCBWCAIURokAgQR0QWNQKIURhBYagqIZUaCBiwKJGgpnohFBBBYwSMBBSJeFdYSUuKsKBLFxU+FKtbzRB4FhTmiEbxWo4p5XIlF6b7aqbD6nkrPC8MdGiNYBSup4Dis2kTUXJ6KWYjEmgBJ0tx4KVJ4dHd7sN1+S7BgmzUvBFBDaTvJFfmtFLSMOtmNHCwXO/kfo6v8AKkrkzjUvszNEVyH1S5jY6ZdYsA5jVdwZLBG6WHVL90jccSOGw/ZnHczNmFfhO/xWJxrCIkvELIjS0jcbVHEcfBeqHS/qs9tXstBnYZZFbQj3Xj3mHiOI5Jo52nsLxwkvx0eZqIK22iwSJJxnQYouLtduc3c4KqXZGVq0c7i06YESUgiYBRI0FghBCiOiCBqAgUAjoswk5BGUSmegEgjRUWAOQ213J4xMooE2525NxXAX3opHn58jboOJEulsi0B9VABJKde00AGqaiBdYS3M4GhPCmpXVdl8PENpdSr3e8dw4ALH7EyDaZjcg2rTULey7zS3kFxZ5Xo9L40KVlxCG9SoUShVSIhorGWYDQlcx0uq2WEONzopAJ41BUQQ+BS4TtxNOCdHLKK9EiLomSa+Wqd7Ub9fRQJqdDBmIqG3NOA1WBCLMZ7UMCExKOeB+0g/tGHeQPeb5VPUBcIIXpeHjMvNw3ZXj4XNdY3toV582gw4wI8SGbZXOA5gE0PiF1/HlVxYufdSKpCiNBdRAIhGgggEJGEAEpYKQVEdUEdFhqJhRI0FM7QkEYCW1lFieSSihH2v6puIeKepT6+SjRrmnRMjy27di604JUN3fCLLaqch8fXkiY3uxz6VzWvUdFs4MTXLbqsTs0QW2BqN/wB1spc25rgy9nr4PBEntiLpk4qWVF3dFDmp2ljRUkaZNbHySRhY0mT8QxOZNXMdlHJUcxt1MsNC/vDlTz4q4lsRaBXKKb3POUeWp8FW4vicF5yhsEu30DxbkSLqsaXojOL7TI0Tb+bid0/42W02YxXNKu7U1y114EaLnrpEZhkFK7lsZHCniRikA1yny3+lVslVo2OLTtsxGKy/fLoDnXNQBXyUPHIUSI0OeKvApXeaaVWxkpRkJuaI+HDAuQ8EnrZQdppmDFhNyFp71KsrQimtxUKkZuyeTEkmzmzm01SVJmWXPEHfwJUcLqRBAQARo1mMkEAjQQWGAEaMBHRAZIkoI0YSHU2BgS4rgAm3PTL4tR00RSPPzztgEb7I4cUVUR5RQgTWnBNRzFk1uZDd0SJSNQfropGW/wCrpR6NVsnGua9PJbGA4Fc9wCPlPMeC18nO1uuTLHZ6Xx3+NFsZAxLWJ51RO2XOlfECwr11UjC5/dZaSFOA0C5+TRZxMVD2ZMN1Sx7iPzs73+J0RSexcOrnARQXH8wazLetgST6LdmAXXY7L1Gb6p+Tw5xNYj69BQJ+baElKC2zNS+zbWuqBoLeV6q5wyYDKMOhF/qFJxWbDCGtFSbABUM22I1wc6gaTuNUjtjR/OOyPtNsrDc17Wto1/eBrcHgAd2u9Yba3BhLSbC0GnaBpJ6E360XXIsVj4OUnXQjUHiFR7SYY18jFhnvVYTU/EBVp8wnhNxaElDlFp9nn+aiAmyYolUQovSORICCCCIQglAIAJQQGigAII0SA5JKCCCQu0NR9FDOimRRZQoraeKpE8/5MKdgLqKzwGV7TMBrSvkKqoKn4DN9lFBrlravA7jzCMlo58bXJWONgnOd179VJnGFjgP1RXcUUb3mhwderbX4hVGIgnUUpSg5KSlZecKROwxwIBPjX9c1qZWGBcaUuOCw+Hxsv2/X6utLg+IWy11IF1PJEtgmlplzLxyCVdYfidDdUrofft4p+JKGlQuZxTO1Nm5kMTbxVjGxQBtVz2QjluqmxMUyDMb/AA9eKTgwzjB7Ye0U9Ha8FrSQ4Wc2+U7xy3LCT01iEN5MWIC0nu1NiOW8HqpuM485xAzUFfBV7IUWbIblc5td1fQrqhDito5p5uTpGmwSeiPbmFcjSM5roTuWzxCbaZd53ZD8iuUQ5h0s4MILG3a4HeN9a+dVs2TIdLODnd0tIJHAhSyQ2mWxZE4tPtHHYraEptSJyDkcRqFGXeujjQZQCCUFmMkEAlIAIID0BEUaKiwSSgjKJIdARCiTUI0BUtE9tRRFMjlxqcaKopbRv805EliFYyuG1a0197X60VHKkeb9Uk6aLbDJp7IY/M2laakdFBmY+ck+CtpaHlFOFlAxCGBfxKguzqknxIUIkWFk/LTGUn9dPmoLo25LYQFSjns2ErPkAXqbeW5aSSxIPaAQAaLnUpNU8d3ir3CZy3PVQnjOzFm9M1VRdxsBqsdjeMucSG3vYfJWuLzpLKDos3Hk3iE+MwVLSP6QbVA8vNDHH2w5pOWkSoRhsAdHILtaVsrzDtvxDAZCh240ACwjMJjxe9ke6u8/7UOLDfDcWOBa4agq/wBaZL7JQ6R0XHMfbOQyHMo9tXNNjcCqiy2J5pKI3QggDm03+hVTs3h73siOA7rWkk9bI40LLDB4kCnTVTcUnQ85Py/hSzb6+VfGqiBPxzU/rfomVcSPQAEoIILMqgI0SNAwSJHRBYJJQojIRKZ0MJBBAlED0R5p25W+zEF74bjSrWuoOOgJ+aoi6pqtl7P3jO+EdHUe3rShp5NT1qmeZLI5ZLHOzqLKBiME0W4n8Dz1LKCLw/LE+zll5yDYhwoRYg6hRWmdPkjJuh30R0IVjFg3Appqor27h/xUTOaUaEwG101VlK1adfsq9jqeCdZEog0BFrHjZja40Wz2TlQ1oLmg1Gh0IOoI4LAS0UV5VC6Bs1FzwqA0cAo5VS0dWB3ItDgDXOrBcAPgd+XoeHVQ8W9mrZoteYwhvFjlYXVHA8f9pmfxTJrUEbx9UydsnAUa9w60Qi5HRklBqmy1wXZoSkvHgueHl1QHUy1FQRbdcLnE87uhpoeK2cDafOSHEk39d6xEy6r3A8TT/qaN8rZz/IlFpcSijNvwTQCnzrAPX04KFRXTBj6AgjRIlAIBGiosYCKiMhCqxiWUlLohkU0i08kY9sbCajHcpJhKQIALRbcPkmWjiy5+SqJUUUzDY7mOa5ho5pBHh9EI8tyTEEUKe9HKdwwebbNwGxG66OG9rhqFCx3Be2FbNijQ7njgefNYvY/HzKRQXVMF9ooF6Dc8DiPULsD4DXtrUFpALXC4INwQpM6IyOMTMuWuLXChBoQVUzcG66/jWzrYoo6zh7sQbuTuIXOsbwx8FxY8UOoI0cOIO9Ad7Rmam6PtB9+qfiQ96jPYAnRztDzIup30Wi2fxUQyK9R6hZeDwTzaihG71Go+qDSegwk4uzezsdkRtQaHhX5LPx4LRvVYJk5rE0rZOviVv4dUsY0PPJyJsg5oJqQbGnlYfJV0d1HVvx9UgGhqPJPRzUU139Dy9E1bETvRVzLqnX/qZSnChpoiTHbFUgigjRIhCRoBGEDCSgjSaBExoTLjgm3Sym0TMxEDRc0QOAhOgkJ2AO6PEeRKnQcsRoI9EiHBLARlzCpNqVvxBQbDRDissoJZdW7ns3nKeDgW/NRpiU3ih6IpgaEQLA1XS/ZhjOYfg4jr3MEnzdD+o8VzlzPIfNOy0ZzHNc0lrmkOaRqCDUEINBTo9BvkbEELNY7gbYrSx7ajcRq08Qr3Y3aRs9ADjQRWUbFbz3OHI6+Y3K4iwhwUW6Kp2ec9pMFiSrqOBLSe68Cx68DyVBEK9H4pggjNcwsDw78puuZbT+y2ZhgvlmOiN1LLZx/LfvD16p4ysWVHOBE3J5rkiYlnMcWva5jxq1wLXDqDcJsuoqE6JDiQahLa7x53UeDFL3ADUrf7G7Gdu4Z/d1HmL9DdBuuzJX0Y+PBNdCN3inuyIbUaj1Xdto9jpaLJmBBysiVY5r6Vo5puXU4tLh4rMw/ZLFy2mYZPNjh61KVTRv6c0a5rx3gD803EwtjvdJHqPIq82s2Sj4fEb2mXv1LSw1a4CldaEG481Twotb6EaphlJroro2GPbp3hy18lDc2ljY81pYMWta7k7+GDvfaDyRsrHK/ZlESuZ3Chcs14fZVD20NCKFYqpqXQlEjSaIjmtASIsMOFClAo0pwlTLEy0TKf3bzY/CVegVUWPBD2lpuComGzBY7snm490n8zfuFnsydFhGbVQ/w7eA8LKe4JpzULGoYypLmp0hAogos9lMcfJTDYrbt92I342HUdd45heg5OLDjQ2xYZzMeA5p5H5dF5pAW89mu07oLxLPd+zee5/C87hyd8+qWSTFcW+jqWIP7IZ72IrTgSArYGoVDOwTEaRmNwRqrCTDnQoZDqHKARStwKH1BSwbV6BkjpWVO1my0tOtpHhgkDuvFnt/lcL+Gi4dtJ7MZuXiUgj8RDJOVzaBw30e0/Mei9Cxmv4g+YUNxNbgjqLeampuL0Ugk0cV2c9m0b3olAbW5cF1XCcH7JgDqUGgbYf7VqxKq7KW09Qg5NjpKJDLCNPIJyAx2tSE9kPJSYEO3ilDKSSOfe2J1WyoNz+1Nf7AuVRZauljxXSPa/OAzMGFvZCLj/AFu+zFgKLoh0SXQiXg5dVMCZaU41MFCIwuosxAa/3gFKmTcFMPKKA+ypmMKIuw15HXw4qCZZ/wAJ8ir8xaI+3CI6ytDcnFqFLCqZOJQ0VoxyzJIWomISmcAg0e27TzUsIIWFkXDpzOKOs4WcOallV0/LEO7RnvDUfEFJkpkRG1Gu8bws/wBhT9DxCLKnKIUS2EZolQzQ/axHRLLUmiJjqGAbWuiwwyIaRB+YD3gN9Nx4rW7LYkHF0MmtaubX/IfXzXD5GNQi5F9RqOYWxwrG3Q6PoXOYdWjXnTdUJenYWuSo61MsOoVdHhPcQ0ODTrUjN6VCspGabFhte24cAQnXQwbkaaLPFe0QjkcdFLAlIjP3rg4E2IGWnIivqpkOXurBza2KqhNGA7JFJLD7kTh/DE4H+Lelni4jLJKRMMAJeROBwKQ5wBFd5oOtCfog4L0S5M4/7ZMFdDmGTYqWxAGO/hc0W8CPksKbioXoja3BhOSsSCdSKsPB4u0+a87QQWOdDcKOBIIO4ixCq1Wi0HaDaU41yQ5tCjaUBw4+ijG4UomoURMgMhuduSMyVNNo7kUyUwhFc4gg81dwH1Cpp5tD4qfJRLLMCLNpRlNsKXVKOAqumIDmHtIev5m8R91YpJCxmCUmBEbUeI4dU8QqmYhmE7tIf9bePMc1ay0cRGgt3oNBTDokkJwhFRAYQCtFs6S9wa336d0fFvLRz1IWdIUqUjFjgQaEEEEbiNCtQU6O2bKy0cMAJyQwa0p3jy5LTG1FUbJ4w2al2xBQOHdiAbnjXwOo6q4cE8Y0jlySuQEiNBDwWuFQU4EE9CFPCw18NwDHkM+E3FOHLqFJxCHlZmH5XNf4Bwr/AI5lPSI0PM0tO8Eean9SQ7m29i1w72s4H+HmxHaO5GueTx7w8RQ+a7XKPqxp30v1Fj6qk26wETkq+H+dvfYeDm/fRGe1ZounRwRwqKpsJxjCxzmO1FklwoUh0BgpiI26dSYl0UZkCdbavBQ7q0e2ooqwgiydMmxvELjxTuGusmZ3TxS8OWB7LaGU8CmIZTgSjDiBRBGsEQVAiAwHZ23Yfebw5hWBQLeKwB+DFDwCDUFKIVOxxl3/APqcf7T9ldAgiouEGh07EUQAS6IUQCanYLaL8LHGY/sn0bE5cH+FfIldtBXmphXYvZpj/bwexef2kId3+KHoP7dPJPB+iWWPs2iCCCoQAgggsYjyti9vB1R0df51UgqO40iD+IU8RcelVISx6oLOIe1DBfw8z2rR3Ine5V3j9cVlH3FV3Xb/AAUTMo8Ad9neb4ajyXB4FiWncpdaOiErQQSXJbgiosMRyE0YQ4J9wSaJ7Foo5w2S8NNk1OHRPyLKBMTLJhTgcmIZToSjjrSlpoFLBQMGQgEaJYIIjA4EEVBUaSimC7s3XYfcPDkVKBRRoAe0g/8AOBWATiEWVQ8MmDXs3+8ND8Q4qxog0OnY0QrLAMVdLRmRWatNx8Q/M3xCgOCZdYrBPSMlNNiw2xGGrXgOaeRT65t7KMermlXni+F/9t+v9y6QFVOzllGnQaCCCIpFn7BrvhcD4aH0qpSZm2VY4ckcq/Mxp4gV670i8mhn4jjhUUXBPaDg/wCFm3EDuOOZvQrvixntOwTt5YvA78O/hvQmvY2N7o4w4VukhJlYlRRLISHQhuOLJioUtQiEyFkZ57szlYQVXSuqsYackh9pTzXKO1OsQGQ8ClhICUEAjgKMpEPVH+vmgEWEpISxosAZm4RIzNs9twfop8jMiI2osdCOB3phRcN/fxOgRMnTLchNvCcKQ9KUHsJnnQIzIjPeY4OHPl0IqPFehMOnGxoTIrPde0OHiNDzGi85M18V2v2ZO/8ABbyfEA/uTQJZVqzVoIIKhAJ4so+HnuU4E/Ov1UkqNJaO/mP0SPzQy8WSU3HhBzS06EEHxTiCZqxTzptXhRlJt7Py5iR/Kbj6+SgPG9bv2ztHbQzS+TX+pYRnuhRXR1RdiUgsTjUZWCf/2Q==">
            <a:extLst>
              <a:ext uri="{FF2B5EF4-FFF2-40B4-BE49-F238E27FC236}">
                <a16:creationId xmlns:a16="http://schemas.microsoft.com/office/drawing/2014/main" id="{DBC3E01A-B304-4E98-8EDA-22D151B11ACA}"/>
              </a:ext>
            </a:extLst>
          </p:cNvPr>
          <p:cNvSpPr>
            <a:spLocks noChangeAspect="1" noChangeArrowheads="1"/>
          </p:cNvSpPr>
          <p:nvPr/>
        </p:nvSpPr>
        <p:spPr bwMode="auto">
          <a:xfrm>
            <a:off x="1474408" y="-2285196"/>
            <a:ext cx="3933825" cy="48672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sz="3200" b="1" dirty="0">
              <a:solidFill>
                <a:prstClr val="white"/>
              </a:solidFill>
              <a:latin typeface="Calibri"/>
            </a:endParaRPr>
          </a:p>
        </p:txBody>
      </p:sp>
      <p:sp>
        <p:nvSpPr>
          <p:cNvPr id="29" name="AutoShape 6" descr="data:image/jpeg;base64,/9j/4AAQSkZJRgABAQAAAQABAAD/2wCEAAkGBxQSEhUUExQVFRQXGBgVFRcVFxQVFxcYFxcXFxcXFxcYHCggGB0lHBcUITEhJSkrLi4uFx8zODMsNygtLisBCgoKDg0OGxAQGiwkHyQsLCwsLCwsLCwsLCwsLCwsLCwsLCwsLCwsLCwsLCwsLCwsLCwsLCwsLCwsLCwsLCwsLP/AABEIAPoAygMBIgACEQEDEQH/xAAcAAAABwEBAAAAAAAAAAAAAAAAAQIDBAUGBwj/xAA8EAABAgQDBQUGAwkAAwAAAAABAAIDBBEhBRIxBkFRYXETIoGRoQcyUrHB0RRC8CMzYnKCkqLh8SRjwv/EABkBAAMBAQEAAAAAAAAAAAAAAAECAwAEBf/EACMRAAICAgICAgMBAAAAAAAAAAABAhEDIRIxMkEEEyJRYRT/2gAMAwEAAhEDEQA/AOUFEjRKR7YSNEjKwAkEEFjASIgS0WVZCvogvCSVPZIufoPOylswE/md4BU5I4JrZShCi0IwWGNST4ovwEOtj9UOQhn6IUWii4U0jutVbMYeRaiNgK4BGU5EhEJCb0ECCCBWCAIURokAgQR0QWNQKIURhBYagqIZUaCBiwKJGgpnohFBBBYwSMBBSJeFdYSUuKsKBLFxU+FKtbzRB4FhTmiEbxWo4p5XIlF6b7aqbD6nkrPC8MdGiNYBSup4Dis2kTUXJ6KWYjEmgBJ0tx4KVJ4dHd7sN1+S7BgmzUvBFBDaTvJFfmtFLSMOtmNHCwXO/kfo6v8AKkrkzjUvszNEVyH1S5jY6ZdYsA5jVdwZLBG6WHVL90jccSOGw/ZnHczNmFfhO/xWJxrCIkvELIjS0jcbVHEcfBeqHS/qs9tXstBnYZZFbQj3Xj3mHiOI5Jo52nsLxwkvx0eZqIK22iwSJJxnQYouLtduc3c4KqXZGVq0c7i06YESUgiYBRI0FghBCiOiCBqAgUAjoswk5BGUSmegEgjRUWAOQ213J4xMooE2525NxXAX3opHn58jboOJEulsi0B9VABJKde00AGqaiBdYS3M4GhPCmpXVdl8PENpdSr3e8dw4ALH7EyDaZjcg2rTULey7zS3kFxZ5Xo9L40KVlxCG9SoUShVSIhorGWYDQlcx0uq2WEONzopAJ41BUQQ+BS4TtxNOCdHLKK9EiLomSa+Wqd7Ub9fRQJqdDBmIqG3NOA1WBCLMZ7UMCExKOeB+0g/tGHeQPeb5VPUBcIIXpeHjMvNw3ZXj4XNdY3toV582gw4wI8SGbZXOA5gE0PiF1/HlVxYufdSKpCiNBdRAIhGgggEJGEAEpYKQVEdUEdFhqJhRI0FM7QkEYCW1lFieSSihH2v6puIeKepT6+SjRrmnRMjy27di604JUN3fCLLaqch8fXkiY3uxz6VzWvUdFs4MTXLbqsTs0QW2BqN/wB1spc25rgy9nr4PBEntiLpk4qWVF3dFDmp2ljRUkaZNbHySRhY0mT8QxOZNXMdlHJUcxt1MsNC/vDlTz4q4lsRaBXKKb3POUeWp8FW4vicF5yhsEu30DxbkSLqsaXojOL7TI0Tb+bid0/42W02YxXNKu7U1y114EaLnrpEZhkFK7lsZHCniRikA1yny3+lVslVo2OLTtsxGKy/fLoDnXNQBXyUPHIUSI0OeKvApXeaaVWxkpRkJuaI+HDAuQ8EnrZQdppmDFhNyFp71KsrQimtxUKkZuyeTEkmzmzm01SVJmWXPEHfwJUcLqRBAQARo1mMkEAjQQWGAEaMBHRAZIkoI0YSHU2BgS4rgAm3PTL4tR00RSPPzztgEb7I4cUVUR5RQgTWnBNRzFk1uZDd0SJSNQfropGW/wCrpR6NVsnGua9PJbGA4Fc9wCPlPMeC18nO1uuTLHZ6Xx3+NFsZAxLWJ51RO2XOlfECwr11UjC5/dZaSFOA0C5+TRZxMVD2ZMN1Sx7iPzs73+J0RSexcOrnARQXH8wazLetgST6LdmAXXY7L1Gb6p+Tw5xNYj69BQJ+baElKC2zNS+zbWuqBoLeV6q5wyYDKMOhF/qFJxWbDCGtFSbABUM22I1wc6gaTuNUjtjR/OOyPtNsrDc17Wto1/eBrcHgAd2u9Yba3BhLSbC0GnaBpJ6E360XXIsVj4OUnXQjUHiFR7SYY18jFhnvVYTU/EBVp8wnhNxaElDlFp9nn+aiAmyYolUQovSORICCCCIQglAIAJQQGigAII0SA5JKCCCQu0NR9FDOimRRZQoraeKpE8/5MKdgLqKzwGV7TMBrSvkKqoKn4DN9lFBrlravA7jzCMlo58bXJWONgnOd179VJnGFjgP1RXcUUb3mhwderbX4hVGIgnUUpSg5KSlZecKROwxwIBPjX9c1qZWGBcaUuOCw+Hxsv2/X6utLg+IWy11IF1PJEtgmlplzLxyCVdYfidDdUrofft4p+JKGlQuZxTO1Nm5kMTbxVjGxQBtVz2QjluqmxMUyDMb/AA9eKTgwzjB7Ye0U9Ha8FrSQ4Wc2+U7xy3LCT01iEN5MWIC0nu1NiOW8HqpuM485xAzUFfBV7IUWbIblc5td1fQrqhDito5p5uTpGmwSeiPbmFcjSM5roTuWzxCbaZd53ZD8iuUQ5h0s4MILG3a4HeN9a+dVs2TIdLODnd0tIJHAhSyQ2mWxZE4tPtHHYraEptSJyDkcRqFGXeujjQZQCCUFmMkEAlIAIID0BEUaKiwSSgjKJIdARCiTUI0BUtE9tRRFMjlxqcaKopbRv805EliFYyuG1a0197X60VHKkeb9Uk6aLbDJp7IY/M2laakdFBmY+ck+CtpaHlFOFlAxCGBfxKguzqknxIUIkWFk/LTGUn9dPmoLo25LYQFSjns2ErPkAXqbeW5aSSxIPaAQAaLnUpNU8d3ir3CZy3PVQnjOzFm9M1VRdxsBqsdjeMucSG3vYfJWuLzpLKDos3Hk3iE+MwVLSP6QbVA8vNDHH2w5pOWkSoRhsAdHILtaVsrzDtvxDAZCh240ACwjMJjxe9ke6u8/7UOLDfDcWOBa4agq/wBaZL7JQ6R0XHMfbOQyHMo9tXNNjcCqiy2J5pKI3QggDm03+hVTs3h73siOA7rWkk9bI40LLDB4kCnTVTcUnQ85Py/hSzb6+VfGqiBPxzU/rfomVcSPQAEoIILMqgI0SNAwSJHRBYJJQojIRKZ0MJBBAlED0R5p25W+zEF74bjSrWuoOOgJ+aoi6pqtl7P3jO+EdHUe3rShp5NT1qmeZLI5ZLHOzqLKBiME0W4n8Dz1LKCLw/LE+zll5yDYhwoRYg6hRWmdPkjJuh30R0IVjFg3Appqor27h/xUTOaUaEwG101VlK1adfsq9jqeCdZEog0BFrHjZja40Wz2TlQ1oLmg1Gh0IOoI4LAS0UV5VC6Bs1FzwqA0cAo5VS0dWB3ItDgDXOrBcAPgd+XoeHVQ8W9mrZoteYwhvFjlYXVHA8f9pmfxTJrUEbx9UydsnAUa9w60Qi5HRklBqmy1wXZoSkvHgueHl1QHUy1FQRbdcLnE87uhpoeK2cDafOSHEk39d6xEy6r3A8TT/qaN8rZz/IlFpcSijNvwTQCnzrAPX04KFRXTBj6AgjRIlAIBGiosYCKiMhCqxiWUlLohkU0i08kY9sbCajHcpJhKQIALRbcPkmWjiy5+SqJUUUzDY7mOa5ho5pBHh9EI8tyTEEUKe9HKdwwebbNwGxG66OG9rhqFCx3Be2FbNijQ7njgefNYvY/HzKRQXVMF9ooF6Dc8DiPULsD4DXtrUFpALXC4INwQpM6IyOMTMuWuLXChBoQVUzcG66/jWzrYoo6zh7sQbuTuIXOsbwx8FxY8UOoI0cOIO9Ad7Rmam6PtB9+qfiQ96jPYAnRztDzIup30Wi2fxUQyK9R6hZeDwTzaihG71Go+qDSegwk4uzezsdkRtQaHhX5LPx4LRvVYJk5rE0rZOviVv4dUsY0PPJyJsg5oJqQbGnlYfJV0d1HVvx9UgGhqPJPRzUU139Dy9E1bETvRVzLqnX/qZSnChpoiTHbFUgigjRIhCRoBGEDCSgjSaBExoTLjgm3Sym0TMxEDRc0QOAhOgkJ2AO6PEeRKnQcsRoI9EiHBLARlzCpNqVvxBQbDRDissoJZdW7ns3nKeDgW/NRpiU3ih6IpgaEQLA1XS/ZhjOYfg4jr3MEnzdD+o8VzlzPIfNOy0ZzHNc0lrmkOaRqCDUEINBTo9BvkbEELNY7gbYrSx7ajcRq08Qr3Y3aRs9ADjQRWUbFbz3OHI6+Y3K4iwhwUW6Kp2ec9pMFiSrqOBLSe68Cx68DyVBEK9H4pggjNcwsDw78puuZbT+y2ZhgvlmOiN1LLZx/LfvD16p4ysWVHOBE3J5rkiYlnMcWva5jxq1wLXDqDcJsuoqE6JDiQahLa7x53UeDFL3ADUrf7G7Gdu4Z/d1HmL9DdBuuzJX0Y+PBNdCN3inuyIbUaj1Xdto9jpaLJmBBysiVY5r6Vo5puXU4tLh4rMw/ZLFy2mYZPNjh61KVTRv6c0a5rx3gD803EwtjvdJHqPIq82s2Sj4fEb2mXv1LSw1a4CldaEG481Twotb6EaphlJroro2GPbp3hy18lDc2ljY81pYMWta7k7+GDvfaDyRsrHK/ZlESuZ3Chcs14fZVD20NCKFYqpqXQlEjSaIjmtASIsMOFClAo0pwlTLEy0TKf3bzY/CVegVUWPBD2lpuComGzBY7snm490n8zfuFnsydFhGbVQ/w7eA8LKe4JpzULGoYypLmp0hAogos9lMcfJTDYrbt92I342HUdd45heg5OLDjQ2xYZzMeA5p5H5dF5pAW89mu07oLxLPd+zee5/C87hyd8+qWSTFcW+jqWIP7IZ72IrTgSArYGoVDOwTEaRmNwRqrCTDnQoZDqHKARStwKH1BSwbV6BkjpWVO1my0tOtpHhgkDuvFnt/lcL+Gi4dtJ7MZuXiUgj8RDJOVzaBw30e0/Mei9Cxmv4g+YUNxNbgjqLeampuL0Ugk0cV2c9m0b3olAbW5cF1XCcH7JgDqUGgbYf7VqxKq7KW09Qg5NjpKJDLCNPIJyAx2tSE9kPJSYEO3ilDKSSOfe2J1WyoNz+1Nf7AuVRZauljxXSPa/OAzMGFvZCLj/AFu+zFgKLoh0SXQiXg5dVMCZaU41MFCIwuosxAa/3gFKmTcFMPKKA+ypmMKIuw15HXw4qCZZ/wAJ8ir8xaI+3CI6ytDcnFqFLCqZOJQ0VoxyzJIWomISmcAg0e27TzUsIIWFkXDpzOKOs4WcOallV0/LEO7RnvDUfEFJkpkRG1Gu8bws/wBhT9DxCLKnKIUS2EZolQzQ/axHRLLUmiJjqGAbWuiwwyIaRB+YD3gN9Nx4rW7LYkHF0MmtaubX/IfXzXD5GNQi5F9RqOYWxwrG3Q6PoXOYdWjXnTdUJenYWuSo61MsOoVdHhPcQ0ODTrUjN6VCspGabFhte24cAQnXQwbkaaLPFe0QjkcdFLAlIjP3rg4E2IGWnIivqpkOXurBza2KqhNGA7JFJLD7kTh/DE4H+Lelni4jLJKRMMAJeROBwKQ5wBFd5oOtCfog4L0S5M4/7ZMFdDmGTYqWxAGO/hc0W8CPksKbioXoja3BhOSsSCdSKsPB4u0+a87QQWOdDcKOBIIO4ixCq1Wi0HaDaU41yQ5tCjaUBw4+ijG4UomoURMgMhuduSMyVNNo7kUyUwhFc4gg81dwH1Cpp5tD4qfJRLLMCLNpRlNsKXVKOAqumIDmHtIev5m8R91YpJCxmCUmBEbUeI4dU8QqmYhmE7tIf9bePMc1ay0cRGgt3oNBTDokkJwhFRAYQCtFs6S9wa336d0fFvLRz1IWdIUqUjFjgQaEEEEbiNCtQU6O2bKy0cMAJyQwa0p3jy5LTG1FUbJ4w2al2xBQOHdiAbnjXwOo6q4cE8Y0jlySuQEiNBDwWuFQU4EE9CFPCw18NwDHkM+E3FOHLqFJxCHlZmH5XNf4Bwr/AI5lPSI0PM0tO8Eean9SQ7m29i1w72s4H+HmxHaO5GueTx7w8RQ+a7XKPqxp30v1Fj6qk26wETkq+H+dvfYeDm/fRGe1ZounRwRwqKpsJxjCxzmO1FklwoUh0BgpiI26dSYl0UZkCdbavBQ7q0e2ooqwgiydMmxvELjxTuGusmZ3TxS8OWB7LaGU8CmIZTgSjDiBRBGsEQVAiAwHZ23Yfebw5hWBQLeKwB+DFDwCDUFKIVOxxl3/APqcf7T9ldAgiouEGh07EUQAS6IUQCanYLaL8LHGY/sn0bE5cH+FfIldtBXmphXYvZpj/bwexef2kId3+KHoP7dPJPB+iWWPs2iCCCoQAgggsYjyti9vB1R0df51UgqO40iD+IU8RcelVISx6oLOIe1DBfw8z2rR3Ine5V3j9cVlH3FV3Xb/AAUTMo8Ad9neb4ajyXB4FiWncpdaOiErQQSXJbgiosMRyE0YQ4J9wSaJ7Foo5w2S8NNk1OHRPyLKBMTLJhTgcmIZToSjjrSlpoFLBQMGQgEaJYIIjA4EEVBUaSimC7s3XYfcPDkVKBRRoAe0g/8AOBWATiEWVQ8MmDXs3+8ND8Q4qxog0OnY0QrLAMVdLRmRWatNx8Q/M3xCgOCZdYrBPSMlNNiw2xGGrXgOaeRT65t7KMermlXni+F/9t+v9y6QFVOzllGnQaCCCIpFn7BrvhcD4aH0qpSZm2VY4ckcq/Mxp4gV670i8mhn4jjhUUXBPaDg/wCFm3EDuOOZvQrvixntOwTt5YvA78O/hvQmvY2N7o4w4VukhJlYlRRLISHQhuOLJioUtQiEyFkZ57szlYQVXSuqsYackh9pTzXKO1OsQGQ8ClhICUEAjgKMpEPVH+vmgEWEpISxosAZm4RIzNs9twfop8jMiI2osdCOB3phRcN/fxOgRMnTLchNvCcKQ9KUHsJnnQIzIjPeY4OHPl0IqPFehMOnGxoTIrPde0OHiNDzGi85M18V2v2ZO/8ABbyfEA/uTQJZVqzVoIIKhAJ4so+HnuU4E/Ov1UkqNJaO/mP0SPzQy8WSU3HhBzS06EEHxTiCZqxTzptXhRlJt7Py5iR/Kbj6+SgPG9bv2ztHbQzS+TX+pYRnuhRXR1RdiUgsTjUZWCf/2Q==">
            <a:extLst>
              <a:ext uri="{FF2B5EF4-FFF2-40B4-BE49-F238E27FC236}">
                <a16:creationId xmlns:a16="http://schemas.microsoft.com/office/drawing/2014/main" id="{FFB09F61-1656-4FB6-9654-221FEDFD9A3A}"/>
              </a:ext>
            </a:extLst>
          </p:cNvPr>
          <p:cNvSpPr>
            <a:spLocks noChangeAspect="1" noChangeArrowheads="1"/>
          </p:cNvSpPr>
          <p:nvPr/>
        </p:nvSpPr>
        <p:spPr bwMode="auto">
          <a:xfrm>
            <a:off x="1626808" y="-2132796"/>
            <a:ext cx="3933825" cy="48672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sz="3200" b="1" dirty="0">
              <a:solidFill>
                <a:prstClr val="white"/>
              </a:solidFill>
              <a:latin typeface="Calibri"/>
            </a:endParaRPr>
          </a:p>
        </p:txBody>
      </p:sp>
      <p:grpSp>
        <p:nvGrpSpPr>
          <p:cNvPr id="130" name="Group 129">
            <a:extLst>
              <a:ext uri="{FF2B5EF4-FFF2-40B4-BE49-F238E27FC236}">
                <a16:creationId xmlns:a16="http://schemas.microsoft.com/office/drawing/2014/main" id="{75305ABD-B7DC-4572-A0F8-348E3B5284EB}"/>
              </a:ext>
            </a:extLst>
          </p:cNvPr>
          <p:cNvGrpSpPr/>
          <p:nvPr/>
        </p:nvGrpSpPr>
        <p:grpSpPr>
          <a:xfrm>
            <a:off x="2931376" y="685801"/>
            <a:ext cx="3007913" cy="5536337"/>
            <a:chOff x="2929787" y="685800"/>
            <a:chExt cx="3007913" cy="5536337"/>
          </a:xfrm>
        </p:grpSpPr>
        <p:grpSp>
          <p:nvGrpSpPr>
            <p:cNvPr id="8" name="Group 21">
              <a:extLst>
                <a:ext uri="{FF2B5EF4-FFF2-40B4-BE49-F238E27FC236}">
                  <a16:creationId xmlns:a16="http://schemas.microsoft.com/office/drawing/2014/main" id="{47CD9CA8-606F-4A67-AAB3-564536476C81}"/>
                </a:ext>
              </a:extLst>
            </p:cNvPr>
            <p:cNvGrpSpPr/>
            <p:nvPr/>
          </p:nvGrpSpPr>
          <p:grpSpPr>
            <a:xfrm>
              <a:off x="3106547" y="1219200"/>
              <a:ext cx="2831153" cy="4562476"/>
              <a:chOff x="2650935" y="1600200"/>
              <a:chExt cx="2831153" cy="4562476"/>
            </a:xfrm>
          </p:grpSpPr>
          <p:sp>
            <p:nvSpPr>
              <p:cNvPr id="9" name="Rectangle 8">
                <a:extLst>
                  <a:ext uri="{FF2B5EF4-FFF2-40B4-BE49-F238E27FC236}">
                    <a16:creationId xmlns:a16="http://schemas.microsoft.com/office/drawing/2014/main" id="{18464ED7-E94B-46BA-A4F5-82D0B4F6E59D}"/>
                  </a:ext>
                </a:extLst>
              </p:cNvPr>
              <p:cNvSpPr/>
              <p:nvPr/>
            </p:nvSpPr>
            <p:spPr bwMode="auto">
              <a:xfrm>
                <a:off x="4724400" y="1981201"/>
                <a:ext cx="685800" cy="280993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defRPr/>
                </a:pPr>
                <a:endParaRPr lang="en-US" kern="0" dirty="0">
                  <a:solidFill>
                    <a:prstClr val="white"/>
                  </a:solidFill>
                  <a:latin typeface="Calibri"/>
                </a:endParaRPr>
              </a:p>
            </p:txBody>
          </p:sp>
          <p:pic>
            <p:nvPicPr>
              <p:cNvPr id="10" name="Picture 9" descr="cwt.jpg">
                <a:extLst>
                  <a:ext uri="{FF2B5EF4-FFF2-40B4-BE49-F238E27FC236}">
                    <a16:creationId xmlns:a16="http://schemas.microsoft.com/office/drawing/2014/main" id="{98923E28-3B73-486A-9925-6A204B693E62}"/>
                  </a:ext>
                </a:extLst>
              </p:cNvPr>
              <p:cNvPicPr>
                <a:picLocks noChangeAspect="1"/>
              </p:cNvPicPr>
              <p:nvPr/>
            </p:nvPicPr>
            <p:blipFill rotWithShape="1">
              <a:blip r:embed="rId4" cstate="print"/>
              <a:srcRect l="6045" t="5150" r="61349" b="13691"/>
              <a:stretch/>
            </p:blipFill>
            <p:spPr>
              <a:xfrm>
                <a:off x="2650935" y="2040680"/>
                <a:ext cx="1968340" cy="4121996"/>
              </a:xfrm>
              <a:prstGeom prst="rect">
                <a:avLst/>
              </a:prstGeom>
              <a:ln>
                <a:solidFill>
                  <a:schemeClr val="bg1"/>
                </a:solidFill>
              </a:ln>
            </p:spPr>
          </p:pic>
          <p:grpSp>
            <p:nvGrpSpPr>
              <p:cNvPr id="11" name="Group 15">
                <a:extLst>
                  <a:ext uri="{FF2B5EF4-FFF2-40B4-BE49-F238E27FC236}">
                    <a16:creationId xmlns:a16="http://schemas.microsoft.com/office/drawing/2014/main" id="{C9E21104-E7DE-454C-9921-7B5862A7B6F7}"/>
                  </a:ext>
                </a:extLst>
              </p:cNvPr>
              <p:cNvGrpSpPr/>
              <p:nvPr/>
            </p:nvGrpSpPr>
            <p:grpSpPr>
              <a:xfrm>
                <a:off x="4592037" y="1600200"/>
                <a:ext cx="890051" cy="2345519"/>
                <a:chOff x="6478191" y="33010"/>
                <a:chExt cx="890051" cy="2345519"/>
              </a:xfrm>
            </p:grpSpPr>
            <p:pic>
              <p:nvPicPr>
                <p:cNvPr id="12" name="Picture 11" descr="all10.eps">
                  <a:extLst>
                    <a:ext uri="{FF2B5EF4-FFF2-40B4-BE49-F238E27FC236}">
                      <a16:creationId xmlns:a16="http://schemas.microsoft.com/office/drawing/2014/main" id="{64A6C6A9-B3FF-41C8-9BC3-B681E99B2A0C}"/>
                    </a:ext>
                  </a:extLst>
                </p:cNvPr>
                <p:cNvPicPr preferRelativeResize="0">
                  <a:picLocks/>
                </p:cNvPicPr>
                <p:nvPr/>
              </p:nvPicPr>
              <p:blipFill>
                <a:blip r:embed="rId5" cstate="print"/>
                <a:srcRect l="71545" t="4855" r="27265" b="9526"/>
                <a:stretch>
                  <a:fillRect/>
                </a:stretch>
              </p:blipFill>
              <p:spPr>
                <a:xfrm>
                  <a:off x="6789157" y="463897"/>
                  <a:ext cx="228600" cy="1828800"/>
                </a:xfrm>
                <a:prstGeom prst="rect">
                  <a:avLst/>
                </a:prstGeom>
                <a:noFill/>
                <a:ln>
                  <a:solidFill>
                    <a:schemeClr val="tx1"/>
                  </a:solidFill>
                </a:ln>
              </p:spPr>
            </p:pic>
            <p:sp>
              <p:nvSpPr>
                <p:cNvPr id="13" name="TextBox 12">
                  <a:extLst>
                    <a:ext uri="{FF2B5EF4-FFF2-40B4-BE49-F238E27FC236}">
                      <a16:creationId xmlns:a16="http://schemas.microsoft.com/office/drawing/2014/main" id="{4F6CDF30-85DD-4EFF-9C04-D9EE2F879944}"/>
                    </a:ext>
                  </a:extLst>
                </p:cNvPr>
                <p:cNvSpPr txBox="1"/>
                <p:nvPr/>
              </p:nvSpPr>
              <p:spPr>
                <a:xfrm>
                  <a:off x="6478191" y="33010"/>
                  <a:ext cx="803425" cy="430887"/>
                </a:xfrm>
                <a:prstGeom prst="rect">
                  <a:avLst/>
                </a:prstGeom>
                <a:noFill/>
              </p:spPr>
              <p:txBody>
                <a:bodyPr wrap="none" rtlCol="0">
                  <a:spAutoFit/>
                </a:bodyPr>
                <a:lstStyle/>
                <a:p>
                  <a:pPr algn="ctr" eaLnBrk="0" fontAlgn="base" hangingPunct="0">
                    <a:spcBef>
                      <a:spcPct val="0"/>
                    </a:spcBef>
                    <a:spcAft>
                      <a:spcPct val="0"/>
                    </a:spcAft>
                    <a:defRPr/>
                  </a:pPr>
                  <a:r>
                    <a:rPr lang="en-US" sz="1100" kern="0" dirty="0">
                      <a:solidFill>
                        <a:prstClr val="white"/>
                      </a:solidFill>
                      <a:latin typeface="Calibri"/>
                    </a:rPr>
                    <a:t>CWT</a:t>
                  </a:r>
                </a:p>
                <a:p>
                  <a:pPr algn="ctr" eaLnBrk="0" fontAlgn="base" hangingPunct="0">
                    <a:spcBef>
                      <a:spcPct val="0"/>
                    </a:spcBef>
                    <a:spcAft>
                      <a:spcPct val="0"/>
                    </a:spcAft>
                    <a:defRPr/>
                  </a:pPr>
                  <a:r>
                    <a:rPr lang="en-US" sz="1100" kern="0" dirty="0">
                      <a:solidFill>
                        <a:prstClr val="white"/>
                      </a:solidFill>
                      <a:latin typeface="Calibri"/>
                    </a:rPr>
                    <a:t>magnitude</a:t>
                  </a:r>
                  <a:endParaRPr lang="pt-BR" sz="1100" kern="0" dirty="0">
                    <a:solidFill>
                      <a:prstClr val="white"/>
                    </a:solidFill>
                    <a:latin typeface="Calibri"/>
                  </a:endParaRPr>
                </a:p>
              </p:txBody>
            </p:sp>
            <p:sp>
              <p:nvSpPr>
                <p:cNvPr id="14" name="TextBox 13">
                  <a:extLst>
                    <a:ext uri="{FF2B5EF4-FFF2-40B4-BE49-F238E27FC236}">
                      <a16:creationId xmlns:a16="http://schemas.microsoft.com/office/drawing/2014/main" id="{983647F9-3D52-4627-85A1-B38D84C5246E}"/>
                    </a:ext>
                  </a:extLst>
                </p:cNvPr>
                <p:cNvSpPr txBox="1"/>
                <p:nvPr/>
              </p:nvSpPr>
              <p:spPr>
                <a:xfrm>
                  <a:off x="7007585" y="2116919"/>
                  <a:ext cx="263214" cy="261610"/>
                </a:xfrm>
                <a:prstGeom prst="rect">
                  <a:avLst/>
                </a:prstGeom>
                <a:noFill/>
              </p:spPr>
              <p:txBody>
                <a:bodyPr wrap="none" rtlCol="0">
                  <a:spAutoFit/>
                </a:bodyPr>
                <a:lstStyle/>
                <a:p>
                  <a:pPr eaLnBrk="0" fontAlgn="base" hangingPunct="0">
                    <a:spcBef>
                      <a:spcPct val="0"/>
                    </a:spcBef>
                    <a:spcAft>
                      <a:spcPct val="0"/>
                    </a:spcAft>
                    <a:defRPr/>
                  </a:pPr>
                  <a:r>
                    <a:rPr lang="en-US" sz="1100" kern="0" dirty="0">
                      <a:solidFill>
                        <a:prstClr val="white"/>
                      </a:solidFill>
                      <a:latin typeface="Calibri"/>
                    </a:rPr>
                    <a:t>0</a:t>
                  </a:r>
                  <a:endParaRPr lang="pt-BR" sz="1100" kern="0" dirty="0">
                    <a:solidFill>
                      <a:prstClr val="white"/>
                    </a:solidFill>
                    <a:latin typeface="Calibri"/>
                  </a:endParaRPr>
                </a:p>
              </p:txBody>
            </p:sp>
            <p:sp>
              <p:nvSpPr>
                <p:cNvPr id="15" name="TextBox 14">
                  <a:extLst>
                    <a:ext uri="{FF2B5EF4-FFF2-40B4-BE49-F238E27FC236}">
                      <a16:creationId xmlns:a16="http://schemas.microsoft.com/office/drawing/2014/main" id="{3D2A76D2-9296-4C0A-BEA2-6C180426EA67}"/>
                    </a:ext>
                  </a:extLst>
                </p:cNvPr>
                <p:cNvSpPr txBox="1"/>
                <p:nvPr/>
              </p:nvSpPr>
              <p:spPr>
                <a:xfrm>
                  <a:off x="6983200" y="336140"/>
                  <a:ext cx="385042" cy="261610"/>
                </a:xfrm>
                <a:prstGeom prst="rect">
                  <a:avLst/>
                </a:prstGeom>
                <a:noFill/>
              </p:spPr>
              <p:txBody>
                <a:bodyPr wrap="none" rtlCol="0">
                  <a:spAutoFit/>
                </a:bodyPr>
                <a:lstStyle/>
                <a:p>
                  <a:pPr eaLnBrk="0" fontAlgn="base" hangingPunct="0">
                    <a:spcBef>
                      <a:spcPct val="0"/>
                    </a:spcBef>
                    <a:spcAft>
                      <a:spcPct val="0"/>
                    </a:spcAft>
                    <a:defRPr/>
                  </a:pPr>
                  <a:r>
                    <a:rPr lang="en-US" sz="1100" kern="0" dirty="0">
                      <a:solidFill>
                        <a:prstClr val="white"/>
                      </a:solidFill>
                      <a:latin typeface="Calibri"/>
                    </a:rPr>
                    <a:t>Pos</a:t>
                  </a:r>
                  <a:endParaRPr lang="pt-BR" sz="1100" kern="0" dirty="0">
                    <a:solidFill>
                      <a:prstClr val="white"/>
                    </a:solidFill>
                    <a:latin typeface="Calibri"/>
                  </a:endParaRPr>
                </a:p>
              </p:txBody>
            </p:sp>
          </p:grpSp>
        </p:grpSp>
        <p:sp>
          <p:nvSpPr>
            <p:cNvPr id="18" name="Freeform 40">
              <a:extLst>
                <a:ext uri="{FF2B5EF4-FFF2-40B4-BE49-F238E27FC236}">
                  <a16:creationId xmlns:a16="http://schemas.microsoft.com/office/drawing/2014/main" id="{6352CCC8-379C-413E-A80E-91ABB068C0A3}"/>
                </a:ext>
              </a:extLst>
            </p:cNvPr>
            <p:cNvSpPr>
              <a:spLocks/>
            </p:cNvSpPr>
            <p:nvPr/>
          </p:nvSpPr>
          <p:spPr bwMode="auto">
            <a:xfrm>
              <a:off x="2929787" y="827559"/>
              <a:ext cx="687832" cy="533400"/>
            </a:xfrm>
            <a:custGeom>
              <a:avLst/>
              <a:gdLst>
                <a:gd name="T0" fmla="*/ 0 w 711"/>
                <a:gd name="T1" fmla="*/ 2147483647 h 464"/>
                <a:gd name="T2" fmla="*/ 2147483647 w 711"/>
                <a:gd name="T3" fmla="*/ 2147483647 h 464"/>
                <a:gd name="T4" fmla="*/ 2147483647 w 711"/>
                <a:gd name="T5" fmla="*/ 2147483647 h 464"/>
                <a:gd name="T6" fmla="*/ 2147483647 w 711"/>
                <a:gd name="T7" fmla="*/ 2147483647 h 464"/>
                <a:gd name="T8" fmla="*/ 2147483647 w 711"/>
                <a:gd name="T9" fmla="*/ 2147483647 h 464"/>
                <a:gd name="T10" fmla="*/ 2147483647 w 711"/>
                <a:gd name="T11" fmla="*/ 2147483647 h 464"/>
                <a:gd name="T12" fmla="*/ 2147483647 w 711"/>
                <a:gd name="T13" fmla="*/ 2147483647 h 464"/>
                <a:gd name="T14" fmla="*/ 2147483647 w 711"/>
                <a:gd name="T15" fmla="*/ 2147483647 h 464"/>
                <a:gd name="T16" fmla="*/ 0 60000 65536"/>
                <a:gd name="T17" fmla="*/ 0 60000 65536"/>
                <a:gd name="T18" fmla="*/ 0 60000 65536"/>
                <a:gd name="T19" fmla="*/ 0 60000 65536"/>
                <a:gd name="T20" fmla="*/ 0 60000 65536"/>
                <a:gd name="T21" fmla="*/ 0 60000 65536"/>
                <a:gd name="T22" fmla="*/ 0 60000 65536"/>
                <a:gd name="T23" fmla="*/ 0 60000 65536"/>
                <a:gd name="T24" fmla="*/ 0 w 711"/>
                <a:gd name="T25" fmla="*/ 0 h 464"/>
                <a:gd name="T26" fmla="*/ 711 w 711"/>
                <a:gd name="T27" fmla="*/ 464 h 4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1" h="464">
                  <a:moveTo>
                    <a:pt x="0" y="296"/>
                  </a:moveTo>
                  <a:cubicBezTo>
                    <a:pt x="61" y="307"/>
                    <a:pt x="122" y="318"/>
                    <a:pt x="165" y="337"/>
                  </a:cubicBezTo>
                  <a:cubicBezTo>
                    <a:pt x="208" y="356"/>
                    <a:pt x="224" y="464"/>
                    <a:pt x="259" y="408"/>
                  </a:cubicBezTo>
                  <a:cubicBezTo>
                    <a:pt x="294" y="352"/>
                    <a:pt x="339" y="4"/>
                    <a:pt x="376" y="2"/>
                  </a:cubicBezTo>
                  <a:cubicBezTo>
                    <a:pt x="413" y="0"/>
                    <a:pt x="452" y="338"/>
                    <a:pt x="482" y="396"/>
                  </a:cubicBezTo>
                  <a:cubicBezTo>
                    <a:pt x="512" y="454"/>
                    <a:pt x="538" y="360"/>
                    <a:pt x="558" y="349"/>
                  </a:cubicBezTo>
                  <a:cubicBezTo>
                    <a:pt x="578" y="338"/>
                    <a:pt x="575" y="340"/>
                    <a:pt x="600" y="331"/>
                  </a:cubicBezTo>
                  <a:cubicBezTo>
                    <a:pt x="625" y="322"/>
                    <a:pt x="693" y="302"/>
                    <a:pt x="711" y="296"/>
                  </a:cubicBezTo>
                </a:path>
              </a:pathLst>
            </a:custGeom>
            <a:solidFill>
              <a:schemeClr val="tx1">
                <a:lumMod val="50000"/>
              </a:schemeClr>
            </a:solidFill>
            <a:ln w="9525">
              <a:solidFill>
                <a:schemeClr val="tx1"/>
              </a:solidFill>
              <a:round/>
              <a:headEnd/>
              <a:tailEnd/>
            </a:ln>
          </p:spPr>
          <p:txBody>
            <a:bodyPr/>
            <a:lstStyle/>
            <a:p>
              <a:pPr eaLnBrk="0" fontAlgn="base" hangingPunct="0">
                <a:spcBef>
                  <a:spcPct val="0"/>
                </a:spcBef>
                <a:spcAft>
                  <a:spcPct val="0"/>
                </a:spcAft>
                <a:defRPr/>
              </a:pPr>
              <a:endParaRPr lang="en-US" sz="3200" kern="0" dirty="0">
                <a:solidFill>
                  <a:prstClr val="white"/>
                </a:solidFill>
                <a:latin typeface="Calibri"/>
              </a:endParaRPr>
            </a:p>
          </p:txBody>
        </p:sp>
        <p:sp>
          <p:nvSpPr>
            <p:cNvPr id="19" name="Rectangle 18">
              <a:extLst>
                <a:ext uri="{FF2B5EF4-FFF2-40B4-BE49-F238E27FC236}">
                  <a16:creationId xmlns:a16="http://schemas.microsoft.com/office/drawing/2014/main" id="{ECC7F3D9-0AB4-44C8-B535-E72C04D256A0}"/>
                </a:ext>
              </a:extLst>
            </p:cNvPr>
            <p:cNvSpPr/>
            <p:nvPr/>
          </p:nvSpPr>
          <p:spPr bwMode="auto">
            <a:xfrm>
              <a:off x="3656012" y="685800"/>
              <a:ext cx="1143000" cy="6858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defRPr/>
              </a:pPr>
              <a:r>
                <a:rPr lang="en-US" sz="1600" kern="0" dirty="0">
                  <a:solidFill>
                    <a:prstClr val="white"/>
                  </a:solidFill>
                  <a:latin typeface="Calibri"/>
                </a:rPr>
                <a:t>CWT</a:t>
              </a:r>
            </a:p>
            <a:p>
              <a:pPr algn="ctr" fontAlgn="base">
                <a:spcBef>
                  <a:spcPct val="0"/>
                </a:spcBef>
                <a:spcAft>
                  <a:spcPct val="0"/>
                </a:spcAft>
                <a:defRPr/>
              </a:pPr>
              <a:r>
                <a:rPr lang="en-US" sz="1200" kern="0" dirty="0">
                  <a:solidFill>
                    <a:prstClr val="white"/>
                  </a:solidFill>
                  <a:latin typeface="Calibri"/>
                </a:rPr>
                <a:t>Morlet wavelets</a:t>
              </a:r>
            </a:p>
          </p:txBody>
        </p:sp>
        <p:grpSp>
          <p:nvGrpSpPr>
            <p:cNvPr id="79" name="Group 78">
              <a:extLst>
                <a:ext uri="{FF2B5EF4-FFF2-40B4-BE49-F238E27FC236}">
                  <a16:creationId xmlns:a16="http://schemas.microsoft.com/office/drawing/2014/main" id="{C19C19D6-88AC-4335-9F80-F9BD3C4F45BB}"/>
                </a:ext>
              </a:extLst>
            </p:cNvPr>
            <p:cNvGrpSpPr/>
            <p:nvPr/>
          </p:nvGrpSpPr>
          <p:grpSpPr>
            <a:xfrm>
              <a:off x="3196409" y="5781676"/>
              <a:ext cx="1949399" cy="440461"/>
              <a:chOff x="3240386" y="6075414"/>
              <a:chExt cx="1949399" cy="440461"/>
            </a:xfrm>
          </p:grpSpPr>
          <p:sp>
            <p:nvSpPr>
              <p:cNvPr id="80" name="TextBox 79">
                <a:extLst>
                  <a:ext uri="{FF2B5EF4-FFF2-40B4-BE49-F238E27FC236}">
                    <a16:creationId xmlns:a16="http://schemas.microsoft.com/office/drawing/2014/main" id="{0E2E7239-CCBF-40E1-BC65-8BCCBAA08D95}"/>
                  </a:ext>
                </a:extLst>
              </p:cNvPr>
              <p:cNvSpPr txBox="1"/>
              <p:nvPr/>
            </p:nvSpPr>
            <p:spPr>
              <a:xfrm>
                <a:off x="3571506" y="6238876"/>
                <a:ext cx="1120371" cy="276999"/>
              </a:xfrm>
              <a:prstGeom prst="rect">
                <a:avLst/>
              </a:prstGeom>
              <a:noFill/>
            </p:spPr>
            <p:txBody>
              <a:bodyPr wrap="none" rtlCol="0">
                <a:spAutoFit/>
              </a:bodyPr>
              <a:lstStyle/>
              <a:p>
                <a:pPr defTabSz="1218987"/>
                <a:r>
                  <a:rPr lang="en-US" sz="1200" dirty="0">
                    <a:solidFill>
                      <a:prstClr val="white"/>
                    </a:solidFill>
                    <a:latin typeface="Calibri"/>
                  </a:rPr>
                  <a:t>Frequency (Hz)</a:t>
                </a:r>
              </a:p>
            </p:txBody>
          </p:sp>
          <p:sp>
            <p:nvSpPr>
              <p:cNvPr id="81" name="TextBox 80">
                <a:extLst>
                  <a:ext uri="{FF2B5EF4-FFF2-40B4-BE49-F238E27FC236}">
                    <a16:creationId xmlns:a16="http://schemas.microsoft.com/office/drawing/2014/main" id="{D5F58EE0-A090-4773-AA3D-76EE64DF573C}"/>
                  </a:ext>
                </a:extLst>
              </p:cNvPr>
              <p:cNvSpPr txBox="1"/>
              <p:nvPr/>
            </p:nvSpPr>
            <p:spPr>
              <a:xfrm>
                <a:off x="3240386" y="6086476"/>
                <a:ext cx="341760" cy="276999"/>
              </a:xfrm>
              <a:prstGeom prst="rect">
                <a:avLst/>
              </a:prstGeom>
              <a:noFill/>
            </p:spPr>
            <p:txBody>
              <a:bodyPr wrap="none" rtlCol="0">
                <a:spAutoFit/>
              </a:bodyPr>
              <a:lstStyle/>
              <a:p>
                <a:pPr defTabSz="1218987"/>
                <a:r>
                  <a:rPr lang="en-US" sz="1200" dirty="0">
                    <a:solidFill>
                      <a:prstClr val="white"/>
                    </a:solidFill>
                    <a:latin typeface="Calibri"/>
                  </a:rPr>
                  <a:t>20</a:t>
                </a:r>
              </a:p>
            </p:txBody>
          </p:sp>
          <p:sp>
            <p:nvSpPr>
              <p:cNvPr id="82" name="TextBox 81">
                <a:extLst>
                  <a:ext uri="{FF2B5EF4-FFF2-40B4-BE49-F238E27FC236}">
                    <a16:creationId xmlns:a16="http://schemas.microsoft.com/office/drawing/2014/main" id="{94E1AFE0-6A86-47D6-9423-8C1A1F336A0D}"/>
                  </a:ext>
                </a:extLst>
              </p:cNvPr>
              <p:cNvSpPr txBox="1"/>
              <p:nvPr/>
            </p:nvSpPr>
            <p:spPr>
              <a:xfrm>
                <a:off x="3789932" y="6086832"/>
                <a:ext cx="341760" cy="276999"/>
              </a:xfrm>
              <a:prstGeom prst="rect">
                <a:avLst/>
              </a:prstGeom>
              <a:noFill/>
            </p:spPr>
            <p:txBody>
              <a:bodyPr wrap="none" rtlCol="0">
                <a:spAutoFit/>
              </a:bodyPr>
              <a:lstStyle/>
              <a:p>
                <a:pPr defTabSz="1218987"/>
                <a:r>
                  <a:rPr lang="en-US" sz="1200" dirty="0">
                    <a:solidFill>
                      <a:prstClr val="white"/>
                    </a:solidFill>
                    <a:latin typeface="Calibri"/>
                  </a:rPr>
                  <a:t>40</a:t>
                </a:r>
              </a:p>
            </p:txBody>
          </p:sp>
          <p:sp>
            <p:nvSpPr>
              <p:cNvPr id="83" name="TextBox 82">
                <a:extLst>
                  <a:ext uri="{FF2B5EF4-FFF2-40B4-BE49-F238E27FC236}">
                    <a16:creationId xmlns:a16="http://schemas.microsoft.com/office/drawing/2014/main" id="{24B6A901-E912-404D-8830-8E9E48510345}"/>
                  </a:ext>
                </a:extLst>
              </p:cNvPr>
              <p:cNvSpPr txBox="1"/>
              <p:nvPr/>
            </p:nvSpPr>
            <p:spPr>
              <a:xfrm>
                <a:off x="4307186" y="6075414"/>
                <a:ext cx="341760" cy="276999"/>
              </a:xfrm>
              <a:prstGeom prst="rect">
                <a:avLst/>
              </a:prstGeom>
              <a:noFill/>
            </p:spPr>
            <p:txBody>
              <a:bodyPr wrap="none" rtlCol="0">
                <a:spAutoFit/>
              </a:bodyPr>
              <a:lstStyle/>
              <a:p>
                <a:pPr defTabSz="1218987"/>
                <a:r>
                  <a:rPr lang="en-US" sz="1200" dirty="0">
                    <a:solidFill>
                      <a:prstClr val="white"/>
                    </a:solidFill>
                    <a:latin typeface="Calibri"/>
                  </a:rPr>
                  <a:t>60</a:t>
                </a:r>
              </a:p>
            </p:txBody>
          </p:sp>
          <p:sp>
            <p:nvSpPr>
              <p:cNvPr id="84" name="TextBox 83">
                <a:extLst>
                  <a:ext uri="{FF2B5EF4-FFF2-40B4-BE49-F238E27FC236}">
                    <a16:creationId xmlns:a16="http://schemas.microsoft.com/office/drawing/2014/main" id="{DB0D0720-2105-450F-BF71-830612911C39}"/>
                  </a:ext>
                </a:extLst>
              </p:cNvPr>
              <p:cNvSpPr txBox="1"/>
              <p:nvPr/>
            </p:nvSpPr>
            <p:spPr>
              <a:xfrm>
                <a:off x="4848025" y="6076545"/>
                <a:ext cx="341760" cy="276999"/>
              </a:xfrm>
              <a:prstGeom prst="rect">
                <a:avLst/>
              </a:prstGeom>
              <a:noFill/>
            </p:spPr>
            <p:txBody>
              <a:bodyPr wrap="none" rtlCol="0">
                <a:spAutoFit/>
              </a:bodyPr>
              <a:lstStyle/>
              <a:p>
                <a:pPr defTabSz="1218987"/>
                <a:r>
                  <a:rPr lang="en-US" sz="1200" dirty="0">
                    <a:solidFill>
                      <a:prstClr val="white"/>
                    </a:solidFill>
                    <a:latin typeface="Calibri"/>
                  </a:rPr>
                  <a:t>80</a:t>
                </a:r>
              </a:p>
            </p:txBody>
          </p:sp>
        </p:grpSp>
      </p:grpSp>
      <p:grpSp>
        <p:nvGrpSpPr>
          <p:cNvPr id="128" name="Group 127">
            <a:extLst>
              <a:ext uri="{FF2B5EF4-FFF2-40B4-BE49-F238E27FC236}">
                <a16:creationId xmlns:a16="http://schemas.microsoft.com/office/drawing/2014/main" id="{0FA05847-7337-47B9-B002-EBDC56431972}"/>
              </a:ext>
            </a:extLst>
          </p:cNvPr>
          <p:cNvGrpSpPr/>
          <p:nvPr/>
        </p:nvGrpSpPr>
        <p:grpSpPr>
          <a:xfrm>
            <a:off x="1877745" y="1371601"/>
            <a:ext cx="1304750" cy="4810997"/>
            <a:chOff x="1876157" y="1371600"/>
            <a:chExt cx="1304750" cy="4810997"/>
          </a:xfrm>
        </p:grpSpPr>
        <p:pic>
          <p:nvPicPr>
            <p:cNvPr id="4" name="Content Placeholder 3" descr="all_p.tif">
              <a:extLst>
                <a:ext uri="{FF2B5EF4-FFF2-40B4-BE49-F238E27FC236}">
                  <a16:creationId xmlns:a16="http://schemas.microsoft.com/office/drawing/2014/main" id="{5A638C8C-D011-4B47-A844-2399024D3C94}"/>
                </a:ext>
              </a:extLst>
            </p:cNvPr>
            <p:cNvPicPr>
              <a:picLocks noChangeAspect="1"/>
            </p:cNvPicPr>
            <p:nvPr/>
          </p:nvPicPr>
          <p:blipFill rotWithShape="1">
            <a:blip r:embed="rId6" cstate="print"/>
            <a:srcRect l="38627" t="5471" r="35165" b="6165"/>
            <a:stretch/>
          </p:blipFill>
          <p:spPr bwMode="auto">
            <a:xfrm>
              <a:off x="2025722" y="1669882"/>
              <a:ext cx="957759" cy="4111793"/>
            </a:xfrm>
            <a:prstGeom prst="rect">
              <a:avLst/>
            </a:prstGeom>
            <a:noFill/>
            <a:ln w="12700">
              <a:solidFill>
                <a:schemeClr val="bg1"/>
              </a:solidFill>
              <a:miter lim="800000"/>
              <a:headEnd/>
              <a:tailEnd/>
            </a:ln>
            <a:effectLst/>
          </p:spPr>
        </p:pic>
        <p:sp>
          <p:nvSpPr>
            <p:cNvPr id="5" name="Rectangle 4">
              <a:extLst>
                <a:ext uri="{FF2B5EF4-FFF2-40B4-BE49-F238E27FC236}">
                  <a16:creationId xmlns:a16="http://schemas.microsoft.com/office/drawing/2014/main" id="{7E93C4E2-A32A-42FD-BC87-AFE981DDCB61}"/>
                </a:ext>
              </a:extLst>
            </p:cNvPr>
            <p:cNvSpPr/>
            <p:nvPr/>
          </p:nvSpPr>
          <p:spPr>
            <a:xfrm>
              <a:off x="2132012" y="1371600"/>
              <a:ext cx="990600" cy="276999"/>
            </a:xfrm>
            <a:prstGeom prst="rect">
              <a:avLst/>
            </a:prstGeom>
          </p:spPr>
          <p:txBody>
            <a:bodyPr wrap="square">
              <a:spAutoFit/>
            </a:bodyPr>
            <a:lstStyle/>
            <a:p>
              <a:pPr eaLnBrk="0" fontAlgn="base" hangingPunct="0">
                <a:spcBef>
                  <a:spcPct val="0"/>
                </a:spcBef>
                <a:spcAft>
                  <a:spcPct val="0"/>
                </a:spcAft>
              </a:pPr>
              <a:r>
                <a:rPr lang="en-US" sz="1200" dirty="0">
                  <a:solidFill>
                    <a:prstClr val="white"/>
                  </a:solidFill>
                  <a:latin typeface="Calibri"/>
                </a:rPr>
                <a:t>Synthetic</a:t>
              </a:r>
            </a:p>
          </p:txBody>
        </p:sp>
        <p:grpSp>
          <p:nvGrpSpPr>
            <p:cNvPr id="102" name="Group 101">
              <a:extLst>
                <a:ext uri="{FF2B5EF4-FFF2-40B4-BE49-F238E27FC236}">
                  <a16:creationId xmlns:a16="http://schemas.microsoft.com/office/drawing/2014/main" id="{5F55018A-F8FD-4C7D-8FED-9CC43B643DE5}"/>
                </a:ext>
              </a:extLst>
            </p:cNvPr>
            <p:cNvGrpSpPr/>
            <p:nvPr/>
          </p:nvGrpSpPr>
          <p:grpSpPr>
            <a:xfrm>
              <a:off x="1876157" y="5742136"/>
              <a:ext cx="1304750" cy="440461"/>
              <a:chOff x="3240386" y="6075414"/>
              <a:chExt cx="1545973" cy="440461"/>
            </a:xfrm>
          </p:grpSpPr>
          <p:sp>
            <p:nvSpPr>
              <p:cNvPr id="103" name="TextBox 102">
                <a:extLst>
                  <a:ext uri="{FF2B5EF4-FFF2-40B4-BE49-F238E27FC236}">
                    <a16:creationId xmlns:a16="http://schemas.microsoft.com/office/drawing/2014/main" id="{EA3FB0DC-A9D4-4BD5-8FD8-1AB3D5289ACA}"/>
                  </a:ext>
                </a:extLst>
              </p:cNvPr>
              <p:cNvSpPr txBox="1"/>
              <p:nvPr/>
            </p:nvSpPr>
            <p:spPr>
              <a:xfrm>
                <a:off x="3571506" y="6238876"/>
                <a:ext cx="991851" cy="276999"/>
              </a:xfrm>
              <a:prstGeom prst="rect">
                <a:avLst/>
              </a:prstGeom>
              <a:noFill/>
            </p:spPr>
            <p:txBody>
              <a:bodyPr wrap="none" rtlCol="0">
                <a:spAutoFit/>
              </a:bodyPr>
              <a:lstStyle/>
              <a:p>
                <a:pPr defTabSz="1218987"/>
                <a:r>
                  <a:rPr lang="en-US" sz="1200" dirty="0">
                    <a:solidFill>
                      <a:prstClr val="white"/>
                    </a:solidFill>
                    <a:latin typeface="Calibri"/>
                  </a:rPr>
                  <a:t>Amplitude</a:t>
                </a:r>
              </a:p>
            </p:txBody>
          </p:sp>
          <p:sp>
            <p:nvSpPr>
              <p:cNvPr id="104" name="TextBox 103">
                <a:extLst>
                  <a:ext uri="{FF2B5EF4-FFF2-40B4-BE49-F238E27FC236}">
                    <a16:creationId xmlns:a16="http://schemas.microsoft.com/office/drawing/2014/main" id="{33A56A81-FF0E-4294-8D39-48B681EF9A05}"/>
                  </a:ext>
                </a:extLst>
              </p:cNvPr>
              <p:cNvSpPr txBox="1"/>
              <p:nvPr/>
            </p:nvSpPr>
            <p:spPr>
              <a:xfrm>
                <a:off x="3240386" y="6086476"/>
                <a:ext cx="513210" cy="276999"/>
              </a:xfrm>
              <a:prstGeom prst="rect">
                <a:avLst/>
              </a:prstGeom>
              <a:noFill/>
            </p:spPr>
            <p:txBody>
              <a:bodyPr wrap="none" rtlCol="0">
                <a:spAutoFit/>
              </a:bodyPr>
              <a:lstStyle/>
              <a:p>
                <a:pPr defTabSz="1218987"/>
                <a:r>
                  <a:rPr lang="en-US" sz="1200" dirty="0">
                    <a:solidFill>
                      <a:prstClr val="white"/>
                    </a:solidFill>
                    <a:latin typeface="Calibri"/>
                  </a:rPr>
                  <a:t>Neg</a:t>
                </a:r>
              </a:p>
            </p:txBody>
          </p:sp>
          <p:sp>
            <p:nvSpPr>
              <p:cNvPr id="105" name="TextBox 104">
                <a:extLst>
                  <a:ext uri="{FF2B5EF4-FFF2-40B4-BE49-F238E27FC236}">
                    <a16:creationId xmlns:a16="http://schemas.microsoft.com/office/drawing/2014/main" id="{B297381D-8334-461C-9EC7-669B856D5882}"/>
                  </a:ext>
                </a:extLst>
              </p:cNvPr>
              <p:cNvSpPr txBox="1"/>
              <p:nvPr/>
            </p:nvSpPr>
            <p:spPr>
              <a:xfrm>
                <a:off x="3789933" y="6086832"/>
                <a:ext cx="311877" cy="276999"/>
              </a:xfrm>
              <a:prstGeom prst="rect">
                <a:avLst/>
              </a:prstGeom>
              <a:noFill/>
            </p:spPr>
            <p:txBody>
              <a:bodyPr wrap="none" rtlCol="0">
                <a:spAutoFit/>
              </a:bodyPr>
              <a:lstStyle/>
              <a:p>
                <a:pPr defTabSz="1218987"/>
                <a:r>
                  <a:rPr lang="en-US" sz="1200" dirty="0">
                    <a:solidFill>
                      <a:prstClr val="white"/>
                    </a:solidFill>
                    <a:latin typeface="Calibri"/>
                  </a:rPr>
                  <a:t>0</a:t>
                </a:r>
              </a:p>
            </p:txBody>
          </p:sp>
          <p:sp>
            <p:nvSpPr>
              <p:cNvPr id="106" name="TextBox 105">
                <a:extLst>
                  <a:ext uri="{FF2B5EF4-FFF2-40B4-BE49-F238E27FC236}">
                    <a16:creationId xmlns:a16="http://schemas.microsoft.com/office/drawing/2014/main" id="{352C391B-33F5-43F4-9AC2-66DACA46E24E}"/>
                  </a:ext>
                </a:extLst>
              </p:cNvPr>
              <p:cNvSpPr txBox="1"/>
              <p:nvPr/>
            </p:nvSpPr>
            <p:spPr>
              <a:xfrm>
                <a:off x="4307186" y="6075414"/>
                <a:ext cx="479173" cy="276999"/>
              </a:xfrm>
              <a:prstGeom prst="rect">
                <a:avLst/>
              </a:prstGeom>
              <a:noFill/>
            </p:spPr>
            <p:txBody>
              <a:bodyPr wrap="none" rtlCol="0">
                <a:spAutoFit/>
              </a:bodyPr>
              <a:lstStyle/>
              <a:p>
                <a:pPr defTabSz="1218987"/>
                <a:r>
                  <a:rPr lang="en-US" sz="1200" dirty="0">
                    <a:solidFill>
                      <a:prstClr val="white"/>
                    </a:solidFill>
                    <a:latin typeface="Calibri"/>
                  </a:rPr>
                  <a:t>Pos</a:t>
                </a:r>
              </a:p>
            </p:txBody>
          </p:sp>
        </p:grpSp>
      </p:grpSp>
      <p:grpSp>
        <p:nvGrpSpPr>
          <p:cNvPr id="129" name="Group 128">
            <a:extLst>
              <a:ext uri="{FF2B5EF4-FFF2-40B4-BE49-F238E27FC236}">
                <a16:creationId xmlns:a16="http://schemas.microsoft.com/office/drawing/2014/main" id="{1BB784AD-F22A-4FB9-86E6-7B189FFDB7C7}"/>
              </a:ext>
            </a:extLst>
          </p:cNvPr>
          <p:cNvGrpSpPr/>
          <p:nvPr/>
        </p:nvGrpSpPr>
        <p:grpSpPr>
          <a:xfrm>
            <a:off x="269875" y="1371601"/>
            <a:ext cx="1794774" cy="4810783"/>
            <a:chOff x="268287" y="1371600"/>
            <a:chExt cx="1794774" cy="4810783"/>
          </a:xfrm>
        </p:grpSpPr>
        <p:grpSp>
          <p:nvGrpSpPr>
            <p:cNvPr id="127" name="Group 126">
              <a:extLst>
                <a:ext uri="{FF2B5EF4-FFF2-40B4-BE49-F238E27FC236}">
                  <a16:creationId xmlns:a16="http://schemas.microsoft.com/office/drawing/2014/main" id="{A15BB868-2981-442C-B7ED-487A2034CDA0}"/>
                </a:ext>
              </a:extLst>
            </p:cNvPr>
            <p:cNvGrpSpPr/>
            <p:nvPr/>
          </p:nvGrpSpPr>
          <p:grpSpPr>
            <a:xfrm>
              <a:off x="848792" y="1371600"/>
              <a:ext cx="1130820" cy="4520097"/>
              <a:chOff x="848792" y="1371600"/>
              <a:chExt cx="1130820" cy="4520097"/>
            </a:xfrm>
          </p:grpSpPr>
          <p:sp>
            <p:nvSpPr>
              <p:cNvPr id="6" name="Rectangle 5">
                <a:extLst>
                  <a:ext uri="{FF2B5EF4-FFF2-40B4-BE49-F238E27FC236}">
                    <a16:creationId xmlns:a16="http://schemas.microsoft.com/office/drawing/2014/main" id="{6ACFADC5-FB6F-4FE0-88A0-4206EE77C1EE}"/>
                  </a:ext>
                </a:extLst>
              </p:cNvPr>
              <p:cNvSpPr/>
              <p:nvPr/>
            </p:nvSpPr>
            <p:spPr>
              <a:xfrm>
                <a:off x="989012" y="1371600"/>
                <a:ext cx="990600" cy="276999"/>
              </a:xfrm>
              <a:prstGeom prst="rect">
                <a:avLst/>
              </a:prstGeom>
            </p:spPr>
            <p:txBody>
              <a:bodyPr wrap="square">
                <a:spAutoFit/>
              </a:bodyPr>
              <a:lstStyle/>
              <a:p>
                <a:pPr eaLnBrk="0" fontAlgn="base" hangingPunct="0">
                  <a:spcBef>
                    <a:spcPct val="0"/>
                  </a:spcBef>
                  <a:spcAft>
                    <a:spcPct val="0"/>
                  </a:spcAft>
                </a:pPr>
                <a:r>
                  <a:rPr lang="en-US" sz="1200" dirty="0">
                    <a:solidFill>
                      <a:prstClr val="white"/>
                    </a:solidFill>
                    <a:latin typeface="Calibri"/>
                  </a:rPr>
                  <a:t>Reflectivity</a:t>
                </a:r>
              </a:p>
            </p:txBody>
          </p:sp>
          <p:grpSp>
            <p:nvGrpSpPr>
              <p:cNvPr id="30" name="Group 29">
                <a:extLst>
                  <a:ext uri="{FF2B5EF4-FFF2-40B4-BE49-F238E27FC236}">
                    <a16:creationId xmlns:a16="http://schemas.microsoft.com/office/drawing/2014/main" id="{0E58AD4D-34F0-4889-9800-234ACB7DDE7B}"/>
                  </a:ext>
                </a:extLst>
              </p:cNvPr>
              <p:cNvGrpSpPr/>
              <p:nvPr/>
            </p:nvGrpSpPr>
            <p:grpSpPr>
              <a:xfrm>
                <a:off x="848792" y="1633544"/>
                <a:ext cx="980823" cy="4258153"/>
                <a:chOff x="88380" y="2014544"/>
                <a:chExt cx="980823" cy="4258153"/>
              </a:xfrm>
            </p:grpSpPr>
            <p:grpSp>
              <p:nvGrpSpPr>
                <p:cNvPr id="31" name="Group 30">
                  <a:extLst>
                    <a:ext uri="{FF2B5EF4-FFF2-40B4-BE49-F238E27FC236}">
                      <a16:creationId xmlns:a16="http://schemas.microsoft.com/office/drawing/2014/main" id="{065ECC88-35E5-4DBE-8789-EC6DE4B94764}"/>
                    </a:ext>
                  </a:extLst>
                </p:cNvPr>
                <p:cNvGrpSpPr/>
                <p:nvPr/>
              </p:nvGrpSpPr>
              <p:grpSpPr>
                <a:xfrm>
                  <a:off x="88380" y="2014544"/>
                  <a:ext cx="980823" cy="4124312"/>
                  <a:chOff x="88380" y="2014544"/>
                  <a:chExt cx="980823" cy="4124312"/>
                </a:xfrm>
              </p:grpSpPr>
              <p:sp>
                <p:nvSpPr>
                  <p:cNvPr id="33" name="Rectangle 32">
                    <a:extLst>
                      <a:ext uri="{FF2B5EF4-FFF2-40B4-BE49-F238E27FC236}">
                        <a16:creationId xmlns:a16="http://schemas.microsoft.com/office/drawing/2014/main" id="{0AED7D7A-59C8-415F-AF67-D17FB1941AD0}"/>
                      </a:ext>
                    </a:extLst>
                  </p:cNvPr>
                  <p:cNvSpPr/>
                  <p:nvPr/>
                </p:nvSpPr>
                <p:spPr bwMode="auto">
                  <a:xfrm>
                    <a:off x="118227" y="2014544"/>
                    <a:ext cx="950976" cy="4124312"/>
                  </a:xfrm>
                  <a:prstGeom prst="rect">
                    <a:avLst/>
                  </a:prstGeom>
                  <a:solidFill>
                    <a:srgbClr val="FFFFFF"/>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3200" b="1" kern="0" dirty="0">
                      <a:solidFill>
                        <a:prstClr val="white"/>
                      </a:solidFill>
                      <a:latin typeface="Calibri"/>
                    </a:endParaRPr>
                  </a:p>
                </p:txBody>
              </p:sp>
              <p:cxnSp>
                <p:nvCxnSpPr>
                  <p:cNvPr id="34" name="Straight Connector 33">
                    <a:extLst>
                      <a:ext uri="{FF2B5EF4-FFF2-40B4-BE49-F238E27FC236}">
                        <a16:creationId xmlns:a16="http://schemas.microsoft.com/office/drawing/2014/main" id="{13484B01-F8E2-41A5-BBD9-7FDE37723E7C}"/>
                      </a:ext>
                    </a:extLst>
                  </p:cNvPr>
                  <p:cNvCxnSpPr/>
                  <p:nvPr/>
                </p:nvCxnSpPr>
                <p:spPr bwMode="auto">
                  <a:xfrm>
                    <a:off x="576072" y="2077256"/>
                    <a:ext cx="338328" cy="0"/>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35" name="Straight Connector 34">
                    <a:extLst>
                      <a:ext uri="{FF2B5EF4-FFF2-40B4-BE49-F238E27FC236}">
                        <a16:creationId xmlns:a16="http://schemas.microsoft.com/office/drawing/2014/main" id="{966A5319-E5CD-43A6-9303-3193E03CEC98}"/>
                      </a:ext>
                    </a:extLst>
                  </p:cNvPr>
                  <p:cNvCxnSpPr/>
                  <p:nvPr/>
                </p:nvCxnSpPr>
                <p:spPr bwMode="auto">
                  <a:xfrm>
                    <a:off x="576072" y="3405470"/>
                    <a:ext cx="338328" cy="0"/>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36" name="Straight Connector 35">
                    <a:extLst>
                      <a:ext uri="{FF2B5EF4-FFF2-40B4-BE49-F238E27FC236}">
                        <a16:creationId xmlns:a16="http://schemas.microsoft.com/office/drawing/2014/main" id="{39F9B93D-A26F-46D6-8117-21D3EB8A8217}"/>
                      </a:ext>
                    </a:extLst>
                  </p:cNvPr>
                  <p:cNvCxnSpPr/>
                  <p:nvPr/>
                </p:nvCxnSpPr>
                <p:spPr bwMode="auto">
                  <a:xfrm>
                    <a:off x="577880" y="2468875"/>
                    <a:ext cx="167356" cy="1460"/>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165D7FAC-4F22-4482-A611-BFBDCDFA7494}"/>
                      </a:ext>
                    </a:extLst>
                  </p:cNvPr>
                  <p:cNvCxnSpPr/>
                  <p:nvPr/>
                </p:nvCxnSpPr>
                <p:spPr bwMode="auto">
                  <a:xfrm flipV="1">
                    <a:off x="562337" y="4444523"/>
                    <a:ext cx="474566" cy="9648"/>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CAEA2105-DF05-48F1-9371-FB5262F8F440}"/>
                      </a:ext>
                    </a:extLst>
                  </p:cNvPr>
                  <p:cNvCxnSpPr/>
                  <p:nvPr/>
                </p:nvCxnSpPr>
                <p:spPr bwMode="auto">
                  <a:xfrm>
                    <a:off x="567299" y="2274659"/>
                    <a:ext cx="57041" cy="730"/>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39" name="Straight Connector 38">
                    <a:extLst>
                      <a:ext uri="{FF2B5EF4-FFF2-40B4-BE49-F238E27FC236}">
                        <a16:creationId xmlns:a16="http://schemas.microsoft.com/office/drawing/2014/main" id="{81E3BF2E-DF90-47D1-B1EB-7A1F995FBF73}"/>
                      </a:ext>
                    </a:extLst>
                  </p:cNvPr>
                  <p:cNvCxnSpPr/>
                  <p:nvPr/>
                </p:nvCxnSpPr>
                <p:spPr bwMode="auto">
                  <a:xfrm flipV="1">
                    <a:off x="571579" y="2520069"/>
                    <a:ext cx="198442" cy="2559"/>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3E919EAF-3930-49BD-989E-DB02A7EAE0CE}"/>
                      </a:ext>
                    </a:extLst>
                  </p:cNvPr>
                  <p:cNvCxnSpPr/>
                  <p:nvPr/>
                </p:nvCxnSpPr>
                <p:spPr bwMode="auto">
                  <a:xfrm>
                    <a:off x="577880" y="2929735"/>
                    <a:ext cx="230430" cy="0"/>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41" name="Straight Connector 40">
                    <a:extLst>
                      <a:ext uri="{FF2B5EF4-FFF2-40B4-BE49-F238E27FC236}">
                        <a16:creationId xmlns:a16="http://schemas.microsoft.com/office/drawing/2014/main" id="{8A0DEC88-A7A7-42B5-94E6-33DBE65B87DA}"/>
                      </a:ext>
                    </a:extLst>
                  </p:cNvPr>
                  <p:cNvCxnSpPr/>
                  <p:nvPr/>
                </p:nvCxnSpPr>
                <p:spPr bwMode="auto">
                  <a:xfrm flipV="1">
                    <a:off x="577880" y="2612395"/>
                    <a:ext cx="92920" cy="1"/>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42" name="Straight Connector 41">
                    <a:extLst>
                      <a:ext uri="{FF2B5EF4-FFF2-40B4-BE49-F238E27FC236}">
                        <a16:creationId xmlns:a16="http://schemas.microsoft.com/office/drawing/2014/main" id="{8024022E-6B6C-49A4-B46A-7ADC7C62DBA6}"/>
                      </a:ext>
                    </a:extLst>
                  </p:cNvPr>
                  <p:cNvCxnSpPr/>
                  <p:nvPr/>
                </p:nvCxnSpPr>
                <p:spPr bwMode="auto">
                  <a:xfrm flipV="1">
                    <a:off x="380270" y="3123555"/>
                    <a:ext cx="186658" cy="2"/>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43" name="Straight Connector 42">
                    <a:extLst>
                      <a:ext uri="{FF2B5EF4-FFF2-40B4-BE49-F238E27FC236}">
                        <a16:creationId xmlns:a16="http://schemas.microsoft.com/office/drawing/2014/main" id="{F2C17BF9-402E-43B7-B058-68BC0F75D556}"/>
                      </a:ext>
                    </a:extLst>
                  </p:cNvPr>
                  <p:cNvCxnSpPr/>
                  <p:nvPr/>
                </p:nvCxnSpPr>
                <p:spPr bwMode="auto">
                  <a:xfrm flipV="1">
                    <a:off x="385855" y="3377470"/>
                    <a:ext cx="186658" cy="2"/>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44" name="Straight Connector 43">
                    <a:extLst>
                      <a:ext uri="{FF2B5EF4-FFF2-40B4-BE49-F238E27FC236}">
                        <a16:creationId xmlns:a16="http://schemas.microsoft.com/office/drawing/2014/main" id="{75D4F4FD-746B-4570-A03E-972EF2CBD74E}"/>
                      </a:ext>
                    </a:extLst>
                  </p:cNvPr>
                  <p:cNvCxnSpPr/>
                  <p:nvPr/>
                </p:nvCxnSpPr>
                <p:spPr bwMode="auto">
                  <a:xfrm>
                    <a:off x="588472" y="3164120"/>
                    <a:ext cx="269051" cy="0"/>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45" name="Straight Connector 44">
                    <a:extLst>
                      <a:ext uri="{FF2B5EF4-FFF2-40B4-BE49-F238E27FC236}">
                        <a16:creationId xmlns:a16="http://schemas.microsoft.com/office/drawing/2014/main" id="{3578223D-A81F-4040-A97B-87ECA6D57BF6}"/>
                      </a:ext>
                    </a:extLst>
                  </p:cNvPr>
                  <p:cNvCxnSpPr/>
                  <p:nvPr/>
                </p:nvCxnSpPr>
                <p:spPr bwMode="auto">
                  <a:xfrm flipV="1">
                    <a:off x="562337" y="3241683"/>
                    <a:ext cx="92920" cy="1"/>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46" name="Straight Connector 45">
                    <a:extLst>
                      <a:ext uri="{FF2B5EF4-FFF2-40B4-BE49-F238E27FC236}">
                        <a16:creationId xmlns:a16="http://schemas.microsoft.com/office/drawing/2014/main" id="{E6495760-B57A-4DD0-8D3A-C5364EC67918}"/>
                      </a:ext>
                    </a:extLst>
                  </p:cNvPr>
                  <p:cNvCxnSpPr/>
                  <p:nvPr/>
                </p:nvCxnSpPr>
                <p:spPr bwMode="auto">
                  <a:xfrm>
                    <a:off x="577880" y="5003605"/>
                    <a:ext cx="230430" cy="0"/>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47" name="Straight Connector 46">
                    <a:extLst>
                      <a:ext uri="{FF2B5EF4-FFF2-40B4-BE49-F238E27FC236}">
                        <a16:creationId xmlns:a16="http://schemas.microsoft.com/office/drawing/2014/main" id="{82F31A01-CD13-4DA3-9B74-0AA4CD3C3076}"/>
                      </a:ext>
                    </a:extLst>
                  </p:cNvPr>
                  <p:cNvCxnSpPr/>
                  <p:nvPr/>
                </p:nvCxnSpPr>
                <p:spPr bwMode="auto">
                  <a:xfrm>
                    <a:off x="345642" y="4938387"/>
                    <a:ext cx="230430" cy="0"/>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48" name="Straight Connector 47">
                    <a:extLst>
                      <a:ext uri="{FF2B5EF4-FFF2-40B4-BE49-F238E27FC236}">
                        <a16:creationId xmlns:a16="http://schemas.microsoft.com/office/drawing/2014/main" id="{6BC503F9-0EEA-4B6E-95BC-9E8ACAD44736}"/>
                      </a:ext>
                    </a:extLst>
                  </p:cNvPr>
                  <p:cNvCxnSpPr/>
                  <p:nvPr/>
                </p:nvCxnSpPr>
                <p:spPr bwMode="auto">
                  <a:xfrm flipV="1">
                    <a:off x="558578" y="4370571"/>
                    <a:ext cx="186658" cy="2"/>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49" name="Straight Connector 48">
                    <a:extLst>
                      <a:ext uri="{FF2B5EF4-FFF2-40B4-BE49-F238E27FC236}">
                        <a16:creationId xmlns:a16="http://schemas.microsoft.com/office/drawing/2014/main" id="{F5DE88CC-794D-4A2F-AE39-CC55E8D6D3A8}"/>
                      </a:ext>
                    </a:extLst>
                  </p:cNvPr>
                  <p:cNvCxnSpPr/>
                  <p:nvPr/>
                </p:nvCxnSpPr>
                <p:spPr bwMode="auto">
                  <a:xfrm flipV="1">
                    <a:off x="558578" y="3641928"/>
                    <a:ext cx="134517" cy="2"/>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50" name="Straight Connector 49">
                    <a:extLst>
                      <a:ext uri="{FF2B5EF4-FFF2-40B4-BE49-F238E27FC236}">
                        <a16:creationId xmlns:a16="http://schemas.microsoft.com/office/drawing/2014/main" id="{F0A709DF-0AA7-4988-A58D-53A78A13F717}"/>
                      </a:ext>
                    </a:extLst>
                  </p:cNvPr>
                  <p:cNvCxnSpPr/>
                  <p:nvPr/>
                </p:nvCxnSpPr>
                <p:spPr bwMode="auto">
                  <a:xfrm>
                    <a:off x="298248" y="4416240"/>
                    <a:ext cx="269051" cy="0"/>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51" name="Straight Connector 50">
                    <a:extLst>
                      <a:ext uri="{FF2B5EF4-FFF2-40B4-BE49-F238E27FC236}">
                        <a16:creationId xmlns:a16="http://schemas.microsoft.com/office/drawing/2014/main" id="{C07AD011-15B0-4245-A398-F0F57076E760}"/>
                      </a:ext>
                    </a:extLst>
                  </p:cNvPr>
                  <p:cNvCxnSpPr/>
                  <p:nvPr/>
                </p:nvCxnSpPr>
                <p:spPr bwMode="auto">
                  <a:xfrm flipV="1">
                    <a:off x="478580" y="3968060"/>
                    <a:ext cx="92920" cy="1"/>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52" name="Straight Connector 51">
                    <a:extLst>
                      <a:ext uri="{FF2B5EF4-FFF2-40B4-BE49-F238E27FC236}">
                        <a16:creationId xmlns:a16="http://schemas.microsoft.com/office/drawing/2014/main" id="{05649141-30BA-4399-A684-73817483B8F9}"/>
                      </a:ext>
                    </a:extLst>
                  </p:cNvPr>
                  <p:cNvCxnSpPr/>
                  <p:nvPr/>
                </p:nvCxnSpPr>
                <p:spPr bwMode="auto">
                  <a:xfrm flipV="1">
                    <a:off x="579728" y="3733078"/>
                    <a:ext cx="134517" cy="2"/>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53" name="Straight Connector 52">
                    <a:extLst>
                      <a:ext uri="{FF2B5EF4-FFF2-40B4-BE49-F238E27FC236}">
                        <a16:creationId xmlns:a16="http://schemas.microsoft.com/office/drawing/2014/main" id="{DF427BAB-59F4-41AF-8FB9-4DD40E2545F7}"/>
                      </a:ext>
                    </a:extLst>
                  </p:cNvPr>
                  <p:cNvCxnSpPr/>
                  <p:nvPr/>
                </p:nvCxnSpPr>
                <p:spPr bwMode="auto">
                  <a:xfrm flipV="1">
                    <a:off x="570253" y="3902978"/>
                    <a:ext cx="134517" cy="2"/>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54" name="Straight Connector 53">
                    <a:extLst>
                      <a:ext uri="{FF2B5EF4-FFF2-40B4-BE49-F238E27FC236}">
                        <a16:creationId xmlns:a16="http://schemas.microsoft.com/office/drawing/2014/main" id="{0273B609-E3FB-4E47-8F80-ED7CD7113321}"/>
                      </a:ext>
                    </a:extLst>
                  </p:cNvPr>
                  <p:cNvCxnSpPr/>
                  <p:nvPr/>
                </p:nvCxnSpPr>
                <p:spPr bwMode="auto">
                  <a:xfrm flipV="1">
                    <a:off x="558578" y="5305692"/>
                    <a:ext cx="474566" cy="9648"/>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55" name="Straight Connector 54">
                    <a:extLst>
                      <a:ext uri="{FF2B5EF4-FFF2-40B4-BE49-F238E27FC236}">
                        <a16:creationId xmlns:a16="http://schemas.microsoft.com/office/drawing/2014/main" id="{EC1BB862-5CDE-41E8-998D-486F0833E085}"/>
                      </a:ext>
                    </a:extLst>
                  </p:cNvPr>
                  <p:cNvCxnSpPr/>
                  <p:nvPr/>
                </p:nvCxnSpPr>
                <p:spPr bwMode="auto">
                  <a:xfrm flipV="1">
                    <a:off x="88380" y="5633827"/>
                    <a:ext cx="474566" cy="9648"/>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56" name="Straight Connector 55">
                    <a:extLst>
                      <a:ext uri="{FF2B5EF4-FFF2-40B4-BE49-F238E27FC236}">
                        <a16:creationId xmlns:a16="http://schemas.microsoft.com/office/drawing/2014/main" id="{B4C6122C-B8B9-4B0B-BA2D-E464A7CFDCBA}"/>
                      </a:ext>
                    </a:extLst>
                  </p:cNvPr>
                  <p:cNvCxnSpPr/>
                  <p:nvPr/>
                </p:nvCxnSpPr>
                <p:spPr bwMode="auto">
                  <a:xfrm>
                    <a:off x="345642" y="5261008"/>
                    <a:ext cx="230430" cy="0"/>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5C76F2D4-5CCF-4CE0-87F3-868A351CACEA}"/>
                      </a:ext>
                    </a:extLst>
                  </p:cNvPr>
                  <p:cNvCxnSpPr/>
                  <p:nvPr/>
                </p:nvCxnSpPr>
                <p:spPr bwMode="auto">
                  <a:xfrm>
                    <a:off x="245007" y="5364912"/>
                    <a:ext cx="326493" cy="0"/>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58" name="Straight Connector 57">
                    <a:extLst>
                      <a:ext uri="{FF2B5EF4-FFF2-40B4-BE49-F238E27FC236}">
                        <a16:creationId xmlns:a16="http://schemas.microsoft.com/office/drawing/2014/main" id="{657A6A9D-C649-43CB-A4BD-E80F5FF08C2C}"/>
                      </a:ext>
                    </a:extLst>
                  </p:cNvPr>
                  <p:cNvCxnSpPr/>
                  <p:nvPr/>
                </p:nvCxnSpPr>
                <p:spPr bwMode="auto">
                  <a:xfrm>
                    <a:off x="572513" y="5064128"/>
                    <a:ext cx="230430" cy="0"/>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59" name="Straight Connector 58">
                    <a:extLst>
                      <a:ext uri="{FF2B5EF4-FFF2-40B4-BE49-F238E27FC236}">
                        <a16:creationId xmlns:a16="http://schemas.microsoft.com/office/drawing/2014/main" id="{9D47F4F3-BC5A-4EA0-BCA2-2985A32EEC3D}"/>
                      </a:ext>
                    </a:extLst>
                  </p:cNvPr>
                  <p:cNvCxnSpPr/>
                  <p:nvPr/>
                </p:nvCxnSpPr>
                <p:spPr bwMode="auto">
                  <a:xfrm flipV="1">
                    <a:off x="429158" y="5123637"/>
                    <a:ext cx="134517" cy="2"/>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60" name="Straight Connector 59">
                    <a:extLst>
                      <a:ext uri="{FF2B5EF4-FFF2-40B4-BE49-F238E27FC236}">
                        <a16:creationId xmlns:a16="http://schemas.microsoft.com/office/drawing/2014/main" id="{6E4AD6DF-6387-4813-9F48-A8AF6A7032E1}"/>
                      </a:ext>
                    </a:extLst>
                  </p:cNvPr>
                  <p:cNvCxnSpPr/>
                  <p:nvPr/>
                </p:nvCxnSpPr>
                <p:spPr bwMode="auto">
                  <a:xfrm flipV="1">
                    <a:off x="558578" y="5166659"/>
                    <a:ext cx="134517" cy="2"/>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61" name="Straight Connector 60">
                    <a:extLst>
                      <a:ext uri="{FF2B5EF4-FFF2-40B4-BE49-F238E27FC236}">
                        <a16:creationId xmlns:a16="http://schemas.microsoft.com/office/drawing/2014/main" id="{63FD7017-28F4-4A31-AF29-8201A5A4CB44}"/>
                      </a:ext>
                    </a:extLst>
                  </p:cNvPr>
                  <p:cNvCxnSpPr/>
                  <p:nvPr/>
                </p:nvCxnSpPr>
                <p:spPr bwMode="auto">
                  <a:xfrm>
                    <a:off x="567299" y="5600439"/>
                    <a:ext cx="326493" cy="0"/>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62" name="Straight Connector 61">
                    <a:extLst>
                      <a:ext uri="{FF2B5EF4-FFF2-40B4-BE49-F238E27FC236}">
                        <a16:creationId xmlns:a16="http://schemas.microsoft.com/office/drawing/2014/main" id="{001A9C62-A290-4DD6-B89A-9AE32F7D6E5E}"/>
                      </a:ext>
                    </a:extLst>
                  </p:cNvPr>
                  <p:cNvCxnSpPr/>
                  <p:nvPr/>
                </p:nvCxnSpPr>
                <p:spPr bwMode="auto">
                  <a:xfrm>
                    <a:off x="593715" y="5668853"/>
                    <a:ext cx="326493" cy="0"/>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63" name="Straight Connector 62">
                    <a:extLst>
                      <a:ext uri="{FF2B5EF4-FFF2-40B4-BE49-F238E27FC236}">
                        <a16:creationId xmlns:a16="http://schemas.microsoft.com/office/drawing/2014/main" id="{0094936D-2499-4659-90D4-9E729E94EE6A}"/>
                      </a:ext>
                    </a:extLst>
                  </p:cNvPr>
                  <p:cNvCxnSpPr/>
                  <p:nvPr/>
                </p:nvCxnSpPr>
                <p:spPr bwMode="auto">
                  <a:xfrm>
                    <a:off x="572666" y="5829774"/>
                    <a:ext cx="284857" cy="0"/>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64" name="Straight Connector 63">
                    <a:extLst>
                      <a:ext uri="{FF2B5EF4-FFF2-40B4-BE49-F238E27FC236}">
                        <a16:creationId xmlns:a16="http://schemas.microsoft.com/office/drawing/2014/main" id="{97671A54-1C93-4016-8B46-A376BB6A8179}"/>
                      </a:ext>
                    </a:extLst>
                  </p:cNvPr>
                  <p:cNvCxnSpPr/>
                  <p:nvPr/>
                </p:nvCxnSpPr>
                <p:spPr bwMode="auto">
                  <a:xfrm>
                    <a:off x="567299" y="5890297"/>
                    <a:ext cx="189662" cy="0"/>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65" name="Straight Connector 64">
                    <a:extLst>
                      <a:ext uri="{FF2B5EF4-FFF2-40B4-BE49-F238E27FC236}">
                        <a16:creationId xmlns:a16="http://schemas.microsoft.com/office/drawing/2014/main" id="{D030DB8D-1B00-49A7-ABC6-4C09BCB7F6F2}"/>
                      </a:ext>
                    </a:extLst>
                  </p:cNvPr>
                  <p:cNvCxnSpPr/>
                  <p:nvPr/>
                </p:nvCxnSpPr>
                <p:spPr bwMode="auto">
                  <a:xfrm>
                    <a:off x="298248" y="5960299"/>
                    <a:ext cx="284857" cy="0"/>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66" name="Straight Connector 65">
                    <a:extLst>
                      <a:ext uri="{FF2B5EF4-FFF2-40B4-BE49-F238E27FC236}">
                        <a16:creationId xmlns:a16="http://schemas.microsoft.com/office/drawing/2014/main" id="{5A31FFFA-ECC7-4E0E-9D89-F8048FEE5C97}"/>
                      </a:ext>
                    </a:extLst>
                  </p:cNvPr>
                  <p:cNvCxnSpPr/>
                  <p:nvPr/>
                </p:nvCxnSpPr>
                <p:spPr bwMode="auto">
                  <a:xfrm>
                    <a:off x="440676" y="5508933"/>
                    <a:ext cx="133339" cy="0"/>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67" name="Straight Connector 66">
                    <a:extLst>
                      <a:ext uri="{FF2B5EF4-FFF2-40B4-BE49-F238E27FC236}">
                        <a16:creationId xmlns:a16="http://schemas.microsoft.com/office/drawing/2014/main" id="{75AA9BC3-BC53-49DC-B877-9C73A519B50B}"/>
                      </a:ext>
                    </a:extLst>
                  </p:cNvPr>
                  <p:cNvCxnSpPr/>
                  <p:nvPr/>
                </p:nvCxnSpPr>
                <p:spPr bwMode="auto">
                  <a:xfrm>
                    <a:off x="557670" y="5543205"/>
                    <a:ext cx="133339" cy="0"/>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68" name="Straight Connector 67">
                    <a:extLst>
                      <a:ext uri="{FF2B5EF4-FFF2-40B4-BE49-F238E27FC236}">
                        <a16:creationId xmlns:a16="http://schemas.microsoft.com/office/drawing/2014/main" id="{712749E5-F0CC-42C2-A4CC-BBB9B93998F4}"/>
                      </a:ext>
                    </a:extLst>
                  </p:cNvPr>
                  <p:cNvCxnSpPr/>
                  <p:nvPr/>
                </p:nvCxnSpPr>
                <p:spPr bwMode="auto">
                  <a:xfrm>
                    <a:off x="579010" y="5450598"/>
                    <a:ext cx="133339" cy="0"/>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B16DBB1D-8281-4E2B-B2AF-79A2345C72AF}"/>
                      </a:ext>
                    </a:extLst>
                  </p:cNvPr>
                  <p:cNvCxnSpPr/>
                  <p:nvPr/>
                </p:nvCxnSpPr>
                <p:spPr bwMode="auto">
                  <a:xfrm>
                    <a:off x="572425" y="4791130"/>
                    <a:ext cx="133339" cy="0"/>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70" name="Straight Connector 69">
                    <a:extLst>
                      <a:ext uri="{FF2B5EF4-FFF2-40B4-BE49-F238E27FC236}">
                        <a16:creationId xmlns:a16="http://schemas.microsoft.com/office/drawing/2014/main" id="{2E2BD416-B6B7-4049-8E0B-1DBC75A69A2D}"/>
                      </a:ext>
                    </a:extLst>
                  </p:cNvPr>
                  <p:cNvCxnSpPr/>
                  <p:nvPr/>
                </p:nvCxnSpPr>
                <p:spPr bwMode="auto">
                  <a:xfrm>
                    <a:off x="576072" y="4733337"/>
                    <a:ext cx="61439" cy="0"/>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71" name="Straight Connector 70">
                    <a:extLst>
                      <a:ext uri="{FF2B5EF4-FFF2-40B4-BE49-F238E27FC236}">
                        <a16:creationId xmlns:a16="http://schemas.microsoft.com/office/drawing/2014/main" id="{1691D92C-632A-4EB3-AC46-FCB11D631D9E}"/>
                      </a:ext>
                    </a:extLst>
                  </p:cNvPr>
                  <p:cNvCxnSpPr/>
                  <p:nvPr/>
                </p:nvCxnSpPr>
                <p:spPr bwMode="auto">
                  <a:xfrm>
                    <a:off x="588472" y="4505101"/>
                    <a:ext cx="61439" cy="0"/>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72" name="Straight Connector 71">
                    <a:extLst>
                      <a:ext uri="{FF2B5EF4-FFF2-40B4-BE49-F238E27FC236}">
                        <a16:creationId xmlns:a16="http://schemas.microsoft.com/office/drawing/2014/main" id="{B4E54443-57BB-4B4D-95C0-CCC14903C557}"/>
                      </a:ext>
                    </a:extLst>
                  </p:cNvPr>
                  <p:cNvCxnSpPr/>
                  <p:nvPr/>
                </p:nvCxnSpPr>
                <p:spPr bwMode="auto">
                  <a:xfrm>
                    <a:off x="508814" y="4701252"/>
                    <a:ext cx="61439" cy="0"/>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73" name="Straight Connector 72">
                    <a:extLst>
                      <a:ext uri="{FF2B5EF4-FFF2-40B4-BE49-F238E27FC236}">
                        <a16:creationId xmlns:a16="http://schemas.microsoft.com/office/drawing/2014/main" id="{BF47D40D-1837-4AD8-91B1-F712D7017E18}"/>
                      </a:ext>
                    </a:extLst>
                  </p:cNvPr>
                  <p:cNvCxnSpPr/>
                  <p:nvPr/>
                </p:nvCxnSpPr>
                <p:spPr bwMode="auto">
                  <a:xfrm>
                    <a:off x="578635" y="4028109"/>
                    <a:ext cx="61439" cy="0"/>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74" name="Straight Connector 73">
                    <a:extLst>
                      <a:ext uri="{FF2B5EF4-FFF2-40B4-BE49-F238E27FC236}">
                        <a16:creationId xmlns:a16="http://schemas.microsoft.com/office/drawing/2014/main" id="{3820CB78-8117-48DE-99C8-76E0B7FD6781}"/>
                      </a:ext>
                    </a:extLst>
                  </p:cNvPr>
                  <p:cNvCxnSpPr/>
                  <p:nvPr/>
                </p:nvCxnSpPr>
                <p:spPr bwMode="auto">
                  <a:xfrm>
                    <a:off x="574015" y="4285511"/>
                    <a:ext cx="61439" cy="0"/>
                  </a:xfrm>
                  <a:prstGeom prst="line">
                    <a:avLst/>
                  </a:prstGeom>
                  <a:solidFill>
                    <a:srgbClr val="00CC99"/>
                  </a:solidFill>
                  <a:ln w="12700" cap="flat" cmpd="sng" algn="ctr">
                    <a:solidFill>
                      <a:srgbClr val="000000"/>
                    </a:solidFill>
                    <a:prstDash val="solid"/>
                    <a:round/>
                    <a:headEnd type="none" w="med" len="med"/>
                    <a:tailEnd type="none" w="med" len="med"/>
                  </a:ln>
                  <a:effectLst/>
                </p:spPr>
              </p:cxnSp>
              <p:cxnSp>
                <p:nvCxnSpPr>
                  <p:cNvPr id="75" name="Straight Connector 74">
                    <a:extLst>
                      <a:ext uri="{FF2B5EF4-FFF2-40B4-BE49-F238E27FC236}">
                        <a16:creationId xmlns:a16="http://schemas.microsoft.com/office/drawing/2014/main" id="{CC679AFC-FF54-4F99-809A-A00EF01A2FE4}"/>
                      </a:ext>
                    </a:extLst>
                  </p:cNvPr>
                  <p:cNvCxnSpPr/>
                  <p:nvPr/>
                </p:nvCxnSpPr>
                <p:spPr bwMode="auto">
                  <a:xfrm>
                    <a:off x="578607" y="6049260"/>
                    <a:ext cx="60487" cy="0"/>
                  </a:xfrm>
                  <a:prstGeom prst="line">
                    <a:avLst/>
                  </a:prstGeom>
                  <a:solidFill>
                    <a:srgbClr val="00CC99"/>
                  </a:solidFill>
                  <a:ln w="12700" cap="flat" cmpd="sng" algn="ctr">
                    <a:solidFill>
                      <a:srgbClr val="000000"/>
                    </a:solidFill>
                    <a:prstDash val="solid"/>
                    <a:round/>
                    <a:headEnd type="none" w="med" len="med"/>
                    <a:tailEnd type="none" w="med" len="med"/>
                  </a:ln>
                  <a:effectLst/>
                </p:spPr>
              </p:cxnSp>
            </p:grpSp>
            <p:cxnSp>
              <p:nvCxnSpPr>
                <p:cNvPr id="32" name="Straight Arrow Connector 31">
                  <a:extLst>
                    <a:ext uri="{FF2B5EF4-FFF2-40B4-BE49-F238E27FC236}">
                      <a16:creationId xmlns:a16="http://schemas.microsoft.com/office/drawing/2014/main" id="{FBB77F5A-F10D-4B3A-A008-BC1522558D29}"/>
                    </a:ext>
                  </a:extLst>
                </p:cNvPr>
                <p:cNvCxnSpPr>
                  <a:cxnSpLocks/>
                </p:cNvCxnSpPr>
                <p:nvPr/>
              </p:nvCxnSpPr>
              <p:spPr bwMode="auto">
                <a:xfrm>
                  <a:off x="566928" y="2040680"/>
                  <a:ext cx="23458" cy="4232017"/>
                </a:xfrm>
                <a:prstGeom prst="straightConnector1">
                  <a:avLst/>
                </a:prstGeom>
                <a:solidFill>
                  <a:srgbClr val="00CC99"/>
                </a:solidFill>
                <a:ln w="12700" cap="flat" cmpd="sng" algn="ctr">
                  <a:solidFill>
                    <a:srgbClr val="000000"/>
                  </a:solidFill>
                  <a:prstDash val="solid"/>
                  <a:round/>
                  <a:headEnd type="none" w="med" len="med"/>
                  <a:tailEnd type="triangle" w="med" len="med"/>
                </a:ln>
                <a:effectLst/>
              </p:spPr>
            </p:cxnSp>
          </p:grpSp>
        </p:grpSp>
        <p:grpSp>
          <p:nvGrpSpPr>
            <p:cNvPr id="97" name="Group 96">
              <a:extLst>
                <a:ext uri="{FF2B5EF4-FFF2-40B4-BE49-F238E27FC236}">
                  <a16:creationId xmlns:a16="http://schemas.microsoft.com/office/drawing/2014/main" id="{DEBAFF9B-1446-45E0-909D-76520100867A}"/>
                </a:ext>
              </a:extLst>
            </p:cNvPr>
            <p:cNvGrpSpPr/>
            <p:nvPr/>
          </p:nvGrpSpPr>
          <p:grpSpPr>
            <a:xfrm>
              <a:off x="268287" y="2544510"/>
              <a:ext cx="533124" cy="2861363"/>
              <a:chOff x="1833861" y="2322756"/>
              <a:chExt cx="533124" cy="2861363"/>
            </a:xfrm>
          </p:grpSpPr>
          <p:sp>
            <p:nvSpPr>
              <p:cNvPr id="98" name="TextBox 97">
                <a:extLst>
                  <a:ext uri="{FF2B5EF4-FFF2-40B4-BE49-F238E27FC236}">
                    <a16:creationId xmlns:a16="http://schemas.microsoft.com/office/drawing/2014/main" id="{07554AEC-6F5E-427C-A3D8-3329E38989B9}"/>
                  </a:ext>
                </a:extLst>
              </p:cNvPr>
              <p:cNvSpPr txBox="1"/>
              <p:nvPr/>
            </p:nvSpPr>
            <p:spPr>
              <a:xfrm rot="16200000">
                <a:off x="1629959" y="3204465"/>
                <a:ext cx="684803" cy="276999"/>
              </a:xfrm>
              <a:prstGeom prst="rect">
                <a:avLst/>
              </a:prstGeom>
              <a:noFill/>
            </p:spPr>
            <p:txBody>
              <a:bodyPr wrap="none" rtlCol="0">
                <a:spAutoFit/>
              </a:bodyPr>
              <a:lstStyle/>
              <a:p>
                <a:pPr defTabSz="1218987"/>
                <a:r>
                  <a:rPr lang="en-US" sz="1200" dirty="0">
                    <a:solidFill>
                      <a:prstClr val="white"/>
                    </a:solidFill>
                    <a:latin typeface="Calibri"/>
                  </a:rPr>
                  <a:t>Time (s)</a:t>
                </a:r>
              </a:p>
            </p:txBody>
          </p:sp>
          <p:sp>
            <p:nvSpPr>
              <p:cNvPr id="99" name="TextBox 98">
                <a:extLst>
                  <a:ext uri="{FF2B5EF4-FFF2-40B4-BE49-F238E27FC236}">
                    <a16:creationId xmlns:a16="http://schemas.microsoft.com/office/drawing/2014/main" id="{37A6125A-4E04-4A73-943A-234AD183AA56}"/>
                  </a:ext>
                </a:extLst>
              </p:cNvPr>
              <p:cNvSpPr txBox="1"/>
              <p:nvPr/>
            </p:nvSpPr>
            <p:spPr>
              <a:xfrm>
                <a:off x="1934133" y="4907120"/>
                <a:ext cx="380232" cy="276999"/>
              </a:xfrm>
              <a:prstGeom prst="rect">
                <a:avLst/>
              </a:prstGeom>
              <a:noFill/>
            </p:spPr>
            <p:txBody>
              <a:bodyPr wrap="none" rtlCol="0">
                <a:spAutoFit/>
              </a:bodyPr>
              <a:lstStyle/>
              <a:p>
                <a:pPr defTabSz="1218987"/>
                <a:r>
                  <a:rPr lang="en-US" sz="1200" dirty="0">
                    <a:solidFill>
                      <a:prstClr val="white"/>
                    </a:solidFill>
                    <a:latin typeface="Calibri"/>
                  </a:rPr>
                  <a:t>1.8</a:t>
                </a:r>
              </a:p>
            </p:txBody>
          </p:sp>
          <p:sp>
            <p:nvSpPr>
              <p:cNvPr id="100" name="TextBox 99">
                <a:extLst>
                  <a:ext uri="{FF2B5EF4-FFF2-40B4-BE49-F238E27FC236}">
                    <a16:creationId xmlns:a16="http://schemas.microsoft.com/office/drawing/2014/main" id="{CB8E4E49-30B7-4AD4-B2DD-8DCF8F1F63B3}"/>
                  </a:ext>
                </a:extLst>
              </p:cNvPr>
              <p:cNvSpPr txBox="1"/>
              <p:nvPr/>
            </p:nvSpPr>
            <p:spPr>
              <a:xfrm>
                <a:off x="1971977" y="2322756"/>
                <a:ext cx="380232" cy="276999"/>
              </a:xfrm>
              <a:prstGeom prst="rect">
                <a:avLst/>
              </a:prstGeom>
              <a:noFill/>
            </p:spPr>
            <p:txBody>
              <a:bodyPr wrap="none" rtlCol="0">
                <a:spAutoFit/>
              </a:bodyPr>
              <a:lstStyle/>
              <a:p>
                <a:pPr defTabSz="1218987"/>
                <a:r>
                  <a:rPr lang="en-US" sz="1200" dirty="0">
                    <a:solidFill>
                      <a:prstClr val="white"/>
                    </a:solidFill>
                    <a:latin typeface="Calibri"/>
                  </a:rPr>
                  <a:t>1.4</a:t>
                </a:r>
              </a:p>
            </p:txBody>
          </p:sp>
          <p:sp>
            <p:nvSpPr>
              <p:cNvPr id="101" name="TextBox 100">
                <a:extLst>
                  <a:ext uri="{FF2B5EF4-FFF2-40B4-BE49-F238E27FC236}">
                    <a16:creationId xmlns:a16="http://schemas.microsoft.com/office/drawing/2014/main" id="{196CF10E-8ACA-474B-9C69-15986726DAEA}"/>
                  </a:ext>
                </a:extLst>
              </p:cNvPr>
              <p:cNvSpPr txBox="1"/>
              <p:nvPr/>
            </p:nvSpPr>
            <p:spPr>
              <a:xfrm>
                <a:off x="1986753" y="3612630"/>
                <a:ext cx="380232" cy="276999"/>
              </a:xfrm>
              <a:prstGeom prst="rect">
                <a:avLst/>
              </a:prstGeom>
              <a:noFill/>
            </p:spPr>
            <p:txBody>
              <a:bodyPr wrap="none" rtlCol="0">
                <a:spAutoFit/>
              </a:bodyPr>
              <a:lstStyle/>
              <a:p>
                <a:pPr defTabSz="1218987"/>
                <a:r>
                  <a:rPr lang="en-US" sz="1200" dirty="0">
                    <a:solidFill>
                      <a:prstClr val="white"/>
                    </a:solidFill>
                    <a:latin typeface="Calibri"/>
                  </a:rPr>
                  <a:t>1.6</a:t>
                </a:r>
              </a:p>
            </p:txBody>
          </p:sp>
        </p:grpSp>
        <p:grpSp>
          <p:nvGrpSpPr>
            <p:cNvPr id="107" name="Group 106">
              <a:extLst>
                <a:ext uri="{FF2B5EF4-FFF2-40B4-BE49-F238E27FC236}">
                  <a16:creationId xmlns:a16="http://schemas.microsoft.com/office/drawing/2014/main" id="{7DC7D74D-9883-4FD6-A49B-5DF31186F596}"/>
                </a:ext>
              </a:extLst>
            </p:cNvPr>
            <p:cNvGrpSpPr/>
            <p:nvPr/>
          </p:nvGrpSpPr>
          <p:grpSpPr>
            <a:xfrm>
              <a:off x="759619" y="5731914"/>
              <a:ext cx="1303442" cy="450469"/>
              <a:chOff x="3240386" y="6075414"/>
              <a:chExt cx="1546670" cy="450469"/>
            </a:xfrm>
          </p:grpSpPr>
          <p:sp>
            <p:nvSpPr>
              <p:cNvPr id="108" name="TextBox 107">
                <a:extLst>
                  <a:ext uri="{FF2B5EF4-FFF2-40B4-BE49-F238E27FC236}">
                    <a16:creationId xmlns:a16="http://schemas.microsoft.com/office/drawing/2014/main" id="{FC79C8C2-1777-4D61-BDA7-C69DF474258A}"/>
                  </a:ext>
                </a:extLst>
              </p:cNvPr>
              <p:cNvSpPr txBox="1"/>
              <p:nvPr/>
            </p:nvSpPr>
            <p:spPr>
              <a:xfrm>
                <a:off x="3490642" y="6248884"/>
                <a:ext cx="993294" cy="276999"/>
              </a:xfrm>
              <a:prstGeom prst="rect">
                <a:avLst/>
              </a:prstGeom>
              <a:noFill/>
            </p:spPr>
            <p:txBody>
              <a:bodyPr wrap="none" rtlCol="0">
                <a:spAutoFit/>
              </a:bodyPr>
              <a:lstStyle/>
              <a:p>
                <a:pPr defTabSz="1218987"/>
                <a:r>
                  <a:rPr lang="en-US" sz="1200" dirty="0">
                    <a:solidFill>
                      <a:prstClr val="white"/>
                    </a:solidFill>
                    <a:latin typeface="Calibri"/>
                  </a:rPr>
                  <a:t>Amplitude</a:t>
                </a:r>
              </a:p>
            </p:txBody>
          </p:sp>
          <p:sp>
            <p:nvSpPr>
              <p:cNvPr id="109" name="TextBox 108">
                <a:extLst>
                  <a:ext uri="{FF2B5EF4-FFF2-40B4-BE49-F238E27FC236}">
                    <a16:creationId xmlns:a16="http://schemas.microsoft.com/office/drawing/2014/main" id="{F3A9C034-87EE-4335-8220-513A110F9543}"/>
                  </a:ext>
                </a:extLst>
              </p:cNvPr>
              <p:cNvSpPr txBox="1"/>
              <p:nvPr/>
            </p:nvSpPr>
            <p:spPr>
              <a:xfrm>
                <a:off x="3240386" y="6086476"/>
                <a:ext cx="513957" cy="276999"/>
              </a:xfrm>
              <a:prstGeom prst="rect">
                <a:avLst/>
              </a:prstGeom>
              <a:noFill/>
            </p:spPr>
            <p:txBody>
              <a:bodyPr wrap="none" rtlCol="0">
                <a:spAutoFit/>
              </a:bodyPr>
              <a:lstStyle/>
              <a:p>
                <a:pPr defTabSz="1218987"/>
                <a:r>
                  <a:rPr lang="en-US" sz="1200" dirty="0">
                    <a:solidFill>
                      <a:prstClr val="white"/>
                    </a:solidFill>
                    <a:latin typeface="Calibri"/>
                  </a:rPr>
                  <a:t>Neg</a:t>
                </a:r>
              </a:p>
            </p:txBody>
          </p:sp>
          <p:sp>
            <p:nvSpPr>
              <p:cNvPr id="110" name="TextBox 109">
                <a:extLst>
                  <a:ext uri="{FF2B5EF4-FFF2-40B4-BE49-F238E27FC236}">
                    <a16:creationId xmlns:a16="http://schemas.microsoft.com/office/drawing/2014/main" id="{AD3FCF6B-AD58-4CD8-9260-5625810D03D6}"/>
                  </a:ext>
                </a:extLst>
              </p:cNvPr>
              <p:cNvSpPr txBox="1"/>
              <p:nvPr/>
            </p:nvSpPr>
            <p:spPr>
              <a:xfrm>
                <a:off x="4307186" y="6075414"/>
                <a:ext cx="479870" cy="276999"/>
              </a:xfrm>
              <a:prstGeom prst="rect">
                <a:avLst/>
              </a:prstGeom>
              <a:noFill/>
            </p:spPr>
            <p:txBody>
              <a:bodyPr wrap="none" rtlCol="0">
                <a:spAutoFit/>
              </a:bodyPr>
              <a:lstStyle/>
              <a:p>
                <a:pPr defTabSz="1218987"/>
                <a:r>
                  <a:rPr lang="en-US" sz="1200" dirty="0">
                    <a:solidFill>
                      <a:prstClr val="white"/>
                    </a:solidFill>
                    <a:latin typeface="Calibri"/>
                  </a:rPr>
                  <a:t>Pos</a:t>
                </a:r>
              </a:p>
            </p:txBody>
          </p:sp>
        </p:grpSp>
      </p:grpSp>
      <p:sp>
        <p:nvSpPr>
          <p:cNvPr id="121" name="Title 1">
            <a:extLst>
              <a:ext uri="{FF2B5EF4-FFF2-40B4-BE49-F238E27FC236}">
                <a16:creationId xmlns:a16="http://schemas.microsoft.com/office/drawing/2014/main" id="{B9484706-C5D6-4159-9DB1-F69A6D6E54EC}"/>
              </a:ext>
            </a:extLst>
          </p:cNvPr>
          <p:cNvSpPr txBox="1">
            <a:spLocks/>
          </p:cNvSpPr>
          <p:nvPr/>
        </p:nvSpPr>
        <p:spPr bwMode="auto">
          <a:xfrm>
            <a:off x="1588" y="0"/>
            <a:ext cx="9013444" cy="6858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sz="3200" b="0">
                <a:solidFill>
                  <a:srgbClr val="FFCC00"/>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5pPr>
            <a:lvl6pPr marL="4572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6pPr>
            <a:lvl7pPr marL="9144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7pPr>
            <a:lvl8pPr marL="13716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8pPr>
            <a:lvl9pPr marL="18288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9pPr>
          </a:lstStyle>
          <a:p>
            <a:pPr algn="l">
              <a:defRPr/>
            </a:pPr>
            <a:r>
              <a:rPr lang="en-US" kern="0" dirty="0">
                <a:latin typeface="Calibri"/>
              </a:rPr>
              <a:t>Spectral balancing using spectral components</a:t>
            </a:r>
          </a:p>
        </p:txBody>
      </p:sp>
      <p:sp>
        <p:nvSpPr>
          <p:cNvPr id="122" name="Rectangle 24">
            <a:extLst>
              <a:ext uri="{FF2B5EF4-FFF2-40B4-BE49-F238E27FC236}">
                <a16:creationId xmlns:a16="http://schemas.microsoft.com/office/drawing/2014/main" id="{9385146C-F3D2-44F6-8241-0190BE62E15C}"/>
              </a:ext>
            </a:extLst>
          </p:cNvPr>
          <p:cNvSpPr>
            <a:spLocks noChangeArrowheads="1"/>
          </p:cNvSpPr>
          <p:nvPr/>
        </p:nvSpPr>
        <p:spPr bwMode="auto">
          <a:xfrm>
            <a:off x="9216587" y="6475684"/>
            <a:ext cx="2973826" cy="400110"/>
          </a:xfrm>
          <a:prstGeom prst="rect">
            <a:avLst/>
          </a:prstGeom>
          <a:noFill/>
          <a:ln w="12700">
            <a:noFill/>
            <a:miter lim="800000"/>
            <a:headEnd/>
            <a:tailEnd/>
          </a:ln>
          <a:effectLst/>
        </p:spPr>
        <p:txBody>
          <a:bodyPr wrap="none">
            <a:spAutoFit/>
          </a:bodyPr>
          <a:lstStyle/>
          <a:p>
            <a:pPr algn="r" eaLnBrk="0" fontAlgn="base" hangingPunct="0">
              <a:spcBef>
                <a:spcPct val="0"/>
              </a:spcBef>
              <a:spcAft>
                <a:spcPct val="0"/>
              </a:spcAft>
            </a:pPr>
            <a:r>
              <a:rPr lang="en-US" sz="2000" dirty="0">
                <a:solidFill>
                  <a:srgbClr val="B2B2B2"/>
                </a:solidFill>
                <a:effectLst>
                  <a:outerShdw blurRad="38100" dist="38100" dir="2700000" algn="tl">
                    <a:srgbClr val="000000">
                      <a:alpha val="43137"/>
                    </a:srgbClr>
                  </a:outerShdw>
                </a:effectLst>
                <a:latin typeface="Calibri"/>
              </a:rPr>
              <a:t>(Matos and Marfurt, 2011)</a:t>
            </a:r>
          </a:p>
        </p:txBody>
      </p:sp>
      <p:grpSp>
        <p:nvGrpSpPr>
          <p:cNvPr id="135" name="Group 134">
            <a:extLst>
              <a:ext uri="{FF2B5EF4-FFF2-40B4-BE49-F238E27FC236}">
                <a16:creationId xmlns:a16="http://schemas.microsoft.com/office/drawing/2014/main" id="{49E12B98-4475-4068-9CF5-913EB950A03C}"/>
              </a:ext>
            </a:extLst>
          </p:cNvPr>
          <p:cNvGrpSpPr/>
          <p:nvPr/>
        </p:nvGrpSpPr>
        <p:grpSpPr>
          <a:xfrm>
            <a:off x="4800600" y="733434"/>
            <a:ext cx="7162800" cy="5591166"/>
            <a:chOff x="4799012" y="733434"/>
            <a:chExt cx="7162800" cy="5591166"/>
          </a:xfrm>
        </p:grpSpPr>
        <p:sp>
          <p:nvSpPr>
            <p:cNvPr id="26" name="Right Arrow 97">
              <a:extLst>
                <a:ext uri="{FF2B5EF4-FFF2-40B4-BE49-F238E27FC236}">
                  <a16:creationId xmlns:a16="http://schemas.microsoft.com/office/drawing/2014/main" id="{D6CEC5B8-9115-48C6-8140-E855801FA830}"/>
                </a:ext>
              </a:extLst>
            </p:cNvPr>
            <p:cNvSpPr/>
            <p:nvPr/>
          </p:nvSpPr>
          <p:spPr bwMode="auto">
            <a:xfrm>
              <a:off x="8404225" y="2792539"/>
              <a:ext cx="1524000" cy="1752600"/>
            </a:xfrm>
            <a:prstGeom prst="rightArrow">
              <a:avLst/>
            </a:prstGeom>
            <a:solidFill>
              <a:srgbClr val="FFFF00"/>
            </a:solidFill>
            <a:ln w="12700" cap="flat" cmpd="sng" algn="ctr">
              <a:solidFill>
                <a:srgbClr val="000000"/>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defRPr/>
              </a:pPr>
              <a:r>
                <a:rPr lang="el-GR" sz="4800" kern="0" dirty="0">
                  <a:solidFill>
                    <a:srgbClr val="000000"/>
                  </a:solidFill>
                  <a:latin typeface="Calibri"/>
                  <a:cs typeface="Times New Roman" pitchFamily="18" charset="0"/>
                </a:rPr>
                <a:t>Σ</a:t>
              </a:r>
              <a:endParaRPr lang="en-US" sz="4800" kern="0" dirty="0">
                <a:solidFill>
                  <a:srgbClr val="000000"/>
                </a:solidFill>
                <a:latin typeface="Calibri"/>
              </a:endParaRPr>
            </a:p>
          </p:txBody>
        </p:sp>
        <p:cxnSp>
          <p:nvCxnSpPr>
            <p:cNvPr id="124" name="Straight Arrow Connector 123">
              <a:extLst>
                <a:ext uri="{FF2B5EF4-FFF2-40B4-BE49-F238E27FC236}">
                  <a16:creationId xmlns:a16="http://schemas.microsoft.com/office/drawing/2014/main" id="{C249C7AB-07F6-4D08-BCA4-AD28E08618DF}"/>
                </a:ext>
              </a:extLst>
            </p:cNvPr>
            <p:cNvCxnSpPr>
              <a:stCxn id="19" idx="3"/>
              <a:endCxn id="21" idx="1"/>
            </p:cNvCxnSpPr>
            <p:nvPr/>
          </p:nvCxnSpPr>
          <p:spPr>
            <a:xfrm>
              <a:off x="4799012" y="1028700"/>
              <a:ext cx="5358309" cy="4763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34" name="Group 133">
              <a:extLst>
                <a:ext uri="{FF2B5EF4-FFF2-40B4-BE49-F238E27FC236}">
                  <a16:creationId xmlns:a16="http://schemas.microsoft.com/office/drawing/2014/main" id="{CD964A8E-8BB7-488B-B265-0BF23F77714F}"/>
                </a:ext>
              </a:extLst>
            </p:cNvPr>
            <p:cNvGrpSpPr/>
            <p:nvPr/>
          </p:nvGrpSpPr>
          <p:grpSpPr>
            <a:xfrm>
              <a:off x="10149559" y="733434"/>
              <a:ext cx="1812253" cy="5591166"/>
              <a:chOff x="10149559" y="733434"/>
              <a:chExt cx="1812253" cy="5591166"/>
            </a:xfrm>
          </p:grpSpPr>
          <p:pic>
            <p:nvPicPr>
              <p:cNvPr id="126" name="Content Placeholder 3" descr="all_p.tif">
                <a:extLst>
                  <a:ext uri="{FF2B5EF4-FFF2-40B4-BE49-F238E27FC236}">
                    <a16:creationId xmlns:a16="http://schemas.microsoft.com/office/drawing/2014/main" id="{B02A2587-296C-48A7-BA77-595B258EC849}"/>
                  </a:ext>
                </a:extLst>
              </p:cNvPr>
              <p:cNvPicPr>
                <a:picLocks noChangeAspect="1"/>
              </p:cNvPicPr>
              <p:nvPr/>
            </p:nvPicPr>
            <p:blipFill rotWithShape="1">
              <a:blip r:embed="rId6" cstate="print"/>
              <a:srcRect l="39514" t="4338" r="34932" b="6142"/>
              <a:stretch/>
            </p:blipFill>
            <p:spPr bwMode="auto">
              <a:xfrm>
                <a:off x="10295760" y="1641533"/>
                <a:ext cx="914400" cy="4165601"/>
              </a:xfrm>
              <a:prstGeom prst="rect">
                <a:avLst/>
              </a:prstGeom>
              <a:noFill/>
              <a:ln w="9525">
                <a:noFill/>
                <a:miter lim="800000"/>
                <a:headEnd/>
                <a:tailEnd/>
              </a:ln>
            </p:spPr>
          </p:pic>
          <p:sp>
            <p:nvSpPr>
              <p:cNvPr id="21" name="Rectangle 20">
                <a:extLst>
                  <a:ext uri="{FF2B5EF4-FFF2-40B4-BE49-F238E27FC236}">
                    <a16:creationId xmlns:a16="http://schemas.microsoft.com/office/drawing/2014/main" id="{1D361475-0315-41FE-8E0C-FFBE43DD7D6E}"/>
                  </a:ext>
                </a:extLst>
              </p:cNvPr>
              <p:cNvSpPr/>
              <p:nvPr/>
            </p:nvSpPr>
            <p:spPr bwMode="auto">
              <a:xfrm>
                <a:off x="10157321" y="733434"/>
                <a:ext cx="1143000" cy="6858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defRPr/>
                </a:pPr>
                <a:r>
                  <a:rPr lang="en-US" sz="1600" kern="0" dirty="0">
                    <a:solidFill>
                      <a:prstClr val="white"/>
                    </a:solidFill>
                    <a:latin typeface="Calibri"/>
                  </a:rPr>
                  <a:t>ICWT</a:t>
                </a:r>
              </a:p>
              <a:p>
                <a:pPr algn="ctr" fontAlgn="base">
                  <a:spcBef>
                    <a:spcPct val="0"/>
                  </a:spcBef>
                  <a:spcAft>
                    <a:spcPct val="0"/>
                  </a:spcAft>
                  <a:defRPr/>
                </a:pPr>
                <a:r>
                  <a:rPr lang="en-US" sz="1200" kern="0" dirty="0">
                    <a:solidFill>
                      <a:prstClr val="white"/>
                    </a:solidFill>
                    <a:latin typeface="Calibri"/>
                  </a:rPr>
                  <a:t>reconstructed trace</a:t>
                </a:r>
              </a:p>
            </p:txBody>
          </p:sp>
          <p:grpSp>
            <p:nvGrpSpPr>
              <p:cNvPr id="116" name="Group 115">
                <a:extLst>
                  <a:ext uri="{FF2B5EF4-FFF2-40B4-BE49-F238E27FC236}">
                    <a16:creationId xmlns:a16="http://schemas.microsoft.com/office/drawing/2014/main" id="{86F5D069-8EDA-40BD-89E6-9C1988656A55}"/>
                  </a:ext>
                </a:extLst>
              </p:cNvPr>
              <p:cNvGrpSpPr/>
              <p:nvPr/>
            </p:nvGrpSpPr>
            <p:grpSpPr>
              <a:xfrm>
                <a:off x="10149559" y="5884139"/>
                <a:ext cx="1304750" cy="440461"/>
                <a:chOff x="3240386" y="6075414"/>
                <a:chExt cx="1545973" cy="440461"/>
              </a:xfrm>
            </p:grpSpPr>
            <p:sp>
              <p:nvSpPr>
                <p:cNvPr id="117" name="TextBox 116">
                  <a:extLst>
                    <a:ext uri="{FF2B5EF4-FFF2-40B4-BE49-F238E27FC236}">
                      <a16:creationId xmlns:a16="http://schemas.microsoft.com/office/drawing/2014/main" id="{7B90A596-45AF-4EED-9462-E5E880B1CC16}"/>
                    </a:ext>
                  </a:extLst>
                </p:cNvPr>
                <p:cNvSpPr txBox="1"/>
                <p:nvPr/>
              </p:nvSpPr>
              <p:spPr>
                <a:xfrm>
                  <a:off x="3571506" y="6238876"/>
                  <a:ext cx="991851" cy="276999"/>
                </a:xfrm>
                <a:prstGeom prst="rect">
                  <a:avLst/>
                </a:prstGeom>
                <a:noFill/>
              </p:spPr>
              <p:txBody>
                <a:bodyPr wrap="none" rtlCol="0">
                  <a:spAutoFit/>
                </a:bodyPr>
                <a:lstStyle/>
                <a:p>
                  <a:pPr defTabSz="1218987"/>
                  <a:r>
                    <a:rPr lang="en-US" sz="1200" dirty="0">
                      <a:solidFill>
                        <a:prstClr val="white"/>
                      </a:solidFill>
                      <a:latin typeface="Calibri"/>
                    </a:rPr>
                    <a:t>Amplitude</a:t>
                  </a:r>
                </a:p>
              </p:txBody>
            </p:sp>
            <p:sp>
              <p:nvSpPr>
                <p:cNvPr id="118" name="TextBox 117">
                  <a:extLst>
                    <a:ext uri="{FF2B5EF4-FFF2-40B4-BE49-F238E27FC236}">
                      <a16:creationId xmlns:a16="http://schemas.microsoft.com/office/drawing/2014/main" id="{FBD37AE7-3C66-4608-BFC5-78E84770BBB0}"/>
                    </a:ext>
                  </a:extLst>
                </p:cNvPr>
                <p:cNvSpPr txBox="1"/>
                <p:nvPr/>
              </p:nvSpPr>
              <p:spPr>
                <a:xfrm>
                  <a:off x="3240386" y="6086476"/>
                  <a:ext cx="513210" cy="276999"/>
                </a:xfrm>
                <a:prstGeom prst="rect">
                  <a:avLst/>
                </a:prstGeom>
                <a:noFill/>
              </p:spPr>
              <p:txBody>
                <a:bodyPr wrap="none" rtlCol="0">
                  <a:spAutoFit/>
                </a:bodyPr>
                <a:lstStyle/>
                <a:p>
                  <a:pPr defTabSz="1218987"/>
                  <a:r>
                    <a:rPr lang="en-US" sz="1200" dirty="0">
                      <a:solidFill>
                        <a:prstClr val="white"/>
                      </a:solidFill>
                      <a:latin typeface="Calibri"/>
                    </a:rPr>
                    <a:t>Neg</a:t>
                  </a:r>
                </a:p>
              </p:txBody>
            </p:sp>
            <p:sp>
              <p:nvSpPr>
                <p:cNvPr id="119" name="TextBox 118">
                  <a:extLst>
                    <a:ext uri="{FF2B5EF4-FFF2-40B4-BE49-F238E27FC236}">
                      <a16:creationId xmlns:a16="http://schemas.microsoft.com/office/drawing/2014/main" id="{78C7335B-C0DA-457F-9B13-1AD3DAE0E2F5}"/>
                    </a:ext>
                  </a:extLst>
                </p:cNvPr>
                <p:cNvSpPr txBox="1"/>
                <p:nvPr/>
              </p:nvSpPr>
              <p:spPr>
                <a:xfrm>
                  <a:off x="3789933" y="6086832"/>
                  <a:ext cx="311877" cy="276999"/>
                </a:xfrm>
                <a:prstGeom prst="rect">
                  <a:avLst/>
                </a:prstGeom>
                <a:noFill/>
              </p:spPr>
              <p:txBody>
                <a:bodyPr wrap="none" rtlCol="0">
                  <a:spAutoFit/>
                </a:bodyPr>
                <a:lstStyle/>
                <a:p>
                  <a:pPr defTabSz="1218987"/>
                  <a:r>
                    <a:rPr lang="en-US" sz="1200" dirty="0">
                      <a:solidFill>
                        <a:prstClr val="white"/>
                      </a:solidFill>
                      <a:latin typeface="Calibri"/>
                    </a:rPr>
                    <a:t>0</a:t>
                  </a:r>
                </a:p>
              </p:txBody>
            </p:sp>
            <p:sp>
              <p:nvSpPr>
                <p:cNvPr id="120" name="TextBox 119">
                  <a:extLst>
                    <a:ext uri="{FF2B5EF4-FFF2-40B4-BE49-F238E27FC236}">
                      <a16:creationId xmlns:a16="http://schemas.microsoft.com/office/drawing/2014/main" id="{09AC90A0-16D1-49BA-B74C-FA187D662604}"/>
                    </a:ext>
                  </a:extLst>
                </p:cNvPr>
                <p:cNvSpPr txBox="1"/>
                <p:nvPr/>
              </p:nvSpPr>
              <p:spPr>
                <a:xfrm>
                  <a:off x="4307186" y="6075414"/>
                  <a:ext cx="479173" cy="276999"/>
                </a:xfrm>
                <a:prstGeom prst="rect">
                  <a:avLst/>
                </a:prstGeom>
                <a:noFill/>
              </p:spPr>
              <p:txBody>
                <a:bodyPr wrap="none" rtlCol="0">
                  <a:spAutoFit/>
                </a:bodyPr>
                <a:lstStyle/>
                <a:p>
                  <a:pPr defTabSz="1218987"/>
                  <a:r>
                    <a:rPr lang="en-US" sz="1200" dirty="0">
                      <a:solidFill>
                        <a:prstClr val="white"/>
                      </a:solidFill>
                      <a:latin typeface="Calibri"/>
                    </a:rPr>
                    <a:t>Pos</a:t>
                  </a:r>
                </a:p>
              </p:txBody>
            </p:sp>
          </p:grpSp>
          <p:sp>
            <p:nvSpPr>
              <p:cNvPr id="132" name="Freeform 40">
                <a:extLst>
                  <a:ext uri="{FF2B5EF4-FFF2-40B4-BE49-F238E27FC236}">
                    <a16:creationId xmlns:a16="http://schemas.microsoft.com/office/drawing/2014/main" id="{14F9A018-56B1-49CB-A8BF-6484CFB8E8D5}"/>
                  </a:ext>
                </a:extLst>
              </p:cNvPr>
              <p:cNvSpPr>
                <a:spLocks/>
              </p:cNvSpPr>
              <p:nvPr/>
            </p:nvSpPr>
            <p:spPr bwMode="auto">
              <a:xfrm>
                <a:off x="11273980" y="877367"/>
                <a:ext cx="687832" cy="533400"/>
              </a:xfrm>
              <a:custGeom>
                <a:avLst/>
                <a:gdLst>
                  <a:gd name="T0" fmla="*/ 0 w 711"/>
                  <a:gd name="T1" fmla="*/ 2147483647 h 464"/>
                  <a:gd name="T2" fmla="*/ 2147483647 w 711"/>
                  <a:gd name="T3" fmla="*/ 2147483647 h 464"/>
                  <a:gd name="T4" fmla="*/ 2147483647 w 711"/>
                  <a:gd name="T5" fmla="*/ 2147483647 h 464"/>
                  <a:gd name="T6" fmla="*/ 2147483647 w 711"/>
                  <a:gd name="T7" fmla="*/ 2147483647 h 464"/>
                  <a:gd name="T8" fmla="*/ 2147483647 w 711"/>
                  <a:gd name="T9" fmla="*/ 2147483647 h 464"/>
                  <a:gd name="T10" fmla="*/ 2147483647 w 711"/>
                  <a:gd name="T11" fmla="*/ 2147483647 h 464"/>
                  <a:gd name="T12" fmla="*/ 2147483647 w 711"/>
                  <a:gd name="T13" fmla="*/ 2147483647 h 464"/>
                  <a:gd name="T14" fmla="*/ 2147483647 w 711"/>
                  <a:gd name="T15" fmla="*/ 2147483647 h 464"/>
                  <a:gd name="T16" fmla="*/ 0 60000 65536"/>
                  <a:gd name="T17" fmla="*/ 0 60000 65536"/>
                  <a:gd name="T18" fmla="*/ 0 60000 65536"/>
                  <a:gd name="T19" fmla="*/ 0 60000 65536"/>
                  <a:gd name="T20" fmla="*/ 0 60000 65536"/>
                  <a:gd name="T21" fmla="*/ 0 60000 65536"/>
                  <a:gd name="T22" fmla="*/ 0 60000 65536"/>
                  <a:gd name="T23" fmla="*/ 0 60000 65536"/>
                  <a:gd name="T24" fmla="*/ 0 w 711"/>
                  <a:gd name="T25" fmla="*/ 0 h 464"/>
                  <a:gd name="T26" fmla="*/ 711 w 711"/>
                  <a:gd name="T27" fmla="*/ 464 h 4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1" h="464">
                    <a:moveTo>
                      <a:pt x="0" y="296"/>
                    </a:moveTo>
                    <a:cubicBezTo>
                      <a:pt x="61" y="307"/>
                      <a:pt x="122" y="318"/>
                      <a:pt x="165" y="337"/>
                    </a:cubicBezTo>
                    <a:cubicBezTo>
                      <a:pt x="208" y="356"/>
                      <a:pt x="224" y="464"/>
                      <a:pt x="259" y="408"/>
                    </a:cubicBezTo>
                    <a:cubicBezTo>
                      <a:pt x="294" y="352"/>
                      <a:pt x="339" y="4"/>
                      <a:pt x="376" y="2"/>
                    </a:cubicBezTo>
                    <a:cubicBezTo>
                      <a:pt x="413" y="0"/>
                      <a:pt x="452" y="338"/>
                      <a:pt x="482" y="396"/>
                    </a:cubicBezTo>
                    <a:cubicBezTo>
                      <a:pt x="512" y="454"/>
                      <a:pt x="538" y="360"/>
                      <a:pt x="558" y="349"/>
                    </a:cubicBezTo>
                    <a:cubicBezTo>
                      <a:pt x="578" y="338"/>
                      <a:pt x="575" y="340"/>
                      <a:pt x="600" y="331"/>
                    </a:cubicBezTo>
                    <a:cubicBezTo>
                      <a:pt x="625" y="322"/>
                      <a:pt x="693" y="302"/>
                      <a:pt x="711" y="296"/>
                    </a:cubicBezTo>
                  </a:path>
                </a:pathLst>
              </a:custGeom>
              <a:solidFill>
                <a:schemeClr val="tx1">
                  <a:lumMod val="50000"/>
                </a:schemeClr>
              </a:solidFill>
              <a:ln w="9525">
                <a:solidFill>
                  <a:schemeClr val="tx1"/>
                </a:solidFill>
                <a:round/>
                <a:headEnd/>
                <a:tailEnd/>
              </a:ln>
            </p:spPr>
            <p:txBody>
              <a:bodyPr/>
              <a:lstStyle/>
              <a:p>
                <a:pPr eaLnBrk="0" fontAlgn="base" hangingPunct="0">
                  <a:spcBef>
                    <a:spcPct val="0"/>
                  </a:spcBef>
                  <a:spcAft>
                    <a:spcPct val="0"/>
                  </a:spcAft>
                  <a:defRPr/>
                </a:pPr>
                <a:endParaRPr lang="en-US" sz="3200" kern="0" dirty="0">
                  <a:solidFill>
                    <a:prstClr val="white"/>
                  </a:solidFill>
                  <a:latin typeface="Calibri"/>
                </a:endParaRPr>
              </a:p>
            </p:txBody>
          </p:sp>
        </p:grpSp>
      </p:grpSp>
      <p:sp>
        <p:nvSpPr>
          <p:cNvPr id="3" name="Slide Number Placeholder 2">
            <a:extLst>
              <a:ext uri="{FF2B5EF4-FFF2-40B4-BE49-F238E27FC236}">
                <a16:creationId xmlns:a16="http://schemas.microsoft.com/office/drawing/2014/main" id="{338B8A5B-D5DC-B8AD-8485-3A57D4BB3EBD}"/>
              </a:ext>
            </a:extLst>
          </p:cNvPr>
          <p:cNvSpPr>
            <a:spLocks noGrp="1"/>
          </p:cNvSpPr>
          <p:nvPr>
            <p:ph type="sldNum" sz="quarter" idx="12"/>
          </p:nvPr>
        </p:nvSpPr>
        <p:spPr/>
        <p:txBody>
          <a:bodyPr/>
          <a:lstStyle/>
          <a:p>
            <a:r>
              <a:rPr lang="en-US"/>
              <a:t>10a-</a:t>
            </a:r>
            <a:fld id="{32AB8D3D-FB3C-49A2-855E-BE1E1BCDA17C}" type="slidenum">
              <a:rPr lang="en-US" smtClean="0"/>
              <a:pPr/>
              <a:t>7</a:t>
            </a:fld>
            <a:endParaRPr lang="en-US" dirty="0"/>
          </a:p>
        </p:txBody>
      </p:sp>
    </p:spTree>
    <p:extLst>
      <p:ext uri="{BB962C8B-B14F-4D97-AF65-F5344CB8AC3E}">
        <p14:creationId xmlns:p14="http://schemas.microsoft.com/office/powerpoint/2010/main" val="404763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0DE4C8AC-0BA5-4C5E-8A97-C1B3188C8802}"/>
              </a:ext>
            </a:extLst>
          </p:cNvPr>
          <p:cNvPicPr>
            <a:picLocks noChangeAspect="1"/>
          </p:cNvPicPr>
          <p:nvPr/>
        </p:nvPicPr>
        <p:blipFill>
          <a:blip r:embed="rId3"/>
          <a:stretch>
            <a:fillRect/>
          </a:stretch>
        </p:blipFill>
        <p:spPr>
          <a:xfrm>
            <a:off x="6921490" y="2621819"/>
            <a:ext cx="2499228" cy="3549275"/>
          </a:xfrm>
          <a:prstGeom prst="rect">
            <a:avLst/>
          </a:prstGeom>
          <a:ln>
            <a:solidFill>
              <a:schemeClr val="tx1"/>
            </a:solidFill>
          </a:ln>
        </p:spPr>
      </p:pic>
      <p:pic>
        <p:nvPicPr>
          <p:cNvPr id="19" name="Picture 18">
            <a:extLst>
              <a:ext uri="{FF2B5EF4-FFF2-40B4-BE49-F238E27FC236}">
                <a16:creationId xmlns:a16="http://schemas.microsoft.com/office/drawing/2014/main" id="{30255CD0-7E30-4304-A97B-323B01544C27}"/>
              </a:ext>
            </a:extLst>
          </p:cNvPr>
          <p:cNvPicPr>
            <a:picLocks noChangeAspect="1"/>
          </p:cNvPicPr>
          <p:nvPr/>
        </p:nvPicPr>
        <p:blipFill>
          <a:blip r:embed="rId4"/>
          <a:stretch>
            <a:fillRect/>
          </a:stretch>
        </p:blipFill>
        <p:spPr>
          <a:xfrm>
            <a:off x="2994326" y="2611705"/>
            <a:ext cx="2426498" cy="3549275"/>
          </a:xfrm>
          <a:prstGeom prst="rect">
            <a:avLst/>
          </a:prstGeom>
          <a:ln>
            <a:solidFill>
              <a:schemeClr val="tx1"/>
            </a:solidFill>
          </a:ln>
        </p:spPr>
      </p:pic>
      <p:sp>
        <p:nvSpPr>
          <p:cNvPr id="5" name="Title 1"/>
          <p:cNvSpPr>
            <a:spLocks noGrp="1"/>
          </p:cNvSpPr>
          <p:nvPr>
            <p:ph type="title"/>
          </p:nvPr>
        </p:nvSpPr>
        <p:spPr>
          <a:xfrm>
            <a:off x="1588" y="0"/>
            <a:ext cx="11352212" cy="609600"/>
          </a:xfrm>
        </p:spPr>
        <p:txBody>
          <a:bodyPr/>
          <a:lstStyle/>
          <a:p>
            <a:pPr algn="l"/>
            <a:r>
              <a:rPr lang="en-US" dirty="0">
                <a:latin typeface="+mn-lt"/>
              </a:rPr>
              <a:t>Spectral balancing using spectral magnitude components</a:t>
            </a:r>
          </a:p>
        </p:txBody>
      </p:sp>
      <p:graphicFrame>
        <p:nvGraphicFramePr>
          <p:cNvPr id="6" name="Object 1"/>
          <p:cNvGraphicFramePr>
            <a:graphicFrameLocks noChangeAspect="1"/>
          </p:cNvGraphicFramePr>
          <p:nvPr>
            <p:extLst>
              <p:ext uri="{D42A27DB-BD31-4B8C-83A1-F6EECF244321}">
                <p14:modId xmlns:p14="http://schemas.microsoft.com/office/powerpoint/2010/main" val="429753870"/>
              </p:ext>
            </p:extLst>
          </p:nvPr>
        </p:nvGraphicFramePr>
        <p:xfrm>
          <a:off x="3505201" y="684154"/>
          <a:ext cx="6477000" cy="1092941"/>
        </p:xfrm>
        <a:graphic>
          <a:graphicData uri="http://schemas.openxmlformats.org/presentationml/2006/ole">
            <mc:AlternateContent xmlns:mc="http://schemas.openxmlformats.org/markup-compatibility/2006">
              <mc:Choice xmlns:v="urn:schemas-microsoft-com:vml" Requires="v">
                <p:oleObj name="Equation" r:id="rId5" imgW="3759120" imgH="660240" progId="Equation.3">
                  <p:embed/>
                </p:oleObj>
              </mc:Choice>
              <mc:Fallback>
                <p:oleObj name="Equation" r:id="rId5" imgW="3759120" imgH="660240" progId="Equation.3">
                  <p:embed/>
                  <p:pic>
                    <p:nvPicPr>
                      <p:cNvPr id="6" name="Object 1"/>
                      <p:cNvPicPr>
                        <a:picLocks noChangeAspect="1" noChangeArrowheads="1"/>
                      </p:cNvPicPr>
                      <p:nvPr/>
                    </p:nvPicPr>
                    <p:blipFill>
                      <a:blip r:embed="rId6"/>
                      <a:srcRect/>
                      <a:stretch>
                        <a:fillRect/>
                      </a:stretch>
                    </p:blipFill>
                    <p:spPr bwMode="auto">
                      <a:xfrm>
                        <a:off x="3505201" y="684154"/>
                        <a:ext cx="6477000" cy="1092941"/>
                      </a:xfrm>
                      <a:prstGeom prst="rect">
                        <a:avLst/>
                      </a:prstGeom>
                      <a:blipFill dpi="0" rotWithShape="0">
                        <a:blip r:embed="rId7"/>
                        <a:srcRect/>
                        <a:stretch>
                          <a:fillRect/>
                        </a:stretch>
                      </a:blipFill>
                    </p:spPr>
                  </p:pic>
                </p:oleObj>
              </mc:Fallback>
            </mc:AlternateContent>
          </a:graphicData>
        </a:graphic>
      </p:graphicFrame>
      <p:grpSp>
        <p:nvGrpSpPr>
          <p:cNvPr id="3" name="Group 2"/>
          <p:cNvGrpSpPr/>
          <p:nvPr/>
        </p:nvGrpSpPr>
        <p:grpSpPr>
          <a:xfrm>
            <a:off x="9920889" y="2310755"/>
            <a:ext cx="992945" cy="2281059"/>
            <a:chOff x="9640495" y="1681341"/>
            <a:chExt cx="992945" cy="2281059"/>
          </a:xfrm>
        </p:grpSpPr>
        <p:pic>
          <p:nvPicPr>
            <p:cNvPr id="3103" name="Picture 31"/>
            <p:cNvPicPr preferRelativeResize="0">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80612" y="1981200"/>
              <a:ext cx="228600" cy="1828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9640495" y="1681341"/>
              <a:ext cx="865943" cy="276999"/>
            </a:xfrm>
            <a:prstGeom prst="rect">
              <a:avLst/>
            </a:prstGeom>
            <a:noFill/>
          </p:spPr>
          <p:txBody>
            <a:bodyPr wrap="none" rtlCol="0">
              <a:spAutoFit/>
            </a:bodyPr>
            <a:lstStyle/>
            <a:p>
              <a:pPr defTabSz="1218987"/>
              <a:r>
                <a:rPr lang="en-US" sz="1200" dirty="0">
                  <a:solidFill>
                    <a:prstClr val="white"/>
                  </a:solidFill>
                  <a:latin typeface="Calibri"/>
                </a:rPr>
                <a:t>Magnitude</a:t>
              </a:r>
            </a:p>
          </p:txBody>
        </p:sp>
        <p:sp>
          <p:nvSpPr>
            <p:cNvPr id="11" name="TextBox 10"/>
            <p:cNvSpPr txBox="1"/>
            <p:nvPr/>
          </p:nvSpPr>
          <p:spPr>
            <a:xfrm>
              <a:off x="10165042" y="1851648"/>
              <a:ext cx="468398" cy="276999"/>
            </a:xfrm>
            <a:prstGeom prst="rect">
              <a:avLst/>
            </a:prstGeom>
            <a:noFill/>
          </p:spPr>
          <p:txBody>
            <a:bodyPr wrap="none" rtlCol="0">
              <a:spAutoFit/>
            </a:bodyPr>
            <a:lstStyle/>
            <a:p>
              <a:pPr defTabSz="1218987"/>
              <a:r>
                <a:rPr lang="en-US" sz="1200" dirty="0">
                  <a:solidFill>
                    <a:prstClr val="white"/>
                  </a:solidFill>
                  <a:latin typeface="Calibri"/>
                </a:rPr>
                <a:t>High</a:t>
              </a:r>
            </a:p>
          </p:txBody>
        </p:sp>
        <p:sp>
          <p:nvSpPr>
            <p:cNvPr id="12" name="TextBox 11"/>
            <p:cNvSpPr txBox="1"/>
            <p:nvPr/>
          </p:nvSpPr>
          <p:spPr>
            <a:xfrm>
              <a:off x="10171112" y="3685401"/>
              <a:ext cx="263214" cy="276999"/>
            </a:xfrm>
            <a:prstGeom prst="rect">
              <a:avLst/>
            </a:prstGeom>
            <a:noFill/>
          </p:spPr>
          <p:txBody>
            <a:bodyPr wrap="none" rtlCol="0">
              <a:spAutoFit/>
            </a:bodyPr>
            <a:lstStyle/>
            <a:p>
              <a:pPr defTabSz="1218987"/>
              <a:r>
                <a:rPr lang="en-US" sz="1200" dirty="0">
                  <a:solidFill>
                    <a:prstClr val="white"/>
                  </a:solidFill>
                  <a:latin typeface="Calibri"/>
                </a:rPr>
                <a:t>0</a:t>
              </a:r>
            </a:p>
          </p:txBody>
        </p:sp>
      </p:grpSp>
      <p:sp>
        <p:nvSpPr>
          <p:cNvPr id="9" name="TextBox 8"/>
          <p:cNvSpPr txBox="1"/>
          <p:nvPr/>
        </p:nvSpPr>
        <p:spPr>
          <a:xfrm>
            <a:off x="2667001" y="2110700"/>
            <a:ext cx="3123163" cy="400110"/>
          </a:xfrm>
          <a:prstGeom prst="rect">
            <a:avLst/>
          </a:prstGeom>
          <a:noFill/>
        </p:spPr>
        <p:txBody>
          <a:bodyPr wrap="none" rtlCol="0">
            <a:spAutoFit/>
          </a:bodyPr>
          <a:lstStyle/>
          <a:p>
            <a:pPr defTabSz="1218987"/>
            <a:r>
              <a:rPr lang="en-US" sz="2000" dirty="0">
                <a:solidFill>
                  <a:srgbClr val="FFFF00"/>
                </a:solidFill>
                <a:latin typeface="Calibri"/>
              </a:rPr>
              <a:t>Magnitude before balancing</a:t>
            </a:r>
          </a:p>
        </p:txBody>
      </p:sp>
      <p:sp>
        <p:nvSpPr>
          <p:cNvPr id="17" name="TextBox 16"/>
          <p:cNvSpPr txBox="1"/>
          <p:nvPr/>
        </p:nvSpPr>
        <p:spPr>
          <a:xfrm>
            <a:off x="6705601" y="2110700"/>
            <a:ext cx="2942409" cy="400110"/>
          </a:xfrm>
          <a:prstGeom prst="rect">
            <a:avLst/>
          </a:prstGeom>
          <a:noFill/>
        </p:spPr>
        <p:txBody>
          <a:bodyPr wrap="none" rtlCol="0">
            <a:spAutoFit/>
          </a:bodyPr>
          <a:lstStyle/>
          <a:p>
            <a:pPr defTabSz="1218987"/>
            <a:r>
              <a:rPr lang="en-US" sz="2000" dirty="0">
                <a:solidFill>
                  <a:srgbClr val="FFFF00"/>
                </a:solidFill>
                <a:latin typeface="Calibri"/>
              </a:rPr>
              <a:t>Magnitude after balancing</a:t>
            </a:r>
          </a:p>
        </p:txBody>
      </p:sp>
      <p:grpSp>
        <p:nvGrpSpPr>
          <p:cNvPr id="16" name="Group 15"/>
          <p:cNvGrpSpPr/>
          <p:nvPr/>
        </p:nvGrpSpPr>
        <p:grpSpPr>
          <a:xfrm>
            <a:off x="2467343" y="2498090"/>
            <a:ext cx="546299" cy="3826014"/>
            <a:chOff x="790734" y="242500"/>
            <a:chExt cx="546299" cy="5735331"/>
          </a:xfrm>
        </p:grpSpPr>
        <p:sp>
          <p:nvSpPr>
            <p:cNvPr id="21" name="TextBox 20"/>
            <p:cNvSpPr txBox="1"/>
            <p:nvPr/>
          </p:nvSpPr>
          <p:spPr>
            <a:xfrm>
              <a:off x="1073819" y="242500"/>
              <a:ext cx="263214" cy="415231"/>
            </a:xfrm>
            <a:prstGeom prst="rect">
              <a:avLst/>
            </a:prstGeom>
            <a:noFill/>
          </p:spPr>
          <p:txBody>
            <a:bodyPr wrap="none" rtlCol="0">
              <a:spAutoFit/>
            </a:bodyPr>
            <a:lstStyle/>
            <a:p>
              <a:pPr defTabSz="1218987"/>
              <a:r>
                <a:rPr lang="en-US" sz="1200" dirty="0">
                  <a:solidFill>
                    <a:prstClr val="white"/>
                  </a:solidFill>
                  <a:latin typeface="Calibri"/>
                </a:rPr>
                <a:t>0</a:t>
              </a:r>
            </a:p>
          </p:txBody>
        </p:sp>
        <p:sp>
          <p:nvSpPr>
            <p:cNvPr id="22" name="TextBox 21"/>
            <p:cNvSpPr txBox="1"/>
            <p:nvPr/>
          </p:nvSpPr>
          <p:spPr>
            <a:xfrm>
              <a:off x="1073819" y="2008031"/>
              <a:ext cx="263214" cy="415231"/>
            </a:xfrm>
            <a:prstGeom prst="rect">
              <a:avLst/>
            </a:prstGeom>
            <a:noFill/>
          </p:spPr>
          <p:txBody>
            <a:bodyPr wrap="none" rtlCol="0">
              <a:spAutoFit/>
            </a:bodyPr>
            <a:lstStyle/>
            <a:p>
              <a:pPr defTabSz="1218987"/>
              <a:r>
                <a:rPr lang="en-US" sz="1200" dirty="0">
                  <a:solidFill>
                    <a:prstClr val="white"/>
                  </a:solidFill>
                  <a:latin typeface="Calibri"/>
                </a:rPr>
                <a:t>1</a:t>
              </a:r>
            </a:p>
          </p:txBody>
        </p:sp>
        <p:sp>
          <p:nvSpPr>
            <p:cNvPr id="23" name="TextBox 22"/>
            <p:cNvSpPr txBox="1"/>
            <p:nvPr/>
          </p:nvSpPr>
          <p:spPr>
            <a:xfrm>
              <a:off x="1073819" y="5562600"/>
              <a:ext cx="263214" cy="415231"/>
            </a:xfrm>
            <a:prstGeom prst="rect">
              <a:avLst/>
            </a:prstGeom>
            <a:noFill/>
          </p:spPr>
          <p:txBody>
            <a:bodyPr wrap="none" rtlCol="0">
              <a:spAutoFit/>
            </a:bodyPr>
            <a:lstStyle/>
            <a:p>
              <a:pPr defTabSz="1218987"/>
              <a:r>
                <a:rPr lang="en-US" sz="1200" dirty="0">
                  <a:solidFill>
                    <a:prstClr val="white"/>
                  </a:solidFill>
                  <a:latin typeface="Calibri"/>
                </a:rPr>
                <a:t>3</a:t>
              </a:r>
            </a:p>
          </p:txBody>
        </p:sp>
        <p:sp>
          <p:nvSpPr>
            <p:cNvPr id="24" name="TextBox 23"/>
            <p:cNvSpPr txBox="1"/>
            <p:nvPr/>
          </p:nvSpPr>
          <p:spPr>
            <a:xfrm>
              <a:off x="1073819" y="3772487"/>
              <a:ext cx="263214" cy="415231"/>
            </a:xfrm>
            <a:prstGeom prst="rect">
              <a:avLst/>
            </a:prstGeom>
            <a:noFill/>
          </p:spPr>
          <p:txBody>
            <a:bodyPr wrap="none" rtlCol="0">
              <a:spAutoFit/>
            </a:bodyPr>
            <a:lstStyle/>
            <a:p>
              <a:pPr defTabSz="1218987"/>
              <a:r>
                <a:rPr lang="en-US" sz="1200" dirty="0">
                  <a:solidFill>
                    <a:prstClr val="white"/>
                  </a:solidFill>
                  <a:latin typeface="Calibri"/>
                </a:rPr>
                <a:t>2</a:t>
              </a:r>
            </a:p>
          </p:txBody>
        </p:sp>
        <p:sp>
          <p:nvSpPr>
            <p:cNvPr id="25" name="TextBox 24"/>
            <p:cNvSpPr txBox="1"/>
            <p:nvPr/>
          </p:nvSpPr>
          <p:spPr>
            <a:xfrm rot="16200000">
              <a:off x="415962" y="2954549"/>
              <a:ext cx="1026544" cy="276999"/>
            </a:xfrm>
            <a:prstGeom prst="rect">
              <a:avLst/>
            </a:prstGeom>
            <a:noFill/>
          </p:spPr>
          <p:txBody>
            <a:bodyPr wrap="none" rtlCol="0">
              <a:spAutoFit/>
            </a:bodyPr>
            <a:lstStyle/>
            <a:p>
              <a:pPr defTabSz="1218987"/>
              <a:r>
                <a:rPr lang="en-US" sz="1200" dirty="0">
                  <a:solidFill>
                    <a:prstClr val="white"/>
                  </a:solidFill>
                  <a:latin typeface="Calibri"/>
                </a:rPr>
                <a:t>Time (s)</a:t>
              </a:r>
            </a:p>
          </p:txBody>
        </p:sp>
      </p:grpSp>
      <p:grpSp>
        <p:nvGrpSpPr>
          <p:cNvPr id="7" name="Group 6"/>
          <p:cNvGrpSpPr/>
          <p:nvPr/>
        </p:nvGrpSpPr>
        <p:grpSpPr>
          <a:xfrm>
            <a:off x="3124201" y="6160980"/>
            <a:ext cx="2521193" cy="468421"/>
            <a:chOff x="3122612" y="6217920"/>
            <a:chExt cx="2521193" cy="468421"/>
          </a:xfrm>
        </p:grpSpPr>
        <p:grpSp>
          <p:nvGrpSpPr>
            <p:cNvPr id="4" name="Group 3"/>
            <p:cNvGrpSpPr/>
            <p:nvPr/>
          </p:nvGrpSpPr>
          <p:grpSpPr>
            <a:xfrm>
              <a:off x="3122612" y="6217920"/>
              <a:ext cx="2521193" cy="276999"/>
              <a:chOff x="3122612" y="6217920"/>
              <a:chExt cx="2521193" cy="276999"/>
            </a:xfrm>
          </p:grpSpPr>
          <p:sp>
            <p:nvSpPr>
              <p:cNvPr id="27" name="TextBox 26"/>
              <p:cNvSpPr txBox="1"/>
              <p:nvPr/>
            </p:nvSpPr>
            <p:spPr>
              <a:xfrm>
                <a:off x="3961716" y="6217920"/>
                <a:ext cx="341760" cy="276999"/>
              </a:xfrm>
              <a:prstGeom prst="rect">
                <a:avLst/>
              </a:prstGeom>
              <a:noFill/>
            </p:spPr>
            <p:txBody>
              <a:bodyPr wrap="none" rtlCol="0">
                <a:spAutoFit/>
              </a:bodyPr>
              <a:lstStyle/>
              <a:p>
                <a:pPr defTabSz="1218987"/>
                <a:r>
                  <a:rPr lang="en-US" sz="1200" dirty="0">
                    <a:solidFill>
                      <a:prstClr val="white"/>
                    </a:solidFill>
                    <a:latin typeface="Calibri"/>
                  </a:rPr>
                  <a:t>60</a:t>
                </a:r>
              </a:p>
            </p:txBody>
          </p:sp>
          <p:sp>
            <p:nvSpPr>
              <p:cNvPr id="28" name="TextBox 27"/>
              <p:cNvSpPr txBox="1"/>
              <p:nvPr/>
            </p:nvSpPr>
            <p:spPr>
              <a:xfrm>
                <a:off x="4414035" y="6217920"/>
                <a:ext cx="341760" cy="276999"/>
              </a:xfrm>
              <a:prstGeom prst="rect">
                <a:avLst/>
              </a:prstGeom>
              <a:noFill/>
            </p:spPr>
            <p:txBody>
              <a:bodyPr wrap="none" rtlCol="0">
                <a:spAutoFit/>
              </a:bodyPr>
              <a:lstStyle/>
              <a:p>
                <a:pPr defTabSz="1218987"/>
                <a:r>
                  <a:rPr lang="en-US" sz="1200" dirty="0">
                    <a:solidFill>
                      <a:prstClr val="white"/>
                    </a:solidFill>
                    <a:latin typeface="Calibri"/>
                  </a:rPr>
                  <a:t>80</a:t>
                </a:r>
              </a:p>
            </p:txBody>
          </p:sp>
          <p:sp>
            <p:nvSpPr>
              <p:cNvPr id="29" name="TextBox 28"/>
              <p:cNvSpPr txBox="1"/>
              <p:nvPr/>
            </p:nvSpPr>
            <p:spPr>
              <a:xfrm>
                <a:off x="4779492" y="6217920"/>
                <a:ext cx="420308" cy="276999"/>
              </a:xfrm>
              <a:prstGeom prst="rect">
                <a:avLst/>
              </a:prstGeom>
              <a:noFill/>
            </p:spPr>
            <p:txBody>
              <a:bodyPr wrap="none" rtlCol="0">
                <a:spAutoFit/>
              </a:bodyPr>
              <a:lstStyle/>
              <a:p>
                <a:pPr defTabSz="1218987"/>
                <a:r>
                  <a:rPr lang="en-US" sz="1200" dirty="0">
                    <a:solidFill>
                      <a:prstClr val="white"/>
                    </a:solidFill>
                    <a:latin typeface="Calibri"/>
                  </a:rPr>
                  <a:t>100</a:t>
                </a:r>
              </a:p>
            </p:txBody>
          </p:sp>
          <p:sp>
            <p:nvSpPr>
              <p:cNvPr id="30" name="TextBox 29"/>
              <p:cNvSpPr txBox="1"/>
              <p:nvPr/>
            </p:nvSpPr>
            <p:spPr>
              <a:xfrm>
                <a:off x="5223497" y="6217920"/>
                <a:ext cx="420308" cy="276999"/>
              </a:xfrm>
              <a:prstGeom prst="rect">
                <a:avLst/>
              </a:prstGeom>
              <a:noFill/>
            </p:spPr>
            <p:txBody>
              <a:bodyPr wrap="none" rtlCol="0">
                <a:spAutoFit/>
              </a:bodyPr>
              <a:lstStyle/>
              <a:p>
                <a:pPr defTabSz="1218987"/>
                <a:r>
                  <a:rPr lang="en-US" sz="1200" dirty="0">
                    <a:solidFill>
                      <a:prstClr val="white"/>
                    </a:solidFill>
                    <a:latin typeface="Calibri"/>
                  </a:rPr>
                  <a:t>120</a:t>
                </a:r>
              </a:p>
            </p:txBody>
          </p:sp>
          <p:sp>
            <p:nvSpPr>
              <p:cNvPr id="31" name="TextBox 30"/>
              <p:cNvSpPr txBox="1"/>
              <p:nvPr/>
            </p:nvSpPr>
            <p:spPr>
              <a:xfrm>
                <a:off x="3564677" y="6217920"/>
                <a:ext cx="341760" cy="276999"/>
              </a:xfrm>
              <a:prstGeom prst="rect">
                <a:avLst/>
              </a:prstGeom>
              <a:noFill/>
            </p:spPr>
            <p:txBody>
              <a:bodyPr wrap="none" rtlCol="0">
                <a:spAutoFit/>
              </a:bodyPr>
              <a:lstStyle/>
              <a:p>
                <a:pPr defTabSz="1218987"/>
                <a:r>
                  <a:rPr lang="en-US" sz="1200" dirty="0">
                    <a:solidFill>
                      <a:prstClr val="white"/>
                    </a:solidFill>
                    <a:latin typeface="Calibri"/>
                  </a:rPr>
                  <a:t>40</a:t>
                </a:r>
              </a:p>
            </p:txBody>
          </p:sp>
          <p:sp>
            <p:nvSpPr>
              <p:cNvPr id="32" name="TextBox 31"/>
              <p:cNvSpPr txBox="1"/>
              <p:nvPr/>
            </p:nvSpPr>
            <p:spPr>
              <a:xfrm>
                <a:off x="3122612" y="6217920"/>
                <a:ext cx="341760" cy="276999"/>
              </a:xfrm>
              <a:prstGeom prst="rect">
                <a:avLst/>
              </a:prstGeom>
              <a:noFill/>
            </p:spPr>
            <p:txBody>
              <a:bodyPr wrap="none" rtlCol="0">
                <a:spAutoFit/>
              </a:bodyPr>
              <a:lstStyle/>
              <a:p>
                <a:pPr defTabSz="1218987"/>
                <a:r>
                  <a:rPr lang="en-US" sz="1200" dirty="0">
                    <a:solidFill>
                      <a:prstClr val="white"/>
                    </a:solidFill>
                    <a:latin typeface="Calibri"/>
                  </a:rPr>
                  <a:t>20</a:t>
                </a:r>
              </a:p>
            </p:txBody>
          </p:sp>
        </p:grpSp>
        <p:sp>
          <p:nvSpPr>
            <p:cNvPr id="33" name="TextBox 32"/>
            <p:cNvSpPr txBox="1"/>
            <p:nvPr/>
          </p:nvSpPr>
          <p:spPr>
            <a:xfrm>
              <a:off x="3826608" y="6409342"/>
              <a:ext cx="1120371" cy="276999"/>
            </a:xfrm>
            <a:prstGeom prst="rect">
              <a:avLst/>
            </a:prstGeom>
            <a:noFill/>
          </p:spPr>
          <p:txBody>
            <a:bodyPr wrap="none" rtlCol="0">
              <a:spAutoFit/>
            </a:bodyPr>
            <a:lstStyle/>
            <a:p>
              <a:pPr defTabSz="1218987"/>
              <a:r>
                <a:rPr lang="en-US" sz="1200" dirty="0">
                  <a:solidFill>
                    <a:prstClr val="white"/>
                  </a:solidFill>
                  <a:latin typeface="Calibri"/>
                </a:rPr>
                <a:t>Frequency (Hz)</a:t>
              </a:r>
            </a:p>
          </p:txBody>
        </p:sp>
      </p:grpSp>
      <p:grpSp>
        <p:nvGrpSpPr>
          <p:cNvPr id="34" name="Group 33"/>
          <p:cNvGrpSpPr/>
          <p:nvPr/>
        </p:nvGrpSpPr>
        <p:grpSpPr>
          <a:xfrm>
            <a:off x="7086601" y="6172201"/>
            <a:ext cx="2521193" cy="468421"/>
            <a:chOff x="3122612" y="6217920"/>
            <a:chExt cx="2521193" cy="468421"/>
          </a:xfrm>
        </p:grpSpPr>
        <p:grpSp>
          <p:nvGrpSpPr>
            <p:cNvPr id="35" name="Group 34"/>
            <p:cNvGrpSpPr/>
            <p:nvPr/>
          </p:nvGrpSpPr>
          <p:grpSpPr>
            <a:xfrm>
              <a:off x="3122612" y="6217920"/>
              <a:ext cx="2521193" cy="276999"/>
              <a:chOff x="3122612" y="6217920"/>
              <a:chExt cx="2521193" cy="276999"/>
            </a:xfrm>
          </p:grpSpPr>
          <p:sp>
            <p:nvSpPr>
              <p:cNvPr id="37" name="TextBox 36"/>
              <p:cNvSpPr txBox="1"/>
              <p:nvPr/>
            </p:nvSpPr>
            <p:spPr>
              <a:xfrm>
                <a:off x="3961716" y="6217920"/>
                <a:ext cx="341760" cy="276999"/>
              </a:xfrm>
              <a:prstGeom prst="rect">
                <a:avLst/>
              </a:prstGeom>
              <a:noFill/>
            </p:spPr>
            <p:txBody>
              <a:bodyPr wrap="none" rtlCol="0">
                <a:spAutoFit/>
              </a:bodyPr>
              <a:lstStyle/>
              <a:p>
                <a:pPr defTabSz="1218987"/>
                <a:r>
                  <a:rPr lang="en-US" sz="1200" dirty="0">
                    <a:solidFill>
                      <a:prstClr val="white"/>
                    </a:solidFill>
                    <a:latin typeface="Calibri"/>
                  </a:rPr>
                  <a:t>60</a:t>
                </a:r>
              </a:p>
            </p:txBody>
          </p:sp>
          <p:sp>
            <p:nvSpPr>
              <p:cNvPr id="38" name="TextBox 37"/>
              <p:cNvSpPr txBox="1"/>
              <p:nvPr/>
            </p:nvSpPr>
            <p:spPr>
              <a:xfrm>
                <a:off x="4414035" y="6217920"/>
                <a:ext cx="341760" cy="276999"/>
              </a:xfrm>
              <a:prstGeom prst="rect">
                <a:avLst/>
              </a:prstGeom>
              <a:noFill/>
            </p:spPr>
            <p:txBody>
              <a:bodyPr wrap="none" rtlCol="0">
                <a:spAutoFit/>
              </a:bodyPr>
              <a:lstStyle/>
              <a:p>
                <a:pPr defTabSz="1218987"/>
                <a:r>
                  <a:rPr lang="en-US" sz="1200" dirty="0">
                    <a:solidFill>
                      <a:prstClr val="white"/>
                    </a:solidFill>
                    <a:latin typeface="Calibri"/>
                  </a:rPr>
                  <a:t>80</a:t>
                </a:r>
              </a:p>
            </p:txBody>
          </p:sp>
          <p:sp>
            <p:nvSpPr>
              <p:cNvPr id="39" name="TextBox 38"/>
              <p:cNvSpPr txBox="1"/>
              <p:nvPr/>
            </p:nvSpPr>
            <p:spPr>
              <a:xfrm>
                <a:off x="4779492" y="6217920"/>
                <a:ext cx="420308" cy="276999"/>
              </a:xfrm>
              <a:prstGeom prst="rect">
                <a:avLst/>
              </a:prstGeom>
              <a:noFill/>
            </p:spPr>
            <p:txBody>
              <a:bodyPr wrap="none" rtlCol="0">
                <a:spAutoFit/>
              </a:bodyPr>
              <a:lstStyle/>
              <a:p>
                <a:pPr defTabSz="1218987"/>
                <a:r>
                  <a:rPr lang="en-US" sz="1200" dirty="0">
                    <a:solidFill>
                      <a:prstClr val="white"/>
                    </a:solidFill>
                    <a:latin typeface="Calibri"/>
                  </a:rPr>
                  <a:t>100</a:t>
                </a:r>
              </a:p>
            </p:txBody>
          </p:sp>
          <p:sp>
            <p:nvSpPr>
              <p:cNvPr id="40" name="TextBox 39"/>
              <p:cNvSpPr txBox="1"/>
              <p:nvPr/>
            </p:nvSpPr>
            <p:spPr>
              <a:xfrm>
                <a:off x="5223497" y="6217920"/>
                <a:ext cx="420308" cy="276999"/>
              </a:xfrm>
              <a:prstGeom prst="rect">
                <a:avLst/>
              </a:prstGeom>
              <a:noFill/>
            </p:spPr>
            <p:txBody>
              <a:bodyPr wrap="none" rtlCol="0">
                <a:spAutoFit/>
              </a:bodyPr>
              <a:lstStyle/>
              <a:p>
                <a:pPr defTabSz="1218987"/>
                <a:r>
                  <a:rPr lang="en-US" sz="1200" dirty="0">
                    <a:solidFill>
                      <a:prstClr val="white"/>
                    </a:solidFill>
                    <a:latin typeface="Calibri"/>
                  </a:rPr>
                  <a:t>120</a:t>
                </a:r>
              </a:p>
            </p:txBody>
          </p:sp>
          <p:sp>
            <p:nvSpPr>
              <p:cNvPr id="41" name="TextBox 40"/>
              <p:cNvSpPr txBox="1"/>
              <p:nvPr/>
            </p:nvSpPr>
            <p:spPr>
              <a:xfrm>
                <a:off x="3564677" y="6217920"/>
                <a:ext cx="341760" cy="276999"/>
              </a:xfrm>
              <a:prstGeom prst="rect">
                <a:avLst/>
              </a:prstGeom>
              <a:noFill/>
            </p:spPr>
            <p:txBody>
              <a:bodyPr wrap="none" rtlCol="0">
                <a:spAutoFit/>
              </a:bodyPr>
              <a:lstStyle/>
              <a:p>
                <a:pPr defTabSz="1218987"/>
                <a:r>
                  <a:rPr lang="en-US" sz="1200" dirty="0">
                    <a:solidFill>
                      <a:prstClr val="white"/>
                    </a:solidFill>
                    <a:latin typeface="Calibri"/>
                  </a:rPr>
                  <a:t>40</a:t>
                </a:r>
              </a:p>
            </p:txBody>
          </p:sp>
          <p:sp>
            <p:nvSpPr>
              <p:cNvPr id="42" name="TextBox 41"/>
              <p:cNvSpPr txBox="1"/>
              <p:nvPr/>
            </p:nvSpPr>
            <p:spPr>
              <a:xfrm>
                <a:off x="3122612" y="6217920"/>
                <a:ext cx="341760" cy="276999"/>
              </a:xfrm>
              <a:prstGeom prst="rect">
                <a:avLst/>
              </a:prstGeom>
              <a:noFill/>
            </p:spPr>
            <p:txBody>
              <a:bodyPr wrap="none" rtlCol="0">
                <a:spAutoFit/>
              </a:bodyPr>
              <a:lstStyle/>
              <a:p>
                <a:pPr defTabSz="1218987"/>
                <a:r>
                  <a:rPr lang="en-US" sz="1200" dirty="0">
                    <a:solidFill>
                      <a:prstClr val="white"/>
                    </a:solidFill>
                    <a:latin typeface="Calibri"/>
                  </a:rPr>
                  <a:t>20</a:t>
                </a:r>
              </a:p>
            </p:txBody>
          </p:sp>
        </p:grpSp>
        <p:sp>
          <p:nvSpPr>
            <p:cNvPr id="36" name="TextBox 35"/>
            <p:cNvSpPr txBox="1"/>
            <p:nvPr/>
          </p:nvSpPr>
          <p:spPr>
            <a:xfrm>
              <a:off x="3826608" y="6409342"/>
              <a:ext cx="1120371" cy="276999"/>
            </a:xfrm>
            <a:prstGeom prst="rect">
              <a:avLst/>
            </a:prstGeom>
            <a:noFill/>
          </p:spPr>
          <p:txBody>
            <a:bodyPr wrap="none" rtlCol="0">
              <a:spAutoFit/>
            </a:bodyPr>
            <a:lstStyle/>
            <a:p>
              <a:pPr defTabSz="1218987"/>
              <a:r>
                <a:rPr lang="en-US" sz="1200" dirty="0">
                  <a:solidFill>
                    <a:prstClr val="white"/>
                  </a:solidFill>
                  <a:latin typeface="Calibri"/>
                </a:rPr>
                <a:t>Frequency (Hz)</a:t>
              </a:r>
            </a:p>
          </p:txBody>
        </p:sp>
      </p:grpSp>
      <p:graphicFrame>
        <p:nvGraphicFramePr>
          <p:cNvPr id="45" name="Object 1">
            <a:extLst>
              <a:ext uri="{FF2B5EF4-FFF2-40B4-BE49-F238E27FC236}">
                <a16:creationId xmlns:a16="http://schemas.microsoft.com/office/drawing/2014/main" id="{AFBF9152-1908-4F43-B5BF-5C2722378D63}"/>
              </a:ext>
            </a:extLst>
          </p:cNvPr>
          <p:cNvGraphicFramePr>
            <a:graphicFrameLocks noChangeAspect="1"/>
          </p:cNvGraphicFramePr>
          <p:nvPr>
            <p:extLst>
              <p:ext uri="{D42A27DB-BD31-4B8C-83A1-F6EECF244321}">
                <p14:modId xmlns:p14="http://schemas.microsoft.com/office/powerpoint/2010/main" val="2038327935"/>
              </p:ext>
            </p:extLst>
          </p:nvPr>
        </p:nvGraphicFramePr>
        <p:xfrm>
          <a:off x="454592" y="1038789"/>
          <a:ext cx="2559050" cy="357188"/>
        </p:xfrm>
        <a:graphic>
          <a:graphicData uri="http://schemas.openxmlformats.org/presentationml/2006/ole">
            <mc:AlternateContent xmlns:mc="http://schemas.openxmlformats.org/markup-compatibility/2006">
              <mc:Choice xmlns:v="urn:schemas-microsoft-com:vml" Requires="v">
                <p:oleObj name="Equation" r:id="rId9" imgW="1485720" imgH="215640" progId="Equation.DSMT4">
                  <p:embed/>
                </p:oleObj>
              </mc:Choice>
              <mc:Fallback>
                <p:oleObj name="Equation" r:id="rId9" imgW="1485720" imgH="215640" progId="Equation.DSMT4">
                  <p:embed/>
                  <p:pic>
                    <p:nvPicPr>
                      <p:cNvPr id="6" name="Object 1"/>
                      <p:cNvPicPr>
                        <a:picLocks noChangeAspect="1" noChangeArrowheads="1"/>
                      </p:cNvPicPr>
                      <p:nvPr/>
                    </p:nvPicPr>
                    <p:blipFill>
                      <a:blip r:embed="rId10"/>
                      <a:srcRect/>
                      <a:stretch>
                        <a:fillRect/>
                      </a:stretch>
                    </p:blipFill>
                    <p:spPr bwMode="auto">
                      <a:xfrm>
                        <a:off x="454592" y="1038789"/>
                        <a:ext cx="2559050" cy="357188"/>
                      </a:xfrm>
                      <a:prstGeom prst="rect">
                        <a:avLst/>
                      </a:prstGeom>
                      <a:blipFill dpi="0" rotWithShape="0">
                        <a:blip r:embed="rId7"/>
                        <a:srcRect/>
                        <a:stretch>
                          <a:fillRect/>
                        </a:stretch>
                      </a:blipFill>
                    </p:spPr>
                  </p:pic>
                </p:oleObj>
              </mc:Fallback>
            </mc:AlternateContent>
          </a:graphicData>
        </a:graphic>
      </p:graphicFrame>
      <p:sp>
        <p:nvSpPr>
          <p:cNvPr id="10" name="Slide Number Placeholder 9">
            <a:extLst>
              <a:ext uri="{FF2B5EF4-FFF2-40B4-BE49-F238E27FC236}">
                <a16:creationId xmlns:a16="http://schemas.microsoft.com/office/drawing/2014/main" id="{0AA3AB7A-1B3B-5DE9-5672-0AB6DEA1EF2C}"/>
              </a:ext>
            </a:extLst>
          </p:cNvPr>
          <p:cNvSpPr>
            <a:spLocks noGrp="1"/>
          </p:cNvSpPr>
          <p:nvPr>
            <p:ph type="sldNum" sz="quarter" idx="12"/>
          </p:nvPr>
        </p:nvSpPr>
        <p:spPr/>
        <p:txBody>
          <a:bodyPr/>
          <a:lstStyle/>
          <a:p>
            <a:r>
              <a:rPr lang="en-US"/>
              <a:t>10a-</a:t>
            </a:r>
            <a:fld id="{32AB8D3D-FB3C-49A2-855E-BE1E1BCDA17C}" type="slidenum">
              <a:rPr lang="en-US" smtClean="0"/>
              <a:pPr/>
              <a:t>8</a:t>
            </a:fld>
            <a:endParaRPr lang="en-US" dirty="0"/>
          </a:p>
        </p:txBody>
      </p:sp>
    </p:spTree>
    <p:extLst>
      <p:ext uri="{BB962C8B-B14F-4D97-AF65-F5344CB8AC3E}">
        <p14:creationId xmlns:p14="http://schemas.microsoft.com/office/powerpoint/2010/main" val="129804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64" y="8481"/>
            <a:ext cx="10969943" cy="583479"/>
          </a:xfrm>
        </p:spPr>
        <p:txBody>
          <a:bodyPr>
            <a:noAutofit/>
          </a:bodyPr>
          <a:lstStyle/>
          <a:p>
            <a:pPr algn="l"/>
            <a:r>
              <a:rPr lang="en-US" dirty="0">
                <a:latin typeface="+mn-lt"/>
              </a:rPr>
              <a:t>Spectral Balancing</a:t>
            </a:r>
          </a:p>
        </p:txBody>
      </p:sp>
      <p:sp>
        <p:nvSpPr>
          <p:cNvPr id="7" name="Arrow: Right 6"/>
          <p:cNvSpPr/>
          <p:nvPr/>
        </p:nvSpPr>
        <p:spPr>
          <a:xfrm rot="6337538">
            <a:off x="9006536" y="2729431"/>
            <a:ext cx="685621" cy="228540"/>
          </a:xfrm>
          <a:prstGeom prst="rightArrow">
            <a:avLst/>
          </a:prstGeom>
          <a:solidFill>
            <a:schemeClr val="accent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399" dirty="0">
              <a:solidFill>
                <a:prstClr val="white"/>
              </a:solidFill>
              <a:latin typeface="Calibri"/>
            </a:endParaRPr>
          </a:p>
        </p:txBody>
      </p:sp>
      <p:sp>
        <p:nvSpPr>
          <p:cNvPr id="8" name="Arrow: Right 7"/>
          <p:cNvSpPr/>
          <p:nvPr/>
        </p:nvSpPr>
        <p:spPr>
          <a:xfrm rot="4797430">
            <a:off x="1872098" y="2957244"/>
            <a:ext cx="685621" cy="228540"/>
          </a:xfrm>
          <a:prstGeom prst="rightArrow">
            <a:avLst/>
          </a:prstGeom>
          <a:solidFill>
            <a:schemeClr val="accent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399" dirty="0">
              <a:solidFill>
                <a:prstClr val="white"/>
              </a:solidFill>
              <a:latin typeface="Calibri"/>
            </a:endParaRPr>
          </a:p>
        </p:txBody>
      </p:sp>
      <p:pic>
        <p:nvPicPr>
          <p:cNvPr id="3" name="Picture 2"/>
          <p:cNvPicPr>
            <a:picLocks noChangeAspect="1"/>
          </p:cNvPicPr>
          <p:nvPr/>
        </p:nvPicPr>
        <p:blipFill>
          <a:blip r:embed="rId3"/>
          <a:stretch>
            <a:fillRect/>
          </a:stretch>
        </p:blipFill>
        <p:spPr>
          <a:xfrm>
            <a:off x="915988" y="914401"/>
            <a:ext cx="10972800" cy="4863223"/>
          </a:xfrm>
          <a:prstGeom prst="rect">
            <a:avLst/>
          </a:prstGeom>
        </p:spPr>
      </p:pic>
      <p:grpSp>
        <p:nvGrpSpPr>
          <p:cNvPr id="10" name="Group 9"/>
          <p:cNvGrpSpPr/>
          <p:nvPr/>
        </p:nvGrpSpPr>
        <p:grpSpPr>
          <a:xfrm>
            <a:off x="381000" y="582026"/>
            <a:ext cx="7162800" cy="5212172"/>
            <a:chOff x="1282502" y="605415"/>
            <a:chExt cx="7162800" cy="5828119"/>
          </a:xfrm>
        </p:grpSpPr>
        <p:grpSp>
          <p:nvGrpSpPr>
            <p:cNvPr id="11" name="Group 10"/>
            <p:cNvGrpSpPr/>
            <p:nvPr/>
          </p:nvGrpSpPr>
          <p:grpSpPr>
            <a:xfrm>
              <a:off x="1282502" y="803701"/>
              <a:ext cx="546298" cy="5629833"/>
              <a:chOff x="790735" y="242500"/>
              <a:chExt cx="546298" cy="5629833"/>
            </a:xfrm>
          </p:grpSpPr>
          <p:sp>
            <p:nvSpPr>
              <p:cNvPr id="15" name="TextBox 14"/>
              <p:cNvSpPr txBox="1"/>
              <p:nvPr/>
            </p:nvSpPr>
            <p:spPr>
              <a:xfrm>
                <a:off x="1073819" y="242500"/>
                <a:ext cx="263214" cy="309733"/>
              </a:xfrm>
              <a:prstGeom prst="rect">
                <a:avLst/>
              </a:prstGeom>
              <a:noFill/>
            </p:spPr>
            <p:txBody>
              <a:bodyPr wrap="none" rtlCol="0">
                <a:spAutoFit/>
              </a:bodyPr>
              <a:lstStyle/>
              <a:p>
                <a:pPr defTabSz="1218987"/>
                <a:r>
                  <a:rPr lang="en-US" sz="1200" dirty="0">
                    <a:solidFill>
                      <a:prstClr val="white"/>
                    </a:solidFill>
                    <a:latin typeface="Calibri"/>
                  </a:rPr>
                  <a:t>0</a:t>
                </a:r>
              </a:p>
            </p:txBody>
          </p:sp>
          <p:sp>
            <p:nvSpPr>
              <p:cNvPr id="16" name="TextBox 15"/>
              <p:cNvSpPr txBox="1"/>
              <p:nvPr/>
            </p:nvSpPr>
            <p:spPr>
              <a:xfrm>
                <a:off x="1073819" y="2008031"/>
                <a:ext cx="263214" cy="309733"/>
              </a:xfrm>
              <a:prstGeom prst="rect">
                <a:avLst/>
              </a:prstGeom>
              <a:noFill/>
            </p:spPr>
            <p:txBody>
              <a:bodyPr wrap="none" rtlCol="0">
                <a:spAutoFit/>
              </a:bodyPr>
              <a:lstStyle/>
              <a:p>
                <a:pPr defTabSz="1218987"/>
                <a:r>
                  <a:rPr lang="en-US" sz="1200" dirty="0">
                    <a:solidFill>
                      <a:prstClr val="white"/>
                    </a:solidFill>
                    <a:latin typeface="Calibri"/>
                  </a:rPr>
                  <a:t>1</a:t>
                </a:r>
              </a:p>
            </p:txBody>
          </p:sp>
          <p:sp>
            <p:nvSpPr>
              <p:cNvPr id="17" name="TextBox 16"/>
              <p:cNvSpPr txBox="1"/>
              <p:nvPr/>
            </p:nvSpPr>
            <p:spPr>
              <a:xfrm>
                <a:off x="1073819" y="5562600"/>
                <a:ext cx="263214" cy="309733"/>
              </a:xfrm>
              <a:prstGeom prst="rect">
                <a:avLst/>
              </a:prstGeom>
              <a:noFill/>
            </p:spPr>
            <p:txBody>
              <a:bodyPr wrap="none" rtlCol="0">
                <a:spAutoFit/>
              </a:bodyPr>
              <a:lstStyle/>
              <a:p>
                <a:pPr defTabSz="1218987"/>
                <a:r>
                  <a:rPr lang="en-US" sz="1200" dirty="0">
                    <a:solidFill>
                      <a:prstClr val="white"/>
                    </a:solidFill>
                    <a:latin typeface="Calibri"/>
                  </a:rPr>
                  <a:t>3</a:t>
                </a:r>
              </a:p>
            </p:txBody>
          </p:sp>
          <p:sp>
            <p:nvSpPr>
              <p:cNvPr id="18" name="TextBox 17"/>
              <p:cNvSpPr txBox="1"/>
              <p:nvPr/>
            </p:nvSpPr>
            <p:spPr>
              <a:xfrm>
                <a:off x="1073819" y="3772488"/>
                <a:ext cx="263214" cy="309733"/>
              </a:xfrm>
              <a:prstGeom prst="rect">
                <a:avLst/>
              </a:prstGeom>
              <a:noFill/>
            </p:spPr>
            <p:txBody>
              <a:bodyPr wrap="none" rtlCol="0">
                <a:spAutoFit/>
              </a:bodyPr>
              <a:lstStyle/>
              <a:p>
                <a:pPr defTabSz="1218987"/>
                <a:r>
                  <a:rPr lang="en-US" sz="1200" dirty="0">
                    <a:solidFill>
                      <a:prstClr val="white"/>
                    </a:solidFill>
                    <a:latin typeface="Calibri"/>
                  </a:rPr>
                  <a:t>2</a:t>
                </a:r>
              </a:p>
            </p:txBody>
          </p:sp>
          <p:sp>
            <p:nvSpPr>
              <p:cNvPr id="19" name="TextBox 18"/>
              <p:cNvSpPr txBox="1"/>
              <p:nvPr/>
            </p:nvSpPr>
            <p:spPr>
              <a:xfrm rot="16200000">
                <a:off x="546370" y="2954550"/>
                <a:ext cx="765729" cy="276999"/>
              </a:xfrm>
              <a:prstGeom prst="rect">
                <a:avLst/>
              </a:prstGeom>
              <a:noFill/>
            </p:spPr>
            <p:txBody>
              <a:bodyPr wrap="none" rtlCol="0">
                <a:spAutoFit/>
              </a:bodyPr>
              <a:lstStyle/>
              <a:p>
                <a:pPr defTabSz="1218987"/>
                <a:r>
                  <a:rPr lang="en-US" sz="1200" dirty="0">
                    <a:solidFill>
                      <a:prstClr val="white"/>
                    </a:solidFill>
                    <a:latin typeface="Calibri"/>
                  </a:rPr>
                  <a:t>Time (s)</a:t>
                </a:r>
              </a:p>
            </p:txBody>
          </p:sp>
        </p:grpSp>
        <p:grpSp>
          <p:nvGrpSpPr>
            <p:cNvPr id="12" name="Group 11"/>
            <p:cNvGrpSpPr/>
            <p:nvPr/>
          </p:nvGrpSpPr>
          <p:grpSpPr>
            <a:xfrm>
              <a:off x="6264166" y="605415"/>
              <a:ext cx="2181136" cy="309733"/>
              <a:chOff x="3058549" y="118831"/>
              <a:chExt cx="2181136" cy="309733"/>
            </a:xfrm>
          </p:grpSpPr>
          <p:cxnSp>
            <p:nvCxnSpPr>
              <p:cNvPr id="13" name="Straight Connector 12"/>
              <p:cNvCxnSpPr/>
              <p:nvPr/>
            </p:nvCxnSpPr>
            <p:spPr>
              <a:xfrm>
                <a:off x="3058549" y="399912"/>
                <a:ext cx="2181136" cy="53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935770" y="118831"/>
                <a:ext cx="492443" cy="309733"/>
              </a:xfrm>
              <a:prstGeom prst="rect">
                <a:avLst/>
              </a:prstGeom>
              <a:noFill/>
            </p:spPr>
            <p:txBody>
              <a:bodyPr wrap="none" rtlCol="0">
                <a:spAutoFit/>
              </a:bodyPr>
              <a:lstStyle/>
              <a:p>
                <a:pPr defTabSz="1218987"/>
                <a:r>
                  <a:rPr lang="en-US" sz="1200" dirty="0">
                    <a:solidFill>
                      <a:prstClr val="white"/>
                    </a:solidFill>
                    <a:latin typeface="Calibri"/>
                  </a:rPr>
                  <a:t>5 km</a:t>
                </a:r>
              </a:p>
            </p:txBody>
          </p:sp>
        </p:grpSp>
      </p:grpSp>
      <p:sp>
        <p:nvSpPr>
          <p:cNvPr id="20" name="TextBox 19"/>
          <p:cNvSpPr txBox="1"/>
          <p:nvPr/>
        </p:nvSpPr>
        <p:spPr>
          <a:xfrm>
            <a:off x="4191000" y="5853825"/>
            <a:ext cx="4114800" cy="461665"/>
          </a:xfrm>
          <a:prstGeom prst="rect">
            <a:avLst/>
          </a:prstGeom>
          <a:noFill/>
        </p:spPr>
        <p:txBody>
          <a:bodyPr wrap="square" rtlCol="0">
            <a:spAutoFit/>
          </a:bodyPr>
          <a:lstStyle/>
          <a:p>
            <a:pPr algn="ctr" defTabSz="1218987"/>
            <a:r>
              <a:rPr lang="en-US" sz="2400" dirty="0">
                <a:solidFill>
                  <a:prstClr val="white"/>
                </a:solidFill>
                <a:latin typeface="Calibri"/>
              </a:rPr>
              <a:t>Original data resample to 2 ms</a:t>
            </a:r>
          </a:p>
        </p:txBody>
      </p:sp>
      <p:sp>
        <p:nvSpPr>
          <p:cNvPr id="21" name="Arrow: Right 20"/>
          <p:cNvSpPr/>
          <p:nvPr/>
        </p:nvSpPr>
        <p:spPr>
          <a:xfrm rot="6337538">
            <a:off x="9284578" y="2736118"/>
            <a:ext cx="685621" cy="228600"/>
          </a:xfrm>
          <a:prstGeom prst="rightArrow">
            <a:avLst/>
          </a:prstGeom>
          <a:solidFill>
            <a:schemeClr val="accent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399" dirty="0">
              <a:solidFill>
                <a:prstClr val="white"/>
              </a:solidFill>
              <a:latin typeface="Calibri"/>
            </a:endParaRPr>
          </a:p>
        </p:txBody>
      </p:sp>
      <p:sp>
        <p:nvSpPr>
          <p:cNvPr id="22" name="Arrow: Right 21"/>
          <p:cNvSpPr/>
          <p:nvPr/>
        </p:nvSpPr>
        <p:spPr>
          <a:xfrm rot="4797430">
            <a:off x="2216512" y="3215502"/>
            <a:ext cx="685621" cy="228600"/>
          </a:xfrm>
          <a:prstGeom prst="rightArrow">
            <a:avLst/>
          </a:prstGeom>
          <a:solidFill>
            <a:schemeClr val="accent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399" dirty="0">
              <a:solidFill>
                <a:prstClr val="white"/>
              </a:solidFill>
              <a:latin typeface="Calibri"/>
            </a:endParaRPr>
          </a:p>
        </p:txBody>
      </p:sp>
      <p:sp>
        <p:nvSpPr>
          <p:cNvPr id="23" name="Rectangle 24">
            <a:extLst>
              <a:ext uri="{FF2B5EF4-FFF2-40B4-BE49-F238E27FC236}">
                <a16:creationId xmlns:a16="http://schemas.microsoft.com/office/drawing/2014/main" id="{887F7BB1-355D-4155-AEF1-230F02BC8C3C}"/>
              </a:ext>
            </a:extLst>
          </p:cNvPr>
          <p:cNvSpPr>
            <a:spLocks noChangeArrowheads="1"/>
          </p:cNvSpPr>
          <p:nvPr/>
        </p:nvSpPr>
        <p:spPr bwMode="auto">
          <a:xfrm>
            <a:off x="10385112" y="6475684"/>
            <a:ext cx="1805301" cy="400110"/>
          </a:xfrm>
          <a:prstGeom prst="rect">
            <a:avLst/>
          </a:prstGeom>
          <a:noFill/>
          <a:ln w="12700">
            <a:noFill/>
            <a:miter lim="800000"/>
            <a:headEnd/>
            <a:tailEnd/>
          </a:ln>
          <a:effectLst/>
        </p:spPr>
        <p:txBody>
          <a:bodyPr wrap="none">
            <a:spAutoFit/>
          </a:bodyPr>
          <a:lstStyle/>
          <a:p>
            <a:pPr algn="r" eaLnBrk="0" fontAlgn="base" hangingPunct="0">
              <a:spcBef>
                <a:spcPct val="0"/>
              </a:spcBef>
              <a:spcAft>
                <a:spcPct val="0"/>
              </a:spcAft>
            </a:pPr>
            <a:r>
              <a:rPr lang="en-US" sz="2000" dirty="0">
                <a:solidFill>
                  <a:srgbClr val="B2B2B2"/>
                </a:solidFill>
                <a:effectLst>
                  <a:outerShdw blurRad="38100" dist="38100" dir="2700000" algn="tl">
                    <a:srgbClr val="000000">
                      <a:alpha val="43137"/>
                    </a:srgbClr>
                  </a:outerShdw>
                </a:effectLst>
                <a:latin typeface="Calibri"/>
              </a:rPr>
              <a:t>(Marfurt, 2018)</a:t>
            </a:r>
          </a:p>
        </p:txBody>
      </p:sp>
      <p:sp>
        <p:nvSpPr>
          <p:cNvPr id="5" name="Slide Number Placeholder 4">
            <a:extLst>
              <a:ext uri="{FF2B5EF4-FFF2-40B4-BE49-F238E27FC236}">
                <a16:creationId xmlns:a16="http://schemas.microsoft.com/office/drawing/2014/main" id="{A7EF01A1-19E5-E8D7-8B7F-902D2EB74027}"/>
              </a:ext>
            </a:extLst>
          </p:cNvPr>
          <p:cNvSpPr>
            <a:spLocks noGrp="1"/>
          </p:cNvSpPr>
          <p:nvPr>
            <p:ph type="sldNum" sz="quarter" idx="12"/>
          </p:nvPr>
        </p:nvSpPr>
        <p:spPr/>
        <p:txBody>
          <a:bodyPr/>
          <a:lstStyle/>
          <a:p>
            <a:r>
              <a:rPr lang="en-US"/>
              <a:t>10a-</a:t>
            </a:r>
            <a:fld id="{32AB8D3D-FB3C-49A2-855E-BE1E1BCDA17C}" type="slidenum">
              <a:rPr lang="en-US" smtClean="0"/>
              <a:pPr/>
              <a:t>9</a:t>
            </a:fld>
            <a:endParaRPr lang="en-US" dirty="0"/>
          </a:p>
        </p:txBody>
      </p:sp>
    </p:spTree>
    <p:extLst>
      <p:ext uri="{BB962C8B-B14F-4D97-AF65-F5344CB8AC3E}">
        <p14:creationId xmlns:p14="http://schemas.microsoft.com/office/powerpoint/2010/main" val="516118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4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9371</TotalTime>
  <Words>3634</Words>
  <Application>Microsoft Office PowerPoint</Application>
  <PresentationFormat>Widescreen</PresentationFormat>
  <Paragraphs>405</Paragraphs>
  <Slides>31</Slides>
  <Notes>28</Notes>
  <HiddenSlides>1</HiddenSlides>
  <MMClips>2</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31</vt:i4>
      </vt:variant>
    </vt:vector>
  </HeadingPairs>
  <TitlesOfParts>
    <vt:vector size="37" baseType="lpstr">
      <vt:lpstr>Arial</vt:lpstr>
      <vt:lpstr>Calibri</vt:lpstr>
      <vt:lpstr>Times New Roman</vt:lpstr>
      <vt:lpstr>Office Theme</vt:lpstr>
      <vt:lpstr>1_Office Theme</vt:lpstr>
      <vt:lpstr>Equation</vt:lpstr>
      <vt:lpstr>PowerPoint Presentation</vt:lpstr>
      <vt:lpstr>PowerPoint Presentation</vt:lpstr>
      <vt:lpstr>PowerPoint Presentation</vt:lpstr>
      <vt:lpstr>Spectral Balancing</vt:lpstr>
      <vt:lpstr>PowerPoint Presentation</vt:lpstr>
      <vt:lpstr>PowerPoint Presentation</vt:lpstr>
      <vt:lpstr>PowerPoint Presentation</vt:lpstr>
      <vt:lpstr>Spectral balancing using spectral magnitude components</vt:lpstr>
      <vt:lpstr>Spectral Balancing</vt:lpstr>
      <vt:lpstr>PowerPoint Presentation</vt:lpstr>
      <vt:lpstr>Coherence computed before spectral balancing</vt:lpstr>
      <vt:lpstr>Coherence computed after spectral balancing</vt:lpstr>
      <vt:lpstr>PowerPoint Presentation</vt:lpstr>
      <vt:lpstr>PowerPoint Presentation</vt:lpstr>
      <vt:lpstr>Bandwidth extension using inverse CWT “deconvolution”</vt:lpstr>
      <vt:lpstr>Bandwidth extension using inverse CWT “deconvolution”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Review of Chung and Lawton’s (1995) thin-bed (wedge) models</vt:lpstr>
      <vt:lpstr>Bandwidth extension based on thin-bed reflectivity inversion</vt:lpstr>
      <vt:lpstr>Bandwidth extension based on thin-bed reflectivity inversion</vt:lpstr>
      <vt:lpstr>Original data</vt:lpstr>
      <vt:lpstr>Data after spectral balancing</vt:lpstr>
      <vt:lpstr>Data after inversion for doublets and bandwidth extension</vt:lpstr>
      <vt:lpstr>Coherence after bandwidth extension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Marfurt</dc:creator>
  <cp:lastModifiedBy>Marfurt, Kurt J.</cp:lastModifiedBy>
  <cp:revision>128</cp:revision>
  <dcterms:created xsi:type="dcterms:W3CDTF">2018-01-02T17:04:06Z</dcterms:created>
  <dcterms:modified xsi:type="dcterms:W3CDTF">2023-11-13T17:22:52Z</dcterms:modified>
</cp:coreProperties>
</file>