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7"/>
  </p:notesMasterIdLst>
  <p:sldIdLst>
    <p:sldId id="909" r:id="rId3"/>
    <p:sldId id="420" r:id="rId4"/>
    <p:sldId id="796" r:id="rId5"/>
    <p:sldId id="808" r:id="rId6"/>
    <p:sldId id="809" r:id="rId7"/>
    <p:sldId id="811" r:id="rId8"/>
    <p:sldId id="812" r:id="rId9"/>
    <p:sldId id="813" r:id="rId10"/>
    <p:sldId id="814" r:id="rId11"/>
    <p:sldId id="819" r:id="rId12"/>
    <p:sldId id="820" r:id="rId13"/>
    <p:sldId id="937" r:id="rId14"/>
    <p:sldId id="817" r:id="rId15"/>
    <p:sldId id="821" r:id="rId16"/>
    <p:sldId id="938" r:id="rId17"/>
    <p:sldId id="939" r:id="rId18"/>
    <p:sldId id="822" r:id="rId19"/>
    <p:sldId id="823" r:id="rId20"/>
    <p:sldId id="824" r:id="rId21"/>
    <p:sldId id="825" r:id="rId22"/>
    <p:sldId id="826" r:id="rId23"/>
    <p:sldId id="827" r:id="rId24"/>
    <p:sldId id="828" r:id="rId25"/>
    <p:sldId id="829" r:id="rId26"/>
    <p:sldId id="830" r:id="rId27"/>
    <p:sldId id="831" r:id="rId28"/>
    <p:sldId id="832" r:id="rId29"/>
    <p:sldId id="833" r:id="rId30"/>
    <p:sldId id="834" r:id="rId31"/>
    <p:sldId id="835" r:id="rId32"/>
    <p:sldId id="836" r:id="rId33"/>
    <p:sldId id="790" r:id="rId34"/>
    <p:sldId id="791" r:id="rId35"/>
    <p:sldId id="437" r:id="rId36"/>
    <p:sldId id="438" r:id="rId37"/>
    <p:sldId id="439" r:id="rId38"/>
    <p:sldId id="440" r:id="rId39"/>
    <p:sldId id="441" r:id="rId40"/>
    <p:sldId id="442" r:id="rId41"/>
    <p:sldId id="443" r:id="rId42"/>
    <p:sldId id="445" r:id="rId43"/>
    <p:sldId id="935" r:id="rId44"/>
    <p:sldId id="936" r:id="rId45"/>
    <p:sldId id="32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000"/>
    <a:srgbClr val="0B02BE"/>
    <a:srgbClr val="0000FF"/>
    <a:srgbClr val="000060"/>
    <a:srgbClr val="0066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9" autoAdjust="0"/>
    <p:restoredTop sz="71292" autoAdjust="0"/>
  </p:normalViewPr>
  <p:slideViewPr>
    <p:cSldViewPr snapToGrid="0">
      <p:cViewPr varScale="1">
        <p:scale>
          <a:sx n="61" d="100"/>
          <a:sy n="61" d="100"/>
        </p:scale>
        <p:origin x="1474" y="58"/>
      </p:cViewPr>
      <p:guideLst/>
    </p:cSldViewPr>
  </p:slideViewPr>
  <p:notesTextViewPr>
    <p:cViewPr>
      <p:scale>
        <a:sx n="1" d="1"/>
        <a:sy n="1" d="1"/>
      </p:scale>
      <p:origin x="0" y="0"/>
    </p:cViewPr>
  </p:notesTextViewPr>
  <p:sorterViewPr>
    <p:cViewPr varScale="1">
      <p:scale>
        <a:sx n="1" d="1"/>
        <a:sy n="1" d="1"/>
      </p:scale>
      <p:origin x="0" y="-2410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3E743-3AE0-4496-BAA2-E5979DC341B9}" type="datetimeFigureOut">
              <a:rPr lang="en-US" smtClean="0"/>
              <a:t>10/4/2023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F3C513-7B74-4C6D-B066-07EE47E46F38}" type="slidenum">
              <a:rPr lang="en-US" smtClean="0"/>
              <a:t>‹#›</a:t>
            </a:fld>
            <a:endParaRPr lang="en-US" dirty="0"/>
          </a:p>
        </p:txBody>
      </p:sp>
    </p:spTree>
    <p:extLst>
      <p:ext uri="{BB962C8B-B14F-4D97-AF65-F5344CB8AC3E}">
        <p14:creationId xmlns:p14="http://schemas.microsoft.com/office/powerpoint/2010/main" val="185996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hdr" sz="quarter"/>
          </p:nvPr>
        </p:nvSpPr>
        <p:spPr>
          <a:noFill/>
        </p:spPr>
        <p:txBody>
          <a:bodyPr/>
          <a:lstStyle/>
          <a:p>
            <a:r>
              <a:rPr lang="en-US" dirty="0"/>
              <a:t>9. Structure-oriented filtering and image enhancement</a:t>
            </a:r>
          </a:p>
        </p:txBody>
      </p:sp>
      <p:sp>
        <p:nvSpPr>
          <p:cNvPr id="72707" name="Rectangle 2"/>
          <p:cNvSpPr>
            <a:spLocks noGrp="1" noRot="1" noChangeAspect="1" noChangeArrowheads="1" noTextEdit="1"/>
          </p:cNvSpPr>
          <p:nvPr>
            <p:ph type="sldImg"/>
          </p:nvPr>
        </p:nvSpPr>
        <p:spPr>
          <a:xfrm>
            <a:off x="438150" y="698500"/>
            <a:ext cx="6134100" cy="3451225"/>
          </a:xfrm>
          <a:ln/>
        </p:spPr>
      </p:sp>
      <p:sp>
        <p:nvSpPr>
          <p:cNvPr id="72708" name="Rectangle 3"/>
          <p:cNvSpPr>
            <a:spLocks noGrp="1" noChangeArrowheads="1"/>
          </p:cNvSpPr>
          <p:nvPr>
            <p:ph type="body" idx="1"/>
          </p:nvPr>
        </p:nvSpPr>
        <p:spPr>
          <a:noFill/>
          <a:ln w="9525"/>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 Influence of acquisition and processing on attributes</a:t>
            </a:r>
          </a:p>
        </p:txBody>
      </p:sp>
      <p:sp>
        <p:nvSpPr>
          <p:cNvPr id="595970" name="Rectangle 2"/>
          <p:cNvSpPr>
            <a:spLocks noGrp="1" noRot="1" noChangeAspect="1" noChangeArrowheads="1" noTextEdit="1"/>
          </p:cNvSpPr>
          <p:nvPr>
            <p:ph type="sldImg"/>
          </p:nvPr>
        </p:nvSpPr>
        <p:spPr>
          <a:xfrm>
            <a:off x="438150" y="698500"/>
            <a:ext cx="6134100" cy="3451225"/>
          </a:xfrm>
          <a:ln/>
        </p:spPr>
      </p:sp>
      <p:sp>
        <p:nvSpPr>
          <p:cNvPr id="595971" name="Rectangle 3"/>
          <p:cNvSpPr>
            <a:spLocks noGrp="1" noChangeArrowheads="1"/>
          </p:cNvSpPr>
          <p:nvPr>
            <p:ph type="body" idx="1"/>
          </p:nvPr>
        </p:nvSpPr>
        <p:spPr/>
        <p:txBody>
          <a:bodyPr/>
          <a:lstStyle/>
          <a:p>
            <a:r>
              <a:rPr lang="en-US" dirty="0"/>
              <a:t>One of the first examples showing the advantage of </a:t>
            </a:r>
            <a:r>
              <a:rPr lang="en-US" i="1" dirty="0"/>
              <a:t>k</a:t>
            </a:r>
            <a:r>
              <a:rPr lang="en-US" baseline="-25000" dirty="0"/>
              <a:t>x</a:t>
            </a:r>
            <a:r>
              <a:rPr lang="en-US" dirty="0"/>
              <a:t>-</a:t>
            </a:r>
            <a:r>
              <a:rPr lang="en-US" i="1" dirty="0"/>
              <a:t>k</a:t>
            </a:r>
            <a:r>
              <a:rPr lang="en-US" baseline="-25000" dirty="0"/>
              <a:t>y</a:t>
            </a:r>
            <a:r>
              <a:rPr lang="en-US" dirty="0"/>
              <a:t> filtering of the migrated seismic data. The </a:t>
            </a:r>
            <a:r>
              <a:rPr lang="en-US" i="1" dirty="0"/>
              <a:t>k</a:t>
            </a:r>
            <a:r>
              <a:rPr lang="en-US" baseline="-25000" dirty="0"/>
              <a:t>x</a:t>
            </a:r>
            <a:r>
              <a:rPr lang="en-US" dirty="0"/>
              <a:t>-</a:t>
            </a:r>
            <a:r>
              <a:rPr lang="en-US" i="1" dirty="0"/>
              <a:t>k</a:t>
            </a:r>
            <a:r>
              <a:rPr lang="en-US" baseline="-25000" dirty="0"/>
              <a:t>y</a:t>
            </a:r>
            <a:r>
              <a:rPr lang="en-US" dirty="0"/>
              <a:t> pedestals were computed from knowledge of the source and receiver locations. Comparison of original data, data after </a:t>
            </a:r>
            <a:r>
              <a:rPr lang="en-US" i="1" dirty="0"/>
              <a:t>k</a:t>
            </a:r>
            <a:r>
              <a:rPr lang="en-US" baseline="-25000" dirty="0"/>
              <a:t>x</a:t>
            </a:r>
            <a:r>
              <a:rPr lang="en-US" dirty="0"/>
              <a:t>-</a:t>
            </a:r>
            <a:r>
              <a:rPr lang="en-US" i="1" dirty="0"/>
              <a:t>k</a:t>
            </a:r>
            <a:r>
              <a:rPr lang="en-US" baseline="-25000" dirty="0"/>
              <a:t>y</a:t>
            </a:r>
            <a:r>
              <a:rPr lang="en-US" dirty="0"/>
              <a:t>  filter, and data after adaptive filtering.  (After Drummond et al., 2001).</a:t>
            </a:r>
          </a:p>
        </p:txBody>
      </p:sp>
    </p:spTree>
    <p:extLst>
      <p:ext uri="{BB962C8B-B14F-4D97-AF65-F5344CB8AC3E}">
        <p14:creationId xmlns:p14="http://schemas.microsoft.com/office/powerpoint/2010/main" val="1688995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A vertical slice and (Right) time slice at</a:t>
            </a:r>
            <a:r>
              <a:rPr lang="en-US" i="1" dirty="0"/>
              <a:t> t</a:t>
            </a:r>
            <a:r>
              <a:rPr lang="en-US" dirty="0"/>
              <a:t>=0.5 s through a seismic amplitude volume acquired over the Central Basin Platform of west Texas,  Note the strong periodic acquisition footprint that contaminates the data. Careful examination of the vertical slice shows that this footprint correlates to the steeply dipping artifacts cutting across the reflection events of interest. Without further access to the data, the two most likely causes are migration operator aliasing and/or aliased ground roll and shallow diffractions that have leaked through </a:t>
            </a:r>
            <a:r>
              <a:rPr lang="en-US"/>
              <a:t>the processi</a:t>
            </a:r>
            <a:endParaRPr lang="en-US" dirty="0"/>
          </a:p>
        </p:txBody>
      </p:sp>
      <p:sp>
        <p:nvSpPr>
          <p:cNvPr id="4" name="Slide Number Placeholder 3"/>
          <p:cNvSpPr>
            <a:spLocks noGrp="1"/>
          </p:cNvSpPr>
          <p:nvPr>
            <p:ph type="sldNum" sz="quarter" idx="5"/>
          </p:nvPr>
        </p:nvSpPr>
        <p:spPr/>
        <p:txBody>
          <a:bodyPr/>
          <a:lstStyle/>
          <a:p>
            <a:fld id="{81F3C513-7B74-4C6D-B066-07EE47E46F38}" type="slidenum">
              <a:rPr lang="en-US" smtClean="0"/>
              <a:t>12</a:t>
            </a:fld>
            <a:endParaRPr lang="en-US" dirty="0"/>
          </a:p>
        </p:txBody>
      </p:sp>
    </p:spTree>
    <p:extLst>
      <p:ext uri="{BB962C8B-B14F-4D97-AF65-F5344CB8AC3E}">
        <p14:creationId xmlns:p14="http://schemas.microsoft.com/office/powerpoint/2010/main" val="1529117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vertical section but now with a time slice at the same t=0.5 s level through the coherence (Sobel filter similarity) volume. Note the periodic pattern of the low coherence anomalies. Because coherence (and other attributes) are more sensitive to the footprint than the amplitude data, can we use it characterize the footprint pattern?</a:t>
            </a:r>
          </a:p>
        </p:txBody>
      </p:sp>
      <p:sp>
        <p:nvSpPr>
          <p:cNvPr id="4" name="Slide Number Placeholder 3"/>
          <p:cNvSpPr>
            <a:spLocks noGrp="1"/>
          </p:cNvSpPr>
          <p:nvPr>
            <p:ph type="sldNum" sz="quarter" idx="5"/>
          </p:nvPr>
        </p:nvSpPr>
        <p:spPr/>
        <p:txBody>
          <a:bodyPr/>
          <a:lstStyle/>
          <a:p>
            <a:fld id="{81F3C513-7B74-4C6D-B066-07EE47E46F38}" type="slidenum">
              <a:rPr lang="en-US" smtClean="0"/>
              <a:t>13</a:t>
            </a:fld>
            <a:endParaRPr lang="en-US" dirty="0"/>
          </a:p>
        </p:txBody>
      </p:sp>
    </p:spTree>
    <p:extLst>
      <p:ext uri="{BB962C8B-B14F-4D97-AF65-F5344CB8AC3E}">
        <p14:creationId xmlns:p14="http://schemas.microsoft.com/office/powerpoint/2010/main" val="132318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In the next three figures, I present a footprint</a:t>
            </a:r>
            <a:r>
              <a:rPr lang="en-US" baseline="0" dirty="0"/>
              <a:t> suppression workflow that can often (but not always!) be successfully applied to migrated data. Since the data were acquired using orthogonal shot and receiver lines, the footprint also has an orthogonal pattern. This pattern is quite visible in the </a:t>
            </a:r>
            <a:r>
              <a:rPr kumimoji="0" lang="en-US" sz="1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1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x</a:t>
            </a:r>
            <a:r>
              <a:rPr kumimoji="0" lang="en-US" sz="1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a:t>
            </a:r>
            <a:r>
              <a:rPr kumimoji="0" lang="en-US" sz="1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1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y </a:t>
            </a:r>
            <a:r>
              <a:rPr kumimoji="0" lang="en-US" sz="1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magnitude spectrum of the seismic amplitude data.</a:t>
            </a:r>
            <a:endParaRPr lang="en-US" baseline="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9. Data conditioning</a:t>
            </a:r>
          </a:p>
        </p:txBody>
      </p:sp>
    </p:spTree>
    <p:extLst>
      <p:ext uri="{BB962C8B-B14F-4D97-AF65-F5344CB8AC3E}">
        <p14:creationId xmlns:p14="http://schemas.microsoft.com/office/powerpoint/2010/main" val="482360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baseline="0" dirty="0"/>
              <a:t>This periodic footprint pattern is exacerbated by the edge-sensitive attributes. The goal is to identify high magnitude </a:t>
            </a:r>
            <a:r>
              <a:rPr kumimoji="0" lang="en-US" sz="1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1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x</a:t>
            </a:r>
            <a:r>
              <a:rPr kumimoji="0" lang="en-US" sz="1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a:t>
            </a:r>
            <a:r>
              <a:rPr kumimoji="0" lang="en-US" sz="1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1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y</a:t>
            </a:r>
            <a:r>
              <a:rPr lang="en-US" baseline="0" dirty="0"/>
              <a:t> noise components. The most direct workflow is to construct a suite of notches based on these pedestals, apply it to the magnitude spectrum of the seismic amplitude data shown in the previous figure, and then reconstruct the data.   </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9. Data conditioning</a:t>
            </a:r>
          </a:p>
        </p:txBody>
      </p:sp>
    </p:spTree>
    <p:extLst>
      <p:ext uri="{BB962C8B-B14F-4D97-AF65-F5344CB8AC3E}">
        <p14:creationId xmlns:p14="http://schemas.microsoft.com/office/powerpoint/2010/main" val="2304200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A pitfall in </a:t>
            </a:r>
            <a:r>
              <a:rPr kumimoji="0" lang="en-US" sz="1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1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x</a:t>
            </a:r>
            <a:r>
              <a:rPr kumimoji="0" lang="en-US" sz="1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a:t>
            </a:r>
            <a:r>
              <a:rPr kumimoji="0" lang="en-US" sz="1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1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y </a:t>
            </a:r>
            <a:r>
              <a:rPr kumimoji="0" lang="en-US" sz="1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filtering is that we may reject desired signal as well as undesired noise. For this reason, the noise characterization should be as focused as possible. By applying a Laplacian of a Gaussian filter to the previous image, we can sharpen the location of the footprint pedestals. Care must be taken near low wavenumber components about </a:t>
            </a:r>
            <a:r>
              <a:rPr kumimoji="0" lang="en-US" sz="1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1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x</a:t>
            </a:r>
            <a:r>
              <a:rPr kumimoji="0" lang="en-US" sz="1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a:t>
            </a:r>
            <a:r>
              <a:rPr kumimoji="0" lang="en-US" sz="1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1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y</a:t>
            </a:r>
            <a:r>
              <a:rPr kumimoji="0" lang="en-US" sz="1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=0. For example coherence anomalies associated with unconformities and other stratigraphic features that are nearly horizontal will give rise to low wavenumber anomalies. In this example, we have applied a simple mute to the lowest wavenumber components. The footprint at these components will therefore not be addressed. </a:t>
            </a:r>
          </a:p>
          <a:p>
            <a:endParaRPr kumimoji="0" lang="en-US" sz="1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endParaRPr>
          </a:p>
          <a:p>
            <a:r>
              <a:rPr kumimoji="0" lang="en-US" sz="1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In the next steps, we will apply the picked pedestals to the original seismic amplitude </a:t>
            </a:r>
            <a:r>
              <a:rPr kumimoji="0" lang="en-US" sz="1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1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x</a:t>
            </a:r>
            <a:r>
              <a:rPr kumimoji="0" lang="en-US" sz="1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a:t>
            </a:r>
            <a:r>
              <a:rPr kumimoji="0" lang="en-US" sz="1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1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y </a:t>
            </a:r>
            <a:r>
              <a:rPr kumimoji="0" lang="en-US" sz="1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magnitude spectrum, reconstruct a model of the seismic amplitude noise, and adaptively subtract it from the </a:t>
            </a:r>
            <a:r>
              <a:rPr lang="en-US" baseline="0" dirty="0"/>
              <a:t>the original x,y amplitude data.</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9. Data conditioning</a:t>
            </a:r>
          </a:p>
        </p:txBody>
      </p:sp>
    </p:spTree>
    <p:extLst>
      <p:ext uri="{BB962C8B-B14F-4D97-AF65-F5344CB8AC3E}">
        <p14:creationId xmlns:p14="http://schemas.microsoft.com/office/powerpoint/2010/main" val="778351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68E2866B-BEE2-401C-ADD4-95AE27EDBB7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522" name="Rectangle 2"/>
          <p:cNvSpPr>
            <a:spLocks noGrp="1" noRot="1" noChangeAspect="1" noChangeArrowheads="1" noTextEdit="1"/>
          </p:cNvSpPr>
          <p:nvPr>
            <p:ph type="sldImg"/>
          </p:nvPr>
        </p:nvSpPr>
        <p:spPr>
          <a:xfrm>
            <a:off x="438150" y="698500"/>
            <a:ext cx="6134100" cy="3451225"/>
          </a:xfrm>
          <a:ln/>
        </p:spPr>
      </p:sp>
      <p:sp>
        <p:nvSpPr>
          <p:cNvPr id="107523" name="Rectangle 3"/>
          <p:cNvSpPr>
            <a:spLocks noGrp="1" noChangeArrowheads="1"/>
          </p:cNvSpPr>
          <p:nvPr>
            <p:ph type="body" idx="1"/>
          </p:nvPr>
        </p:nvSpPr>
        <p:spPr/>
        <p:txBody>
          <a:bodyPr/>
          <a:lstStyle/>
          <a:p>
            <a:r>
              <a:rPr lang="en-US" dirty="0"/>
              <a:t>This image shows</a:t>
            </a:r>
            <a:r>
              <a:rPr lang="en-US" baseline="0" dirty="0"/>
              <a:t> how one can represent a curved pink line by the linear combination of sixed (dotted yellow) raised cosine basis functions which add to give the dashed yellow line. The mathematical problem is then to estimate the six coefficients, alpha, that represent the hundreds of data measurements on the pink line. For footprint suppression, we will model the noise response using 2D Gaussian basis functions, as shown in the lower left of this figure.</a:t>
            </a:r>
            <a:endParaRPr lang="en-US" dirty="0"/>
          </a:p>
        </p:txBody>
      </p:sp>
    </p:spTree>
    <p:extLst>
      <p:ext uri="{BB962C8B-B14F-4D97-AF65-F5344CB8AC3E}">
        <p14:creationId xmlns:p14="http://schemas.microsoft.com/office/powerpoint/2010/main" val="4218873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F4B6DA62-1DB4-4529-A919-3B3A2677A7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754" name="Rectangle 2"/>
          <p:cNvSpPr>
            <a:spLocks noGrp="1" noRot="1" noChangeAspect="1" noChangeArrowheads="1" noTextEdit="1"/>
          </p:cNvSpPr>
          <p:nvPr>
            <p:ph type="sldImg"/>
          </p:nvPr>
        </p:nvSpPr>
        <p:spPr>
          <a:xfrm>
            <a:off x="438150" y="698500"/>
            <a:ext cx="6134100" cy="3451225"/>
          </a:xfrm>
          <a:ln/>
        </p:spPr>
      </p:sp>
      <p:sp>
        <p:nvSpPr>
          <p:cNvPr id="74755" name="Rectangle 3"/>
          <p:cNvSpPr>
            <a:spLocks noGrp="1" noChangeArrowheads="1"/>
          </p:cNvSpPr>
          <p:nvPr>
            <p:ph type="body" idx="1"/>
          </p:nvPr>
        </p:nvSpPr>
        <p:spPr/>
        <p:txBody>
          <a:bodyPr/>
          <a:lstStyle/>
          <a:p>
            <a:r>
              <a:rPr lang="en-US" dirty="0"/>
              <a:t>In this workflow,</a:t>
            </a:r>
            <a:r>
              <a:rPr lang="en-US" baseline="0" dirty="0"/>
              <a:t> the basis functions consist of 36 2D raised cosines. These raised cosines are cross-correlated with the noise prediction obtained by the inverse kx-ky filter applied to the amplitude data represented by the previously defined noise filter mask. The resulting image is  least-squares fit to the original amplitude time slice. Notice that it has a basket-weave pattern.</a:t>
            </a:r>
            <a:endParaRPr lang="en-US" dirty="0"/>
          </a:p>
        </p:txBody>
      </p:sp>
    </p:spTree>
    <p:extLst>
      <p:ext uri="{BB962C8B-B14F-4D97-AF65-F5344CB8AC3E}">
        <p14:creationId xmlns:p14="http://schemas.microsoft.com/office/powerpoint/2010/main" val="978927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0E692EE1-5C6B-48D9-8CFB-6FBBBD80902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474" name="Rectangle 2"/>
          <p:cNvSpPr>
            <a:spLocks noGrp="1" noRot="1" noChangeAspect="1" noChangeArrowheads="1" noTextEdit="1"/>
          </p:cNvSpPr>
          <p:nvPr>
            <p:ph type="sldImg"/>
          </p:nvPr>
        </p:nvSpPr>
        <p:spPr>
          <a:xfrm>
            <a:off x="438150" y="698500"/>
            <a:ext cx="6134100" cy="3451225"/>
          </a:xfrm>
          <a:ln/>
        </p:spPr>
      </p:sp>
      <p:sp>
        <p:nvSpPr>
          <p:cNvPr id="105475" name="Rectangle 3"/>
          <p:cNvSpPr>
            <a:spLocks noGrp="1" noChangeArrowheads="1"/>
          </p:cNvSpPr>
          <p:nvPr>
            <p:ph type="body" idx="1"/>
          </p:nvPr>
        </p:nvSpPr>
        <p:spPr/>
        <p:txBody>
          <a:bodyPr/>
          <a:lstStyle/>
          <a:p>
            <a:r>
              <a:rPr lang="en-US" dirty="0"/>
              <a:t>Here is the arithmetic</a:t>
            </a:r>
            <a:r>
              <a:rPr lang="en-US" baseline="0" dirty="0"/>
              <a:t> for those of you interested. d</a:t>
            </a:r>
            <a:r>
              <a:rPr lang="en-US" baseline="-25000" dirty="0"/>
              <a:t>ij </a:t>
            </a:r>
            <a:r>
              <a:rPr lang="en-US" baseline="0" dirty="0"/>
              <a:t>is an input amplitude datum, w</a:t>
            </a:r>
            <a:r>
              <a:rPr lang="en-US" baseline="-25000" dirty="0"/>
              <a:t>ijk </a:t>
            </a:r>
            <a:r>
              <a:rPr lang="en-US" baseline="0" dirty="0"/>
              <a:t> is the j</a:t>
            </a:r>
            <a:r>
              <a:rPr lang="en-US" baseline="30000" dirty="0"/>
              <a:t>th</a:t>
            </a:r>
            <a:r>
              <a:rPr lang="en-US" baseline="0" dirty="0"/>
              <a:t> raised cosine, and n</a:t>
            </a:r>
            <a:r>
              <a:rPr lang="en-US" baseline="-25000" dirty="0"/>
              <a:t>ij </a:t>
            </a:r>
            <a:r>
              <a:rPr lang="en-US" baseline="0" dirty="0"/>
              <a:t>is the modeled noise after applying the mask to the k</a:t>
            </a:r>
            <a:r>
              <a:rPr lang="en-US" baseline="-25000" dirty="0"/>
              <a:t>x</a:t>
            </a:r>
            <a:r>
              <a:rPr lang="en-US" baseline="0" dirty="0"/>
              <a:t>-k</a:t>
            </a:r>
            <a:r>
              <a:rPr lang="en-US" baseline="-25000" dirty="0"/>
              <a:t>y</a:t>
            </a:r>
            <a:r>
              <a:rPr lang="en-US" baseline="0" dirty="0"/>
              <a:t> transformed amplitude data and reverse transforming back to x,y space. </a:t>
            </a:r>
            <a:endParaRPr lang="en-US" dirty="0"/>
          </a:p>
        </p:txBody>
      </p:sp>
    </p:spTree>
    <p:extLst>
      <p:ext uri="{BB962C8B-B14F-4D97-AF65-F5344CB8AC3E}">
        <p14:creationId xmlns:p14="http://schemas.microsoft.com/office/powerpoint/2010/main" val="3956746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DE5A22F6-5F01-4F15-BC35-8F89431270B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946" name="Rectangle 2"/>
          <p:cNvSpPr>
            <a:spLocks noGrp="1" noRot="1" noChangeAspect="1" noChangeArrowheads="1" noTextEdit="1"/>
          </p:cNvSpPr>
          <p:nvPr>
            <p:ph type="sldImg"/>
          </p:nvPr>
        </p:nvSpPr>
        <p:spPr>
          <a:xfrm>
            <a:off x="438150" y="698500"/>
            <a:ext cx="6134100" cy="3451225"/>
          </a:xfrm>
          <a:ln/>
        </p:spPr>
      </p:sp>
      <p:sp>
        <p:nvSpPr>
          <p:cNvPr id="82947" name="Rectangle 3"/>
          <p:cNvSpPr>
            <a:spLocks noGrp="1" noChangeArrowheads="1"/>
          </p:cNvSpPr>
          <p:nvPr>
            <p:ph type="body" idx="1"/>
          </p:nvPr>
        </p:nvSpPr>
        <p:spPr/>
        <p:txBody>
          <a:bodyPr/>
          <a:lstStyle/>
          <a:p>
            <a:r>
              <a:rPr lang="en-US" dirty="0"/>
              <a:t>Here is the workflow.</a:t>
            </a:r>
            <a:r>
              <a:rPr lang="en-US" baseline="0" dirty="0"/>
              <a:t> It looks complicated, but thus is the world of seismic processing.</a:t>
            </a:r>
            <a:endParaRPr lang="en-US" dirty="0"/>
          </a:p>
        </p:txBody>
      </p:sp>
    </p:spTree>
    <p:extLst>
      <p:ext uri="{BB962C8B-B14F-4D97-AF65-F5344CB8AC3E}">
        <p14:creationId xmlns:p14="http://schemas.microsoft.com/office/powerpoint/2010/main" val="2813187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list of learner objectives for the section on</a:t>
            </a:r>
            <a:r>
              <a:rPr lang="en-US" baseline="0" dirty="0"/>
              <a:t> seismic data conditioning.</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291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CB7EBE9F-F8E4-40FE-9F90-84EAC9B141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714" name="Rectangle 2"/>
          <p:cNvSpPr>
            <a:spLocks noGrp="1" noRot="1" noChangeAspect="1" noChangeArrowheads="1" noTextEdit="1"/>
          </p:cNvSpPr>
          <p:nvPr>
            <p:ph type="sldImg"/>
          </p:nvPr>
        </p:nvSpPr>
        <p:spPr>
          <a:xfrm>
            <a:off x="438150" y="698500"/>
            <a:ext cx="6134100" cy="3451225"/>
          </a:xfrm>
          <a:ln/>
        </p:spPr>
      </p:sp>
      <p:sp>
        <p:nvSpPr>
          <p:cNvPr id="115715" name="Rectangle 3"/>
          <p:cNvSpPr>
            <a:spLocks noGrp="1" noChangeArrowheads="1"/>
          </p:cNvSpPr>
          <p:nvPr>
            <p:ph type="body" idx="1"/>
          </p:nvPr>
        </p:nvSpPr>
        <p:spPr/>
        <p:txBody>
          <a:bodyPr/>
          <a:lstStyle/>
          <a:p>
            <a:r>
              <a:rPr lang="en-US" dirty="0"/>
              <a:t>Images at </a:t>
            </a:r>
            <a:r>
              <a:rPr lang="en-US" i="1" dirty="0"/>
              <a:t>t</a:t>
            </a:r>
            <a:r>
              <a:rPr lang="en-US" dirty="0"/>
              <a:t>=500</a:t>
            </a:r>
            <a:r>
              <a:rPr lang="en-US" baseline="0" dirty="0"/>
              <a:t> and 600 ms. One of the targets is at the San Andres level. Footprint is strong at 500 ms, a little weaker at 600 ms, but strong enough to mask what we think are karst collapse features. The red dot shows the well location on the following slide.</a:t>
            </a:r>
            <a:endParaRPr lang="en-US" dirty="0"/>
          </a:p>
        </p:txBody>
      </p:sp>
    </p:spTree>
    <p:extLst>
      <p:ext uri="{BB962C8B-B14F-4D97-AF65-F5344CB8AC3E}">
        <p14:creationId xmlns:p14="http://schemas.microsoft.com/office/powerpoint/2010/main" val="618168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Note the anhydrite-filled karst seen in the well.</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9. Data conditioning</a:t>
            </a:r>
          </a:p>
        </p:txBody>
      </p:sp>
    </p:spTree>
    <p:extLst>
      <p:ext uri="{BB962C8B-B14F-4D97-AF65-F5344CB8AC3E}">
        <p14:creationId xmlns:p14="http://schemas.microsoft.com/office/powerpoint/2010/main" val="89210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086F508D-56F9-468B-8D4F-6077F3A2CD0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002" name="Rectangle 2"/>
          <p:cNvSpPr>
            <a:spLocks noGrp="1" noRot="1" noChangeAspect="1" noChangeArrowheads="1" noTextEdit="1"/>
          </p:cNvSpPr>
          <p:nvPr>
            <p:ph type="sldImg"/>
          </p:nvPr>
        </p:nvSpPr>
        <p:spPr>
          <a:xfrm>
            <a:off x="438150" y="698500"/>
            <a:ext cx="6134100" cy="3451225"/>
          </a:xfrm>
          <a:ln/>
        </p:spPr>
      </p:sp>
      <p:sp>
        <p:nvSpPr>
          <p:cNvPr id="128003" name="Rectangle 3"/>
          <p:cNvSpPr>
            <a:spLocks noGrp="1" noChangeArrowheads="1"/>
          </p:cNvSpPr>
          <p:nvPr>
            <p:ph type="body" idx="1"/>
          </p:nvPr>
        </p:nvSpPr>
        <p:spPr/>
        <p:txBody>
          <a:bodyPr/>
          <a:lstStyle/>
          <a:p>
            <a:r>
              <a:rPr lang="en-US" dirty="0"/>
              <a:t>These time slices show footprint on the original amplitude</a:t>
            </a:r>
            <a:r>
              <a:rPr lang="en-US" baseline="0" dirty="0"/>
              <a:t> data. One of the exploration targets is the San Andres level near </a:t>
            </a:r>
            <a:r>
              <a:rPr lang="en-US" i="1" baseline="0" dirty="0"/>
              <a:t>t</a:t>
            </a:r>
            <a:r>
              <a:rPr lang="en-US" baseline="0" dirty="0"/>
              <a:t>=600 ms, where we see strong footprint.</a:t>
            </a:r>
            <a:endParaRPr lang="en-US" dirty="0"/>
          </a:p>
        </p:txBody>
      </p:sp>
    </p:spTree>
    <p:extLst>
      <p:ext uri="{BB962C8B-B14F-4D97-AF65-F5344CB8AC3E}">
        <p14:creationId xmlns:p14="http://schemas.microsoft.com/office/powerpoint/2010/main" val="2151269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A2B50094-5B2F-4C34-BB5A-D54738ED9C2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978" name="Rectangle 2"/>
          <p:cNvSpPr>
            <a:spLocks noGrp="1" noRot="1" noChangeAspect="1" noChangeArrowheads="1" noTextEdit="1"/>
          </p:cNvSpPr>
          <p:nvPr>
            <p:ph type="sldImg"/>
          </p:nvPr>
        </p:nvSpPr>
        <p:spPr>
          <a:xfrm>
            <a:off x="438150" y="698500"/>
            <a:ext cx="6134100" cy="3451225"/>
          </a:xfrm>
          <a:ln/>
        </p:spPr>
      </p:sp>
      <p:sp>
        <p:nvSpPr>
          <p:cNvPr id="126979" name="Rectangle 3"/>
          <p:cNvSpPr>
            <a:spLocks noGrp="1" noChangeArrowheads="1"/>
          </p:cNvSpPr>
          <p:nvPr>
            <p:ph type="body" idx="1"/>
          </p:nvPr>
        </p:nvSpPr>
        <p:spPr/>
        <p:txBody>
          <a:bodyPr/>
          <a:lstStyle/>
          <a:p>
            <a:r>
              <a:rPr lang="en-US" dirty="0"/>
              <a:t>The</a:t>
            </a:r>
            <a:r>
              <a:rPr lang="en-US" baseline="0" dirty="0"/>
              <a:t> top row of images at t=500 ms and the bottom row of images at t=600 ms shows on the left panels the noise predicted by applying the attribute-derived noise mask to kx-ky of the amplitude data and inverse transforming to x-y space to obtain a noise estimate. Note that noise is predicted even in the dead trace areas. The central panels show the weights applied to the predicted noise, while the right panels show the least-squares (adaptively) fit of the noise to the original amplitude data. This noise estimate will be simply subtracted from the original data.</a:t>
            </a:r>
            <a:endParaRPr lang="en-US" dirty="0"/>
          </a:p>
        </p:txBody>
      </p:sp>
    </p:spTree>
    <p:extLst>
      <p:ext uri="{BB962C8B-B14F-4D97-AF65-F5344CB8AC3E}">
        <p14:creationId xmlns:p14="http://schemas.microsoft.com/office/powerpoint/2010/main" val="1086539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086F508D-56F9-468B-8D4F-6077F3A2CD0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002" name="Rectangle 2"/>
          <p:cNvSpPr>
            <a:spLocks noGrp="1" noRot="1" noChangeAspect="1" noChangeArrowheads="1" noTextEdit="1"/>
          </p:cNvSpPr>
          <p:nvPr>
            <p:ph type="sldImg"/>
          </p:nvPr>
        </p:nvSpPr>
        <p:spPr>
          <a:xfrm>
            <a:off x="438150" y="698500"/>
            <a:ext cx="6134100" cy="3451225"/>
          </a:xfrm>
          <a:ln/>
        </p:spPr>
      </p:sp>
      <p:sp>
        <p:nvSpPr>
          <p:cNvPr id="128003" name="Rectangle 3"/>
          <p:cNvSpPr>
            <a:spLocks noGrp="1" noChangeArrowheads="1"/>
          </p:cNvSpPr>
          <p:nvPr>
            <p:ph type="body" idx="1"/>
          </p:nvPr>
        </p:nvSpPr>
        <p:spPr/>
        <p:txBody>
          <a:bodyPr/>
          <a:lstStyle/>
          <a:p>
            <a:r>
              <a:rPr lang="en-US" dirty="0"/>
              <a:t>The</a:t>
            </a:r>
            <a:r>
              <a:rPr lang="en-US" baseline="0" dirty="0"/>
              <a:t> two amplitude slices before footprint suppression.</a:t>
            </a:r>
            <a:endParaRPr lang="en-US" dirty="0"/>
          </a:p>
        </p:txBody>
      </p:sp>
    </p:spTree>
    <p:extLst>
      <p:ext uri="{BB962C8B-B14F-4D97-AF65-F5344CB8AC3E}">
        <p14:creationId xmlns:p14="http://schemas.microsoft.com/office/powerpoint/2010/main" val="1123861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C67F9D04-42B1-4852-BDB3-F7B818F873C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026" name="Rectangle 2"/>
          <p:cNvSpPr>
            <a:spLocks noGrp="1" noRot="1" noChangeAspect="1" noChangeArrowheads="1" noTextEdit="1"/>
          </p:cNvSpPr>
          <p:nvPr>
            <p:ph type="sldImg"/>
          </p:nvPr>
        </p:nvSpPr>
        <p:spPr>
          <a:xfrm>
            <a:off x="438150" y="698500"/>
            <a:ext cx="6134100" cy="3451225"/>
          </a:xfrm>
          <a:ln/>
        </p:spPr>
      </p:sp>
      <p:sp>
        <p:nvSpPr>
          <p:cNvPr id="12902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a:t>
            </a:r>
            <a:r>
              <a:rPr lang="en-US" baseline="0" dirty="0"/>
              <a:t> same two amplitude slices after footprint suppression.</a:t>
            </a:r>
            <a:endParaRPr lang="en-US" dirty="0"/>
          </a:p>
          <a:p>
            <a:endParaRPr lang="en-US" dirty="0"/>
          </a:p>
        </p:txBody>
      </p:sp>
    </p:spTree>
    <p:extLst>
      <p:ext uri="{BB962C8B-B14F-4D97-AF65-F5344CB8AC3E}">
        <p14:creationId xmlns:p14="http://schemas.microsoft.com/office/powerpoint/2010/main" val="4200311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DF6A5669-231D-4CD3-A8A8-91DAAD08907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122" name="Rectangle 2"/>
          <p:cNvSpPr>
            <a:spLocks noGrp="1" noRot="1" noChangeAspect="1" noChangeArrowheads="1" noTextEdit="1"/>
          </p:cNvSpPr>
          <p:nvPr>
            <p:ph type="sldImg"/>
          </p:nvPr>
        </p:nvSpPr>
        <p:spPr>
          <a:xfrm>
            <a:off x="438150" y="698500"/>
            <a:ext cx="6134100" cy="3451225"/>
          </a:xfrm>
          <a:ln/>
        </p:spPr>
      </p:sp>
      <p:sp>
        <p:nvSpPr>
          <p:cNvPr id="13312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a:t>
            </a:r>
            <a:r>
              <a:rPr lang="en-US" baseline="0" dirty="0"/>
              <a:t> two attribute slices computed from the seismic amplitude data before footprint suppression.</a:t>
            </a:r>
            <a:endParaRPr lang="en-US" dirty="0"/>
          </a:p>
          <a:p>
            <a:endParaRPr lang="en-US" dirty="0"/>
          </a:p>
        </p:txBody>
      </p:sp>
    </p:spTree>
    <p:extLst>
      <p:ext uri="{BB962C8B-B14F-4D97-AF65-F5344CB8AC3E}">
        <p14:creationId xmlns:p14="http://schemas.microsoft.com/office/powerpoint/2010/main" val="4211844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E8D05158-5E50-4E1E-954A-AEB655005D3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178" name="Rectangle 2"/>
          <p:cNvSpPr>
            <a:spLocks noGrp="1" noRot="1" noChangeAspect="1" noChangeArrowheads="1" noTextEdit="1"/>
          </p:cNvSpPr>
          <p:nvPr>
            <p:ph type="sldImg"/>
          </p:nvPr>
        </p:nvSpPr>
        <p:spPr>
          <a:xfrm>
            <a:off x="438150" y="698500"/>
            <a:ext cx="6134100" cy="3451225"/>
          </a:xfrm>
          <a:ln/>
        </p:spPr>
      </p:sp>
      <p:sp>
        <p:nvSpPr>
          <p:cNvPr id="17817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a:t>
            </a:r>
            <a:r>
              <a:rPr lang="en-US" baseline="0" dirty="0"/>
              <a:t> two attribute slices computed from the seismic amplitude data before footprint suppression. The insert on the left shows the target karsted area. What is karst and what is footprint?</a:t>
            </a:r>
            <a:endParaRPr lang="en-US" dirty="0"/>
          </a:p>
          <a:p>
            <a:endParaRPr lang="en-US" dirty="0"/>
          </a:p>
        </p:txBody>
      </p:sp>
    </p:spTree>
    <p:extLst>
      <p:ext uri="{BB962C8B-B14F-4D97-AF65-F5344CB8AC3E}">
        <p14:creationId xmlns:p14="http://schemas.microsoft.com/office/powerpoint/2010/main" val="1610339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5CB270F3-E9AB-44E6-805C-95AC4BDD381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146" name="Rectangle 2"/>
          <p:cNvSpPr>
            <a:spLocks noGrp="1" noRot="1" noChangeAspect="1" noChangeArrowheads="1" noTextEdit="1"/>
          </p:cNvSpPr>
          <p:nvPr>
            <p:ph type="sldImg"/>
          </p:nvPr>
        </p:nvSpPr>
        <p:spPr>
          <a:xfrm>
            <a:off x="438150" y="698500"/>
            <a:ext cx="6134100" cy="3451225"/>
          </a:xfrm>
          <a:ln/>
        </p:spPr>
      </p:sp>
      <p:sp>
        <p:nvSpPr>
          <p:cNvPr id="13414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a:t>
            </a:r>
            <a:r>
              <a:rPr lang="en-US" baseline="0" dirty="0"/>
              <a:t> two attribute slices computed from the seismic amplitude data after footprint suppression. The insert on the left appears more geological. While we can not assure that there is no footprint remaining in these images, we are confident that at least the periodic components of noise have been removed.</a:t>
            </a:r>
            <a:endParaRPr lang="en-US" dirty="0"/>
          </a:p>
        </p:txBody>
      </p:sp>
    </p:spTree>
    <p:extLst>
      <p:ext uri="{BB962C8B-B14F-4D97-AF65-F5344CB8AC3E}">
        <p14:creationId xmlns:p14="http://schemas.microsoft.com/office/powerpoint/2010/main" val="2276419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FA0691E5-431E-4003-90CF-D98713BC10D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826" name="Rectangle 2"/>
          <p:cNvSpPr>
            <a:spLocks noGrp="1" noRot="1" noChangeAspect="1" noChangeArrowheads="1" noTextEdit="1"/>
          </p:cNvSpPr>
          <p:nvPr>
            <p:ph type="sldImg"/>
          </p:nvPr>
        </p:nvSpPr>
        <p:spPr>
          <a:xfrm>
            <a:off x="438150" y="698500"/>
            <a:ext cx="6134100" cy="3451225"/>
          </a:xfrm>
          <a:ln/>
        </p:spPr>
      </p:sp>
      <p:sp>
        <p:nvSpPr>
          <p:cNvPr id="205827" name="Rectangle 3"/>
          <p:cNvSpPr>
            <a:spLocks noGrp="1" noChangeArrowheads="1"/>
          </p:cNvSpPr>
          <p:nvPr>
            <p:ph type="body" idx="1"/>
          </p:nvPr>
        </p:nvSpPr>
        <p:spPr/>
        <p:txBody>
          <a:bodyPr/>
          <a:lstStyle/>
          <a:p>
            <a:r>
              <a:rPr lang="en-US" dirty="0"/>
              <a:t>A pitfall</a:t>
            </a:r>
            <a:r>
              <a:rPr lang="en-US" baseline="0" dirty="0"/>
              <a:t> arises when we have steep dip. In this image, the green arrow indicates signal associated with steep dips going into the Midland Basin.</a:t>
            </a:r>
            <a:endParaRPr lang="en-US" dirty="0"/>
          </a:p>
        </p:txBody>
      </p:sp>
    </p:spTree>
    <p:extLst>
      <p:ext uri="{BB962C8B-B14F-4D97-AF65-F5344CB8AC3E}">
        <p14:creationId xmlns:p14="http://schemas.microsoft.com/office/powerpoint/2010/main" val="2811725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normAutofit/>
          </a:bodyPr>
          <a:lstStyle/>
          <a:p>
            <a:r>
              <a:rPr lang="en-US" dirty="0"/>
              <a:t>Recently, several seismic acquisition companies have designed workflows that replace</a:t>
            </a:r>
            <a:r>
              <a:rPr lang="en-US" baseline="0" dirty="0"/>
              <a:t> conventional vibrator arrays generating vertically stacked data with denser acquisition using single sweep vibrators. With concomitant deployment of wide-azimuth, denser geophone arrays, considerable improvement in data quality can be achieved within the same time frame at the same cost. The reason for the improvement is that much of our noise is not random, but rather coherent. Leakage of ground roll, airwaves, and other coherent noise cannot be suppressed through vertical stacking. By adding additional shot points, we exploit the fact the differences in moveout between reflections and diffractions of interest vs. coherent noise. The result is a decrease in acquisition footprint (and because the decreased bin size) increased lateral resolution. (The above advertisement from CCG-Veritas can be found in the July 2009 AAPG Explorer, page 17).</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 Influence of acquisition and processing on attributes</a:t>
            </a:r>
          </a:p>
        </p:txBody>
      </p:sp>
    </p:spTree>
    <p:extLst>
      <p:ext uri="{BB962C8B-B14F-4D97-AF65-F5344CB8AC3E}">
        <p14:creationId xmlns:p14="http://schemas.microsoft.com/office/powerpoint/2010/main" val="3202774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F20812B1-B50A-4ED9-BCB6-7835400D1CF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5282" name="Rectangle 2"/>
          <p:cNvSpPr>
            <a:spLocks noGrp="1" noRot="1" noChangeAspect="1" noChangeArrowheads="1" noTextEdit="1"/>
          </p:cNvSpPr>
          <p:nvPr>
            <p:ph type="sldImg"/>
          </p:nvPr>
        </p:nvSpPr>
        <p:spPr>
          <a:xfrm>
            <a:off x="438150" y="698500"/>
            <a:ext cx="6134100" cy="3451225"/>
          </a:xfrm>
          <a:ln/>
        </p:spPr>
      </p:sp>
      <p:sp>
        <p:nvSpPr>
          <p:cNvPr id="225283" name="Rectangle 3"/>
          <p:cNvSpPr>
            <a:spLocks noGrp="1" noChangeArrowheads="1"/>
          </p:cNvSpPr>
          <p:nvPr>
            <p:ph type="body" idx="1"/>
          </p:nvPr>
        </p:nvSpPr>
        <p:spPr/>
        <p:txBody>
          <a:bodyPr/>
          <a:lstStyle/>
          <a:p>
            <a:r>
              <a:rPr lang="en-US" dirty="0"/>
              <a:t>Further inspection shows</a:t>
            </a:r>
            <a:r>
              <a:rPr lang="en-US" baseline="0" dirty="0"/>
              <a:t> removal of steeply dipping migration artifacts, but also part of the steeply dipping reflectors. The kx-ky components of the steeply dipping reflectors overlaps with the kx-ky components of the noise and has been removed! Applying such a filter on flattened volumes would be a potential workaround.</a:t>
            </a:r>
            <a:endParaRPr lang="en-US" dirty="0"/>
          </a:p>
        </p:txBody>
      </p:sp>
    </p:spTree>
    <p:extLst>
      <p:ext uri="{BB962C8B-B14F-4D97-AF65-F5344CB8AC3E}">
        <p14:creationId xmlns:p14="http://schemas.microsoft.com/office/powerpoint/2010/main" val="4262740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One</a:t>
            </a:r>
            <a:r>
              <a:rPr lang="en-US" baseline="0" dirty="0"/>
              <a:t> can cascade filters. Here, Davogustto has followed kx-ky filtering with structure-oriented filtering.</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9. Data conditioning</a:t>
            </a:r>
          </a:p>
        </p:txBody>
      </p:sp>
    </p:spTree>
    <p:extLst>
      <p:ext uri="{BB962C8B-B14F-4D97-AF65-F5344CB8AC3E}">
        <p14:creationId xmlns:p14="http://schemas.microsoft.com/office/powerpoint/2010/main" val="3513925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While not perfect, the resulting curvature</a:t>
            </a:r>
            <a:r>
              <a:rPr lang="en-US" baseline="0" dirty="0"/>
              <a:t> images now lack much of the east-west and north-south artifacts seen on the original data. The NW-SW trending artifacts (green arrow) are still suspicious.</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9. Data conditioning</a:t>
            </a:r>
          </a:p>
        </p:txBody>
      </p:sp>
    </p:spTree>
    <p:extLst>
      <p:ext uri="{BB962C8B-B14F-4D97-AF65-F5344CB8AC3E}">
        <p14:creationId xmlns:p14="http://schemas.microsoft.com/office/powerpoint/2010/main" val="3031799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(a) Time slice at </a:t>
            </a:r>
            <a:r>
              <a:rPr lang="en-US" sz="1600" i="1" kern="1200" dirty="0">
                <a:solidFill>
                  <a:schemeClr val="tx1"/>
                </a:solidFill>
                <a:effectLst/>
                <a:latin typeface="+mn-lt"/>
                <a:ea typeface="+mn-ea"/>
                <a:cs typeface="+mn-cs"/>
              </a:rPr>
              <a:t>t </a:t>
            </a:r>
            <a:r>
              <a:rPr lang="en-US" sz="1600" kern="1200" dirty="0">
                <a:solidFill>
                  <a:schemeClr val="tx1"/>
                </a:solidFill>
                <a:effectLst/>
                <a:latin typeface="+mn-lt"/>
                <a:ea typeface="+mn-ea"/>
                <a:cs typeface="+mn-cs"/>
              </a:rPr>
              <a:t>= 0.450 s through a seismic data volume acquired over Vacuum Field, NM, USA in the late 1990s. This part of the Delaware Basin has multiple objectives, with the shallow Yates horizon strongly contaminated by north-south and east-west acquisition footprint. The footprint heals with depth but still contaminates impedance and other attributes necessary for quantitative interpretation. (b) Corresponding time slice through the coherence volume. Coherence exacerbates the footprint, thereby making it a noise characterization tool. (c) Because it has little to do with the reflectivity, footprint varies slowly in the vertical direction, with the major change healing with depth due to an increase in fold and a decrease in sensitivity to velocities. If the lateral variation in the overburden velocity is smooth, the pattern persists but is slowly warped. These patterns allow one to “enhance” the footprint artifacts by applying a ±100 ms median filter to the coherence volume. Seismic data courtesy of Marathon Oil Co.. After Figure 1 of Alali et al. (2016). Used by permission.</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CC6EFD5-FA71-3D4B-9EF9-C532D8BD2B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1934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CC6EFD5-FA71-3D4B-9EF9-C532D8BD2B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8878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CC6EFD5-FA71-3D4B-9EF9-C532D8BD2B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4202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 Time slices at </a:t>
            </a:r>
            <a:r>
              <a:rPr lang="en-US" sz="1600" i="1" kern="1200" dirty="0">
                <a:solidFill>
                  <a:schemeClr val="tx1"/>
                </a:solidFill>
                <a:effectLst/>
                <a:latin typeface="+mn-lt"/>
                <a:ea typeface="+mn-ea"/>
                <a:cs typeface="+mn-cs"/>
              </a:rPr>
              <a:t>t </a:t>
            </a:r>
            <a:r>
              <a:rPr lang="en-US" sz="1600" kern="1200" dirty="0">
                <a:solidFill>
                  <a:schemeClr val="tx1"/>
                </a:solidFill>
                <a:effectLst/>
                <a:latin typeface="+mn-lt"/>
                <a:ea typeface="+mn-ea"/>
                <a:cs typeface="+mn-cs"/>
              </a:rPr>
              <a:t>= 0.45 s through the </a:t>
            </a:r>
            <a:r>
              <a:rPr lang="en-US" sz="1600" i="1" kern="1200" dirty="0">
                <a:solidFill>
                  <a:schemeClr val="tx1"/>
                </a:solidFill>
                <a:effectLst/>
                <a:latin typeface="+mn-lt"/>
                <a:ea typeface="+mn-ea"/>
                <a:cs typeface="+mn-cs"/>
              </a:rPr>
              <a:t>k</a:t>
            </a:r>
            <a:r>
              <a:rPr lang="en-US" sz="1600" i="1" kern="1200" baseline="-25000" dirty="0">
                <a:solidFill>
                  <a:schemeClr val="tx1"/>
                </a:solidFill>
                <a:effectLst/>
                <a:latin typeface="+mn-lt"/>
                <a:ea typeface="+mn-ea"/>
                <a:cs typeface="+mn-cs"/>
              </a:rPr>
              <a:t>x</a:t>
            </a:r>
            <a:r>
              <a:rPr lang="en-US" sz="1600" i="1" kern="1200" dirty="0">
                <a:solidFill>
                  <a:schemeClr val="tx1"/>
                </a:solidFill>
                <a:effectLst/>
                <a:latin typeface="+mn-lt"/>
                <a:ea typeface="+mn-ea"/>
                <a:cs typeface="+mn-cs"/>
              </a:rPr>
              <a:t>-k</a:t>
            </a:r>
            <a:r>
              <a:rPr lang="en-US" sz="1600" i="1" kern="1200" baseline="-25000" dirty="0">
                <a:solidFill>
                  <a:schemeClr val="tx1"/>
                </a:solidFill>
                <a:effectLst/>
                <a:latin typeface="+mn-lt"/>
                <a:ea typeface="+mn-ea"/>
                <a:cs typeface="+mn-cs"/>
              </a:rPr>
              <a:t>y</a:t>
            </a:r>
            <a:r>
              <a:rPr lang="en-US" sz="1600" i="1" kern="120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transform of (a) the seismic amplitude volume, and (b) the coherence volume after application of a vertical median filter to enhance footprint. Since coherence sharpens edges it exhibits a much stronger response at shorter wavelengths than the amplitude data. Time slices through seismic amplitude exhibit a “sliced onion appearance” which may be periodic. Because coherence is computed along structural dip it does not exhibit this periodicity. A single, planar fault would be represented by a weak line in the k</a:t>
            </a:r>
            <a:r>
              <a:rPr lang="en-US" sz="1600" kern="1200" baseline="-25000" dirty="0">
                <a:solidFill>
                  <a:schemeClr val="tx1"/>
                </a:solidFill>
                <a:effectLst/>
                <a:latin typeface="+mn-lt"/>
                <a:ea typeface="+mn-ea"/>
                <a:cs typeface="+mn-cs"/>
              </a:rPr>
              <a:t>x</a:t>
            </a:r>
            <a:r>
              <a:rPr lang="en-US" sz="1600" kern="1200" dirty="0">
                <a:solidFill>
                  <a:schemeClr val="tx1"/>
                </a:solidFill>
                <a:effectLst/>
                <a:latin typeface="+mn-lt"/>
                <a:ea typeface="+mn-ea"/>
                <a:cs typeface="+mn-cs"/>
              </a:rPr>
              <a:t>-k</a:t>
            </a:r>
            <a:r>
              <a:rPr lang="en-US" sz="1600" kern="1200" baseline="-25000" dirty="0">
                <a:solidFill>
                  <a:schemeClr val="tx1"/>
                </a:solidFill>
                <a:effectLst/>
                <a:latin typeface="+mn-lt"/>
                <a:ea typeface="+mn-ea"/>
                <a:cs typeface="+mn-cs"/>
              </a:rPr>
              <a:t>y</a:t>
            </a:r>
            <a:r>
              <a:rPr lang="en-US" sz="1600" kern="1200" dirty="0">
                <a:solidFill>
                  <a:schemeClr val="tx1"/>
                </a:solidFill>
                <a:effectLst/>
                <a:latin typeface="+mn-lt"/>
                <a:ea typeface="+mn-ea"/>
                <a:cs typeface="+mn-cs"/>
              </a:rPr>
              <a:t> domain. Periodic footprint anomalies appear as a suite of strong points. The high magnitude blob about </a:t>
            </a:r>
            <a:r>
              <a:rPr lang="en-US" sz="1600" i="1" kern="1200" dirty="0">
                <a:solidFill>
                  <a:schemeClr val="tx1"/>
                </a:solidFill>
                <a:effectLst/>
                <a:latin typeface="+mn-lt"/>
                <a:ea typeface="+mn-ea"/>
                <a:cs typeface="+mn-cs"/>
              </a:rPr>
              <a:t>k</a:t>
            </a:r>
            <a:r>
              <a:rPr lang="en-US" sz="1600" i="1" kern="1200" baseline="-25000" dirty="0">
                <a:solidFill>
                  <a:schemeClr val="tx1"/>
                </a:solidFill>
                <a:effectLst/>
                <a:latin typeface="+mn-lt"/>
                <a:ea typeface="+mn-ea"/>
                <a:cs typeface="+mn-cs"/>
              </a:rPr>
              <a:t>x</a:t>
            </a:r>
            <a:r>
              <a:rPr lang="en-US" sz="1600" i="1" kern="1200" dirty="0">
                <a:solidFill>
                  <a:schemeClr val="tx1"/>
                </a:solidFill>
                <a:effectLst/>
                <a:latin typeface="+mn-lt"/>
                <a:ea typeface="+mn-ea"/>
                <a:cs typeface="+mn-cs"/>
              </a:rPr>
              <a:t>=0 and k</a:t>
            </a:r>
            <a:r>
              <a:rPr lang="en-US" sz="1600" i="1" kern="1200" baseline="-25000" dirty="0">
                <a:solidFill>
                  <a:schemeClr val="tx1"/>
                </a:solidFill>
                <a:effectLst/>
                <a:latin typeface="+mn-lt"/>
                <a:ea typeface="+mn-ea"/>
                <a:cs typeface="+mn-cs"/>
              </a:rPr>
              <a:t>y=</a:t>
            </a:r>
            <a:r>
              <a:rPr lang="en-US" sz="1600" i="1" kern="1200" dirty="0">
                <a:solidFill>
                  <a:schemeClr val="tx1"/>
                </a:solidFill>
                <a:effectLst/>
                <a:latin typeface="+mn-lt"/>
                <a:ea typeface="+mn-ea"/>
                <a:cs typeface="+mn-cs"/>
              </a:rPr>
              <a:t>0</a:t>
            </a:r>
            <a:r>
              <a:rPr lang="en-US" sz="1600" i="1" kern="1200" baseline="-2500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corresponds to smoothly varying amplitudes in (a) and coherence in (b) associated with flatter reflectors. (c) Application of a Laplacian of a Gaussian filter to coherence results in a sharper </a:t>
            </a:r>
            <a:r>
              <a:rPr lang="en-US" sz="1600" i="1" kern="1200" dirty="0">
                <a:solidFill>
                  <a:schemeClr val="tx1"/>
                </a:solidFill>
                <a:effectLst/>
                <a:latin typeface="+mn-lt"/>
                <a:ea typeface="+mn-ea"/>
                <a:cs typeface="+mn-cs"/>
              </a:rPr>
              <a:t>k</a:t>
            </a:r>
            <a:r>
              <a:rPr lang="en-US" sz="1600" i="1" kern="1200" baseline="-25000" dirty="0">
                <a:solidFill>
                  <a:schemeClr val="tx1"/>
                </a:solidFill>
                <a:effectLst/>
                <a:latin typeface="+mn-lt"/>
                <a:ea typeface="+mn-ea"/>
                <a:cs typeface="+mn-cs"/>
              </a:rPr>
              <a:t>x</a:t>
            </a:r>
            <a:r>
              <a:rPr lang="en-US" sz="1600" i="1" kern="1200" dirty="0">
                <a:solidFill>
                  <a:schemeClr val="tx1"/>
                </a:solidFill>
                <a:effectLst/>
                <a:latin typeface="+mn-lt"/>
                <a:ea typeface="+mn-ea"/>
                <a:cs typeface="+mn-cs"/>
              </a:rPr>
              <a:t>-k</a:t>
            </a:r>
            <a:r>
              <a:rPr lang="en-US" sz="1600" i="1" kern="1200" baseline="-25000" dirty="0">
                <a:solidFill>
                  <a:schemeClr val="tx1"/>
                </a:solidFill>
                <a:effectLst/>
                <a:latin typeface="+mn-lt"/>
                <a:ea typeface="+mn-ea"/>
                <a:cs typeface="+mn-cs"/>
              </a:rPr>
              <a:t>y</a:t>
            </a:r>
            <a:r>
              <a:rPr lang="en-US" sz="1600" kern="1200" dirty="0">
                <a:solidFill>
                  <a:schemeClr val="tx1"/>
                </a:solidFill>
                <a:effectLst/>
                <a:latin typeface="+mn-lt"/>
                <a:ea typeface="+mn-ea"/>
                <a:cs typeface="+mn-cs"/>
              </a:rPr>
              <a:t> amenable to construction of a </a:t>
            </a:r>
            <a:r>
              <a:rPr lang="en-US" sz="1600" i="1" kern="1200" dirty="0">
                <a:solidFill>
                  <a:schemeClr val="tx1"/>
                </a:solidFill>
                <a:effectLst/>
                <a:latin typeface="+mn-lt"/>
                <a:ea typeface="+mn-ea"/>
                <a:cs typeface="+mn-cs"/>
              </a:rPr>
              <a:t>k</a:t>
            </a:r>
            <a:r>
              <a:rPr lang="en-US" sz="1600" i="1" kern="1200" baseline="-25000" dirty="0">
                <a:solidFill>
                  <a:schemeClr val="tx1"/>
                </a:solidFill>
                <a:effectLst/>
                <a:latin typeface="+mn-lt"/>
                <a:ea typeface="+mn-ea"/>
                <a:cs typeface="+mn-cs"/>
              </a:rPr>
              <a:t>x</a:t>
            </a:r>
            <a:r>
              <a:rPr lang="en-US" sz="1600" i="1" kern="1200" dirty="0">
                <a:solidFill>
                  <a:schemeClr val="tx1"/>
                </a:solidFill>
                <a:effectLst/>
                <a:latin typeface="+mn-lt"/>
                <a:ea typeface="+mn-ea"/>
                <a:cs typeface="+mn-cs"/>
              </a:rPr>
              <a:t>-k</a:t>
            </a:r>
            <a:r>
              <a:rPr lang="en-US" sz="1600" i="1" kern="1200" baseline="-25000" dirty="0">
                <a:solidFill>
                  <a:schemeClr val="tx1"/>
                </a:solidFill>
                <a:effectLst/>
                <a:latin typeface="+mn-lt"/>
                <a:ea typeface="+mn-ea"/>
                <a:cs typeface="+mn-cs"/>
              </a:rPr>
              <a:t>y </a:t>
            </a:r>
            <a:r>
              <a:rPr lang="en-US" sz="1600" kern="1200" dirty="0">
                <a:solidFill>
                  <a:schemeClr val="tx1"/>
                </a:solidFill>
                <a:effectLst/>
                <a:latin typeface="+mn-lt"/>
                <a:ea typeface="+mn-ea"/>
                <a:cs typeface="+mn-cs"/>
              </a:rPr>
              <a:t>pedestal filter. Seismic data courtesy of Marathon Oil Co. After Figure 2 of Alali et al. (2016). Used by permission.</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CC6EFD5-FA71-3D4B-9EF9-C532D8BD2B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2663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CC6EFD5-FA71-3D4B-9EF9-C532D8BD2B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9652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Time slice at</a:t>
            </a:r>
            <a:r>
              <a:rPr lang="en-US" sz="1600" i="1" kern="1200" dirty="0">
                <a:solidFill>
                  <a:schemeClr val="tx1"/>
                </a:solidFill>
                <a:effectLst/>
                <a:latin typeface="+mn-lt"/>
                <a:ea typeface="+mn-ea"/>
                <a:cs typeface="+mn-cs"/>
              </a:rPr>
              <a:t> t</a:t>
            </a:r>
            <a:r>
              <a:rPr lang="en-US" sz="1600" kern="1200" dirty="0">
                <a:solidFill>
                  <a:schemeClr val="tx1"/>
                </a:solidFill>
                <a:effectLst/>
                <a:latin typeface="+mn-lt"/>
                <a:ea typeface="+mn-ea"/>
                <a:cs typeface="+mn-cs"/>
              </a:rPr>
              <a:t> = 0.45 s through (a) the rejected noise obtained using the pedestal filter shown in Figure 15c. (b) Filtered data obtained by adaptably subtracting the data shown in (b) from the original data shown in Figure 14a. (c) An alternative filtering approach based on 2D continuous wavelet transforms in the (</a:t>
            </a:r>
            <a:r>
              <a:rPr lang="en-US" sz="1600" i="1" kern="1200" dirty="0">
                <a:solidFill>
                  <a:schemeClr val="tx1"/>
                </a:solidFill>
                <a:effectLst/>
                <a:latin typeface="+mn-lt"/>
                <a:ea typeface="+mn-ea"/>
                <a:cs typeface="+mn-cs"/>
              </a:rPr>
              <a:t>x, k</a:t>
            </a:r>
            <a:r>
              <a:rPr lang="en-US" sz="1600" i="1" kern="1200" baseline="-25000" dirty="0">
                <a:solidFill>
                  <a:schemeClr val="tx1"/>
                </a:solidFill>
                <a:effectLst/>
                <a:latin typeface="+mn-lt"/>
                <a:ea typeface="+mn-ea"/>
                <a:cs typeface="+mn-cs"/>
              </a:rPr>
              <a:t>x</a:t>
            </a:r>
            <a:r>
              <a:rPr lang="en-US" sz="1600" i="1" kern="1200" dirty="0">
                <a:solidFill>
                  <a:schemeClr val="tx1"/>
                </a:solidFill>
                <a:effectLst/>
                <a:latin typeface="+mn-lt"/>
                <a:ea typeface="+mn-ea"/>
                <a:cs typeface="+mn-cs"/>
              </a:rPr>
              <a:t>, y, k</a:t>
            </a:r>
            <a:r>
              <a:rPr lang="en-US" sz="1600" i="1" kern="1200" baseline="-25000" dirty="0">
                <a:solidFill>
                  <a:schemeClr val="tx1"/>
                </a:solidFill>
                <a:effectLst/>
                <a:latin typeface="+mn-lt"/>
                <a:ea typeface="+mn-ea"/>
                <a:cs typeface="+mn-cs"/>
              </a:rPr>
              <a:t>y</a:t>
            </a:r>
            <a:r>
              <a:rPr lang="en-US" sz="1600" kern="1200" dirty="0">
                <a:solidFill>
                  <a:schemeClr val="tx1"/>
                </a:solidFill>
                <a:effectLst/>
                <a:latin typeface="+mn-lt"/>
                <a:ea typeface="+mn-ea"/>
                <a:cs typeface="+mn-cs"/>
              </a:rPr>
              <a:t>) domain. Seismic data courtesy of Marathon Oil Co.. (c) After Figure 10 of Alali et al. (2016). Used by permission. </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CC6EFD5-FA71-3D4B-9EF9-C532D8BD2B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6297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CC6EFD5-FA71-3D4B-9EF9-C532D8BD2B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7605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 Influence of acquisition and processing on attributes</a:t>
            </a:r>
          </a:p>
        </p:txBody>
      </p:sp>
      <p:sp>
        <p:nvSpPr>
          <p:cNvPr id="384002" name="Rectangle 2"/>
          <p:cNvSpPr>
            <a:spLocks noGrp="1" noRot="1" noChangeAspect="1" noChangeArrowheads="1" noTextEdit="1"/>
          </p:cNvSpPr>
          <p:nvPr>
            <p:ph type="sldImg"/>
          </p:nvPr>
        </p:nvSpPr>
        <p:spPr>
          <a:xfrm>
            <a:off x="438150" y="698500"/>
            <a:ext cx="6134100" cy="3451225"/>
          </a:xfrm>
          <a:ln/>
        </p:spPr>
      </p:sp>
      <p:sp>
        <p:nvSpPr>
          <p:cNvPr id="384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75272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759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In this example Cvetkovic</a:t>
            </a:r>
            <a:r>
              <a:rPr lang="en-US" baseline="0" dirty="0"/>
              <a:t> et al. (2007) applied 2D x-y wavelet transforms to the data. This 2D transform is basically a space-variant kx-ky transform.  </a:t>
            </a:r>
            <a:endParaRPr lang="en-US" dirty="0"/>
          </a:p>
        </p:txBody>
      </p:sp>
      <p:sp>
        <p:nvSpPr>
          <p:cNvPr id="4" name="Slide Number Placeholder 3"/>
          <p:cNvSpPr>
            <a:spLocks noGrp="1"/>
          </p:cNvSpPr>
          <p:nvPr>
            <p:ph type="sldNum" sz="quarter" idx="10"/>
          </p:nvPr>
        </p:nvSpPr>
        <p:spPr>
          <a:xfrm>
            <a:off x="3971183" y="8772690"/>
            <a:ext cx="3037628" cy="461804"/>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14BDE6-036A-4161-A87C-333B22635C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179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High amplitude noise components were muted and the data reconstruction, resulting in very nice lineament preservation.</a:t>
            </a:r>
            <a:endParaRPr lang="en-US" dirty="0"/>
          </a:p>
          <a:p>
            <a:endParaRPr lang="en-US" dirty="0"/>
          </a:p>
        </p:txBody>
      </p:sp>
      <p:sp>
        <p:nvSpPr>
          <p:cNvPr id="4" name="Slide Number Placeholder 3"/>
          <p:cNvSpPr>
            <a:spLocks noGrp="1"/>
          </p:cNvSpPr>
          <p:nvPr>
            <p:ph type="sldNum" sz="quarter" idx="10"/>
          </p:nvPr>
        </p:nvSpPr>
        <p:spPr>
          <a:xfrm>
            <a:off x="3971183" y="8772690"/>
            <a:ext cx="3037628" cy="461804"/>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14BDE6-036A-4161-A87C-333B22635C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3820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comments on post</a:t>
            </a:r>
            <a:r>
              <a:rPr lang="en-US" baseline="0" dirty="0"/>
              <a:t>-migration data conditioning of post-stack data</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0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 Influence of acquisition and processing on attributes</a:t>
            </a:r>
          </a:p>
        </p:txBody>
      </p:sp>
      <p:sp>
        <p:nvSpPr>
          <p:cNvPr id="205826" name="Rectangle 2"/>
          <p:cNvSpPr>
            <a:spLocks noGrp="1" noRot="1" noChangeAspect="1" noChangeArrowheads="1" noTextEdit="1"/>
          </p:cNvSpPr>
          <p:nvPr>
            <p:ph type="sldImg"/>
          </p:nvPr>
        </p:nvSpPr>
        <p:spPr>
          <a:xfrm>
            <a:off x="438150" y="698500"/>
            <a:ext cx="6134100" cy="3451225"/>
          </a:xfrm>
          <a:ln/>
        </p:spPr>
      </p:sp>
      <p:sp>
        <p:nvSpPr>
          <p:cNvPr id="205827" name="Rectangle 3"/>
          <p:cNvSpPr>
            <a:spLocks noGrp="1" noChangeArrowheads="1"/>
          </p:cNvSpPr>
          <p:nvPr>
            <p:ph type="body" idx="1"/>
          </p:nvPr>
        </p:nvSpPr>
        <p:spPr/>
        <p:txBody>
          <a:bodyPr/>
          <a:lstStyle/>
          <a:p>
            <a:r>
              <a:rPr lang="en-US" dirty="0"/>
              <a:t>Time slices, at </a:t>
            </a:r>
            <a:r>
              <a:rPr lang="en-US" i="1" dirty="0"/>
              <a:t>t =</a:t>
            </a:r>
            <a:r>
              <a:rPr lang="en-US" dirty="0"/>
              <a:t> 1.272, 1.316, and 1.332 s, through (a) a seismic data volume and (b) the corresponding coherence volume. The acquisition footprint does not impede our ability to interpret the original seismic amplitude data, but it is exacerbated by the coherence calculation, in which we see wide east-west and narrow north-south artifacts.  After Chopra (2002).</a:t>
            </a:r>
          </a:p>
        </p:txBody>
      </p:sp>
    </p:spTree>
    <p:extLst>
      <p:ext uri="{BB962C8B-B14F-4D97-AF65-F5344CB8AC3E}">
        <p14:creationId xmlns:p14="http://schemas.microsoft.com/office/powerpoint/2010/main" val="3718404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 Influence of acquisition and processing on attributes</a:t>
            </a:r>
          </a:p>
        </p:txBody>
      </p:sp>
      <p:sp>
        <p:nvSpPr>
          <p:cNvPr id="206850" name="Rectangle 2"/>
          <p:cNvSpPr>
            <a:spLocks noGrp="1" noRot="1" noChangeAspect="1" noChangeArrowheads="1" noTextEdit="1"/>
          </p:cNvSpPr>
          <p:nvPr>
            <p:ph type="sldImg"/>
          </p:nvPr>
        </p:nvSpPr>
        <p:spPr>
          <a:xfrm>
            <a:off x="438150" y="698500"/>
            <a:ext cx="6134100" cy="3451225"/>
          </a:xfrm>
          <a:ln/>
        </p:spPr>
      </p:sp>
      <p:sp>
        <p:nvSpPr>
          <p:cNvPr id="206851" name="Rectangle 3"/>
          <p:cNvSpPr>
            <a:spLocks noGrp="1" noChangeArrowheads="1"/>
          </p:cNvSpPr>
          <p:nvPr>
            <p:ph type="body" idx="1"/>
          </p:nvPr>
        </p:nvSpPr>
        <p:spPr/>
        <p:txBody>
          <a:bodyPr/>
          <a:lstStyle/>
          <a:p>
            <a:r>
              <a:rPr lang="en-US" dirty="0"/>
              <a:t>The same data slices as those shown in the previous figure, but displayed here after additional seismic processing (balancing, statics, and improved velocity analysis) to minimize the acquisition footprint. Although the impact on the original seismic data is minimal, we now are able to discern minor faults (indicated by gray arrows) and possible stratigraphic features (indicated by white arrows) that previously were masked by the acquisition footprint. After Chopra (2002).</a:t>
            </a:r>
          </a:p>
        </p:txBody>
      </p:sp>
    </p:spTree>
    <p:extLst>
      <p:ext uri="{BB962C8B-B14F-4D97-AF65-F5344CB8AC3E}">
        <p14:creationId xmlns:p14="http://schemas.microsoft.com/office/powerpoint/2010/main" val="1486650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 Influence of acquisition and processing on attributes</a:t>
            </a:r>
          </a:p>
        </p:txBody>
      </p:sp>
      <p:sp>
        <p:nvSpPr>
          <p:cNvPr id="239618" name="Rectangle 2"/>
          <p:cNvSpPr>
            <a:spLocks noGrp="1" noRot="1" noChangeAspect="1" noChangeArrowheads="1" noTextEdit="1"/>
          </p:cNvSpPr>
          <p:nvPr>
            <p:ph type="sldImg"/>
          </p:nvPr>
        </p:nvSpPr>
        <p:spPr>
          <a:xfrm>
            <a:off x="438150" y="698500"/>
            <a:ext cx="6134100" cy="3451225"/>
          </a:xfrm>
          <a:ln/>
        </p:spPr>
      </p:sp>
      <p:sp>
        <p:nvSpPr>
          <p:cNvPr id="239619" name="Rectangle 3"/>
          <p:cNvSpPr>
            <a:spLocks noGrp="1" noChangeArrowheads="1"/>
          </p:cNvSpPr>
          <p:nvPr>
            <p:ph type="body" idx="1"/>
          </p:nvPr>
        </p:nvSpPr>
        <p:spPr/>
        <p:txBody>
          <a:bodyPr/>
          <a:lstStyle/>
          <a:p>
            <a:r>
              <a:rPr lang="en-US" dirty="0"/>
              <a:t>Comparison of a time slice, at 1.0 s, through coherence volumes generated for a survey from the Delaware Basin, New Mexico, USA. The coherence slice from original processing. After Famini (2005).</a:t>
            </a:r>
          </a:p>
        </p:txBody>
      </p:sp>
    </p:spTree>
    <p:extLst>
      <p:ext uri="{BB962C8B-B14F-4D97-AF65-F5344CB8AC3E}">
        <p14:creationId xmlns:p14="http://schemas.microsoft.com/office/powerpoint/2010/main" val="3903217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 Influence of acquisition and processing on attributes</a:t>
            </a:r>
          </a:p>
        </p:txBody>
      </p:sp>
      <p:sp>
        <p:nvSpPr>
          <p:cNvPr id="240642" name="Rectangle 2"/>
          <p:cNvSpPr>
            <a:spLocks noGrp="1" noRot="1" noChangeAspect="1" noChangeArrowheads="1" noTextEdit="1"/>
          </p:cNvSpPr>
          <p:nvPr>
            <p:ph type="sldImg"/>
          </p:nvPr>
        </p:nvSpPr>
        <p:spPr>
          <a:xfrm>
            <a:off x="438150" y="698500"/>
            <a:ext cx="6134100" cy="3451225"/>
          </a:xfrm>
          <a:ln/>
        </p:spPr>
      </p:sp>
      <p:sp>
        <p:nvSpPr>
          <p:cNvPr id="240643" name="Rectangle 3"/>
          <p:cNvSpPr>
            <a:spLocks noGrp="1" noChangeArrowheads="1"/>
          </p:cNvSpPr>
          <p:nvPr>
            <p:ph type="body" idx="1"/>
          </p:nvPr>
        </p:nvSpPr>
        <p:spPr/>
        <p:txBody>
          <a:bodyPr/>
          <a:lstStyle/>
          <a:p>
            <a:r>
              <a:rPr lang="en-US" dirty="0"/>
              <a:t>Comparison of a time slice, at 1.0 s, through coherence volumes generated for a survey from the Delaware Basin, New Mexico, USA. Coherence slice after careful reprocessing to improve lateral resolution. Note the trade-off between increased acquisition footprint in the northeast corner, indicated by the yellow arrow, and improved resolution in the Brushy Canyon slump features indicated by the green arrow. Unfortunately, in this example improving the lateral resolution of the geologic features of interest also exacerbated the acquisition footprint. After Famini (2005).</a:t>
            </a:r>
          </a:p>
        </p:txBody>
      </p:sp>
    </p:spTree>
    <p:extLst>
      <p:ext uri="{BB962C8B-B14F-4D97-AF65-F5344CB8AC3E}">
        <p14:creationId xmlns:p14="http://schemas.microsoft.com/office/powerpoint/2010/main" val="407117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7" y="8772669"/>
            <a:ext cx="3037840" cy="461804"/>
          </a:xfrm>
          <a:prstGeom prst="rect">
            <a:avLst/>
          </a:prstGeom>
          <a:ln/>
        </p:spPr>
        <p:txBody>
          <a:bodyPr lIns="92835" tIns="46417" rIns="92835" bIns="46417"/>
          <a:lstStyle/>
          <a:p>
            <a:pPr marL="0" marR="0" lvl="0" indent="0" algn="r" defTabSz="914400" rtl="0" eaLnBrk="1" fontAlgn="auto" latinLnBrk="0" hangingPunct="1">
              <a:lnSpc>
                <a:spcPct val="100000"/>
              </a:lnSpc>
              <a:spcBef>
                <a:spcPts val="0"/>
              </a:spcBef>
              <a:spcAft>
                <a:spcPts val="0"/>
              </a:spcAft>
              <a:buClrTx/>
              <a:buSzTx/>
              <a:buFontTx/>
              <a:buNone/>
              <a:tabLst/>
              <a:defRPr/>
            </a:pPr>
            <a:fld id="{2D327506-DC01-47E0-80F7-D21065B457E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418" name="Rectangle 2"/>
          <p:cNvSpPr>
            <a:spLocks noGrp="1" noRot="1" noChangeAspect="1" noChangeArrowheads="1" noTextEdit="1"/>
          </p:cNvSpPr>
          <p:nvPr>
            <p:ph type="sldImg"/>
          </p:nvPr>
        </p:nvSpPr>
        <p:spPr>
          <a:xfrm>
            <a:off x="438150" y="698500"/>
            <a:ext cx="6134100" cy="3451225"/>
          </a:xfrm>
          <a:ln/>
        </p:spPr>
      </p:sp>
      <p:sp>
        <p:nvSpPr>
          <p:cNvPr id="604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9604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8ACC-8EB8-42A8-AFF7-9085384C7EAC}"/>
              </a:ext>
            </a:extLst>
          </p:cNvPr>
          <p:cNvSpPr>
            <a:spLocks noGrp="1"/>
          </p:cNvSpPr>
          <p:nvPr>
            <p:ph type="ctrTitle"/>
          </p:nvPr>
        </p:nvSpPr>
        <p:spPr>
          <a:xfrm>
            <a:off x="1524000" y="1122363"/>
            <a:ext cx="9144000" cy="2387600"/>
          </a:xfrm>
        </p:spPr>
        <p:txBody>
          <a:bodyPr anchor="b">
            <a:normAutofit/>
          </a:bodyPr>
          <a:lstStyle>
            <a:lvl1pPr algn="ctr">
              <a:defRPr sz="3200">
                <a:solidFill>
                  <a:srgbClr val="FFC000"/>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EEE14727-2FD7-4548-84F2-4047CB299876}"/>
              </a:ext>
            </a:extLst>
          </p:cNvPr>
          <p:cNvSpPr>
            <a:spLocks noGrp="1"/>
          </p:cNvSpPr>
          <p:nvPr>
            <p:ph type="subTitle" idx="1"/>
          </p:nvPr>
        </p:nvSpPr>
        <p:spPr>
          <a:xfrm>
            <a:off x="1524000" y="3602038"/>
            <a:ext cx="9144000" cy="1655762"/>
          </a:xfrm>
        </p:spPr>
        <p:txBody>
          <a:bodyPr/>
          <a:lstStyle>
            <a:lvl1pPr marL="0" indent="0" algn="ctr">
              <a:buNone/>
              <a:defRPr sz="2400">
                <a:solidFill>
                  <a:srgbClr val="FFFF0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0D85BC9-6438-4704-B514-F00D4B30A03A}"/>
              </a:ext>
            </a:extLst>
          </p:cNvPr>
          <p:cNvSpPr>
            <a:spLocks noGrp="1"/>
          </p:cNvSpPr>
          <p:nvPr>
            <p:ph type="dt" sz="half" idx="10"/>
          </p:nvPr>
        </p:nvSpPr>
        <p:spPr>
          <a:xfrm>
            <a:off x="10091382" y="5624512"/>
            <a:ext cx="2743200" cy="365125"/>
          </a:xfrm>
        </p:spPr>
        <p:txBody>
          <a:bodyPr/>
          <a:lstStyle>
            <a:lvl1pPr>
              <a:defRPr>
                <a:solidFill>
                  <a:schemeClr val="bg1"/>
                </a:solidFill>
                <a:latin typeface="+mn-lt"/>
              </a:defRPr>
            </a:lvl1pPr>
          </a:lstStyle>
          <a:p>
            <a:endParaRPr lang="en-US" dirty="0"/>
          </a:p>
        </p:txBody>
      </p:sp>
      <p:sp>
        <p:nvSpPr>
          <p:cNvPr id="5" name="Footer Placeholder 4">
            <a:extLst>
              <a:ext uri="{FF2B5EF4-FFF2-40B4-BE49-F238E27FC236}">
                <a16:creationId xmlns:a16="http://schemas.microsoft.com/office/drawing/2014/main" id="{CDDD03BC-C9F9-4BE3-AFEF-C37D093AFDEA}"/>
              </a:ext>
            </a:extLst>
          </p:cNvPr>
          <p:cNvSpPr>
            <a:spLocks noGrp="1"/>
          </p:cNvSpPr>
          <p:nvPr>
            <p:ph type="ftr" sz="quarter" idx="11"/>
          </p:nvPr>
        </p:nvSpPr>
        <p:spPr/>
        <p:txBody>
          <a:bodyPr/>
          <a:lstStyle>
            <a:lvl1pPr>
              <a:defRPr>
                <a:solidFill>
                  <a:schemeClr val="bg1"/>
                </a:solidFill>
                <a:latin typeface="+mn-lt"/>
              </a:defRPr>
            </a:lvl1pPr>
          </a:lstStyle>
          <a:p>
            <a:endParaRPr lang="en-US" dirty="0"/>
          </a:p>
        </p:txBody>
      </p:sp>
      <p:sp>
        <p:nvSpPr>
          <p:cNvPr id="6" name="Slide Number Placeholder 5">
            <a:extLst>
              <a:ext uri="{FF2B5EF4-FFF2-40B4-BE49-F238E27FC236}">
                <a16:creationId xmlns:a16="http://schemas.microsoft.com/office/drawing/2014/main" id="{08D8706D-54F2-4015-8454-BA76FF3C8098}"/>
              </a:ext>
            </a:extLst>
          </p:cNvPr>
          <p:cNvSpPr>
            <a:spLocks noGrp="1"/>
          </p:cNvSpPr>
          <p:nvPr>
            <p:ph type="sldNum" sz="quarter" idx="12"/>
          </p:nvPr>
        </p:nvSpPr>
        <p:spPr>
          <a:xfrm>
            <a:off x="15920" y="6492830"/>
            <a:ext cx="2743200" cy="365125"/>
          </a:xfrm>
        </p:spPr>
        <p:txBody>
          <a:bodyPr/>
          <a:lstStyle>
            <a:lvl1pPr algn="l">
              <a:defRPr>
                <a:solidFill>
                  <a:schemeClr val="bg1"/>
                </a:solidFill>
                <a:latin typeface="+mn-lt"/>
              </a:defRPr>
            </a:lvl1pPr>
          </a:lstStyle>
          <a:p>
            <a:r>
              <a:rPr lang="en-US" dirty="0"/>
              <a:t>10c-</a:t>
            </a:r>
            <a:fld id="{E84294E7-870A-4591-A028-E1914D91E07F}" type="slidenum">
              <a:rPr lang="en-US" smtClean="0"/>
              <a:pPr/>
              <a:t>‹#›</a:t>
            </a:fld>
            <a:endParaRPr lang="en-US" dirty="0"/>
          </a:p>
        </p:txBody>
      </p:sp>
    </p:spTree>
    <p:extLst>
      <p:ext uri="{BB962C8B-B14F-4D97-AF65-F5344CB8AC3E}">
        <p14:creationId xmlns:p14="http://schemas.microsoft.com/office/powerpoint/2010/main" val="348522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r>
              <a:rPr lang="en-US" dirty="0"/>
              <a:t>10c-</a:t>
            </a:r>
            <a:fld id="{E6C87FD6-13D6-467D-AEFA-06969EA3EBE3}"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3936462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r>
              <a:rPr lang="en-US" dirty="0"/>
              <a:t>10c-</a:t>
            </a:r>
            <a:fld id="{0D126475-E98B-4E79-A2BB-CBEEB8F86428}"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255159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r>
              <a:rPr lang="en-US" dirty="0"/>
              <a:t>10c-</a:t>
            </a:r>
            <a:fld id="{44317F1E-0FAF-41C2-851F-CC2F916AF867}"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3128958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effectLst>
                  <a:outerShdw blurRad="38100" dist="38100" dir="2700000" algn="tl">
                    <a:srgbClr val="000000">
                      <a:alpha val="43137"/>
                    </a:srgbClr>
                  </a:outerShdw>
                </a:effectLst>
                <a:latin typeface="+mj-lt"/>
              </a:defRPr>
            </a:lvl1pPr>
          </a:lstStyle>
          <a:p>
            <a:r>
              <a:rPr lang="en-US"/>
              <a:t>Click to edit Master title style</a:t>
            </a:r>
          </a:p>
        </p:txBody>
      </p:sp>
      <p:sp>
        <p:nvSpPr>
          <p:cNvPr id="3" name="Content Placeholder 2"/>
          <p:cNvSpPr>
            <a:spLocks noGrp="1"/>
          </p:cNvSpPr>
          <p:nvPr>
            <p:ph idx="1"/>
          </p:nvPr>
        </p:nvSpPr>
        <p:spPr/>
        <p:txBody>
          <a:bodyPr/>
          <a:lstStyle>
            <a:lvl1pPr>
              <a:defRPr sz="2400">
                <a:effectLst>
                  <a:outerShdw blurRad="38100" dist="38100" dir="2700000" algn="tl">
                    <a:srgbClr val="000000">
                      <a:alpha val="43137"/>
                    </a:srgbClr>
                  </a:outerShdw>
                </a:effectLst>
                <a:latin typeface="+mj-lt"/>
              </a:defRPr>
            </a:lvl1pPr>
            <a:lvl2pPr>
              <a:defRPr sz="2400">
                <a:effectLst>
                  <a:outerShdw blurRad="38100" dist="38100" dir="2700000" algn="tl">
                    <a:srgbClr val="000000">
                      <a:alpha val="43137"/>
                    </a:srgbClr>
                  </a:outerShdw>
                </a:effectLst>
                <a:latin typeface="+mj-lt"/>
              </a:defRPr>
            </a:lvl2pPr>
            <a:lvl3pPr>
              <a:defRPr sz="2400">
                <a:effectLst>
                  <a:outerShdw blurRad="38100" dist="38100" dir="2700000" algn="tl">
                    <a:srgbClr val="000000">
                      <a:alpha val="43137"/>
                    </a:srgbClr>
                  </a:outerShdw>
                </a:effectLst>
                <a:latin typeface="+mj-lt"/>
              </a:defRPr>
            </a:lvl3pPr>
            <a:lvl4pPr>
              <a:defRPr sz="2400">
                <a:effectLst>
                  <a:outerShdw blurRad="38100" dist="38100" dir="2700000" algn="tl">
                    <a:srgbClr val="000000">
                      <a:alpha val="43137"/>
                    </a:srgbClr>
                  </a:outerShdw>
                </a:effectLst>
                <a:latin typeface="+mj-lt"/>
              </a:defRPr>
            </a:lvl4pPr>
            <a:lvl5pPr>
              <a:defRPr sz="2400">
                <a:effectLst>
                  <a:outerShdw blurRad="38100" dist="38100" dir="2700000" algn="tl">
                    <a:srgbClr val="000000">
                      <a:alpha val="43137"/>
                    </a:srgbClr>
                  </a:outerShdw>
                </a:effectLst>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mj-lt"/>
              </a:defRPr>
            </a:lvl1pPr>
          </a:lstStyle>
          <a:p>
            <a:endParaRPr lang="en-US" dirty="0"/>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mj-lt"/>
              </a:defRPr>
            </a:lvl1pPr>
          </a:lstStyle>
          <a:p>
            <a:endParaRPr lang="en-US" dirty="0"/>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mj-lt"/>
              </a:defRPr>
            </a:lvl1pPr>
          </a:lstStyle>
          <a:p>
            <a:r>
              <a:rPr lang="en-US" dirty="0"/>
              <a:t>10c-</a:t>
            </a:r>
            <a:fld id="{32AB8D3D-FB3C-49A2-855E-BE1E1BCDA17C}" type="slidenum">
              <a:rPr lang="en-US" smtClean="0"/>
              <a:pPr/>
              <a:t>‹#›</a:t>
            </a:fld>
            <a:endParaRPr lang="en-US" dirty="0"/>
          </a:p>
        </p:txBody>
      </p:sp>
    </p:spTree>
    <p:extLst>
      <p:ext uri="{BB962C8B-B14F-4D97-AF65-F5344CB8AC3E}">
        <p14:creationId xmlns:p14="http://schemas.microsoft.com/office/powerpoint/2010/main" val="7949951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60"/>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414FC3-821F-45C3-9FC1-3FAEBD9946F0}"/>
              </a:ext>
            </a:extLst>
          </p:cNvPr>
          <p:cNvSpPr>
            <a:spLocks noGrp="1"/>
          </p:cNvSpPr>
          <p:nvPr>
            <p:ph type="title"/>
          </p:nvPr>
        </p:nvSpPr>
        <p:spPr>
          <a:xfrm>
            <a:off x="838200" y="34197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EE0D1A-CF65-4E72-A1C6-CC17FACC7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8DCCF6-879F-4E3A-9FE6-7F1D02988639}"/>
              </a:ext>
            </a:extLst>
          </p:cNvPr>
          <p:cNvSpPr>
            <a:spLocks noGrp="1"/>
          </p:cNvSpPr>
          <p:nvPr>
            <p:ph type="dt" sz="half" idx="2"/>
          </p:nvPr>
        </p:nvSpPr>
        <p:spPr>
          <a:xfrm>
            <a:off x="8610600" y="6337159"/>
            <a:ext cx="2743200" cy="365125"/>
          </a:xfrm>
          <a:prstGeom prst="rect">
            <a:avLst/>
          </a:prstGeom>
        </p:spPr>
        <p:txBody>
          <a:bodyPr vert="horz" lIns="91440" tIns="45720" rIns="91440" bIns="45720" rtlCol="0" anchor="ctr"/>
          <a:lstStyle>
            <a:lvl1pPr algn="l">
              <a:defRPr sz="120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5" name="Footer Placeholder 4">
            <a:extLst>
              <a:ext uri="{FF2B5EF4-FFF2-40B4-BE49-F238E27FC236}">
                <a16:creationId xmlns:a16="http://schemas.microsoft.com/office/drawing/2014/main" id="{5A0F5236-D236-4BB6-89E7-2323DD05AA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6" name="Slide Number Placeholder 5">
            <a:extLst>
              <a:ext uri="{FF2B5EF4-FFF2-40B4-BE49-F238E27FC236}">
                <a16:creationId xmlns:a16="http://schemas.microsoft.com/office/drawing/2014/main" id="{688FD66E-C663-4A11-AA47-70EA1EEE9C5E}"/>
              </a:ext>
            </a:extLst>
          </p:cNvPr>
          <p:cNvSpPr>
            <a:spLocks noGrp="1"/>
          </p:cNvSpPr>
          <p:nvPr>
            <p:ph type="sldNum" sz="quarter" idx="4"/>
          </p:nvPr>
        </p:nvSpPr>
        <p:spPr>
          <a:xfrm>
            <a:off x="0" y="6498121"/>
            <a:ext cx="2743200" cy="365125"/>
          </a:xfrm>
          <a:prstGeom prst="rect">
            <a:avLst/>
          </a:prstGeom>
        </p:spPr>
        <p:txBody>
          <a:bodyPr vert="horz" lIns="91440" tIns="45720" rIns="91440" bIns="45720" rtlCol="0" anchor="ctr"/>
          <a:lstStyle>
            <a:lvl1pPr algn="l">
              <a:defRPr sz="1400">
                <a:solidFill>
                  <a:schemeClr val="bg1"/>
                </a:solidFill>
                <a:effectLst>
                  <a:outerShdw blurRad="38100" dist="38100" dir="2700000" algn="tl">
                    <a:srgbClr val="000000">
                      <a:alpha val="43137"/>
                    </a:srgbClr>
                  </a:outerShdw>
                </a:effectLst>
                <a:latin typeface="+mn-lt"/>
              </a:defRPr>
            </a:lvl1pPr>
          </a:lstStyle>
          <a:p>
            <a:r>
              <a:rPr lang="en-US" dirty="0"/>
              <a:t>10c-</a:t>
            </a:r>
            <a:fld id="{E84294E7-870A-4591-A028-E1914D91E07F}" type="slidenum">
              <a:rPr lang="en-US" smtClean="0"/>
              <a:pPr/>
              <a:t>‹#›</a:t>
            </a:fld>
            <a:endParaRPr lang="en-US" dirty="0"/>
          </a:p>
        </p:txBody>
      </p:sp>
    </p:spTree>
    <p:extLst>
      <p:ext uri="{BB962C8B-B14F-4D97-AF65-F5344CB8AC3E}">
        <p14:creationId xmlns:p14="http://schemas.microsoft.com/office/powerpoint/2010/main" val="26075604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Lst>
  <p:hf hdr="0" ftr="0" dt="0"/>
  <p:txStyles>
    <p:titleStyle>
      <a:lvl1pPr algn="l" defTabSz="914400" rtl="0" eaLnBrk="1" latinLnBrk="0" hangingPunct="1">
        <a:lnSpc>
          <a:spcPct val="90000"/>
        </a:lnSpc>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00"/>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60"/>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1"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1" y="1600204"/>
            <a:ext cx="10972801" cy="4525963"/>
          </a:xfrm>
          <a:prstGeom prst="rect">
            <a:avLst/>
          </a:prstGeom>
        </p:spPr>
        <p:txBody>
          <a:bodyPr vert="horz" lIns="121899" tIns="60949" rIns="121899" bIns="6094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35035" y="6324601"/>
            <a:ext cx="2844800" cy="365125"/>
          </a:xfrm>
          <a:prstGeom prst="rect">
            <a:avLst/>
          </a:prstGeom>
        </p:spPr>
        <p:txBody>
          <a:bodyPr vert="horz" lIns="121899" tIns="60949" rIns="121899" bIns="60949" rtlCol="0" anchor="ctr"/>
          <a:lstStyle>
            <a:lvl1pPr algn="l">
              <a:defRPr sz="1600">
                <a:solidFill>
                  <a:schemeClr val="tx1">
                    <a:tint val="75000"/>
                  </a:schemeClr>
                </a:solidFill>
                <a:effectLst>
                  <a:outerShdw blurRad="38100" dist="38100" dir="2700000" algn="tl">
                    <a:srgbClr val="000000">
                      <a:alpha val="43137"/>
                    </a:srgbClr>
                  </a:outerShdw>
                </a:effectLst>
                <a:latin typeface="+mn-lt"/>
              </a:defRPr>
            </a:lvl1pPr>
          </a:lstStyle>
          <a:p>
            <a:endParaRPr lang="en-US" dirty="0"/>
          </a:p>
        </p:txBody>
      </p:sp>
      <p:sp>
        <p:nvSpPr>
          <p:cNvPr id="5" name="Footer Placeholder 4"/>
          <p:cNvSpPr>
            <a:spLocks noGrp="1"/>
          </p:cNvSpPr>
          <p:nvPr>
            <p:ph type="ftr" sz="quarter" idx="3"/>
          </p:nvPr>
        </p:nvSpPr>
        <p:spPr>
          <a:xfrm>
            <a:off x="4165602" y="6356354"/>
            <a:ext cx="3860800" cy="365125"/>
          </a:xfrm>
          <a:prstGeom prst="rect">
            <a:avLst/>
          </a:prstGeom>
        </p:spPr>
        <p:txBody>
          <a:bodyPr vert="horz" lIns="121899" tIns="60949" rIns="121899" bIns="60949" rtlCol="0" anchor="ctr"/>
          <a:lstStyle>
            <a:lvl1pPr algn="ctr">
              <a:defRPr sz="1600">
                <a:solidFill>
                  <a:schemeClr val="tx1">
                    <a:tint val="75000"/>
                  </a:schemeClr>
                </a:solidFill>
                <a:effectLst>
                  <a:outerShdw blurRad="38100" dist="38100" dir="2700000" algn="tl">
                    <a:srgbClr val="000000">
                      <a:alpha val="43137"/>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0" y="6492875"/>
            <a:ext cx="2844800" cy="365125"/>
          </a:xfrm>
          <a:prstGeom prst="rect">
            <a:avLst/>
          </a:prstGeom>
        </p:spPr>
        <p:txBody>
          <a:bodyPr vert="horz" lIns="121899" tIns="60949" rIns="121899" bIns="60949" rtlCol="0" anchor="ctr"/>
          <a:lstStyle>
            <a:lvl1pPr algn="l">
              <a:defRPr sz="1400">
                <a:solidFill>
                  <a:schemeClr val="tx1">
                    <a:tint val="75000"/>
                  </a:schemeClr>
                </a:solidFill>
                <a:effectLst>
                  <a:outerShdw blurRad="38100" dist="38100" dir="2700000" algn="tl">
                    <a:srgbClr val="000000">
                      <a:alpha val="43137"/>
                    </a:srgbClr>
                  </a:outerShdw>
                </a:effectLst>
                <a:latin typeface="+mn-lt"/>
              </a:defRPr>
            </a:lvl1pPr>
          </a:lstStyle>
          <a:p>
            <a:r>
              <a:rPr lang="en-US" dirty="0"/>
              <a:t>10c-</a:t>
            </a:r>
            <a:fld id="{32AB8D3D-FB3C-49A2-855E-BE1E1BCDA17C}" type="slidenum">
              <a:rPr lang="en-US" smtClean="0"/>
              <a:pPr/>
              <a:t>‹#›</a:t>
            </a:fld>
            <a:endParaRPr lang="en-US" dirty="0"/>
          </a:p>
        </p:txBody>
      </p:sp>
    </p:spTree>
    <p:extLst>
      <p:ext uri="{BB962C8B-B14F-4D97-AF65-F5344CB8AC3E}">
        <p14:creationId xmlns:p14="http://schemas.microsoft.com/office/powerpoint/2010/main" val="122297139"/>
      </p:ext>
    </p:extLst>
  </p:cSld>
  <p:clrMap bg1="dk1" tx1="lt1" bg2="dk2" tx2="lt2" accent1="accent1" accent2="accent2" accent3="accent3" accent4="accent4" accent5="accent5" accent6="accent6" hlink="hlink" folHlink="folHlink"/>
  <p:sldLayoutIdLst>
    <p:sldLayoutId id="2147483665" r:id="rId1"/>
  </p:sldLayoutIdLst>
  <p:hf hdr="0" ftr="0" dt="0"/>
  <p:txStyles>
    <p:title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p:titleStyle>
    <p:bodyStyle>
      <a:lvl1pPr marL="457120" indent="-457120" algn="l" defTabSz="1218987" rtl="0" eaLnBrk="1" latinLnBrk="0" hangingPunct="1">
        <a:spcBef>
          <a:spcPct val="20000"/>
        </a:spcBef>
        <a:buFont typeface="Arial" panose="020B0604020202020204" pitchFamily="34" charset="0"/>
        <a:buChar char="•"/>
        <a:defRPr sz="2400" kern="1200">
          <a:solidFill>
            <a:srgbClr val="FFFF00"/>
          </a:solidFill>
          <a:effectLst>
            <a:outerShdw blurRad="38100" dist="38100" dir="2700000" algn="tl">
              <a:srgbClr val="000000">
                <a:alpha val="43137"/>
              </a:srgbClr>
            </a:outerShdw>
          </a:effectLst>
          <a:latin typeface="+mn-lt"/>
          <a:ea typeface="+mn-ea"/>
          <a:cs typeface="+mn-cs"/>
        </a:defRPr>
      </a:lvl1pPr>
      <a:lvl2pPr marL="990427" indent="-380933" algn="l" defTabSz="1218987" rtl="0" eaLnBrk="1" latinLnBrk="0" hangingPunct="1">
        <a:spcBef>
          <a:spcPct val="200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0.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4.wmf"/><Relationship Id="rId5" Type="http://schemas.openxmlformats.org/officeDocument/2006/relationships/oleObject" Target="../embeddings/oleObject3.bin"/><Relationship Id="rId4" Type="http://schemas.openxmlformats.org/officeDocument/2006/relationships/image" Target="../media/image33.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39.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image" Target="../media/image39.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51.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wmf"/><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oleObject" Target="../embeddings/oleObject4.bin"/><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20" descr="seg"/>
          <p:cNvPicPr>
            <a:picLocks noChangeAspect="1" noChangeArrowheads="1"/>
          </p:cNvPicPr>
          <p:nvPr/>
        </p:nvPicPr>
        <p:blipFill>
          <a:blip r:embed="rId3" cstate="print"/>
          <a:srcRect/>
          <a:stretch>
            <a:fillRect/>
          </a:stretch>
        </p:blipFill>
        <p:spPr bwMode="auto">
          <a:xfrm>
            <a:off x="310978" y="222567"/>
            <a:ext cx="2452688" cy="1411288"/>
          </a:xfrm>
          <a:prstGeom prst="rect">
            <a:avLst/>
          </a:prstGeom>
          <a:solidFill>
            <a:schemeClr val="accent1"/>
          </a:solidFill>
          <a:ln w="38100">
            <a:solidFill>
              <a:schemeClr val="tx1"/>
            </a:solidFill>
            <a:miter lim="800000"/>
            <a:headEnd/>
            <a:tailEnd/>
          </a:ln>
        </p:spPr>
      </p:pic>
      <p:sp>
        <p:nvSpPr>
          <p:cNvPr id="11" name="Rectangle 16"/>
          <p:cNvSpPr>
            <a:spLocks noChangeArrowheads="1"/>
          </p:cNvSpPr>
          <p:nvPr/>
        </p:nvSpPr>
        <p:spPr bwMode="auto">
          <a:xfrm>
            <a:off x="2254251" y="4186239"/>
            <a:ext cx="7794625" cy="1493837"/>
          </a:xfrm>
          <a:prstGeom prst="rect">
            <a:avLst/>
          </a:prstGeom>
          <a:noFill/>
          <a:ln w="9525">
            <a:noFill/>
            <a:miter lim="800000"/>
            <a:headEnd/>
            <a:tailEnd/>
          </a:ln>
        </p:spPr>
        <p:txBody>
          <a:bodyPr/>
          <a:lstStyle/>
          <a:p>
            <a:pPr algn="ctr">
              <a:spcBef>
                <a:spcPct val="20000"/>
              </a:spcBef>
              <a:buClr>
                <a:srgbClr val="FFFF00"/>
              </a:buClr>
              <a:buSzPct val="100000"/>
              <a:defRPr/>
            </a:pPr>
            <a:r>
              <a:rPr lang="en-US" sz="2000" i="1" dirty="0">
                <a:solidFill>
                  <a:schemeClr val="bg1"/>
                </a:solidFill>
                <a:effectLst>
                  <a:outerShdw blurRad="38100" dist="38100" dir="2700000" algn="tl">
                    <a:srgbClr val="000000"/>
                  </a:outerShdw>
                </a:effectLst>
              </a:rPr>
              <a:t> Kurt J. Marfurt  (The University of Oklahoma)</a:t>
            </a:r>
          </a:p>
        </p:txBody>
      </p:sp>
      <p:sp>
        <p:nvSpPr>
          <p:cNvPr id="12" name="Rectangle 25"/>
          <p:cNvSpPr>
            <a:spLocks noChangeArrowheads="1"/>
          </p:cNvSpPr>
          <p:nvPr/>
        </p:nvSpPr>
        <p:spPr bwMode="auto">
          <a:xfrm>
            <a:off x="1752600" y="4841030"/>
            <a:ext cx="8312446" cy="1493837"/>
          </a:xfrm>
          <a:prstGeom prst="rect">
            <a:avLst/>
          </a:prstGeom>
          <a:noFill/>
          <a:ln w="9525">
            <a:noFill/>
            <a:miter lim="800000"/>
            <a:headEnd/>
            <a:tailEnd/>
          </a:ln>
        </p:spPr>
        <p:txBody>
          <a:bodyPr/>
          <a:lstStyle/>
          <a:p>
            <a:pPr algn="ctr">
              <a:spcBef>
                <a:spcPct val="20000"/>
              </a:spcBef>
              <a:buClr>
                <a:srgbClr val="FFFF00"/>
              </a:buClr>
              <a:buSzPct val="100000"/>
              <a:defRPr/>
            </a:pPr>
            <a:r>
              <a:rPr lang="en-US" sz="2800">
                <a:solidFill>
                  <a:srgbClr val="FFFF00"/>
                </a:solidFill>
                <a:effectLst>
                  <a:outerShdw blurRad="38100" dist="38100" dir="2700000" algn="tl">
                    <a:srgbClr val="000000"/>
                  </a:outerShdw>
                </a:effectLst>
              </a:rPr>
              <a:t>Conditioning </a:t>
            </a:r>
            <a:r>
              <a:rPr lang="en-US" sz="2800" dirty="0">
                <a:solidFill>
                  <a:srgbClr val="FFFF00"/>
                </a:solidFill>
                <a:effectLst>
                  <a:outerShdw blurRad="38100" dist="38100" dir="2700000" algn="tl">
                    <a:srgbClr val="000000"/>
                  </a:outerShdw>
                </a:effectLst>
              </a:rPr>
              <a:t>of Migrated, Stacked Data </a:t>
            </a:r>
          </a:p>
          <a:p>
            <a:pPr algn="ctr">
              <a:spcBef>
                <a:spcPct val="20000"/>
              </a:spcBef>
              <a:buClr>
                <a:srgbClr val="FFFF00"/>
              </a:buClr>
              <a:buSzPct val="100000"/>
              <a:defRPr/>
            </a:pPr>
            <a:r>
              <a:rPr lang="en-US" sz="2800" dirty="0">
                <a:solidFill>
                  <a:srgbClr val="FFFF00"/>
                </a:solidFill>
                <a:effectLst>
                  <a:outerShdw blurRad="38100" dist="38100" dir="2700000" algn="tl">
                    <a:srgbClr val="000000"/>
                  </a:outerShdw>
                </a:effectLst>
              </a:rPr>
              <a:t>Footprint Suppression</a:t>
            </a:r>
          </a:p>
        </p:txBody>
      </p:sp>
      <p:pic>
        <p:nvPicPr>
          <p:cNvPr id="8" name="Picture 7" descr="C:\Users\kmarfurt\Pictures\Stacked 201&amp;Black School of G&amp;G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3003" y="153352"/>
            <a:ext cx="2117732" cy="19208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0D0A9E7-05CF-40B9-948C-6FD03EA6461D}"/>
              </a:ext>
            </a:extLst>
          </p:cNvPr>
          <p:cNvSpPr>
            <a:spLocks noChangeArrowheads="1"/>
          </p:cNvSpPr>
          <p:nvPr/>
        </p:nvSpPr>
        <p:spPr bwMode="auto">
          <a:xfrm>
            <a:off x="1752600" y="2933700"/>
            <a:ext cx="8686800" cy="990600"/>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r>
              <a:rPr lang="de-DE" sz="3200" dirty="0">
                <a:solidFill>
                  <a:srgbClr val="FFC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Seismic Attributes - from Interactive Interpretation to Machine Learning</a:t>
            </a:r>
            <a:endParaRPr lang="en-US" sz="3200" dirty="0">
              <a:solidFill>
                <a:srgbClr val="FFC000"/>
              </a:solidFill>
              <a:effectLst>
                <a:outerShdw blurRad="38100" dist="38100" dir="2700000" algn="tl">
                  <a:srgbClr val="000000">
                    <a:alpha val="43137"/>
                  </a:srgbClr>
                </a:outerShdw>
              </a:effectLst>
            </a:endParaRPr>
          </a:p>
        </p:txBody>
      </p:sp>
      <p:sp>
        <p:nvSpPr>
          <p:cNvPr id="3" name="Slide Number Placeholder 2">
            <a:extLst>
              <a:ext uri="{FF2B5EF4-FFF2-40B4-BE49-F238E27FC236}">
                <a16:creationId xmlns:a16="http://schemas.microsoft.com/office/drawing/2014/main" id="{885F149B-05D8-9606-4579-487A6FF0562D}"/>
              </a:ext>
            </a:extLst>
          </p:cNvPr>
          <p:cNvSpPr>
            <a:spLocks noGrp="1"/>
          </p:cNvSpPr>
          <p:nvPr>
            <p:ph type="sldNum" sz="quarter" idx="12"/>
          </p:nvPr>
        </p:nvSpPr>
        <p:spPr/>
        <p:txBody>
          <a:bodyPr/>
          <a:lstStyle/>
          <a:p>
            <a:r>
              <a:rPr lang="en-US"/>
              <a:t>10c-</a:t>
            </a:r>
            <a:fld id="{E84294E7-870A-4591-A028-E1914D91E07F}" type="slidenum">
              <a:rPr lang="en-US" smtClean="0"/>
              <a:pPr/>
              <a:t>1</a:t>
            </a:fld>
            <a:endParaRPr lang="en-US" dirty="0"/>
          </a:p>
        </p:txBody>
      </p:sp>
    </p:spTree>
    <p:extLst>
      <p:ext uri="{BB962C8B-B14F-4D97-AF65-F5344CB8AC3E}">
        <p14:creationId xmlns:p14="http://schemas.microsoft.com/office/powerpoint/2010/main" val="4253373747"/>
      </p:ext>
    </p:extLst>
  </p:cSld>
  <p:clrMapOvr>
    <a:masterClrMapping/>
  </p:clrMapOvr>
  <p:transition spd="slow" advTm="8282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9" name="Text Box 7"/>
          <p:cNvSpPr txBox="1">
            <a:spLocks noChangeArrowheads="1"/>
          </p:cNvSpPr>
          <p:nvPr/>
        </p:nvSpPr>
        <p:spPr bwMode="auto">
          <a:xfrm>
            <a:off x="468155" y="896276"/>
            <a:ext cx="11000509" cy="526297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ea typeface="+mn-ea"/>
                <a:cs typeface="Arial" pitchFamily="34" charset="0"/>
              </a:rPr>
              <a:t> If the acquisition geometry follows a pattern, acquisition footprint will have periodic components</a:t>
            </a:r>
          </a:p>
          <a:p>
            <a:pPr>
              <a:spcBef>
                <a:spcPct val="50000"/>
              </a:spcBef>
              <a:buFont typeface="Arial" pitchFamily="34" charset="0"/>
              <a:buChar char="•"/>
              <a:defRPr/>
            </a:pPr>
            <a:r>
              <a:rPr kumimoji="0" lang="en-US" sz="2800" b="0" i="0" u="none" strike="noStrike" kern="1200" cap="none" spc="0" normalizeH="0" baseline="0" noProof="0" dirty="0">
                <a:ln>
                  <a:noFill/>
                </a:ln>
                <a:solidFill>
                  <a:prstClr val="white"/>
                </a:solidFill>
                <a:effectLst/>
                <a:uLnTx/>
                <a:uFillTx/>
                <a:ea typeface="+mn-ea"/>
                <a:cs typeface="Arial" pitchFamily="34" charset="0"/>
              </a:rPr>
              <a:t>The amplitude and location of these components will change with depth (and generally heal at greater depths)</a:t>
            </a:r>
          </a:p>
          <a:p>
            <a:pPr marL="0" marR="0" lvl="0" indent="0" algn="l" defTabSz="914400" rtl="0" eaLnBrk="1" fontAlgn="auto" latinLnBrk="0" hangingPunct="1">
              <a:lnSpc>
                <a:spcPct val="100000"/>
              </a:lnSpc>
              <a:spcBef>
                <a:spcPct val="50000"/>
              </a:spcBef>
              <a:spcAft>
                <a:spcPts val="0"/>
              </a:spcAft>
              <a:buClrTx/>
              <a:buSzTx/>
              <a:buFont typeface="Arial" pitchFamily="34" charset="0"/>
              <a:buChar char="•"/>
              <a:tabLst/>
              <a:defRPr/>
            </a:pPr>
            <a:r>
              <a:rPr lang="en-US" sz="2800" dirty="0">
                <a:solidFill>
                  <a:prstClr val="white"/>
                </a:solidFill>
                <a:cs typeface="Arial" pitchFamily="34" charset="0"/>
              </a:rPr>
              <a:t> If we know the acquisition program and processing workflow, we can predict what this pattern will be</a:t>
            </a:r>
            <a:endParaRPr kumimoji="0" lang="en-US" sz="2800" b="0" i="0" u="none" strike="noStrike" kern="1200" cap="none" spc="0" normalizeH="0" baseline="0" noProof="0" dirty="0">
              <a:ln>
                <a:noFill/>
              </a:ln>
              <a:solidFill>
                <a:prstClr val="white"/>
              </a:solidFill>
              <a:effectLst/>
              <a:uLnTx/>
              <a:uFillTx/>
              <a:ea typeface="+mn-ea"/>
              <a:cs typeface="Arial" pitchFamily="34" charset="0"/>
            </a:endParaRPr>
          </a:p>
          <a:p>
            <a:pPr marL="0" marR="0" lvl="0" indent="0"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ea typeface="+mn-ea"/>
                <a:cs typeface="Arial" pitchFamily="34" charset="0"/>
              </a:rPr>
              <a:t> Attributes exacerbate the impact of footprint</a:t>
            </a:r>
          </a:p>
          <a:p>
            <a:pPr marL="0" marR="0" lvl="0" indent="0"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ea typeface="+mn-ea"/>
                <a:cs typeface="Arial" pitchFamily="34" charset="0"/>
              </a:rPr>
              <a:t> Attributes may therefore serve as a means of characterizing footprint, allowing us to model it without knowing the details of acquisition and processing</a:t>
            </a:r>
          </a:p>
        </p:txBody>
      </p:sp>
      <p:sp>
        <p:nvSpPr>
          <p:cNvPr id="4" name="Rectangle 5"/>
          <p:cNvSpPr>
            <a:spLocks noChangeArrowheads="1"/>
          </p:cNvSpPr>
          <p:nvPr/>
        </p:nvSpPr>
        <p:spPr bwMode="auto">
          <a:xfrm>
            <a:off x="0" y="12898"/>
            <a:ext cx="8216900" cy="544512"/>
          </a:xfrm>
          <a:prstGeom prst="rect">
            <a:avLst/>
          </a:prstGeom>
          <a:noFill/>
          <a:ln w="9525">
            <a:noFill/>
            <a:miter lim="800000"/>
            <a:headEnd/>
            <a:tailEnd/>
          </a:ln>
          <a:effectLst>
            <a:outerShdw dist="45791" dir="8778596" algn="ctr" rotWithShape="0">
              <a:srgbClr val="000000"/>
            </a:outerShdw>
          </a:effectLst>
        </p:spPr>
        <p:txBody>
          <a:bodyPr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ea typeface="+mn-ea"/>
                <a:cs typeface="Arial" pitchFamily="34" charset="0"/>
              </a:rPr>
              <a:t>Observations </a:t>
            </a:r>
          </a:p>
        </p:txBody>
      </p:sp>
      <p:sp>
        <p:nvSpPr>
          <p:cNvPr id="3" name="Slide Number Placeholder 2">
            <a:extLst>
              <a:ext uri="{FF2B5EF4-FFF2-40B4-BE49-F238E27FC236}">
                <a16:creationId xmlns:a16="http://schemas.microsoft.com/office/drawing/2014/main" id="{A001B9A1-27DD-075C-2639-1A8D0AF73A4C}"/>
              </a:ext>
            </a:extLst>
          </p:cNvPr>
          <p:cNvSpPr>
            <a:spLocks noGrp="1"/>
          </p:cNvSpPr>
          <p:nvPr>
            <p:ph type="sldNum" sz="quarter" idx="10"/>
          </p:nvPr>
        </p:nvSpPr>
        <p:spPr/>
        <p:txBody>
          <a:bodyPr/>
          <a:lstStyle/>
          <a:p>
            <a:pPr>
              <a:defRPr/>
            </a:pPr>
            <a:r>
              <a:rPr lang="en-US"/>
              <a:t>10c-</a:t>
            </a:r>
            <a:fld id="{E6C87FD6-13D6-467D-AEFA-06969EA3EBE3}" type="slidenum">
              <a:rPr lang="en-US" smtClean="0"/>
              <a:pPr>
                <a:defRPr/>
              </a:pPr>
              <a:t>10</a:t>
            </a:fld>
            <a:endParaRPr lang="en-US" dirty="0">
              <a:solidFill>
                <a:schemeClr val="tx1"/>
              </a:solidFill>
            </a:endParaRPr>
          </a:p>
        </p:txBody>
      </p:sp>
    </p:spTree>
    <p:extLst>
      <p:ext uri="{BB962C8B-B14F-4D97-AF65-F5344CB8AC3E}">
        <p14:creationId xmlns:p14="http://schemas.microsoft.com/office/powerpoint/2010/main" val="2551341152"/>
      </p:ext>
    </p:extLst>
  </p:cSld>
  <p:clrMapOvr>
    <a:masterClrMapping/>
  </p:clrMapOvr>
  <mc:AlternateContent xmlns:mc="http://schemas.openxmlformats.org/markup-compatibility/2006" xmlns:p14="http://schemas.microsoft.com/office/powerpoint/2010/main">
    <mc:Choice Requires="p14">
      <p:transition spd="slow" p14:dur="2000" advTm="61859"/>
    </mc:Choice>
    <mc:Fallback xmlns="">
      <p:transition spd="slow" advTm="6185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5"/>
          <p:cNvGrpSpPr>
            <a:grpSpLocks/>
          </p:cNvGrpSpPr>
          <p:nvPr/>
        </p:nvGrpSpPr>
        <p:grpSpPr bwMode="auto">
          <a:xfrm>
            <a:off x="2133600" y="1981201"/>
            <a:ext cx="6399212" cy="4479925"/>
            <a:chOff x="2064" y="576"/>
            <a:chExt cx="4031" cy="2822"/>
          </a:xfrm>
        </p:grpSpPr>
        <p:pic>
          <p:nvPicPr>
            <p:cNvPr id="595000" name="Picture 56"/>
            <p:cNvPicPr>
              <a:picLocks noChangeArrowheads="1"/>
            </p:cNvPicPr>
            <p:nvPr/>
          </p:nvPicPr>
          <p:blipFill>
            <a:blip r:embed="rId4" cstate="print"/>
            <a:srcRect/>
            <a:stretch>
              <a:fillRect/>
            </a:stretch>
          </p:blipFill>
          <p:spPr bwMode="auto">
            <a:xfrm>
              <a:off x="2064" y="576"/>
              <a:ext cx="4031" cy="2822"/>
            </a:xfrm>
            <a:prstGeom prst="rect">
              <a:avLst/>
            </a:prstGeom>
            <a:noFill/>
            <a:ln w="9525">
              <a:noFill/>
              <a:miter lim="800000"/>
              <a:headEnd/>
              <a:tailEnd/>
            </a:ln>
            <a:effectLst/>
          </p:spPr>
        </p:pic>
        <p:sp>
          <p:nvSpPr>
            <p:cNvPr id="595001" name="Text Box 57"/>
            <p:cNvSpPr txBox="1">
              <a:spLocks noChangeAspect="1" noChangeArrowheads="1"/>
            </p:cNvSpPr>
            <p:nvPr/>
          </p:nvSpPr>
          <p:spPr bwMode="auto">
            <a:xfrm>
              <a:off x="2064" y="3158"/>
              <a:ext cx="873" cy="233"/>
            </a:xfrm>
            <a:prstGeom prst="rect">
              <a:avLst/>
            </a:prstGeom>
            <a:solidFill>
              <a:srgbClr val="161656"/>
            </a:solid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outerShdw>
                  </a:effectLst>
                  <a:uLnTx/>
                  <a:uFillTx/>
                  <a:ea typeface="+mn-ea"/>
                  <a:cs typeface="+mn-cs"/>
                </a:rPr>
                <a:t>Original data</a:t>
              </a:r>
            </a:p>
          </p:txBody>
        </p:sp>
      </p:grpSp>
      <p:sp>
        <p:nvSpPr>
          <p:cNvPr id="594949" name="Text Box 5"/>
          <p:cNvSpPr txBox="1">
            <a:spLocks noChangeArrowheads="1"/>
          </p:cNvSpPr>
          <p:nvPr/>
        </p:nvSpPr>
        <p:spPr bwMode="auto">
          <a:xfrm>
            <a:off x="9437463" y="6448481"/>
            <a:ext cx="2754537" cy="400110"/>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lumMod val="65000"/>
                  </a:schemeClr>
                </a:solidFill>
                <a:effectLst/>
                <a:uLnTx/>
                <a:uFillTx/>
                <a:ea typeface="+mn-ea"/>
                <a:cs typeface="+mn-cs"/>
              </a:rPr>
              <a:t>(Drummond et al., 2001)</a:t>
            </a:r>
          </a:p>
        </p:txBody>
      </p:sp>
      <p:sp>
        <p:nvSpPr>
          <p:cNvPr id="594950" name="Text Box 6"/>
          <p:cNvSpPr txBox="1">
            <a:spLocks noChangeArrowheads="1"/>
          </p:cNvSpPr>
          <p:nvPr/>
        </p:nvSpPr>
        <p:spPr bwMode="auto">
          <a:xfrm>
            <a:off x="68262" y="16382"/>
            <a:ext cx="12123738" cy="1077218"/>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x</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a:t>
            </a: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y</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 filters based on </a:t>
            </a:r>
            <a:r>
              <a:rPr kumimoji="0" lang="en-US" sz="3200" b="0" i="0" u="none" strike="noStrike" kern="1200" cap="none" spc="0" normalizeH="0" baseline="0" noProof="0" dirty="0" err="1">
                <a:ln>
                  <a:noFill/>
                </a:ln>
                <a:solidFill>
                  <a:srgbClr val="FFCC00"/>
                </a:solidFill>
                <a:effectLst>
                  <a:outerShdw blurRad="38100" dist="38100" dir="2700000" algn="tl">
                    <a:srgbClr val="000000"/>
                  </a:outerShdw>
                </a:effectLst>
                <a:uLnTx/>
                <a:uFillTx/>
                <a:ea typeface="+mn-ea"/>
                <a:cs typeface="+mn-cs"/>
              </a:rPr>
              <a:t>knowled</a:t>
            </a:r>
            <a:r>
              <a:rPr lang="en-US" sz="3200" dirty="0" err="1">
                <a:solidFill>
                  <a:srgbClr val="FFCC00"/>
                </a:solidFill>
                <a:effectLst>
                  <a:outerShdw blurRad="38100" dist="38100" dir="2700000" algn="tl">
                    <a:srgbClr val="000000"/>
                  </a:outerShdw>
                </a:effectLst>
              </a:rPr>
              <a:t>ge</a:t>
            </a:r>
            <a:r>
              <a:rPr lang="en-US" sz="3200" dirty="0">
                <a:solidFill>
                  <a:srgbClr val="FFCC00"/>
                </a:solidFill>
                <a:effectLst>
                  <a:outerShdw blurRad="38100" dist="38100" dir="2700000" algn="tl">
                    <a:srgbClr val="000000"/>
                  </a:outerShdw>
                </a:effectLst>
              </a:rPr>
              <a:t> of the acquisition and processing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endParaRPr>
          </a:p>
        </p:txBody>
      </p:sp>
      <p:grpSp>
        <p:nvGrpSpPr>
          <p:cNvPr id="3" name="Group 52"/>
          <p:cNvGrpSpPr>
            <a:grpSpLocks/>
          </p:cNvGrpSpPr>
          <p:nvPr/>
        </p:nvGrpSpPr>
        <p:grpSpPr bwMode="auto">
          <a:xfrm>
            <a:off x="2133600" y="1981201"/>
            <a:ext cx="6399212" cy="4479925"/>
            <a:chOff x="624" y="720"/>
            <a:chExt cx="4031" cy="2822"/>
          </a:xfrm>
        </p:grpSpPr>
        <p:pic>
          <p:nvPicPr>
            <p:cNvPr id="594997" name="Picture 53"/>
            <p:cNvPicPr>
              <a:picLocks noChangeArrowheads="1"/>
            </p:cNvPicPr>
            <p:nvPr/>
          </p:nvPicPr>
          <p:blipFill>
            <a:blip r:embed="rId5" cstate="print"/>
            <a:srcRect/>
            <a:stretch>
              <a:fillRect/>
            </a:stretch>
          </p:blipFill>
          <p:spPr bwMode="auto">
            <a:xfrm>
              <a:off x="624" y="720"/>
              <a:ext cx="4031" cy="2822"/>
            </a:xfrm>
            <a:prstGeom prst="rect">
              <a:avLst/>
            </a:prstGeom>
            <a:noFill/>
            <a:ln w="9525">
              <a:noFill/>
              <a:miter lim="800000"/>
              <a:headEnd/>
              <a:tailEnd/>
            </a:ln>
            <a:effectLst/>
          </p:spPr>
        </p:pic>
        <p:sp>
          <p:nvSpPr>
            <p:cNvPr id="594998" name="Text Box 54"/>
            <p:cNvSpPr txBox="1">
              <a:spLocks noChangeArrowheads="1"/>
            </p:cNvSpPr>
            <p:nvPr/>
          </p:nvSpPr>
          <p:spPr bwMode="auto">
            <a:xfrm>
              <a:off x="633" y="3282"/>
              <a:ext cx="1910" cy="233"/>
            </a:xfrm>
            <a:prstGeom prst="rect">
              <a:avLst/>
            </a:prstGeom>
            <a:solidFill>
              <a:srgbClr val="161656"/>
            </a:solid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outerShdw>
                  </a:effectLst>
                  <a:uLnTx/>
                  <a:uFillTx/>
                  <a:ea typeface="+mn-ea"/>
                  <a:cs typeface="+mn-cs"/>
                </a:rPr>
                <a:t>Data after kx-ky notch filtering</a:t>
              </a:r>
            </a:p>
          </p:txBody>
        </p:sp>
      </p:grpSp>
      <p:grpSp>
        <p:nvGrpSpPr>
          <p:cNvPr id="4" name="Group 46"/>
          <p:cNvGrpSpPr>
            <a:grpSpLocks/>
          </p:cNvGrpSpPr>
          <p:nvPr/>
        </p:nvGrpSpPr>
        <p:grpSpPr bwMode="auto">
          <a:xfrm>
            <a:off x="2133600" y="1981201"/>
            <a:ext cx="6399212" cy="4479925"/>
            <a:chOff x="1440" y="144"/>
            <a:chExt cx="4031" cy="2822"/>
          </a:xfrm>
        </p:grpSpPr>
        <p:pic>
          <p:nvPicPr>
            <p:cNvPr id="594991" name="Picture 47"/>
            <p:cNvPicPr>
              <a:picLocks noChangeArrowheads="1"/>
            </p:cNvPicPr>
            <p:nvPr/>
          </p:nvPicPr>
          <p:blipFill>
            <a:blip r:embed="rId6" cstate="print"/>
            <a:srcRect/>
            <a:stretch>
              <a:fillRect/>
            </a:stretch>
          </p:blipFill>
          <p:spPr bwMode="auto">
            <a:xfrm>
              <a:off x="1440" y="144"/>
              <a:ext cx="4031" cy="2822"/>
            </a:xfrm>
            <a:prstGeom prst="rect">
              <a:avLst/>
            </a:prstGeom>
            <a:noFill/>
            <a:ln w="9525">
              <a:noFill/>
              <a:miter lim="800000"/>
              <a:headEnd/>
              <a:tailEnd/>
            </a:ln>
            <a:effectLst/>
          </p:spPr>
        </p:pic>
        <p:sp>
          <p:nvSpPr>
            <p:cNvPr id="594992" name="Text Box 48"/>
            <p:cNvSpPr txBox="1">
              <a:spLocks noChangeArrowheads="1"/>
            </p:cNvSpPr>
            <p:nvPr/>
          </p:nvSpPr>
          <p:spPr bwMode="auto">
            <a:xfrm>
              <a:off x="1440" y="2726"/>
              <a:ext cx="1745" cy="233"/>
            </a:xfrm>
            <a:prstGeom prst="rect">
              <a:avLst/>
            </a:prstGeom>
            <a:solidFill>
              <a:srgbClr val="161656"/>
            </a:solid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outerShdw>
                  </a:effectLst>
                  <a:uLnTx/>
                  <a:uFillTx/>
                  <a:ea typeface="+mn-ea"/>
                  <a:cs typeface="+mn-cs"/>
                </a:rPr>
                <a:t>Data after adaptive filtering</a:t>
              </a:r>
            </a:p>
          </p:txBody>
        </p:sp>
      </p:grpSp>
      <p:sp>
        <p:nvSpPr>
          <p:cNvPr id="595002" name="Text Box 58"/>
          <p:cNvSpPr txBox="1">
            <a:spLocks noChangeArrowheads="1"/>
          </p:cNvSpPr>
          <p:nvPr/>
        </p:nvSpPr>
        <p:spPr bwMode="auto">
          <a:xfrm>
            <a:off x="4721392" y="6472286"/>
            <a:ext cx="917239" cy="36933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1"/>
                </a:solidFill>
                <a:effectLst>
                  <a:outerShdw blurRad="38100" dist="38100" dir="2700000" algn="tl">
                    <a:srgbClr val="000000"/>
                  </a:outerShdw>
                </a:effectLst>
                <a:uLnTx/>
                <a:uFillTx/>
                <a:ea typeface="+mn-ea"/>
                <a:cs typeface="+mn-cs"/>
              </a:rPr>
              <a:t>t</a:t>
            </a:r>
            <a:r>
              <a:rPr kumimoji="0" lang="en-US" sz="1800" b="0" i="0" u="none" strike="noStrike" kern="1200" cap="none" spc="0" normalizeH="0" baseline="0" noProof="0" dirty="0">
                <a:ln>
                  <a:noFill/>
                </a:ln>
                <a:solidFill>
                  <a:schemeClr val="bg1"/>
                </a:solidFill>
                <a:effectLst>
                  <a:outerShdw blurRad="38100" dist="38100" dir="2700000" algn="tl">
                    <a:srgbClr val="000000"/>
                  </a:outerShdw>
                </a:effectLst>
                <a:uLnTx/>
                <a:uFillTx/>
                <a:ea typeface="+mn-ea"/>
                <a:cs typeface="+mn-cs"/>
              </a:rPr>
              <a:t> = 3.2 s</a:t>
            </a:r>
          </a:p>
        </p:txBody>
      </p:sp>
      <p:grpSp>
        <p:nvGrpSpPr>
          <p:cNvPr id="5" name="Group 16"/>
          <p:cNvGrpSpPr>
            <a:grpSpLocks/>
          </p:cNvGrpSpPr>
          <p:nvPr/>
        </p:nvGrpSpPr>
        <p:grpSpPr bwMode="auto">
          <a:xfrm>
            <a:off x="8707216" y="1897868"/>
            <a:ext cx="3055938" cy="2209800"/>
            <a:chOff x="192" y="96"/>
            <a:chExt cx="1925" cy="1392"/>
          </a:xfrm>
        </p:grpSpPr>
        <p:pic>
          <p:nvPicPr>
            <p:cNvPr id="16" name="Picture 17"/>
            <p:cNvPicPr>
              <a:picLocks noChangeAspect="1" noChangeArrowheads="1"/>
            </p:cNvPicPr>
            <p:nvPr/>
          </p:nvPicPr>
          <p:blipFill>
            <a:blip r:embed="rId7" cstate="print"/>
            <a:srcRect/>
            <a:stretch>
              <a:fillRect/>
            </a:stretch>
          </p:blipFill>
          <p:spPr bwMode="auto">
            <a:xfrm>
              <a:off x="192" y="144"/>
              <a:ext cx="1914" cy="1320"/>
            </a:xfrm>
            <a:prstGeom prst="rect">
              <a:avLst/>
            </a:prstGeom>
            <a:noFill/>
            <a:ln w="9525">
              <a:noFill/>
              <a:miter lim="800000"/>
              <a:headEnd/>
              <a:tailEnd/>
            </a:ln>
            <a:effectLst/>
          </p:spPr>
        </p:pic>
        <p:sp>
          <p:nvSpPr>
            <p:cNvPr id="17" name="Line 18"/>
            <p:cNvSpPr>
              <a:spLocks noChangeShapeType="1"/>
            </p:cNvSpPr>
            <p:nvPr/>
          </p:nvSpPr>
          <p:spPr bwMode="auto">
            <a:xfrm>
              <a:off x="197" y="840"/>
              <a:ext cx="1920" cy="0"/>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8" name="Line 19"/>
            <p:cNvSpPr>
              <a:spLocks noChangeShapeType="1"/>
            </p:cNvSpPr>
            <p:nvPr/>
          </p:nvSpPr>
          <p:spPr bwMode="auto">
            <a:xfrm flipV="1">
              <a:off x="1142" y="96"/>
              <a:ext cx="0" cy="1392"/>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9" name="Text Box 20"/>
            <p:cNvSpPr txBox="1">
              <a:spLocks noChangeArrowheads="1"/>
            </p:cNvSpPr>
            <p:nvPr/>
          </p:nvSpPr>
          <p:spPr bwMode="auto">
            <a:xfrm>
              <a:off x="192" y="816"/>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k</a:t>
              </a:r>
              <a:r>
                <a:rPr kumimoji="0" lang="en-US" sz="1200" b="0" i="0" u="none" strike="noStrike" kern="1200" cap="none" spc="0" normalizeH="0" baseline="-25000" noProof="0" dirty="0">
                  <a:ln>
                    <a:noFill/>
                  </a:ln>
                  <a:solidFill>
                    <a:prstClr val="black"/>
                  </a:solidFill>
                  <a:effectLst/>
                  <a:uLnTx/>
                  <a:uFillTx/>
                  <a:ea typeface="+mn-ea"/>
                  <a:cs typeface="+mn-cs"/>
                </a:rPr>
                <a:t>x</a:t>
              </a:r>
            </a:p>
          </p:txBody>
        </p:sp>
        <p:sp>
          <p:nvSpPr>
            <p:cNvPr id="20" name="Text Box 21"/>
            <p:cNvSpPr txBox="1">
              <a:spLocks noChangeArrowheads="1"/>
            </p:cNvSpPr>
            <p:nvPr/>
          </p:nvSpPr>
          <p:spPr bwMode="auto">
            <a:xfrm>
              <a:off x="1152" y="192"/>
              <a:ext cx="336"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k</a:t>
              </a:r>
              <a:r>
                <a:rPr kumimoji="0" lang="en-US" sz="1200" b="0" i="0" u="none" strike="noStrike" kern="1200" cap="none" spc="0" normalizeH="0" baseline="-25000" noProof="0" dirty="0">
                  <a:ln>
                    <a:noFill/>
                  </a:ln>
                  <a:solidFill>
                    <a:prstClr val="black"/>
                  </a:solidFill>
                  <a:effectLst/>
                  <a:uLnTx/>
                  <a:uFillTx/>
                  <a:ea typeface="+mn-ea"/>
                  <a:cs typeface="+mn-cs"/>
                </a:rPr>
                <a:t>y</a:t>
              </a:r>
            </a:p>
          </p:txBody>
        </p:sp>
      </p:grpSp>
      <p:sp>
        <p:nvSpPr>
          <p:cNvPr id="7" name="TextBox 6">
            <a:extLst>
              <a:ext uri="{FF2B5EF4-FFF2-40B4-BE49-F238E27FC236}">
                <a16:creationId xmlns:a16="http://schemas.microsoft.com/office/drawing/2014/main" id="{B85B463C-4604-443E-8D81-2E8D1D3D8A9E}"/>
              </a:ext>
            </a:extLst>
          </p:cNvPr>
          <p:cNvSpPr txBox="1"/>
          <p:nvPr/>
        </p:nvSpPr>
        <p:spPr>
          <a:xfrm>
            <a:off x="266229" y="3461337"/>
            <a:ext cx="1867371" cy="646331"/>
          </a:xfrm>
          <a:prstGeom prst="rect">
            <a:avLst/>
          </a:prstGeom>
          <a:noFill/>
        </p:spPr>
        <p:txBody>
          <a:bodyPr wrap="none" rtlCol="0">
            <a:spAutoFit/>
          </a:bodyPr>
          <a:lstStyle/>
          <a:p>
            <a:r>
              <a:rPr kumimoji="0" lang="en-US" sz="1800" b="0"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mn-cs"/>
              </a:rPr>
              <a:t>Land data, Algeria</a:t>
            </a:r>
          </a:p>
          <a:p>
            <a:endParaRPr lang="en-US" dirty="0">
              <a:solidFill>
                <a:srgbClr val="FFFF00"/>
              </a:solidFill>
            </a:endParaRPr>
          </a:p>
        </p:txBody>
      </p:sp>
      <p:sp>
        <p:nvSpPr>
          <p:cNvPr id="8" name="Slide Number Placeholder 7">
            <a:extLst>
              <a:ext uri="{FF2B5EF4-FFF2-40B4-BE49-F238E27FC236}">
                <a16:creationId xmlns:a16="http://schemas.microsoft.com/office/drawing/2014/main" id="{0922D3BF-DD80-B1DE-66F7-BA7EF1B7C743}"/>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11</a:t>
            </a:fld>
            <a:endParaRPr lang="en-US" dirty="0">
              <a:solidFill>
                <a:schemeClr val="tx1"/>
              </a:solidFill>
            </a:endParaRPr>
          </a:p>
        </p:txBody>
      </p:sp>
    </p:spTree>
    <p:custDataLst>
      <p:tags r:id="rId1"/>
    </p:custDataLst>
    <p:extLst>
      <p:ext uri="{BB962C8B-B14F-4D97-AF65-F5344CB8AC3E}">
        <p14:creationId xmlns:p14="http://schemas.microsoft.com/office/powerpoint/2010/main" val="3353630542"/>
      </p:ext>
    </p:extLst>
  </p:cSld>
  <p:clrMapOvr>
    <a:masterClrMapping/>
  </p:clrMapOvr>
  <mc:AlternateContent xmlns:mc="http://schemas.openxmlformats.org/markup-compatibility/2006" xmlns:p14="http://schemas.microsoft.com/office/powerpoint/2010/main">
    <mc:Choice Requires="p14">
      <p:transition spd="slow" p14:dur="2000" advTm="117956"/>
    </mc:Choice>
    <mc:Fallback xmlns="">
      <p:transition spd="slow" advTm="1179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202861" y="2169891"/>
            <a:ext cx="2212974" cy="2305050"/>
            <a:chOff x="2935" y="450"/>
            <a:chExt cx="1394" cy="1452"/>
          </a:xfrm>
        </p:grpSpPr>
        <p:sp>
          <p:nvSpPr>
            <p:cNvPr id="17" name="Text Box 30"/>
            <p:cNvSpPr txBox="1">
              <a:spLocks noChangeAspect="1" noChangeArrowheads="1"/>
            </p:cNvSpPr>
            <p:nvPr/>
          </p:nvSpPr>
          <p:spPr bwMode="auto">
            <a:xfrm>
              <a:off x="2935" y="450"/>
              <a:ext cx="1109" cy="174"/>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Amplitude</a:t>
              </a:r>
            </a:p>
          </p:txBody>
        </p:sp>
        <p:grpSp>
          <p:nvGrpSpPr>
            <p:cNvPr id="4" name="Group 42"/>
            <p:cNvGrpSpPr>
              <a:grpSpLocks/>
            </p:cNvGrpSpPr>
            <p:nvPr/>
          </p:nvGrpSpPr>
          <p:grpSpPr bwMode="auto">
            <a:xfrm>
              <a:off x="3428" y="594"/>
              <a:ext cx="901" cy="1308"/>
              <a:chOff x="3530" y="875"/>
              <a:chExt cx="901" cy="1308"/>
            </a:xfrm>
          </p:grpSpPr>
          <p:pic>
            <p:nvPicPr>
              <p:cNvPr id="19" name="Picture 29" descr="amp scale bar"/>
              <p:cNvPicPr>
                <a:picLocks noChangeArrowheads="1"/>
              </p:cNvPicPr>
              <p:nvPr/>
            </p:nvPicPr>
            <p:blipFill>
              <a:blip r:embed="rId4" cstate="print"/>
              <a:srcRect l="30792" t="1749" r="30583" b="2121"/>
              <a:stretch>
                <a:fillRect/>
              </a:stretch>
            </p:blipFill>
            <p:spPr bwMode="auto">
              <a:xfrm>
                <a:off x="3530" y="971"/>
                <a:ext cx="115" cy="1152"/>
              </a:xfrm>
              <a:prstGeom prst="rect">
                <a:avLst/>
              </a:prstGeom>
              <a:noFill/>
              <a:ln>
                <a:solidFill>
                  <a:schemeClr val="bg1"/>
                </a:solidFill>
              </a:ln>
            </p:spPr>
          </p:pic>
          <p:sp>
            <p:nvSpPr>
              <p:cNvPr id="20" name="Text Box 31"/>
              <p:cNvSpPr txBox="1">
                <a:spLocks noChangeAspect="1" noChangeArrowheads="1"/>
              </p:cNvSpPr>
              <p:nvPr/>
            </p:nvSpPr>
            <p:spPr bwMode="auto">
              <a:xfrm>
                <a:off x="3648" y="875"/>
                <a:ext cx="783" cy="174"/>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Positive</a:t>
                </a:r>
              </a:p>
            </p:txBody>
          </p:sp>
          <p:sp>
            <p:nvSpPr>
              <p:cNvPr id="21" name="Text Box 32"/>
              <p:cNvSpPr txBox="1">
                <a:spLocks noChangeAspect="1" noChangeArrowheads="1"/>
              </p:cNvSpPr>
              <p:nvPr/>
            </p:nvSpPr>
            <p:spPr bwMode="auto">
              <a:xfrm>
                <a:off x="3646" y="2009"/>
                <a:ext cx="783" cy="174"/>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Negative</a:t>
                </a:r>
              </a:p>
            </p:txBody>
          </p:sp>
          <p:sp>
            <p:nvSpPr>
              <p:cNvPr id="22" name="Text Box 41"/>
              <p:cNvSpPr txBox="1">
                <a:spLocks noChangeArrowheads="1"/>
              </p:cNvSpPr>
              <p:nvPr/>
            </p:nvSpPr>
            <p:spPr bwMode="auto">
              <a:xfrm>
                <a:off x="3661" y="1433"/>
                <a:ext cx="288" cy="174"/>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0</a:t>
                </a:r>
              </a:p>
            </p:txBody>
          </p:sp>
        </p:grpSp>
      </p:grpSp>
      <p:grpSp>
        <p:nvGrpSpPr>
          <p:cNvPr id="7" name="Group 38"/>
          <p:cNvGrpSpPr/>
          <p:nvPr/>
        </p:nvGrpSpPr>
        <p:grpSpPr>
          <a:xfrm>
            <a:off x="1676401" y="1524000"/>
            <a:ext cx="3886199" cy="3810000"/>
            <a:chOff x="533401" y="609600"/>
            <a:chExt cx="3886199" cy="3810000"/>
          </a:xfrm>
        </p:grpSpPr>
        <p:grpSp>
          <p:nvGrpSpPr>
            <p:cNvPr id="10" name="Group 2"/>
            <p:cNvGrpSpPr>
              <a:grpSpLocks/>
            </p:cNvGrpSpPr>
            <p:nvPr/>
          </p:nvGrpSpPr>
          <p:grpSpPr bwMode="auto">
            <a:xfrm>
              <a:off x="1066800" y="609600"/>
              <a:ext cx="3352800" cy="3705225"/>
              <a:chOff x="-88" y="-144"/>
              <a:chExt cx="2256" cy="2334"/>
            </a:xfrm>
          </p:grpSpPr>
          <p:pic>
            <p:nvPicPr>
              <p:cNvPr id="5" name="Picture 3" descr="East Ranch Onion Vertical INLINE 366"/>
              <p:cNvPicPr>
                <a:picLocks noChangeAspect="1" noChangeArrowheads="1"/>
              </p:cNvPicPr>
              <p:nvPr/>
            </p:nvPicPr>
            <p:blipFill>
              <a:blip r:embed="rId5" cstate="print"/>
              <a:srcRect l="9452" t="6245" r="38019" b="26035"/>
              <a:stretch>
                <a:fillRect/>
              </a:stretch>
            </p:blipFill>
            <p:spPr bwMode="auto">
              <a:xfrm>
                <a:off x="17" y="0"/>
                <a:ext cx="2007" cy="2190"/>
              </a:xfrm>
              <a:prstGeom prst="rect">
                <a:avLst/>
              </a:prstGeom>
              <a:noFill/>
            </p:spPr>
          </p:pic>
          <p:sp>
            <p:nvSpPr>
              <p:cNvPr id="6" name="Line 4"/>
              <p:cNvSpPr>
                <a:spLocks noChangeShapeType="1"/>
              </p:cNvSpPr>
              <p:nvPr/>
            </p:nvSpPr>
            <p:spPr bwMode="auto">
              <a:xfrm>
                <a:off x="34" y="1494"/>
                <a:ext cx="2034" cy="42"/>
              </a:xfrm>
              <a:prstGeom prst="line">
                <a:avLst/>
              </a:prstGeom>
              <a:noFill/>
              <a:ln w="38100">
                <a:solidFill>
                  <a:schemeClr val="bg1"/>
                </a:solidFill>
                <a:prstDash val="sysDash"/>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uLnTx/>
                  <a:uFillTx/>
                  <a:ea typeface="+mn-ea"/>
                  <a:cs typeface="Arial" pitchFamily="34" charset="0"/>
                </a:endParaRPr>
              </a:p>
            </p:txBody>
          </p:sp>
          <p:grpSp>
            <p:nvGrpSpPr>
              <p:cNvPr id="14" name="Group 6"/>
              <p:cNvGrpSpPr>
                <a:grpSpLocks/>
              </p:cNvGrpSpPr>
              <p:nvPr/>
            </p:nvGrpSpPr>
            <p:grpSpPr bwMode="auto">
              <a:xfrm>
                <a:off x="-88" y="-144"/>
                <a:ext cx="2256" cy="192"/>
                <a:chOff x="-88" y="-144"/>
                <a:chExt cx="2256" cy="192"/>
              </a:xfrm>
            </p:grpSpPr>
            <p:sp>
              <p:nvSpPr>
                <p:cNvPr id="8" name="Text Box 6"/>
                <p:cNvSpPr txBox="1">
                  <a:spLocks noChangeArrowheads="1"/>
                </p:cNvSpPr>
                <p:nvPr/>
              </p:nvSpPr>
              <p:spPr bwMode="auto">
                <a:xfrm>
                  <a:off x="1928" y="-126"/>
                  <a:ext cx="240" cy="174"/>
                </a:xfrm>
                <a:prstGeom prst="rect">
                  <a:avLst/>
                </a:prstGeom>
                <a:noFill/>
                <a:ln w="9525">
                  <a:noFill/>
                  <a:miter lim="800000"/>
                  <a:headEnd/>
                  <a:tailEnd/>
                </a:ln>
                <a:effectLst/>
              </p:spPr>
              <p:txBody>
                <a:bodyPr>
                  <a:spAutoFit/>
                </a:bodyPr>
                <a:lstStyle/>
                <a:p>
                  <a:pPr marL="0" marR="0" lvl="0" indent="0" algn="l" defTabSz="1019175"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A’</a:t>
                  </a:r>
                </a:p>
              </p:txBody>
            </p:sp>
            <p:sp>
              <p:nvSpPr>
                <p:cNvPr id="9" name="Text Box 7"/>
                <p:cNvSpPr txBox="1">
                  <a:spLocks noChangeArrowheads="1"/>
                </p:cNvSpPr>
                <p:nvPr/>
              </p:nvSpPr>
              <p:spPr bwMode="auto">
                <a:xfrm>
                  <a:off x="-88" y="-144"/>
                  <a:ext cx="240" cy="174"/>
                </a:xfrm>
                <a:prstGeom prst="rect">
                  <a:avLst/>
                </a:prstGeom>
                <a:noFill/>
                <a:ln w="9525">
                  <a:noFill/>
                  <a:miter lim="800000"/>
                  <a:headEnd/>
                  <a:tailEnd/>
                </a:ln>
                <a:effectLst/>
              </p:spPr>
              <p:txBody>
                <a:bodyPr>
                  <a:spAutoFit/>
                </a:bodyPr>
                <a:lstStyle/>
                <a:p>
                  <a:pPr marL="0" marR="0" lvl="0" indent="0" algn="l" defTabSz="1019175"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A</a:t>
                  </a:r>
                </a:p>
              </p:txBody>
            </p:sp>
          </p:grpSp>
        </p:grpSp>
        <p:grpSp>
          <p:nvGrpSpPr>
            <p:cNvPr id="15" name="Group 22"/>
            <p:cNvGrpSpPr/>
            <p:nvPr/>
          </p:nvGrpSpPr>
          <p:grpSpPr>
            <a:xfrm>
              <a:off x="533401" y="762000"/>
              <a:ext cx="685799" cy="3657600"/>
              <a:chOff x="533401" y="762000"/>
              <a:chExt cx="685799" cy="3657600"/>
            </a:xfrm>
          </p:grpSpPr>
          <p:sp>
            <p:nvSpPr>
              <p:cNvPr id="24" name="Text Box 33"/>
              <p:cNvSpPr txBox="1">
                <a:spLocks noChangeArrowheads="1"/>
              </p:cNvSpPr>
              <p:nvPr/>
            </p:nvSpPr>
            <p:spPr bwMode="auto">
              <a:xfrm rot="16200000">
                <a:off x="62301" y="2452300"/>
                <a:ext cx="1219200" cy="27699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Time (s)</a:t>
                </a:r>
              </a:p>
            </p:txBody>
          </p:sp>
          <p:sp>
            <p:nvSpPr>
              <p:cNvPr id="25" name="Text Box 39"/>
              <p:cNvSpPr txBox="1">
                <a:spLocks noChangeArrowheads="1"/>
              </p:cNvSpPr>
              <p:nvPr/>
            </p:nvSpPr>
            <p:spPr bwMode="auto">
              <a:xfrm>
                <a:off x="609600" y="4142601"/>
                <a:ext cx="609600" cy="276999"/>
              </a:xfrm>
              <a:prstGeom prst="rect">
                <a:avLst/>
              </a:prstGeom>
              <a:noFill/>
              <a:ln w="9525">
                <a:noFill/>
                <a:miter lim="800000"/>
                <a:headEnd/>
                <a:tailEnd/>
              </a:ln>
              <a:effec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0.750</a:t>
                </a:r>
              </a:p>
            </p:txBody>
          </p:sp>
          <p:sp>
            <p:nvSpPr>
              <p:cNvPr id="26" name="Text Box 39"/>
              <p:cNvSpPr txBox="1">
                <a:spLocks noChangeArrowheads="1"/>
              </p:cNvSpPr>
              <p:nvPr/>
            </p:nvSpPr>
            <p:spPr bwMode="auto">
              <a:xfrm>
                <a:off x="609600" y="3048000"/>
                <a:ext cx="609600" cy="276999"/>
              </a:xfrm>
              <a:prstGeom prst="rect">
                <a:avLst/>
              </a:prstGeom>
              <a:noFill/>
              <a:ln w="9525">
                <a:noFill/>
                <a:miter lim="800000"/>
                <a:headEnd/>
                <a:tailEnd/>
              </a:ln>
              <a:effec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0.500</a:t>
                </a:r>
              </a:p>
            </p:txBody>
          </p:sp>
          <p:sp>
            <p:nvSpPr>
              <p:cNvPr id="27" name="Text Box 39"/>
              <p:cNvSpPr txBox="1">
                <a:spLocks noChangeArrowheads="1"/>
              </p:cNvSpPr>
              <p:nvPr/>
            </p:nvSpPr>
            <p:spPr bwMode="auto">
              <a:xfrm>
                <a:off x="609600" y="1856601"/>
                <a:ext cx="609600" cy="276999"/>
              </a:xfrm>
              <a:prstGeom prst="rect">
                <a:avLst/>
              </a:prstGeom>
              <a:noFill/>
              <a:ln w="9525">
                <a:noFill/>
                <a:miter lim="800000"/>
                <a:headEnd/>
                <a:tailEnd/>
              </a:ln>
              <a:effec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0.250</a:t>
                </a:r>
              </a:p>
            </p:txBody>
          </p:sp>
          <p:sp>
            <p:nvSpPr>
              <p:cNvPr id="28" name="Text Box 39"/>
              <p:cNvSpPr txBox="1">
                <a:spLocks noChangeArrowheads="1"/>
              </p:cNvSpPr>
              <p:nvPr/>
            </p:nvSpPr>
            <p:spPr bwMode="auto">
              <a:xfrm>
                <a:off x="609600" y="762000"/>
                <a:ext cx="609600" cy="276999"/>
              </a:xfrm>
              <a:prstGeom prst="rect">
                <a:avLst/>
              </a:prstGeom>
              <a:noFill/>
              <a:ln w="9525">
                <a:noFill/>
                <a:miter lim="800000"/>
                <a:headEnd/>
                <a:tailEnd/>
              </a:ln>
              <a:effec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0.000</a:t>
                </a:r>
              </a:p>
            </p:txBody>
          </p:sp>
        </p:grpSp>
      </p:grpSp>
      <p:sp>
        <p:nvSpPr>
          <p:cNvPr id="41" name="Rectangle 2"/>
          <p:cNvSpPr>
            <a:spLocks noChangeArrowheads="1"/>
          </p:cNvSpPr>
          <p:nvPr/>
        </p:nvSpPr>
        <p:spPr bwMode="auto">
          <a:xfrm>
            <a:off x="8091873" y="6436015"/>
            <a:ext cx="4073525" cy="396875"/>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ct val="50000"/>
              </a:spcBef>
              <a:spcAft>
                <a:spcPts val="1350"/>
              </a:spcAft>
              <a:buClr>
                <a:srgbClr val="99284C"/>
              </a:buClr>
              <a:buSzPct val="50000"/>
              <a:buFontTx/>
              <a:buNone/>
              <a:tabLst/>
              <a:defRPr/>
            </a:pPr>
            <a:r>
              <a:rPr kumimoji="0" lang="en-US" sz="2000" b="0" i="0" u="none" strike="noStrike" kern="1200" cap="none" spc="0" normalizeH="0" baseline="0" noProof="0" dirty="0">
                <a:ln>
                  <a:noFill/>
                </a:ln>
                <a:solidFill>
                  <a:schemeClr val="bg1">
                    <a:lumMod val="65000"/>
                  </a:schemeClr>
                </a:solidFill>
                <a:uLnTx/>
                <a:uFillTx/>
                <a:ea typeface="+mn-ea"/>
                <a:cs typeface="Arial" pitchFamily="34" charset="0"/>
              </a:rPr>
              <a:t>(Falconer and Marfurt, 2008)</a:t>
            </a:r>
          </a:p>
        </p:txBody>
      </p:sp>
      <p:sp>
        <p:nvSpPr>
          <p:cNvPr id="42" name="Rectangle 5"/>
          <p:cNvSpPr>
            <a:spLocks noChangeArrowheads="1"/>
          </p:cNvSpPr>
          <p:nvPr/>
        </p:nvSpPr>
        <p:spPr bwMode="auto">
          <a:xfrm>
            <a:off x="787738" y="5467349"/>
            <a:ext cx="4670945" cy="638175"/>
          </a:xfrm>
          <a:prstGeom prst="rect">
            <a:avLst/>
          </a:prstGeom>
          <a:noFill/>
          <a:ln w="9525">
            <a:noFill/>
            <a:miter lim="800000"/>
            <a:headEnd/>
            <a:tailEnd/>
          </a:ln>
          <a:effectLst>
            <a:outerShdw dist="45791" dir="8778596" algn="ctr" rotWithShape="0">
              <a:srgbClr val="000000"/>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uLnTx/>
                <a:uFillTx/>
                <a:ea typeface="+mn-ea"/>
                <a:cs typeface="Arial" pitchFamily="34" charset="0"/>
              </a:rPr>
              <a:t> Central Basin Platform, TX </a:t>
            </a:r>
          </a:p>
        </p:txBody>
      </p:sp>
      <p:grpSp>
        <p:nvGrpSpPr>
          <p:cNvPr id="16" name="Group 46"/>
          <p:cNvGrpSpPr/>
          <p:nvPr/>
        </p:nvGrpSpPr>
        <p:grpSpPr>
          <a:xfrm>
            <a:off x="5867400" y="2438400"/>
            <a:ext cx="4336520" cy="3657600"/>
            <a:chOff x="4343400" y="2438400"/>
            <a:chExt cx="4336520" cy="3657600"/>
          </a:xfrm>
        </p:grpSpPr>
        <p:pic>
          <p:nvPicPr>
            <p:cNvPr id="3" name="Picture 3" descr="East Ranch Seismic 500ms"/>
            <p:cNvPicPr>
              <a:picLocks noChangeAspect="1" noChangeArrowheads="1"/>
            </p:cNvPicPr>
            <p:nvPr/>
          </p:nvPicPr>
          <p:blipFill>
            <a:blip r:embed="rId6" cstate="print"/>
            <a:srcRect/>
            <a:stretch>
              <a:fillRect/>
            </a:stretch>
          </p:blipFill>
          <p:spPr bwMode="auto">
            <a:xfrm>
              <a:off x="4344987" y="2438400"/>
              <a:ext cx="4334933" cy="3657600"/>
            </a:xfrm>
            <a:prstGeom prst="rect">
              <a:avLst/>
            </a:prstGeom>
            <a:noFill/>
          </p:spPr>
        </p:pic>
        <p:sp>
          <p:nvSpPr>
            <p:cNvPr id="44" name="TextBox 43"/>
            <p:cNvSpPr txBox="1"/>
            <p:nvPr/>
          </p:nvSpPr>
          <p:spPr>
            <a:xfrm>
              <a:off x="4343400" y="5634335"/>
              <a:ext cx="8483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uLnTx/>
                  <a:uFillTx/>
                  <a:ea typeface="+mn-ea"/>
                  <a:cs typeface="Arial" pitchFamily="34" charset="0"/>
                </a:rPr>
                <a:t>Seismic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cs typeface="Arial" pitchFamily="34" charset="0"/>
                </a:rPr>
                <a:t>amplitude</a:t>
              </a:r>
              <a:endParaRPr kumimoji="0" lang="en-US" sz="1200" b="0" i="0" u="none" strike="noStrike" kern="1200" cap="none" spc="0" normalizeH="0" baseline="0" noProof="0" dirty="0">
                <a:ln>
                  <a:noFill/>
                </a:ln>
                <a:solidFill>
                  <a:schemeClr val="bg1"/>
                </a:solidFill>
                <a:uLnTx/>
                <a:uFillTx/>
                <a:cs typeface="Arial" pitchFamily="34" charset="0"/>
              </a:endParaRPr>
            </a:p>
          </p:txBody>
        </p:sp>
      </p:grpSp>
      <p:grpSp>
        <p:nvGrpSpPr>
          <p:cNvPr id="23" name="Group 42"/>
          <p:cNvGrpSpPr/>
          <p:nvPr/>
        </p:nvGrpSpPr>
        <p:grpSpPr>
          <a:xfrm>
            <a:off x="5562600" y="2514601"/>
            <a:ext cx="4648200" cy="2715451"/>
            <a:chOff x="4038600" y="2514600"/>
            <a:chExt cx="4648200" cy="2715451"/>
          </a:xfrm>
        </p:grpSpPr>
        <p:grpSp>
          <p:nvGrpSpPr>
            <p:cNvPr id="29" name="Group 8"/>
            <p:cNvGrpSpPr>
              <a:grpSpLocks/>
            </p:cNvGrpSpPr>
            <p:nvPr/>
          </p:nvGrpSpPr>
          <p:grpSpPr bwMode="auto">
            <a:xfrm>
              <a:off x="4038600" y="2665422"/>
              <a:ext cx="3582988" cy="354013"/>
              <a:chOff x="-192" y="4032"/>
              <a:chExt cx="2257" cy="223"/>
            </a:xfrm>
          </p:grpSpPr>
          <p:sp>
            <p:nvSpPr>
              <p:cNvPr id="11" name="Line 11"/>
              <p:cNvSpPr>
                <a:spLocks noChangeShapeType="1"/>
              </p:cNvSpPr>
              <p:nvPr/>
            </p:nvSpPr>
            <p:spPr bwMode="auto">
              <a:xfrm>
                <a:off x="0" y="4142"/>
                <a:ext cx="1825" cy="35"/>
              </a:xfrm>
              <a:prstGeom prst="line">
                <a:avLst/>
              </a:prstGeom>
              <a:noFill/>
              <a:ln w="254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uLnTx/>
                  <a:uFillTx/>
                  <a:ea typeface="+mn-ea"/>
                  <a:cs typeface="Arial" pitchFamily="34" charset="0"/>
                </a:endParaRPr>
              </a:p>
            </p:txBody>
          </p:sp>
          <p:sp>
            <p:nvSpPr>
              <p:cNvPr id="12" name="Text Box 12"/>
              <p:cNvSpPr txBox="1">
                <a:spLocks noChangeArrowheads="1"/>
              </p:cNvSpPr>
              <p:nvPr/>
            </p:nvSpPr>
            <p:spPr bwMode="auto">
              <a:xfrm>
                <a:off x="-192" y="4032"/>
                <a:ext cx="240" cy="174"/>
              </a:xfrm>
              <a:prstGeom prst="rect">
                <a:avLst/>
              </a:prstGeom>
              <a:noFill/>
              <a:ln w="9525">
                <a:noFill/>
                <a:miter lim="800000"/>
                <a:headEnd/>
                <a:tailEnd/>
              </a:ln>
              <a:effectLst/>
            </p:spPr>
            <p:txBody>
              <a:bodyPr>
                <a:spAutoFit/>
              </a:bodyPr>
              <a:lstStyle/>
              <a:p>
                <a:pPr marL="0" marR="0" lvl="0" indent="0" algn="l" defTabSz="1019175"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A</a:t>
                </a:r>
              </a:p>
            </p:txBody>
          </p:sp>
          <p:sp>
            <p:nvSpPr>
              <p:cNvPr id="13" name="Text Box 13"/>
              <p:cNvSpPr txBox="1">
                <a:spLocks noChangeArrowheads="1"/>
              </p:cNvSpPr>
              <p:nvPr/>
            </p:nvSpPr>
            <p:spPr bwMode="auto">
              <a:xfrm>
                <a:off x="1825" y="4081"/>
                <a:ext cx="240" cy="174"/>
              </a:xfrm>
              <a:prstGeom prst="rect">
                <a:avLst/>
              </a:prstGeom>
              <a:solidFill>
                <a:schemeClr val="bg1">
                  <a:lumMod val="85000"/>
                </a:schemeClr>
              </a:solidFill>
              <a:ln w="9525">
                <a:noFill/>
                <a:miter lim="800000"/>
                <a:headEnd/>
                <a:tailEnd/>
              </a:ln>
              <a:effectLst/>
            </p:spPr>
            <p:txBody>
              <a:bodyPr>
                <a:spAutoFit/>
              </a:bodyPr>
              <a:lstStyle/>
              <a:p>
                <a:pPr marL="0" marR="0" lvl="0" indent="0" algn="l" defTabSz="1019175"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A’</a:t>
                </a:r>
              </a:p>
            </p:txBody>
          </p:sp>
        </p:grpSp>
        <p:grpSp>
          <p:nvGrpSpPr>
            <p:cNvPr id="32" name="Group 28"/>
            <p:cNvGrpSpPr/>
            <p:nvPr/>
          </p:nvGrpSpPr>
          <p:grpSpPr>
            <a:xfrm>
              <a:off x="7470775" y="2514600"/>
              <a:ext cx="1216025" cy="297517"/>
              <a:chOff x="6078972" y="7301345"/>
              <a:chExt cx="1216025" cy="297517"/>
            </a:xfrm>
          </p:grpSpPr>
          <p:sp>
            <p:nvSpPr>
              <p:cNvPr id="30" name="Line 13"/>
              <p:cNvSpPr>
                <a:spLocks noChangeAspect="1" noChangeShapeType="1"/>
              </p:cNvSpPr>
              <p:nvPr/>
            </p:nvSpPr>
            <p:spPr bwMode="auto">
              <a:xfrm>
                <a:off x="6078972" y="7529945"/>
                <a:ext cx="1216025" cy="1588"/>
              </a:xfrm>
              <a:prstGeom prst="line">
                <a:avLst/>
              </a:prstGeom>
              <a:noFill/>
              <a:ln w="381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uLnTx/>
                  <a:uFillTx/>
                  <a:ea typeface="+mn-ea"/>
                  <a:cs typeface="Arial" pitchFamily="34" charset="0"/>
                </a:endParaRPr>
              </a:p>
            </p:txBody>
          </p:sp>
          <p:sp>
            <p:nvSpPr>
              <p:cNvPr id="31" name="Text Box 16"/>
              <p:cNvSpPr txBox="1">
                <a:spLocks noChangeArrowheads="1"/>
              </p:cNvSpPr>
              <p:nvPr/>
            </p:nvSpPr>
            <p:spPr bwMode="auto">
              <a:xfrm>
                <a:off x="6078972" y="7301345"/>
                <a:ext cx="990600" cy="297517"/>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30000" noProof="0" dirty="0">
                    <a:ln>
                      <a:noFill/>
                    </a:ln>
                    <a:solidFill>
                      <a:prstClr val="black"/>
                    </a:solidFill>
                    <a:uLnTx/>
                    <a:uFillTx/>
                    <a:ea typeface="+mn-ea"/>
                    <a:cs typeface="Arial" pitchFamily="34" charset="0"/>
                  </a:rPr>
                  <a:t>4 km</a:t>
                </a:r>
              </a:p>
            </p:txBody>
          </p:sp>
        </p:grpSp>
        <p:grpSp>
          <p:nvGrpSpPr>
            <p:cNvPr id="39" name="Group 31"/>
            <p:cNvGrpSpPr/>
            <p:nvPr/>
          </p:nvGrpSpPr>
          <p:grpSpPr>
            <a:xfrm>
              <a:off x="4573587" y="4267200"/>
              <a:ext cx="482661" cy="962851"/>
              <a:chOff x="6103441" y="5676587"/>
              <a:chExt cx="482661" cy="962851"/>
            </a:xfrm>
          </p:grpSpPr>
          <p:sp>
            <p:nvSpPr>
              <p:cNvPr id="33" name="Right Arrow 32"/>
              <p:cNvSpPr/>
              <p:nvPr/>
            </p:nvSpPr>
            <p:spPr>
              <a:xfrm rot="17175297">
                <a:off x="5874841" y="6182238"/>
                <a:ext cx="685800" cy="2286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uLnTx/>
                  <a:uFillTx/>
                  <a:ea typeface="+mn-ea"/>
                  <a:cs typeface="Arial" pitchFamily="34" charset="0"/>
                </a:endParaRPr>
              </a:p>
            </p:txBody>
          </p:sp>
          <p:sp>
            <p:nvSpPr>
              <p:cNvPr id="34" name="Text Box 7"/>
              <p:cNvSpPr txBox="1">
                <a:spLocks noChangeAspect="1" noChangeArrowheads="1"/>
              </p:cNvSpPr>
              <p:nvPr/>
            </p:nvSpPr>
            <p:spPr bwMode="auto">
              <a:xfrm rot="995737">
                <a:off x="6128373" y="5676587"/>
                <a:ext cx="457729" cy="276999"/>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N</a:t>
                </a:r>
              </a:p>
            </p:txBody>
          </p:sp>
        </p:grpSp>
        <p:sp>
          <p:nvSpPr>
            <p:cNvPr id="35" name="Right Arrow 34"/>
            <p:cNvSpPr/>
            <p:nvPr/>
          </p:nvSpPr>
          <p:spPr>
            <a:xfrm>
              <a:off x="5183187" y="3352800"/>
              <a:ext cx="990600" cy="3810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Footprint</a:t>
              </a:r>
            </a:p>
          </p:txBody>
        </p:sp>
        <p:sp>
          <p:nvSpPr>
            <p:cNvPr id="36" name="Right Arrow 35"/>
            <p:cNvSpPr/>
            <p:nvPr/>
          </p:nvSpPr>
          <p:spPr>
            <a:xfrm>
              <a:off x="5106987" y="4800600"/>
              <a:ext cx="990600" cy="3810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Footprint</a:t>
              </a:r>
            </a:p>
          </p:txBody>
        </p:sp>
        <p:sp>
          <p:nvSpPr>
            <p:cNvPr id="37" name="Right Arrow 36"/>
            <p:cNvSpPr/>
            <p:nvPr/>
          </p:nvSpPr>
          <p:spPr>
            <a:xfrm>
              <a:off x="4116387" y="2895600"/>
              <a:ext cx="990600" cy="3810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Signal</a:t>
              </a:r>
            </a:p>
          </p:txBody>
        </p:sp>
        <p:sp>
          <p:nvSpPr>
            <p:cNvPr id="38" name="Right Arrow 37"/>
            <p:cNvSpPr/>
            <p:nvPr/>
          </p:nvSpPr>
          <p:spPr>
            <a:xfrm>
              <a:off x="6935787" y="4343400"/>
              <a:ext cx="990600" cy="3810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Signal</a:t>
              </a:r>
            </a:p>
          </p:txBody>
        </p:sp>
      </p:grpSp>
      <p:sp>
        <p:nvSpPr>
          <p:cNvPr id="52" name="Text Box 6">
            <a:extLst>
              <a:ext uri="{FF2B5EF4-FFF2-40B4-BE49-F238E27FC236}">
                <a16:creationId xmlns:a16="http://schemas.microsoft.com/office/drawing/2014/main" id="{59E6271B-5CFC-4573-8B82-8DF466C7640F}"/>
              </a:ext>
            </a:extLst>
          </p:cNvPr>
          <p:cNvSpPr txBox="1">
            <a:spLocks noChangeArrowheads="1"/>
          </p:cNvSpPr>
          <p:nvPr/>
        </p:nvSpPr>
        <p:spPr bwMode="auto">
          <a:xfrm>
            <a:off x="68262" y="16382"/>
            <a:ext cx="12123738" cy="58477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x</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a:t>
            </a: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y</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 pattern seen on seismic amplitude</a:t>
            </a:r>
          </a:p>
        </p:txBody>
      </p:sp>
      <p:sp>
        <p:nvSpPr>
          <p:cNvPr id="18" name="Slide Number Placeholder 17">
            <a:extLst>
              <a:ext uri="{FF2B5EF4-FFF2-40B4-BE49-F238E27FC236}">
                <a16:creationId xmlns:a16="http://schemas.microsoft.com/office/drawing/2014/main" id="{B03B74C3-B72C-437B-1808-A7CF33528AF1}"/>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12</a:t>
            </a:fld>
            <a:endParaRPr lang="en-US" dirty="0">
              <a:solidFill>
                <a:schemeClr val="tx1"/>
              </a:solidFill>
            </a:endParaRPr>
          </a:p>
        </p:txBody>
      </p:sp>
    </p:spTree>
    <p:custDataLst>
      <p:tags r:id="rId1"/>
    </p:custDataLst>
    <p:extLst>
      <p:ext uri="{BB962C8B-B14F-4D97-AF65-F5344CB8AC3E}">
        <p14:creationId xmlns:p14="http://schemas.microsoft.com/office/powerpoint/2010/main" val="2513148367"/>
      </p:ext>
    </p:extLst>
  </p:cSld>
  <p:clrMapOvr>
    <a:masterClrMapping/>
  </p:clrMapOvr>
  <mc:AlternateContent xmlns:mc="http://schemas.openxmlformats.org/markup-compatibility/2006" xmlns:p14="http://schemas.microsoft.com/office/powerpoint/2010/main">
    <mc:Choice Requires="p14">
      <p:transition spd="slow" p14:dur="2000" advTm="99941"/>
    </mc:Choice>
    <mc:Fallback xmlns="">
      <p:transition spd="slow" advTm="9994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4A07E331-D049-41FF-B2A2-161170536A6A}"/>
              </a:ext>
            </a:extLst>
          </p:cNvPr>
          <p:cNvGrpSpPr/>
          <p:nvPr/>
        </p:nvGrpSpPr>
        <p:grpSpPr>
          <a:xfrm>
            <a:off x="5864216" y="2438400"/>
            <a:ext cx="6334133" cy="3667125"/>
            <a:chOff x="5864216" y="2438400"/>
            <a:chExt cx="6334133" cy="3667125"/>
          </a:xfrm>
        </p:grpSpPr>
        <p:grpSp>
          <p:nvGrpSpPr>
            <p:cNvPr id="18" name="Group 45"/>
            <p:cNvGrpSpPr/>
            <p:nvPr/>
          </p:nvGrpSpPr>
          <p:grpSpPr>
            <a:xfrm>
              <a:off x="5864216" y="2438400"/>
              <a:ext cx="4429125" cy="3667125"/>
              <a:chOff x="8382000" y="2438400"/>
              <a:chExt cx="4429125" cy="3667125"/>
            </a:xfrm>
          </p:grpSpPr>
          <p:pic>
            <p:nvPicPr>
              <p:cNvPr id="40" name="Picture 2"/>
              <p:cNvPicPr>
                <a:picLocks noChangeAspect="1" noChangeArrowheads="1"/>
              </p:cNvPicPr>
              <p:nvPr/>
            </p:nvPicPr>
            <p:blipFill>
              <a:blip r:embed="rId4" cstate="print"/>
              <a:srcRect/>
              <a:stretch>
                <a:fillRect/>
              </a:stretch>
            </p:blipFill>
            <p:spPr bwMode="auto">
              <a:xfrm>
                <a:off x="8382000" y="2438400"/>
                <a:ext cx="4429125" cy="3667125"/>
              </a:xfrm>
              <a:prstGeom prst="rect">
                <a:avLst/>
              </a:prstGeom>
              <a:noFill/>
              <a:ln w="9525">
                <a:noFill/>
                <a:miter lim="800000"/>
                <a:headEnd/>
                <a:tailEnd/>
              </a:ln>
              <a:effectLst/>
            </p:spPr>
          </p:pic>
          <p:sp>
            <p:nvSpPr>
              <p:cNvPr id="45" name="TextBox 44"/>
              <p:cNvSpPr txBox="1"/>
              <p:nvPr/>
            </p:nvSpPr>
            <p:spPr>
              <a:xfrm>
                <a:off x="8382000" y="5634335"/>
                <a:ext cx="8610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Sobel filter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similarity</a:t>
                </a:r>
              </a:p>
            </p:txBody>
          </p:sp>
        </p:grpSp>
        <p:grpSp>
          <p:nvGrpSpPr>
            <p:cNvPr id="46" name="Group 43">
              <a:extLst>
                <a:ext uri="{FF2B5EF4-FFF2-40B4-BE49-F238E27FC236}">
                  <a16:creationId xmlns:a16="http://schemas.microsoft.com/office/drawing/2014/main" id="{173361E6-0916-4CED-9920-F3DD0C1AEFD3}"/>
                </a:ext>
              </a:extLst>
            </p:cNvPr>
            <p:cNvGrpSpPr>
              <a:grpSpLocks/>
            </p:cNvGrpSpPr>
            <p:nvPr/>
          </p:nvGrpSpPr>
          <p:grpSpPr bwMode="auto">
            <a:xfrm>
              <a:off x="9985375" y="2855928"/>
              <a:ext cx="2212974" cy="2305050"/>
              <a:chOff x="2935" y="450"/>
              <a:chExt cx="1394" cy="1452"/>
            </a:xfrm>
          </p:grpSpPr>
          <p:sp>
            <p:nvSpPr>
              <p:cNvPr id="47" name="Text Box 30">
                <a:extLst>
                  <a:ext uri="{FF2B5EF4-FFF2-40B4-BE49-F238E27FC236}">
                    <a16:creationId xmlns:a16="http://schemas.microsoft.com/office/drawing/2014/main" id="{40739B08-05FE-4216-87A5-D60DFB336C4F}"/>
                  </a:ext>
                </a:extLst>
              </p:cNvPr>
              <p:cNvSpPr txBox="1">
                <a:spLocks noChangeAspect="1" noChangeArrowheads="1"/>
              </p:cNvSpPr>
              <p:nvPr/>
            </p:nvSpPr>
            <p:spPr bwMode="auto">
              <a:xfrm>
                <a:off x="2935" y="450"/>
                <a:ext cx="1109" cy="174"/>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Coherence</a:t>
                </a:r>
              </a:p>
            </p:txBody>
          </p:sp>
          <p:grpSp>
            <p:nvGrpSpPr>
              <p:cNvPr id="48" name="Group 42">
                <a:extLst>
                  <a:ext uri="{FF2B5EF4-FFF2-40B4-BE49-F238E27FC236}">
                    <a16:creationId xmlns:a16="http://schemas.microsoft.com/office/drawing/2014/main" id="{2AF487AD-7A6F-4321-A1FE-191EB637C339}"/>
                  </a:ext>
                </a:extLst>
              </p:cNvPr>
              <p:cNvGrpSpPr>
                <a:grpSpLocks/>
              </p:cNvGrpSpPr>
              <p:nvPr/>
            </p:nvGrpSpPr>
            <p:grpSpPr bwMode="auto">
              <a:xfrm>
                <a:off x="3428" y="594"/>
                <a:ext cx="901" cy="1308"/>
                <a:chOff x="3530" y="875"/>
                <a:chExt cx="901" cy="1308"/>
              </a:xfrm>
            </p:grpSpPr>
            <p:pic>
              <p:nvPicPr>
                <p:cNvPr id="49" name="Picture 29" descr="amp scale bar">
                  <a:extLst>
                    <a:ext uri="{FF2B5EF4-FFF2-40B4-BE49-F238E27FC236}">
                      <a16:creationId xmlns:a16="http://schemas.microsoft.com/office/drawing/2014/main" id="{22E60237-9F18-4DE1-A751-80B73E6E03DE}"/>
                    </a:ext>
                  </a:extLst>
                </p:cNvPr>
                <p:cNvPicPr>
                  <a:picLocks noChangeArrowheads="1"/>
                </p:cNvPicPr>
                <p:nvPr/>
              </p:nvPicPr>
              <p:blipFill>
                <a:blip r:embed="rId5" cstate="print"/>
                <a:srcRect l="30792" t="1749" r="30583" b="2121"/>
                <a:stretch>
                  <a:fillRect/>
                </a:stretch>
              </p:blipFill>
              <p:spPr bwMode="auto">
                <a:xfrm>
                  <a:off x="3530" y="971"/>
                  <a:ext cx="115" cy="1152"/>
                </a:xfrm>
                <a:prstGeom prst="rect">
                  <a:avLst/>
                </a:prstGeom>
                <a:noFill/>
                <a:ln>
                  <a:solidFill>
                    <a:schemeClr val="bg1"/>
                  </a:solidFill>
                </a:ln>
              </p:spPr>
            </p:pic>
            <p:sp>
              <p:nvSpPr>
                <p:cNvPr id="50" name="Text Box 31">
                  <a:extLst>
                    <a:ext uri="{FF2B5EF4-FFF2-40B4-BE49-F238E27FC236}">
                      <a16:creationId xmlns:a16="http://schemas.microsoft.com/office/drawing/2014/main" id="{5EAAB984-7E92-4506-A211-25E1235DC1EB}"/>
                    </a:ext>
                  </a:extLst>
                </p:cNvPr>
                <p:cNvSpPr txBox="1">
                  <a:spLocks noChangeAspect="1" noChangeArrowheads="1"/>
                </p:cNvSpPr>
                <p:nvPr/>
              </p:nvSpPr>
              <p:spPr bwMode="auto">
                <a:xfrm>
                  <a:off x="3648" y="875"/>
                  <a:ext cx="783" cy="174"/>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High</a:t>
                  </a:r>
                </a:p>
              </p:txBody>
            </p:sp>
            <p:sp>
              <p:nvSpPr>
                <p:cNvPr id="51" name="Text Box 32">
                  <a:extLst>
                    <a:ext uri="{FF2B5EF4-FFF2-40B4-BE49-F238E27FC236}">
                      <a16:creationId xmlns:a16="http://schemas.microsoft.com/office/drawing/2014/main" id="{ED000268-76D7-4554-A207-C31E490CB229}"/>
                    </a:ext>
                  </a:extLst>
                </p:cNvPr>
                <p:cNvSpPr txBox="1">
                  <a:spLocks noChangeAspect="1" noChangeArrowheads="1"/>
                </p:cNvSpPr>
                <p:nvPr/>
              </p:nvSpPr>
              <p:spPr bwMode="auto">
                <a:xfrm>
                  <a:off x="3646" y="2009"/>
                  <a:ext cx="783" cy="174"/>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Low</a:t>
                  </a:r>
                </a:p>
              </p:txBody>
            </p:sp>
          </p:grpSp>
        </p:grpSp>
      </p:grpSp>
      <p:grpSp>
        <p:nvGrpSpPr>
          <p:cNvPr id="2" name="Group 43"/>
          <p:cNvGrpSpPr>
            <a:grpSpLocks/>
          </p:cNvGrpSpPr>
          <p:nvPr/>
        </p:nvGrpSpPr>
        <p:grpSpPr bwMode="auto">
          <a:xfrm>
            <a:off x="-202861" y="2169891"/>
            <a:ext cx="2212974" cy="2305050"/>
            <a:chOff x="2935" y="450"/>
            <a:chExt cx="1394" cy="1452"/>
          </a:xfrm>
        </p:grpSpPr>
        <p:sp>
          <p:nvSpPr>
            <p:cNvPr id="17" name="Text Box 30"/>
            <p:cNvSpPr txBox="1">
              <a:spLocks noChangeAspect="1" noChangeArrowheads="1"/>
            </p:cNvSpPr>
            <p:nvPr/>
          </p:nvSpPr>
          <p:spPr bwMode="auto">
            <a:xfrm>
              <a:off x="2935" y="450"/>
              <a:ext cx="1109" cy="174"/>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Amplitude</a:t>
              </a:r>
            </a:p>
          </p:txBody>
        </p:sp>
        <p:grpSp>
          <p:nvGrpSpPr>
            <p:cNvPr id="4" name="Group 42"/>
            <p:cNvGrpSpPr>
              <a:grpSpLocks/>
            </p:cNvGrpSpPr>
            <p:nvPr/>
          </p:nvGrpSpPr>
          <p:grpSpPr bwMode="auto">
            <a:xfrm>
              <a:off x="3428" y="594"/>
              <a:ext cx="901" cy="1308"/>
              <a:chOff x="3530" y="875"/>
              <a:chExt cx="901" cy="1308"/>
            </a:xfrm>
          </p:grpSpPr>
          <p:pic>
            <p:nvPicPr>
              <p:cNvPr id="19" name="Picture 29" descr="amp scale bar"/>
              <p:cNvPicPr>
                <a:picLocks noChangeArrowheads="1"/>
              </p:cNvPicPr>
              <p:nvPr/>
            </p:nvPicPr>
            <p:blipFill>
              <a:blip r:embed="rId5" cstate="print"/>
              <a:srcRect l="30792" t="1749" r="30583" b="2121"/>
              <a:stretch>
                <a:fillRect/>
              </a:stretch>
            </p:blipFill>
            <p:spPr bwMode="auto">
              <a:xfrm>
                <a:off x="3530" y="971"/>
                <a:ext cx="115" cy="1152"/>
              </a:xfrm>
              <a:prstGeom prst="rect">
                <a:avLst/>
              </a:prstGeom>
              <a:noFill/>
              <a:ln>
                <a:solidFill>
                  <a:schemeClr val="bg1"/>
                </a:solidFill>
              </a:ln>
            </p:spPr>
          </p:pic>
          <p:sp>
            <p:nvSpPr>
              <p:cNvPr id="20" name="Text Box 31"/>
              <p:cNvSpPr txBox="1">
                <a:spLocks noChangeAspect="1" noChangeArrowheads="1"/>
              </p:cNvSpPr>
              <p:nvPr/>
            </p:nvSpPr>
            <p:spPr bwMode="auto">
              <a:xfrm>
                <a:off x="3648" y="875"/>
                <a:ext cx="783" cy="174"/>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Positive</a:t>
                </a:r>
              </a:p>
            </p:txBody>
          </p:sp>
          <p:sp>
            <p:nvSpPr>
              <p:cNvPr id="21" name="Text Box 32"/>
              <p:cNvSpPr txBox="1">
                <a:spLocks noChangeAspect="1" noChangeArrowheads="1"/>
              </p:cNvSpPr>
              <p:nvPr/>
            </p:nvSpPr>
            <p:spPr bwMode="auto">
              <a:xfrm>
                <a:off x="3646" y="2009"/>
                <a:ext cx="783" cy="174"/>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Negative</a:t>
                </a:r>
              </a:p>
            </p:txBody>
          </p:sp>
          <p:sp>
            <p:nvSpPr>
              <p:cNvPr id="22" name="Text Box 41"/>
              <p:cNvSpPr txBox="1">
                <a:spLocks noChangeArrowheads="1"/>
              </p:cNvSpPr>
              <p:nvPr/>
            </p:nvSpPr>
            <p:spPr bwMode="auto">
              <a:xfrm>
                <a:off x="3661" y="1433"/>
                <a:ext cx="288" cy="174"/>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0</a:t>
                </a:r>
              </a:p>
            </p:txBody>
          </p:sp>
        </p:grpSp>
      </p:grpSp>
      <p:grpSp>
        <p:nvGrpSpPr>
          <p:cNvPr id="7" name="Group 38"/>
          <p:cNvGrpSpPr/>
          <p:nvPr/>
        </p:nvGrpSpPr>
        <p:grpSpPr>
          <a:xfrm>
            <a:off x="1676401" y="1524000"/>
            <a:ext cx="3886199" cy="3810000"/>
            <a:chOff x="533401" y="609600"/>
            <a:chExt cx="3886199" cy="3810000"/>
          </a:xfrm>
        </p:grpSpPr>
        <p:grpSp>
          <p:nvGrpSpPr>
            <p:cNvPr id="10" name="Group 2"/>
            <p:cNvGrpSpPr>
              <a:grpSpLocks/>
            </p:cNvGrpSpPr>
            <p:nvPr/>
          </p:nvGrpSpPr>
          <p:grpSpPr bwMode="auto">
            <a:xfrm>
              <a:off x="1066800" y="609600"/>
              <a:ext cx="3352800" cy="3705225"/>
              <a:chOff x="-88" y="-144"/>
              <a:chExt cx="2256" cy="2334"/>
            </a:xfrm>
          </p:grpSpPr>
          <p:pic>
            <p:nvPicPr>
              <p:cNvPr id="5" name="Picture 3" descr="East Ranch Onion Vertical INLINE 366"/>
              <p:cNvPicPr>
                <a:picLocks noChangeAspect="1" noChangeArrowheads="1"/>
              </p:cNvPicPr>
              <p:nvPr/>
            </p:nvPicPr>
            <p:blipFill>
              <a:blip r:embed="rId6" cstate="print"/>
              <a:srcRect l="9452" t="6245" r="38019" b="26035"/>
              <a:stretch>
                <a:fillRect/>
              </a:stretch>
            </p:blipFill>
            <p:spPr bwMode="auto">
              <a:xfrm>
                <a:off x="17" y="0"/>
                <a:ext cx="2007" cy="2190"/>
              </a:xfrm>
              <a:prstGeom prst="rect">
                <a:avLst/>
              </a:prstGeom>
              <a:noFill/>
            </p:spPr>
          </p:pic>
          <p:sp>
            <p:nvSpPr>
              <p:cNvPr id="6" name="Line 4"/>
              <p:cNvSpPr>
                <a:spLocks noChangeShapeType="1"/>
              </p:cNvSpPr>
              <p:nvPr/>
            </p:nvSpPr>
            <p:spPr bwMode="auto">
              <a:xfrm>
                <a:off x="34" y="1494"/>
                <a:ext cx="2034" cy="42"/>
              </a:xfrm>
              <a:prstGeom prst="line">
                <a:avLst/>
              </a:prstGeom>
              <a:noFill/>
              <a:ln w="38100">
                <a:solidFill>
                  <a:schemeClr val="bg1"/>
                </a:solidFill>
                <a:prstDash val="sysDash"/>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uLnTx/>
                  <a:uFillTx/>
                  <a:ea typeface="+mn-ea"/>
                  <a:cs typeface="Arial" pitchFamily="34" charset="0"/>
                </a:endParaRPr>
              </a:p>
            </p:txBody>
          </p:sp>
          <p:grpSp>
            <p:nvGrpSpPr>
              <p:cNvPr id="14" name="Group 6"/>
              <p:cNvGrpSpPr>
                <a:grpSpLocks/>
              </p:cNvGrpSpPr>
              <p:nvPr/>
            </p:nvGrpSpPr>
            <p:grpSpPr bwMode="auto">
              <a:xfrm>
                <a:off x="-88" y="-144"/>
                <a:ext cx="2256" cy="192"/>
                <a:chOff x="-88" y="-144"/>
                <a:chExt cx="2256" cy="192"/>
              </a:xfrm>
            </p:grpSpPr>
            <p:sp>
              <p:nvSpPr>
                <p:cNvPr id="8" name="Text Box 6"/>
                <p:cNvSpPr txBox="1">
                  <a:spLocks noChangeArrowheads="1"/>
                </p:cNvSpPr>
                <p:nvPr/>
              </p:nvSpPr>
              <p:spPr bwMode="auto">
                <a:xfrm>
                  <a:off x="1928" y="-126"/>
                  <a:ext cx="240" cy="174"/>
                </a:xfrm>
                <a:prstGeom prst="rect">
                  <a:avLst/>
                </a:prstGeom>
                <a:noFill/>
                <a:ln w="9525">
                  <a:noFill/>
                  <a:miter lim="800000"/>
                  <a:headEnd/>
                  <a:tailEnd/>
                </a:ln>
                <a:effectLst/>
              </p:spPr>
              <p:txBody>
                <a:bodyPr>
                  <a:spAutoFit/>
                </a:bodyPr>
                <a:lstStyle/>
                <a:p>
                  <a:pPr marL="0" marR="0" lvl="0" indent="0" algn="l" defTabSz="1019175"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A’</a:t>
                  </a:r>
                </a:p>
              </p:txBody>
            </p:sp>
            <p:sp>
              <p:nvSpPr>
                <p:cNvPr id="9" name="Text Box 7"/>
                <p:cNvSpPr txBox="1">
                  <a:spLocks noChangeArrowheads="1"/>
                </p:cNvSpPr>
                <p:nvPr/>
              </p:nvSpPr>
              <p:spPr bwMode="auto">
                <a:xfrm>
                  <a:off x="-88" y="-144"/>
                  <a:ext cx="240" cy="174"/>
                </a:xfrm>
                <a:prstGeom prst="rect">
                  <a:avLst/>
                </a:prstGeom>
                <a:noFill/>
                <a:ln w="9525">
                  <a:noFill/>
                  <a:miter lim="800000"/>
                  <a:headEnd/>
                  <a:tailEnd/>
                </a:ln>
                <a:effectLst/>
              </p:spPr>
              <p:txBody>
                <a:bodyPr>
                  <a:spAutoFit/>
                </a:bodyPr>
                <a:lstStyle/>
                <a:p>
                  <a:pPr marL="0" marR="0" lvl="0" indent="0" algn="l" defTabSz="1019175"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A</a:t>
                  </a:r>
                </a:p>
              </p:txBody>
            </p:sp>
          </p:grpSp>
        </p:grpSp>
        <p:grpSp>
          <p:nvGrpSpPr>
            <p:cNvPr id="15" name="Group 22"/>
            <p:cNvGrpSpPr/>
            <p:nvPr/>
          </p:nvGrpSpPr>
          <p:grpSpPr>
            <a:xfrm>
              <a:off x="533401" y="762000"/>
              <a:ext cx="685799" cy="3657600"/>
              <a:chOff x="533401" y="762000"/>
              <a:chExt cx="685799" cy="3657600"/>
            </a:xfrm>
          </p:grpSpPr>
          <p:sp>
            <p:nvSpPr>
              <p:cNvPr id="24" name="Text Box 33"/>
              <p:cNvSpPr txBox="1">
                <a:spLocks noChangeArrowheads="1"/>
              </p:cNvSpPr>
              <p:nvPr/>
            </p:nvSpPr>
            <p:spPr bwMode="auto">
              <a:xfrm rot="16200000">
                <a:off x="62301" y="2452300"/>
                <a:ext cx="1219200" cy="27699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Time (s)</a:t>
                </a:r>
              </a:p>
            </p:txBody>
          </p:sp>
          <p:sp>
            <p:nvSpPr>
              <p:cNvPr id="25" name="Text Box 39"/>
              <p:cNvSpPr txBox="1">
                <a:spLocks noChangeArrowheads="1"/>
              </p:cNvSpPr>
              <p:nvPr/>
            </p:nvSpPr>
            <p:spPr bwMode="auto">
              <a:xfrm>
                <a:off x="609600" y="4142601"/>
                <a:ext cx="609600" cy="276999"/>
              </a:xfrm>
              <a:prstGeom prst="rect">
                <a:avLst/>
              </a:prstGeom>
              <a:noFill/>
              <a:ln w="9525">
                <a:noFill/>
                <a:miter lim="800000"/>
                <a:headEnd/>
                <a:tailEnd/>
              </a:ln>
              <a:effec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0.750</a:t>
                </a:r>
              </a:p>
            </p:txBody>
          </p:sp>
          <p:sp>
            <p:nvSpPr>
              <p:cNvPr id="26" name="Text Box 39"/>
              <p:cNvSpPr txBox="1">
                <a:spLocks noChangeArrowheads="1"/>
              </p:cNvSpPr>
              <p:nvPr/>
            </p:nvSpPr>
            <p:spPr bwMode="auto">
              <a:xfrm>
                <a:off x="609600" y="3048000"/>
                <a:ext cx="609600" cy="276999"/>
              </a:xfrm>
              <a:prstGeom prst="rect">
                <a:avLst/>
              </a:prstGeom>
              <a:noFill/>
              <a:ln w="9525">
                <a:noFill/>
                <a:miter lim="800000"/>
                <a:headEnd/>
                <a:tailEnd/>
              </a:ln>
              <a:effec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0.500</a:t>
                </a:r>
              </a:p>
            </p:txBody>
          </p:sp>
          <p:sp>
            <p:nvSpPr>
              <p:cNvPr id="27" name="Text Box 39"/>
              <p:cNvSpPr txBox="1">
                <a:spLocks noChangeArrowheads="1"/>
              </p:cNvSpPr>
              <p:nvPr/>
            </p:nvSpPr>
            <p:spPr bwMode="auto">
              <a:xfrm>
                <a:off x="609600" y="1856601"/>
                <a:ext cx="609600" cy="276999"/>
              </a:xfrm>
              <a:prstGeom prst="rect">
                <a:avLst/>
              </a:prstGeom>
              <a:noFill/>
              <a:ln w="9525">
                <a:noFill/>
                <a:miter lim="800000"/>
                <a:headEnd/>
                <a:tailEnd/>
              </a:ln>
              <a:effec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0.250</a:t>
                </a:r>
              </a:p>
            </p:txBody>
          </p:sp>
          <p:sp>
            <p:nvSpPr>
              <p:cNvPr id="28" name="Text Box 39"/>
              <p:cNvSpPr txBox="1">
                <a:spLocks noChangeArrowheads="1"/>
              </p:cNvSpPr>
              <p:nvPr/>
            </p:nvSpPr>
            <p:spPr bwMode="auto">
              <a:xfrm>
                <a:off x="609600" y="762000"/>
                <a:ext cx="609600" cy="276999"/>
              </a:xfrm>
              <a:prstGeom prst="rect">
                <a:avLst/>
              </a:prstGeom>
              <a:noFill/>
              <a:ln w="9525">
                <a:noFill/>
                <a:miter lim="800000"/>
                <a:headEnd/>
                <a:tailEnd/>
              </a:ln>
              <a:effec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0.000</a:t>
                </a:r>
              </a:p>
            </p:txBody>
          </p:sp>
        </p:grpSp>
      </p:grpSp>
      <p:sp>
        <p:nvSpPr>
          <p:cNvPr id="41" name="Rectangle 2"/>
          <p:cNvSpPr>
            <a:spLocks noChangeArrowheads="1"/>
          </p:cNvSpPr>
          <p:nvPr/>
        </p:nvSpPr>
        <p:spPr bwMode="auto">
          <a:xfrm>
            <a:off x="8091873" y="6436015"/>
            <a:ext cx="4073525" cy="396875"/>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ct val="50000"/>
              </a:spcBef>
              <a:spcAft>
                <a:spcPts val="1350"/>
              </a:spcAft>
              <a:buClr>
                <a:srgbClr val="99284C"/>
              </a:buClr>
              <a:buSzPct val="50000"/>
              <a:buFontTx/>
              <a:buNone/>
              <a:tabLst/>
              <a:defRPr/>
            </a:pPr>
            <a:r>
              <a:rPr kumimoji="0" lang="en-US" sz="2000" b="0" i="0" u="none" strike="noStrike" kern="1200" cap="none" spc="0" normalizeH="0" baseline="0" noProof="0" dirty="0">
                <a:ln>
                  <a:noFill/>
                </a:ln>
                <a:solidFill>
                  <a:schemeClr val="bg1">
                    <a:lumMod val="65000"/>
                  </a:schemeClr>
                </a:solidFill>
                <a:uLnTx/>
                <a:uFillTx/>
                <a:ea typeface="+mn-ea"/>
                <a:cs typeface="Arial" pitchFamily="34" charset="0"/>
              </a:rPr>
              <a:t>(Falconer and Marfurt, 2008)</a:t>
            </a:r>
          </a:p>
        </p:txBody>
      </p:sp>
      <p:grpSp>
        <p:nvGrpSpPr>
          <p:cNvPr id="23" name="Group 42"/>
          <p:cNvGrpSpPr/>
          <p:nvPr/>
        </p:nvGrpSpPr>
        <p:grpSpPr>
          <a:xfrm>
            <a:off x="5562600" y="2514601"/>
            <a:ext cx="4648200" cy="2715451"/>
            <a:chOff x="4038600" y="2514600"/>
            <a:chExt cx="4648200" cy="2715451"/>
          </a:xfrm>
        </p:grpSpPr>
        <p:grpSp>
          <p:nvGrpSpPr>
            <p:cNvPr id="29" name="Group 8"/>
            <p:cNvGrpSpPr>
              <a:grpSpLocks/>
            </p:cNvGrpSpPr>
            <p:nvPr/>
          </p:nvGrpSpPr>
          <p:grpSpPr bwMode="auto">
            <a:xfrm>
              <a:off x="4038600" y="2665422"/>
              <a:ext cx="3582988" cy="354013"/>
              <a:chOff x="-192" y="4032"/>
              <a:chExt cx="2257" cy="223"/>
            </a:xfrm>
          </p:grpSpPr>
          <p:sp>
            <p:nvSpPr>
              <p:cNvPr id="11" name="Line 11"/>
              <p:cNvSpPr>
                <a:spLocks noChangeShapeType="1"/>
              </p:cNvSpPr>
              <p:nvPr/>
            </p:nvSpPr>
            <p:spPr bwMode="auto">
              <a:xfrm>
                <a:off x="0" y="4142"/>
                <a:ext cx="1825" cy="35"/>
              </a:xfrm>
              <a:prstGeom prst="line">
                <a:avLst/>
              </a:prstGeom>
              <a:noFill/>
              <a:ln w="254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uLnTx/>
                  <a:uFillTx/>
                  <a:ea typeface="+mn-ea"/>
                  <a:cs typeface="Arial" pitchFamily="34" charset="0"/>
                </a:endParaRPr>
              </a:p>
            </p:txBody>
          </p:sp>
          <p:sp>
            <p:nvSpPr>
              <p:cNvPr id="12" name="Text Box 12"/>
              <p:cNvSpPr txBox="1">
                <a:spLocks noChangeArrowheads="1"/>
              </p:cNvSpPr>
              <p:nvPr/>
            </p:nvSpPr>
            <p:spPr bwMode="auto">
              <a:xfrm>
                <a:off x="-192" y="4032"/>
                <a:ext cx="240" cy="174"/>
              </a:xfrm>
              <a:prstGeom prst="rect">
                <a:avLst/>
              </a:prstGeom>
              <a:noFill/>
              <a:ln w="9525">
                <a:noFill/>
                <a:miter lim="800000"/>
                <a:headEnd/>
                <a:tailEnd/>
              </a:ln>
              <a:effectLst/>
            </p:spPr>
            <p:txBody>
              <a:bodyPr>
                <a:spAutoFit/>
              </a:bodyPr>
              <a:lstStyle/>
              <a:p>
                <a:pPr marL="0" marR="0" lvl="0" indent="0" algn="l" defTabSz="1019175"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uLnTx/>
                    <a:uFillTx/>
                    <a:ea typeface="+mn-ea"/>
                    <a:cs typeface="Arial" pitchFamily="34" charset="0"/>
                  </a:rPr>
                  <a:t>A</a:t>
                </a:r>
              </a:p>
            </p:txBody>
          </p:sp>
          <p:sp>
            <p:nvSpPr>
              <p:cNvPr id="13" name="Text Box 13"/>
              <p:cNvSpPr txBox="1">
                <a:spLocks noChangeArrowheads="1"/>
              </p:cNvSpPr>
              <p:nvPr/>
            </p:nvSpPr>
            <p:spPr bwMode="auto">
              <a:xfrm>
                <a:off x="1825" y="4081"/>
                <a:ext cx="240" cy="174"/>
              </a:xfrm>
              <a:prstGeom prst="rect">
                <a:avLst/>
              </a:prstGeom>
              <a:solidFill>
                <a:schemeClr val="bg1">
                  <a:lumMod val="85000"/>
                </a:schemeClr>
              </a:solidFill>
              <a:ln w="9525">
                <a:noFill/>
                <a:miter lim="800000"/>
                <a:headEnd/>
                <a:tailEnd/>
              </a:ln>
              <a:effectLst/>
            </p:spPr>
            <p:txBody>
              <a:bodyPr>
                <a:spAutoFit/>
              </a:bodyPr>
              <a:lstStyle/>
              <a:p>
                <a:pPr marL="0" marR="0" lvl="0" indent="0" algn="l" defTabSz="1019175"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A’</a:t>
                </a:r>
              </a:p>
            </p:txBody>
          </p:sp>
        </p:grpSp>
        <p:grpSp>
          <p:nvGrpSpPr>
            <p:cNvPr id="32" name="Group 28"/>
            <p:cNvGrpSpPr/>
            <p:nvPr/>
          </p:nvGrpSpPr>
          <p:grpSpPr>
            <a:xfrm>
              <a:off x="7470775" y="2514600"/>
              <a:ext cx="1216025" cy="297517"/>
              <a:chOff x="6078972" y="7301345"/>
              <a:chExt cx="1216025" cy="297517"/>
            </a:xfrm>
          </p:grpSpPr>
          <p:sp>
            <p:nvSpPr>
              <p:cNvPr id="30" name="Line 13"/>
              <p:cNvSpPr>
                <a:spLocks noChangeAspect="1" noChangeShapeType="1"/>
              </p:cNvSpPr>
              <p:nvPr/>
            </p:nvSpPr>
            <p:spPr bwMode="auto">
              <a:xfrm>
                <a:off x="6078972" y="7529945"/>
                <a:ext cx="1216025" cy="1588"/>
              </a:xfrm>
              <a:prstGeom prst="line">
                <a:avLst/>
              </a:prstGeom>
              <a:noFill/>
              <a:ln w="381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uLnTx/>
                  <a:uFillTx/>
                  <a:ea typeface="+mn-ea"/>
                  <a:cs typeface="Arial" pitchFamily="34" charset="0"/>
                </a:endParaRPr>
              </a:p>
            </p:txBody>
          </p:sp>
          <p:sp>
            <p:nvSpPr>
              <p:cNvPr id="31" name="Text Box 16"/>
              <p:cNvSpPr txBox="1">
                <a:spLocks noChangeArrowheads="1"/>
              </p:cNvSpPr>
              <p:nvPr/>
            </p:nvSpPr>
            <p:spPr bwMode="auto">
              <a:xfrm>
                <a:off x="6078972" y="7301345"/>
                <a:ext cx="990600" cy="297517"/>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30000" noProof="0" dirty="0">
                    <a:ln>
                      <a:noFill/>
                    </a:ln>
                    <a:solidFill>
                      <a:prstClr val="black"/>
                    </a:solidFill>
                    <a:uLnTx/>
                    <a:uFillTx/>
                    <a:ea typeface="+mn-ea"/>
                    <a:cs typeface="Arial" pitchFamily="34" charset="0"/>
                  </a:rPr>
                  <a:t>4 km</a:t>
                </a:r>
              </a:p>
            </p:txBody>
          </p:sp>
        </p:grpSp>
        <p:grpSp>
          <p:nvGrpSpPr>
            <p:cNvPr id="39" name="Group 31"/>
            <p:cNvGrpSpPr/>
            <p:nvPr/>
          </p:nvGrpSpPr>
          <p:grpSpPr>
            <a:xfrm>
              <a:off x="4573587" y="4267200"/>
              <a:ext cx="482661" cy="962851"/>
              <a:chOff x="6103441" y="5676587"/>
              <a:chExt cx="482661" cy="962851"/>
            </a:xfrm>
          </p:grpSpPr>
          <p:sp>
            <p:nvSpPr>
              <p:cNvPr id="33" name="Right Arrow 32"/>
              <p:cNvSpPr/>
              <p:nvPr/>
            </p:nvSpPr>
            <p:spPr>
              <a:xfrm rot="17175297">
                <a:off x="5874841" y="6182238"/>
                <a:ext cx="685800" cy="2286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uLnTx/>
                  <a:uFillTx/>
                  <a:ea typeface="+mn-ea"/>
                  <a:cs typeface="Arial" pitchFamily="34" charset="0"/>
                </a:endParaRPr>
              </a:p>
            </p:txBody>
          </p:sp>
          <p:sp>
            <p:nvSpPr>
              <p:cNvPr id="34" name="Text Box 7"/>
              <p:cNvSpPr txBox="1">
                <a:spLocks noChangeAspect="1" noChangeArrowheads="1"/>
              </p:cNvSpPr>
              <p:nvPr/>
            </p:nvSpPr>
            <p:spPr bwMode="auto">
              <a:xfrm rot="995737">
                <a:off x="6128373" y="5676587"/>
                <a:ext cx="457729" cy="276999"/>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N</a:t>
                </a:r>
              </a:p>
            </p:txBody>
          </p:sp>
        </p:grpSp>
        <p:sp>
          <p:nvSpPr>
            <p:cNvPr id="35" name="Right Arrow 34"/>
            <p:cNvSpPr/>
            <p:nvPr/>
          </p:nvSpPr>
          <p:spPr>
            <a:xfrm>
              <a:off x="5183187" y="3352800"/>
              <a:ext cx="990600" cy="3810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Footprint</a:t>
              </a:r>
            </a:p>
          </p:txBody>
        </p:sp>
        <p:sp>
          <p:nvSpPr>
            <p:cNvPr id="36" name="Right Arrow 35"/>
            <p:cNvSpPr/>
            <p:nvPr/>
          </p:nvSpPr>
          <p:spPr>
            <a:xfrm>
              <a:off x="5106987" y="4800600"/>
              <a:ext cx="990600" cy="3810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Footprint</a:t>
              </a:r>
            </a:p>
          </p:txBody>
        </p:sp>
        <p:sp>
          <p:nvSpPr>
            <p:cNvPr id="37" name="Right Arrow 36"/>
            <p:cNvSpPr/>
            <p:nvPr/>
          </p:nvSpPr>
          <p:spPr>
            <a:xfrm>
              <a:off x="4116387" y="2895600"/>
              <a:ext cx="990600" cy="3810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Signal</a:t>
              </a:r>
            </a:p>
          </p:txBody>
        </p:sp>
        <p:sp>
          <p:nvSpPr>
            <p:cNvPr id="38" name="Right Arrow 37"/>
            <p:cNvSpPr/>
            <p:nvPr/>
          </p:nvSpPr>
          <p:spPr>
            <a:xfrm>
              <a:off x="6935787" y="4343400"/>
              <a:ext cx="990600" cy="3810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uLnTx/>
                  <a:uFillTx/>
                  <a:ea typeface="+mn-ea"/>
                  <a:cs typeface="Arial" pitchFamily="34" charset="0"/>
                </a:rPr>
                <a:t>Signal</a:t>
              </a:r>
            </a:p>
          </p:txBody>
        </p:sp>
      </p:grpSp>
      <p:sp>
        <p:nvSpPr>
          <p:cNvPr id="54" name="TextBox 53">
            <a:extLst>
              <a:ext uri="{FF2B5EF4-FFF2-40B4-BE49-F238E27FC236}">
                <a16:creationId xmlns:a16="http://schemas.microsoft.com/office/drawing/2014/main" id="{DC71EFC9-DC47-4863-81C6-9D4C439F68E7}"/>
              </a:ext>
            </a:extLst>
          </p:cNvPr>
          <p:cNvSpPr txBox="1"/>
          <p:nvPr/>
        </p:nvSpPr>
        <p:spPr>
          <a:xfrm>
            <a:off x="5413983" y="2020650"/>
            <a:ext cx="5841984" cy="369332"/>
          </a:xfrm>
          <a:prstGeom prst="rect">
            <a:avLst/>
          </a:prstGeom>
          <a:noFill/>
        </p:spPr>
        <p:txBody>
          <a:bodyPr wrap="none" rtlCol="0">
            <a:spAutoFit/>
          </a:bodyPr>
          <a:lstStyle/>
          <a:p>
            <a:pPr algn="ctr"/>
            <a:r>
              <a:rPr lang="en-US" dirty="0">
                <a:solidFill>
                  <a:schemeClr val="bg1"/>
                </a:solidFill>
              </a:rPr>
              <a:t>Can we use coherence to characterize the footprint pattern?</a:t>
            </a:r>
          </a:p>
        </p:txBody>
      </p:sp>
      <p:sp>
        <p:nvSpPr>
          <p:cNvPr id="56" name="Text Box 6">
            <a:extLst>
              <a:ext uri="{FF2B5EF4-FFF2-40B4-BE49-F238E27FC236}">
                <a16:creationId xmlns:a16="http://schemas.microsoft.com/office/drawing/2014/main" id="{EFBE1C10-BDAA-4FCF-ABE9-972A6D90C1A1}"/>
              </a:ext>
            </a:extLst>
          </p:cNvPr>
          <p:cNvSpPr txBox="1">
            <a:spLocks noChangeArrowheads="1"/>
          </p:cNvSpPr>
          <p:nvPr/>
        </p:nvSpPr>
        <p:spPr bwMode="auto">
          <a:xfrm>
            <a:off x="68262" y="16382"/>
            <a:ext cx="12123738" cy="58477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x</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a:t>
            </a: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y</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 pattern seen on seismic attributes</a:t>
            </a:r>
          </a:p>
        </p:txBody>
      </p:sp>
      <p:sp>
        <p:nvSpPr>
          <p:cNvPr id="60" name="Rectangle 5">
            <a:extLst>
              <a:ext uri="{FF2B5EF4-FFF2-40B4-BE49-F238E27FC236}">
                <a16:creationId xmlns:a16="http://schemas.microsoft.com/office/drawing/2014/main" id="{7C167B6B-3827-4674-A7FD-BF05753CDFCC}"/>
              </a:ext>
            </a:extLst>
          </p:cNvPr>
          <p:cNvSpPr>
            <a:spLocks noChangeArrowheads="1"/>
          </p:cNvSpPr>
          <p:nvPr/>
        </p:nvSpPr>
        <p:spPr bwMode="auto">
          <a:xfrm>
            <a:off x="787738" y="5467349"/>
            <a:ext cx="4670945" cy="638175"/>
          </a:xfrm>
          <a:prstGeom prst="rect">
            <a:avLst/>
          </a:prstGeom>
          <a:noFill/>
          <a:ln w="9525">
            <a:noFill/>
            <a:miter lim="800000"/>
            <a:headEnd/>
            <a:tailEnd/>
          </a:ln>
          <a:effectLst>
            <a:outerShdw dist="45791" dir="8778596" algn="ctr" rotWithShape="0">
              <a:srgbClr val="000000"/>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uLnTx/>
                <a:uFillTx/>
                <a:ea typeface="+mn-ea"/>
                <a:cs typeface="Arial" pitchFamily="34" charset="0"/>
              </a:rPr>
              <a:t> Central Basin Platform, TX </a:t>
            </a:r>
          </a:p>
        </p:txBody>
      </p:sp>
      <p:sp>
        <p:nvSpPr>
          <p:cNvPr id="3" name="Slide Number Placeholder 2">
            <a:extLst>
              <a:ext uri="{FF2B5EF4-FFF2-40B4-BE49-F238E27FC236}">
                <a16:creationId xmlns:a16="http://schemas.microsoft.com/office/drawing/2014/main" id="{F86153B6-8066-8DC1-17ED-10A6C4ECCD0F}"/>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13</a:t>
            </a:fld>
            <a:endParaRPr lang="en-US" dirty="0">
              <a:solidFill>
                <a:schemeClr val="tx1"/>
              </a:solidFill>
            </a:endParaRPr>
          </a:p>
        </p:txBody>
      </p:sp>
    </p:spTree>
    <p:custDataLst>
      <p:tags r:id="rId1"/>
    </p:custDataLst>
    <p:extLst>
      <p:ext uri="{BB962C8B-B14F-4D97-AF65-F5344CB8AC3E}">
        <p14:creationId xmlns:p14="http://schemas.microsoft.com/office/powerpoint/2010/main" val="998425939"/>
      </p:ext>
    </p:extLst>
  </p:cSld>
  <p:clrMapOvr>
    <a:masterClrMapping/>
  </p:clrMapOvr>
  <mc:AlternateContent xmlns:mc="http://schemas.openxmlformats.org/markup-compatibility/2006" xmlns:p14="http://schemas.microsoft.com/office/powerpoint/2010/main">
    <mc:Choice Requires="p14">
      <p:transition spd="slow" p14:dur="2000" advTm="99941"/>
    </mc:Choice>
    <mc:Fallback xmlns="">
      <p:transition spd="slow" advTm="9994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5"/>
          <p:cNvGrpSpPr/>
          <p:nvPr/>
        </p:nvGrpSpPr>
        <p:grpSpPr>
          <a:xfrm>
            <a:off x="3305176" y="1143000"/>
            <a:ext cx="4619625" cy="3932238"/>
            <a:chOff x="3657600" y="990600"/>
            <a:chExt cx="4619625" cy="3932238"/>
          </a:xfrm>
        </p:grpSpPr>
        <p:grpSp>
          <p:nvGrpSpPr>
            <p:cNvPr id="4" name="Group 30"/>
            <p:cNvGrpSpPr>
              <a:grpSpLocks/>
            </p:cNvGrpSpPr>
            <p:nvPr/>
          </p:nvGrpSpPr>
          <p:grpSpPr bwMode="auto">
            <a:xfrm>
              <a:off x="3886200" y="1371600"/>
              <a:ext cx="4391025" cy="3551238"/>
              <a:chOff x="-403" y="172"/>
              <a:chExt cx="2766" cy="2237"/>
            </a:xfrm>
          </p:grpSpPr>
          <p:sp>
            <p:nvSpPr>
              <p:cNvPr id="37" name="Text Box 41"/>
              <p:cNvSpPr txBox="1">
                <a:spLocks noChangeArrowheads="1"/>
              </p:cNvSpPr>
              <p:nvPr/>
            </p:nvSpPr>
            <p:spPr bwMode="auto">
              <a:xfrm>
                <a:off x="-403" y="65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-.02</a:t>
                </a:r>
              </a:p>
            </p:txBody>
          </p:sp>
          <p:sp>
            <p:nvSpPr>
              <p:cNvPr id="38" name="Text Box 42"/>
              <p:cNvSpPr txBox="1">
                <a:spLocks noChangeArrowheads="1"/>
              </p:cNvSpPr>
              <p:nvPr/>
            </p:nvSpPr>
            <p:spPr bwMode="auto">
              <a:xfrm>
                <a:off x="-403" y="2236"/>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.02</a:t>
                </a:r>
              </a:p>
            </p:txBody>
          </p:sp>
          <p:sp>
            <p:nvSpPr>
              <p:cNvPr id="39" name="Text Box 43"/>
              <p:cNvSpPr txBox="1">
                <a:spLocks noChangeArrowheads="1"/>
              </p:cNvSpPr>
              <p:nvPr/>
            </p:nvSpPr>
            <p:spPr bwMode="auto">
              <a:xfrm>
                <a:off x="-403" y="185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.01</a:t>
                </a:r>
              </a:p>
            </p:txBody>
          </p:sp>
          <p:sp>
            <p:nvSpPr>
              <p:cNvPr id="40" name="Text Box 44"/>
              <p:cNvSpPr txBox="1">
                <a:spLocks noChangeArrowheads="1"/>
              </p:cNvSpPr>
              <p:nvPr/>
            </p:nvSpPr>
            <p:spPr bwMode="auto">
              <a:xfrm>
                <a:off x="-403" y="1036"/>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-.01</a:t>
                </a:r>
              </a:p>
            </p:txBody>
          </p:sp>
          <p:sp>
            <p:nvSpPr>
              <p:cNvPr id="41" name="Text Box 45"/>
              <p:cNvSpPr txBox="1">
                <a:spLocks noChangeArrowheads="1"/>
              </p:cNvSpPr>
              <p:nvPr/>
            </p:nvSpPr>
            <p:spPr bwMode="auto">
              <a:xfrm>
                <a:off x="2075" y="17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.02</a:t>
                </a:r>
              </a:p>
            </p:txBody>
          </p:sp>
          <p:sp>
            <p:nvSpPr>
              <p:cNvPr id="42" name="Text Box 46"/>
              <p:cNvSpPr txBox="1">
                <a:spLocks noChangeArrowheads="1"/>
              </p:cNvSpPr>
              <p:nvPr/>
            </p:nvSpPr>
            <p:spPr bwMode="auto">
              <a:xfrm>
                <a:off x="1613" y="17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.01</a:t>
                </a:r>
              </a:p>
            </p:txBody>
          </p:sp>
          <p:sp>
            <p:nvSpPr>
              <p:cNvPr id="43" name="Text Box 47"/>
              <p:cNvSpPr txBox="1">
                <a:spLocks noChangeArrowheads="1"/>
              </p:cNvSpPr>
              <p:nvPr/>
            </p:nvSpPr>
            <p:spPr bwMode="auto">
              <a:xfrm>
                <a:off x="605" y="17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-.01</a:t>
                </a:r>
              </a:p>
            </p:txBody>
          </p:sp>
          <p:sp>
            <p:nvSpPr>
              <p:cNvPr id="44" name="Text Box 48"/>
              <p:cNvSpPr txBox="1">
                <a:spLocks noChangeArrowheads="1"/>
              </p:cNvSpPr>
              <p:nvPr/>
            </p:nvSpPr>
            <p:spPr bwMode="auto">
              <a:xfrm>
                <a:off x="173" y="17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-.02</a:t>
                </a:r>
              </a:p>
            </p:txBody>
          </p:sp>
        </p:grpSp>
        <p:sp>
          <p:nvSpPr>
            <p:cNvPr id="47" name="Text Box 47"/>
            <p:cNvSpPr txBox="1">
              <a:spLocks noChangeArrowheads="1"/>
            </p:cNvSpPr>
            <p:nvPr/>
          </p:nvSpPr>
          <p:spPr bwMode="auto">
            <a:xfrm>
              <a:off x="6324600" y="1371600"/>
              <a:ext cx="457200" cy="274638"/>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0</a:t>
              </a:r>
            </a:p>
          </p:txBody>
        </p:sp>
        <p:sp>
          <p:nvSpPr>
            <p:cNvPr id="48" name="Text Box 46"/>
            <p:cNvSpPr txBox="1">
              <a:spLocks noChangeArrowheads="1"/>
            </p:cNvSpPr>
            <p:nvPr/>
          </p:nvSpPr>
          <p:spPr bwMode="auto">
            <a:xfrm rot="16200000">
              <a:off x="3072200" y="3404800"/>
              <a:ext cx="1447800"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k</a:t>
              </a:r>
              <a:r>
                <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x</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(cycles/km)</a:t>
              </a:r>
              <a:endPar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endParaRPr>
            </a:p>
          </p:txBody>
        </p:sp>
        <p:sp>
          <p:nvSpPr>
            <p:cNvPr id="51" name="Text Box 47"/>
            <p:cNvSpPr txBox="1">
              <a:spLocks noChangeArrowheads="1"/>
            </p:cNvSpPr>
            <p:nvPr/>
          </p:nvSpPr>
          <p:spPr bwMode="auto">
            <a:xfrm>
              <a:off x="3886200" y="3352800"/>
              <a:ext cx="457200" cy="274638"/>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0</a:t>
              </a:r>
            </a:p>
          </p:txBody>
        </p:sp>
        <p:sp>
          <p:nvSpPr>
            <p:cNvPr id="55" name="Text Box 46"/>
            <p:cNvSpPr txBox="1">
              <a:spLocks noChangeArrowheads="1"/>
            </p:cNvSpPr>
            <p:nvPr/>
          </p:nvSpPr>
          <p:spPr bwMode="auto">
            <a:xfrm>
              <a:off x="5715000" y="990600"/>
              <a:ext cx="1447800"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k</a:t>
              </a:r>
              <a:r>
                <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y</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(cycles/km)</a:t>
              </a:r>
              <a:endPar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endParaRPr>
            </a:p>
          </p:txBody>
        </p:sp>
      </p:grpSp>
      <p:pic>
        <p:nvPicPr>
          <p:cNvPr id="64" name="Picture 2"/>
          <p:cNvPicPr>
            <a:picLocks noChangeAspect="1" noChangeArrowheads="1"/>
          </p:cNvPicPr>
          <p:nvPr/>
        </p:nvPicPr>
        <p:blipFill>
          <a:blip r:embed="rId4" cstate="print"/>
          <a:srcRect l="14371" t="14173" r="12846" b="13386"/>
          <a:stretch>
            <a:fillRect/>
          </a:stretch>
        </p:blipFill>
        <p:spPr bwMode="auto">
          <a:xfrm>
            <a:off x="4038601" y="1828800"/>
            <a:ext cx="4263571" cy="3657600"/>
          </a:xfrm>
          <a:prstGeom prst="rect">
            <a:avLst/>
          </a:prstGeom>
          <a:noFill/>
          <a:ln w="9525">
            <a:noFill/>
            <a:miter lim="800000"/>
            <a:headEnd/>
            <a:tailEnd/>
          </a:ln>
          <a:effectLst/>
        </p:spPr>
      </p:pic>
      <p:sp>
        <p:nvSpPr>
          <p:cNvPr id="27" name="Text Box 5"/>
          <p:cNvSpPr txBox="1">
            <a:spLocks noChangeArrowheads="1"/>
          </p:cNvSpPr>
          <p:nvPr/>
        </p:nvSpPr>
        <p:spPr bwMode="auto">
          <a:xfrm>
            <a:off x="8989841" y="6488668"/>
            <a:ext cx="3202159" cy="400110"/>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10" name="Text Box 6">
            <a:extLst>
              <a:ext uri="{FF2B5EF4-FFF2-40B4-BE49-F238E27FC236}">
                <a16:creationId xmlns:a16="http://schemas.microsoft.com/office/drawing/2014/main" id="{1095D918-BFE8-48F5-ABD5-463E9A97F83B}"/>
              </a:ext>
            </a:extLst>
          </p:cNvPr>
          <p:cNvSpPr txBox="1">
            <a:spLocks noChangeArrowheads="1"/>
          </p:cNvSpPr>
          <p:nvPr/>
        </p:nvSpPr>
        <p:spPr bwMode="auto">
          <a:xfrm>
            <a:off x="68262" y="16382"/>
            <a:ext cx="10447338" cy="58477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x</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a:t>
            </a: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y</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 magnitude spectrum of the seismic amplitude</a:t>
            </a:r>
          </a:p>
        </p:txBody>
      </p:sp>
      <p:sp>
        <p:nvSpPr>
          <p:cNvPr id="11" name="Arrow: Right 10">
            <a:extLst>
              <a:ext uri="{FF2B5EF4-FFF2-40B4-BE49-F238E27FC236}">
                <a16:creationId xmlns:a16="http://schemas.microsoft.com/office/drawing/2014/main" id="{B63F5954-4C0D-4716-9F15-5EF5CED3775B}"/>
              </a:ext>
            </a:extLst>
          </p:cNvPr>
          <p:cNvSpPr/>
          <p:nvPr/>
        </p:nvSpPr>
        <p:spPr>
          <a:xfrm flipH="1">
            <a:off x="6634715" y="2944747"/>
            <a:ext cx="1456661" cy="4001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Blurred pedestals</a:t>
            </a:r>
          </a:p>
        </p:txBody>
      </p:sp>
      <p:sp>
        <p:nvSpPr>
          <p:cNvPr id="12" name="Arrow: Right 11">
            <a:extLst>
              <a:ext uri="{FF2B5EF4-FFF2-40B4-BE49-F238E27FC236}">
                <a16:creationId xmlns:a16="http://schemas.microsoft.com/office/drawing/2014/main" id="{734BEB75-277D-447B-AE5D-C0B5D2F47953}"/>
              </a:ext>
            </a:extLst>
          </p:cNvPr>
          <p:cNvSpPr/>
          <p:nvPr/>
        </p:nvSpPr>
        <p:spPr>
          <a:xfrm flipH="1">
            <a:off x="6634715" y="3430772"/>
            <a:ext cx="1456661" cy="4001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Reflector response</a:t>
            </a:r>
          </a:p>
        </p:txBody>
      </p:sp>
      <p:sp>
        <p:nvSpPr>
          <p:cNvPr id="13" name="Text Box 46">
            <a:extLst>
              <a:ext uri="{FF2B5EF4-FFF2-40B4-BE49-F238E27FC236}">
                <a16:creationId xmlns:a16="http://schemas.microsoft.com/office/drawing/2014/main" id="{5DC3BB08-2DFB-4FF7-B7B8-47385CBE80ED}"/>
              </a:ext>
            </a:extLst>
          </p:cNvPr>
          <p:cNvSpPr txBox="1">
            <a:spLocks noChangeArrowheads="1"/>
          </p:cNvSpPr>
          <p:nvPr/>
        </p:nvSpPr>
        <p:spPr bwMode="auto">
          <a:xfrm>
            <a:off x="4720856" y="5526595"/>
            <a:ext cx="3203945" cy="40011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Arial" pitchFamily="34" charset="0"/>
              </a:rPr>
              <a:t>Seismic amplitude spectrum </a:t>
            </a:r>
            <a:endParaRPr kumimoji="0" lang="en-US" sz="20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ea typeface="+mn-ea"/>
              <a:cs typeface="Arial" pitchFamily="34" charset="0"/>
            </a:endParaRPr>
          </a:p>
        </p:txBody>
      </p:sp>
      <p:sp>
        <p:nvSpPr>
          <p:cNvPr id="3" name="Slide Number Placeholder 2">
            <a:extLst>
              <a:ext uri="{FF2B5EF4-FFF2-40B4-BE49-F238E27FC236}">
                <a16:creationId xmlns:a16="http://schemas.microsoft.com/office/drawing/2014/main" id="{FF9FF556-A78E-8FE9-88F3-57DB453B2060}"/>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14</a:t>
            </a:fld>
            <a:endParaRPr lang="en-US" dirty="0">
              <a:solidFill>
                <a:schemeClr val="tx1"/>
              </a:solidFill>
            </a:endParaRPr>
          </a:p>
        </p:txBody>
      </p:sp>
    </p:spTree>
    <p:custDataLst>
      <p:tags r:id="rId1"/>
    </p:custDataLst>
    <p:extLst>
      <p:ext uri="{BB962C8B-B14F-4D97-AF65-F5344CB8AC3E}">
        <p14:creationId xmlns:p14="http://schemas.microsoft.com/office/powerpoint/2010/main" val="2331853895"/>
      </p:ext>
    </p:extLst>
  </p:cSld>
  <p:clrMapOvr>
    <a:masterClrMapping/>
  </p:clrMapOvr>
  <mc:AlternateContent xmlns:mc="http://schemas.openxmlformats.org/markup-compatibility/2006" xmlns:p14="http://schemas.microsoft.com/office/powerpoint/2010/main">
    <mc:Choice Requires="p14">
      <p:transition spd="slow" p14:dur="2000" advTm="130787"/>
    </mc:Choice>
    <mc:Fallback xmlns="">
      <p:transition spd="slow" advTm="13078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0"/>
          <p:cNvGrpSpPr/>
          <p:nvPr/>
        </p:nvGrpSpPr>
        <p:grpSpPr>
          <a:xfrm>
            <a:off x="4038600" y="1828800"/>
            <a:ext cx="4242816" cy="4097905"/>
            <a:chOff x="4724400" y="1752600"/>
            <a:chExt cx="4242816" cy="4097905"/>
          </a:xfrm>
        </p:grpSpPr>
        <p:pic>
          <p:nvPicPr>
            <p:cNvPr id="3" name="Picture 5"/>
            <p:cNvPicPr>
              <a:picLocks noChangeArrowheads="1"/>
            </p:cNvPicPr>
            <p:nvPr/>
          </p:nvPicPr>
          <p:blipFill>
            <a:blip r:embed="rId4" cstate="print"/>
            <a:srcRect l="18422" t="16667" r="10111" b="8333"/>
            <a:stretch>
              <a:fillRect/>
            </a:stretch>
          </p:blipFill>
          <p:spPr bwMode="auto">
            <a:xfrm>
              <a:off x="4724400" y="1752600"/>
              <a:ext cx="4242816" cy="3611880"/>
            </a:xfrm>
            <a:prstGeom prst="rect">
              <a:avLst/>
            </a:prstGeom>
            <a:noFill/>
            <a:ln w="9525">
              <a:noFill/>
              <a:miter lim="800000"/>
              <a:headEnd/>
              <a:tailEnd/>
            </a:ln>
            <a:effectLst/>
          </p:spPr>
        </p:pic>
        <p:sp>
          <p:nvSpPr>
            <p:cNvPr id="60" name="Text Box 46"/>
            <p:cNvSpPr txBox="1">
              <a:spLocks noChangeArrowheads="1"/>
            </p:cNvSpPr>
            <p:nvPr/>
          </p:nvSpPr>
          <p:spPr bwMode="auto">
            <a:xfrm>
              <a:off x="5819776" y="5450395"/>
              <a:ext cx="2409825" cy="40011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Arial" pitchFamily="34" charset="0"/>
                </a:rPr>
                <a:t>Attribute spectrum </a:t>
              </a:r>
              <a:endParaRPr kumimoji="0" lang="en-US" sz="20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ea typeface="+mn-ea"/>
                <a:cs typeface="Arial" pitchFamily="34" charset="0"/>
              </a:endParaRPr>
            </a:p>
          </p:txBody>
        </p:sp>
      </p:grpSp>
      <p:grpSp>
        <p:nvGrpSpPr>
          <p:cNvPr id="2" name="Group 55"/>
          <p:cNvGrpSpPr/>
          <p:nvPr/>
        </p:nvGrpSpPr>
        <p:grpSpPr>
          <a:xfrm>
            <a:off x="3305176" y="1143000"/>
            <a:ext cx="4619625" cy="3932238"/>
            <a:chOff x="3657600" y="990600"/>
            <a:chExt cx="4619625" cy="3932238"/>
          </a:xfrm>
        </p:grpSpPr>
        <p:grpSp>
          <p:nvGrpSpPr>
            <p:cNvPr id="4" name="Group 30"/>
            <p:cNvGrpSpPr>
              <a:grpSpLocks/>
            </p:cNvGrpSpPr>
            <p:nvPr/>
          </p:nvGrpSpPr>
          <p:grpSpPr bwMode="auto">
            <a:xfrm>
              <a:off x="3886200" y="1371600"/>
              <a:ext cx="4391025" cy="3551238"/>
              <a:chOff x="-403" y="172"/>
              <a:chExt cx="2766" cy="2237"/>
            </a:xfrm>
          </p:grpSpPr>
          <p:sp>
            <p:nvSpPr>
              <p:cNvPr id="37" name="Text Box 41"/>
              <p:cNvSpPr txBox="1">
                <a:spLocks noChangeArrowheads="1"/>
              </p:cNvSpPr>
              <p:nvPr/>
            </p:nvSpPr>
            <p:spPr bwMode="auto">
              <a:xfrm>
                <a:off x="-403" y="65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-.02</a:t>
                </a:r>
              </a:p>
            </p:txBody>
          </p:sp>
          <p:sp>
            <p:nvSpPr>
              <p:cNvPr id="38" name="Text Box 42"/>
              <p:cNvSpPr txBox="1">
                <a:spLocks noChangeArrowheads="1"/>
              </p:cNvSpPr>
              <p:nvPr/>
            </p:nvSpPr>
            <p:spPr bwMode="auto">
              <a:xfrm>
                <a:off x="-403" y="2236"/>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.02</a:t>
                </a:r>
              </a:p>
            </p:txBody>
          </p:sp>
          <p:sp>
            <p:nvSpPr>
              <p:cNvPr id="39" name="Text Box 43"/>
              <p:cNvSpPr txBox="1">
                <a:spLocks noChangeArrowheads="1"/>
              </p:cNvSpPr>
              <p:nvPr/>
            </p:nvSpPr>
            <p:spPr bwMode="auto">
              <a:xfrm>
                <a:off x="-403" y="185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.01</a:t>
                </a:r>
              </a:p>
            </p:txBody>
          </p:sp>
          <p:sp>
            <p:nvSpPr>
              <p:cNvPr id="40" name="Text Box 44"/>
              <p:cNvSpPr txBox="1">
                <a:spLocks noChangeArrowheads="1"/>
              </p:cNvSpPr>
              <p:nvPr/>
            </p:nvSpPr>
            <p:spPr bwMode="auto">
              <a:xfrm>
                <a:off x="-403" y="1036"/>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-.01</a:t>
                </a:r>
              </a:p>
            </p:txBody>
          </p:sp>
          <p:sp>
            <p:nvSpPr>
              <p:cNvPr id="41" name="Text Box 45"/>
              <p:cNvSpPr txBox="1">
                <a:spLocks noChangeArrowheads="1"/>
              </p:cNvSpPr>
              <p:nvPr/>
            </p:nvSpPr>
            <p:spPr bwMode="auto">
              <a:xfrm>
                <a:off x="2075" y="17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.02</a:t>
                </a:r>
              </a:p>
            </p:txBody>
          </p:sp>
          <p:sp>
            <p:nvSpPr>
              <p:cNvPr id="42" name="Text Box 46"/>
              <p:cNvSpPr txBox="1">
                <a:spLocks noChangeArrowheads="1"/>
              </p:cNvSpPr>
              <p:nvPr/>
            </p:nvSpPr>
            <p:spPr bwMode="auto">
              <a:xfrm>
                <a:off x="1613" y="17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.01</a:t>
                </a:r>
              </a:p>
            </p:txBody>
          </p:sp>
          <p:sp>
            <p:nvSpPr>
              <p:cNvPr id="43" name="Text Box 47"/>
              <p:cNvSpPr txBox="1">
                <a:spLocks noChangeArrowheads="1"/>
              </p:cNvSpPr>
              <p:nvPr/>
            </p:nvSpPr>
            <p:spPr bwMode="auto">
              <a:xfrm>
                <a:off x="605" y="17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-.01</a:t>
                </a:r>
              </a:p>
            </p:txBody>
          </p:sp>
          <p:sp>
            <p:nvSpPr>
              <p:cNvPr id="44" name="Text Box 48"/>
              <p:cNvSpPr txBox="1">
                <a:spLocks noChangeArrowheads="1"/>
              </p:cNvSpPr>
              <p:nvPr/>
            </p:nvSpPr>
            <p:spPr bwMode="auto">
              <a:xfrm>
                <a:off x="173" y="17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-.02</a:t>
                </a:r>
              </a:p>
            </p:txBody>
          </p:sp>
        </p:grpSp>
        <p:sp>
          <p:nvSpPr>
            <p:cNvPr id="47" name="Text Box 47"/>
            <p:cNvSpPr txBox="1">
              <a:spLocks noChangeArrowheads="1"/>
            </p:cNvSpPr>
            <p:nvPr/>
          </p:nvSpPr>
          <p:spPr bwMode="auto">
            <a:xfrm>
              <a:off x="6324600" y="1371600"/>
              <a:ext cx="457200" cy="274638"/>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0</a:t>
              </a:r>
            </a:p>
          </p:txBody>
        </p:sp>
        <p:sp>
          <p:nvSpPr>
            <p:cNvPr id="48" name="Text Box 46"/>
            <p:cNvSpPr txBox="1">
              <a:spLocks noChangeArrowheads="1"/>
            </p:cNvSpPr>
            <p:nvPr/>
          </p:nvSpPr>
          <p:spPr bwMode="auto">
            <a:xfrm rot="16200000">
              <a:off x="3072200" y="3404800"/>
              <a:ext cx="1447800"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k</a:t>
              </a:r>
              <a:r>
                <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x</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(cycles/km)</a:t>
              </a:r>
              <a:endPar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endParaRPr>
            </a:p>
          </p:txBody>
        </p:sp>
        <p:sp>
          <p:nvSpPr>
            <p:cNvPr id="51" name="Text Box 47"/>
            <p:cNvSpPr txBox="1">
              <a:spLocks noChangeArrowheads="1"/>
            </p:cNvSpPr>
            <p:nvPr/>
          </p:nvSpPr>
          <p:spPr bwMode="auto">
            <a:xfrm>
              <a:off x="3886200" y="3352800"/>
              <a:ext cx="457200" cy="274638"/>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0</a:t>
              </a:r>
            </a:p>
          </p:txBody>
        </p:sp>
        <p:sp>
          <p:nvSpPr>
            <p:cNvPr id="55" name="Text Box 46"/>
            <p:cNvSpPr txBox="1">
              <a:spLocks noChangeArrowheads="1"/>
            </p:cNvSpPr>
            <p:nvPr/>
          </p:nvSpPr>
          <p:spPr bwMode="auto">
            <a:xfrm>
              <a:off x="5715000" y="990600"/>
              <a:ext cx="1447800"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k</a:t>
              </a:r>
              <a:r>
                <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y</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(cycles/km)</a:t>
              </a:r>
              <a:endPar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endParaRPr>
            </a:p>
          </p:txBody>
        </p:sp>
      </p:grpSp>
      <p:sp>
        <p:nvSpPr>
          <p:cNvPr id="27" name="Text Box 5"/>
          <p:cNvSpPr txBox="1">
            <a:spLocks noChangeArrowheads="1"/>
          </p:cNvSpPr>
          <p:nvPr/>
        </p:nvSpPr>
        <p:spPr bwMode="auto">
          <a:xfrm>
            <a:off x="8989841" y="6488668"/>
            <a:ext cx="3202159" cy="400110"/>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10" name="Text Box 6">
            <a:extLst>
              <a:ext uri="{FF2B5EF4-FFF2-40B4-BE49-F238E27FC236}">
                <a16:creationId xmlns:a16="http://schemas.microsoft.com/office/drawing/2014/main" id="{CA39A7D3-39D4-4C16-A962-4D2F714AC192}"/>
              </a:ext>
            </a:extLst>
          </p:cNvPr>
          <p:cNvSpPr txBox="1">
            <a:spLocks noChangeArrowheads="1"/>
          </p:cNvSpPr>
          <p:nvPr/>
        </p:nvSpPr>
        <p:spPr bwMode="auto">
          <a:xfrm>
            <a:off x="68261" y="16382"/>
            <a:ext cx="11840203" cy="58477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x</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a:t>
            </a: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y</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 magnitude spectrum of the Sobel filter similarity (coherence) </a:t>
            </a:r>
          </a:p>
        </p:txBody>
      </p:sp>
      <p:sp>
        <p:nvSpPr>
          <p:cNvPr id="11" name="Arrow: Right 10">
            <a:extLst>
              <a:ext uri="{FF2B5EF4-FFF2-40B4-BE49-F238E27FC236}">
                <a16:creationId xmlns:a16="http://schemas.microsoft.com/office/drawing/2014/main" id="{409596E7-974C-47A6-AA59-27399F430A40}"/>
              </a:ext>
            </a:extLst>
          </p:cNvPr>
          <p:cNvSpPr/>
          <p:nvPr/>
        </p:nvSpPr>
        <p:spPr>
          <a:xfrm flipH="1">
            <a:off x="6634714" y="2944747"/>
            <a:ext cx="2103125" cy="4001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Focused pedestals</a:t>
            </a:r>
          </a:p>
        </p:txBody>
      </p:sp>
      <p:sp>
        <p:nvSpPr>
          <p:cNvPr id="12" name="Arrow: Right 11">
            <a:extLst>
              <a:ext uri="{FF2B5EF4-FFF2-40B4-BE49-F238E27FC236}">
                <a16:creationId xmlns:a16="http://schemas.microsoft.com/office/drawing/2014/main" id="{54D4DFBA-BC67-41D4-A7B7-3D63930ECA2B}"/>
              </a:ext>
            </a:extLst>
          </p:cNvPr>
          <p:cNvSpPr/>
          <p:nvPr/>
        </p:nvSpPr>
        <p:spPr>
          <a:xfrm flipH="1">
            <a:off x="6634714" y="3430772"/>
            <a:ext cx="2103125" cy="4001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Smaller Reflector response</a:t>
            </a:r>
          </a:p>
        </p:txBody>
      </p:sp>
      <p:sp>
        <p:nvSpPr>
          <p:cNvPr id="5" name="Slide Number Placeholder 4">
            <a:extLst>
              <a:ext uri="{FF2B5EF4-FFF2-40B4-BE49-F238E27FC236}">
                <a16:creationId xmlns:a16="http://schemas.microsoft.com/office/drawing/2014/main" id="{85AC06D7-4C2B-687C-64B3-69F2EC01D8A8}"/>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15</a:t>
            </a:fld>
            <a:endParaRPr lang="en-US" dirty="0">
              <a:solidFill>
                <a:schemeClr val="tx1"/>
              </a:solidFill>
            </a:endParaRPr>
          </a:p>
        </p:txBody>
      </p:sp>
    </p:spTree>
    <p:custDataLst>
      <p:tags r:id="rId1"/>
    </p:custDataLst>
    <p:extLst>
      <p:ext uri="{BB962C8B-B14F-4D97-AF65-F5344CB8AC3E}">
        <p14:creationId xmlns:p14="http://schemas.microsoft.com/office/powerpoint/2010/main" val="3552894500"/>
      </p:ext>
    </p:extLst>
  </p:cSld>
  <p:clrMapOvr>
    <a:masterClrMapping/>
  </p:clrMapOvr>
  <mc:AlternateContent xmlns:mc="http://schemas.openxmlformats.org/markup-compatibility/2006" xmlns:p14="http://schemas.microsoft.com/office/powerpoint/2010/main">
    <mc:Choice Requires="p14">
      <p:transition spd="slow" p14:dur="2000" advTm="130787"/>
    </mc:Choice>
    <mc:Fallback xmlns="">
      <p:transition spd="slow" advTm="13078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l="10284" t="11962" r="14295" b="13043"/>
          <a:stretch>
            <a:fillRect/>
          </a:stretch>
        </p:blipFill>
        <p:spPr bwMode="auto">
          <a:xfrm>
            <a:off x="4038601" y="1828800"/>
            <a:ext cx="4238445" cy="3614468"/>
          </a:xfrm>
          <a:prstGeom prst="rect">
            <a:avLst/>
          </a:prstGeom>
          <a:noFill/>
          <a:ln w="9525">
            <a:noFill/>
            <a:miter lim="800000"/>
            <a:headEnd/>
            <a:tailEnd/>
          </a:ln>
          <a:effectLst/>
        </p:spPr>
      </p:pic>
      <p:grpSp>
        <p:nvGrpSpPr>
          <p:cNvPr id="2" name="Group 55"/>
          <p:cNvGrpSpPr/>
          <p:nvPr/>
        </p:nvGrpSpPr>
        <p:grpSpPr>
          <a:xfrm>
            <a:off x="3305176" y="1143000"/>
            <a:ext cx="4619625" cy="3932238"/>
            <a:chOff x="3657600" y="990600"/>
            <a:chExt cx="4619625" cy="3932238"/>
          </a:xfrm>
        </p:grpSpPr>
        <p:grpSp>
          <p:nvGrpSpPr>
            <p:cNvPr id="4" name="Group 30"/>
            <p:cNvGrpSpPr>
              <a:grpSpLocks/>
            </p:cNvGrpSpPr>
            <p:nvPr/>
          </p:nvGrpSpPr>
          <p:grpSpPr bwMode="auto">
            <a:xfrm>
              <a:off x="3886200" y="1371600"/>
              <a:ext cx="4391025" cy="3551238"/>
              <a:chOff x="-403" y="172"/>
              <a:chExt cx="2766" cy="2237"/>
            </a:xfrm>
          </p:grpSpPr>
          <p:sp>
            <p:nvSpPr>
              <p:cNvPr id="37" name="Text Box 41"/>
              <p:cNvSpPr txBox="1">
                <a:spLocks noChangeArrowheads="1"/>
              </p:cNvSpPr>
              <p:nvPr/>
            </p:nvSpPr>
            <p:spPr bwMode="auto">
              <a:xfrm>
                <a:off x="-403" y="65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-.02</a:t>
                </a:r>
              </a:p>
            </p:txBody>
          </p:sp>
          <p:sp>
            <p:nvSpPr>
              <p:cNvPr id="38" name="Text Box 42"/>
              <p:cNvSpPr txBox="1">
                <a:spLocks noChangeArrowheads="1"/>
              </p:cNvSpPr>
              <p:nvPr/>
            </p:nvSpPr>
            <p:spPr bwMode="auto">
              <a:xfrm>
                <a:off x="-403" y="2236"/>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.02</a:t>
                </a:r>
              </a:p>
            </p:txBody>
          </p:sp>
          <p:sp>
            <p:nvSpPr>
              <p:cNvPr id="39" name="Text Box 43"/>
              <p:cNvSpPr txBox="1">
                <a:spLocks noChangeArrowheads="1"/>
              </p:cNvSpPr>
              <p:nvPr/>
            </p:nvSpPr>
            <p:spPr bwMode="auto">
              <a:xfrm>
                <a:off x="-403" y="185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.01</a:t>
                </a:r>
              </a:p>
            </p:txBody>
          </p:sp>
          <p:sp>
            <p:nvSpPr>
              <p:cNvPr id="40" name="Text Box 44"/>
              <p:cNvSpPr txBox="1">
                <a:spLocks noChangeArrowheads="1"/>
              </p:cNvSpPr>
              <p:nvPr/>
            </p:nvSpPr>
            <p:spPr bwMode="auto">
              <a:xfrm>
                <a:off x="-403" y="1036"/>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-.01</a:t>
                </a:r>
              </a:p>
            </p:txBody>
          </p:sp>
          <p:sp>
            <p:nvSpPr>
              <p:cNvPr id="41" name="Text Box 45"/>
              <p:cNvSpPr txBox="1">
                <a:spLocks noChangeArrowheads="1"/>
              </p:cNvSpPr>
              <p:nvPr/>
            </p:nvSpPr>
            <p:spPr bwMode="auto">
              <a:xfrm>
                <a:off x="2075" y="17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.02</a:t>
                </a:r>
              </a:p>
            </p:txBody>
          </p:sp>
          <p:sp>
            <p:nvSpPr>
              <p:cNvPr id="42" name="Text Box 46"/>
              <p:cNvSpPr txBox="1">
                <a:spLocks noChangeArrowheads="1"/>
              </p:cNvSpPr>
              <p:nvPr/>
            </p:nvSpPr>
            <p:spPr bwMode="auto">
              <a:xfrm>
                <a:off x="1613" y="17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.01</a:t>
                </a:r>
              </a:p>
            </p:txBody>
          </p:sp>
          <p:sp>
            <p:nvSpPr>
              <p:cNvPr id="43" name="Text Box 47"/>
              <p:cNvSpPr txBox="1">
                <a:spLocks noChangeArrowheads="1"/>
              </p:cNvSpPr>
              <p:nvPr/>
            </p:nvSpPr>
            <p:spPr bwMode="auto">
              <a:xfrm>
                <a:off x="605" y="17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-.01</a:t>
                </a:r>
              </a:p>
            </p:txBody>
          </p:sp>
          <p:sp>
            <p:nvSpPr>
              <p:cNvPr id="44" name="Text Box 48"/>
              <p:cNvSpPr txBox="1">
                <a:spLocks noChangeArrowheads="1"/>
              </p:cNvSpPr>
              <p:nvPr/>
            </p:nvSpPr>
            <p:spPr bwMode="auto">
              <a:xfrm>
                <a:off x="173" y="172"/>
                <a:ext cx="288" cy="17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-.02</a:t>
                </a:r>
              </a:p>
            </p:txBody>
          </p:sp>
        </p:grpSp>
        <p:sp>
          <p:nvSpPr>
            <p:cNvPr id="47" name="Text Box 47"/>
            <p:cNvSpPr txBox="1">
              <a:spLocks noChangeArrowheads="1"/>
            </p:cNvSpPr>
            <p:nvPr/>
          </p:nvSpPr>
          <p:spPr bwMode="auto">
            <a:xfrm>
              <a:off x="6324600" y="1371600"/>
              <a:ext cx="457200" cy="274638"/>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0</a:t>
              </a:r>
            </a:p>
          </p:txBody>
        </p:sp>
        <p:sp>
          <p:nvSpPr>
            <p:cNvPr id="48" name="Text Box 46"/>
            <p:cNvSpPr txBox="1">
              <a:spLocks noChangeArrowheads="1"/>
            </p:cNvSpPr>
            <p:nvPr/>
          </p:nvSpPr>
          <p:spPr bwMode="auto">
            <a:xfrm rot="16200000">
              <a:off x="3072200" y="3404800"/>
              <a:ext cx="1447800"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k</a:t>
              </a:r>
              <a:r>
                <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x</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(cycles/km)</a:t>
              </a:r>
              <a:endPar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endParaRPr>
            </a:p>
          </p:txBody>
        </p:sp>
        <p:sp>
          <p:nvSpPr>
            <p:cNvPr id="51" name="Text Box 47"/>
            <p:cNvSpPr txBox="1">
              <a:spLocks noChangeArrowheads="1"/>
            </p:cNvSpPr>
            <p:nvPr/>
          </p:nvSpPr>
          <p:spPr bwMode="auto">
            <a:xfrm>
              <a:off x="3886200" y="3352800"/>
              <a:ext cx="457200" cy="274638"/>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0</a:t>
              </a:r>
            </a:p>
          </p:txBody>
        </p:sp>
        <p:sp>
          <p:nvSpPr>
            <p:cNvPr id="55" name="Text Box 46"/>
            <p:cNvSpPr txBox="1">
              <a:spLocks noChangeArrowheads="1"/>
            </p:cNvSpPr>
            <p:nvPr/>
          </p:nvSpPr>
          <p:spPr bwMode="auto">
            <a:xfrm>
              <a:off x="5715000" y="990600"/>
              <a:ext cx="1447800"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k</a:t>
              </a:r>
              <a:r>
                <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y</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(cycles/km)</a:t>
              </a:r>
              <a:endParaRPr kumimoji="0" lang="en-US" sz="1200" b="0"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endParaRPr>
            </a:p>
          </p:txBody>
        </p:sp>
      </p:grpSp>
      <p:sp>
        <p:nvSpPr>
          <p:cNvPr id="27" name="Text Box 5"/>
          <p:cNvSpPr txBox="1">
            <a:spLocks noChangeArrowheads="1"/>
          </p:cNvSpPr>
          <p:nvPr/>
        </p:nvSpPr>
        <p:spPr bwMode="auto">
          <a:xfrm>
            <a:off x="8989841" y="6488668"/>
            <a:ext cx="3202159" cy="400110"/>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10" name="Text Box 6">
            <a:extLst>
              <a:ext uri="{FF2B5EF4-FFF2-40B4-BE49-F238E27FC236}">
                <a16:creationId xmlns:a16="http://schemas.microsoft.com/office/drawing/2014/main" id="{9848E4D4-0E44-452D-9DA2-B56E5BC6BD1F}"/>
              </a:ext>
            </a:extLst>
          </p:cNvPr>
          <p:cNvSpPr txBox="1">
            <a:spLocks noChangeArrowheads="1"/>
          </p:cNvSpPr>
          <p:nvPr/>
        </p:nvSpPr>
        <p:spPr bwMode="auto">
          <a:xfrm>
            <a:off x="68261" y="16382"/>
            <a:ext cx="11840203" cy="58477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x</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a:t>
            </a: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y</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 magnitude spectrum after application of an </a:t>
            </a:r>
            <a:r>
              <a:rPr kumimoji="0" lang="en-US" sz="3200" b="0" i="0" u="none" strike="noStrike" kern="1200" cap="none" spc="0" normalizeH="0" baseline="0" noProof="0" dirty="0" err="1">
                <a:ln>
                  <a:noFill/>
                </a:ln>
                <a:solidFill>
                  <a:srgbClr val="FFCC00"/>
                </a:solidFill>
                <a:effectLst>
                  <a:outerShdw blurRad="38100" dist="38100" dir="2700000" algn="tl">
                    <a:srgbClr val="000000"/>
                  </a:outerShdw>
                </a:effectLst>
                <a:uLnTx/>
                <a:uFillTx/>
                <a:ea typeface="+mn-ea"/>
                <a:cs typeface="+mn-cs"/>
              </a:rPr>
              <a:t>LoG</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 </a:t>
            </a:r>
            <a:r>
              <a:rPr lang="en-US" sz="3200" dirty="0">
                <a:solidFill>
                  <a:srgbClr val="FFCC00"/>
                </a:solidFill>
                <a:effectLst>
                  <a:outerShdw blurRad="38100" dist="38100" dir="2700000" algn="tl">
                    <a:srgbClr val="000000"/>
                  </a:outerShdw>
                </a:effectLst>
              </a:rPr>
              <a:t>sharpening filter</a:t>
            </a:r>
            <a:endPar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endParaRPr>
          </a:p>
        </p:txBody>
      </p:sp>
      <p:sp>
        <p:nvSpPr>
          <p:cNvPr id="11" name="Text Box 46">
            <a:extLst>
              <a:ext uri="{FF2B5EF4-FFF2-40B4-BE49-F238E27FC236}">
                <a16:creationId xmlns:a16="http://schemas.microsoft.com/office/drawing/2014/main" id="{277B4575-985E-4853-82A6-63FA75CFF829}"/>
              </a:ext>
            </a:extLst>
          </p:cNvPr>
          <p:cNvSpPr txBox="1">
            <a:spLocks noChangeArrowheads="1"/>
          </p:cNvSpPr>
          <p:nvPr/>
        </p:nvSpPr>
        <p:spPr bwMode="auto">
          <a:xfrm>
            <a:off x="4157330" y="5526595"/>
            <a:ext cx="3859619" cy="86177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Arial" pitchFamily="34" charset="0"/>
              </a:rPr>
              <a:t>Sharpened attribute spectrum</a:t>
            </a:r>
          </a:p>
          <a:p>
            <a:pPr marL="0" marR="0" lvl="0" indent="0" algn="ctr" defTabSz="914400" rtl="0" eaLnBrk="1" fontAlgn="auto" latinLnBrk="0" hangingPunct="1">
              <a:lnSpc>
                <a:spcPct val="100000"/>
              </a:lnSpc>
              <a:spcBef>
                <a:spcPct val="50000"/>
              </a:spcBef>
              <a:spcAft>
                <a:spcPts val="0"/>
              </a:spcAft>
              <a:buClrTx/>
              <a:buSzTx/>
              <a:buFontTx/>
              <a:buNone/>
              <a:tabLst/>
              <a:defRPr/>
            </a:pPr>
            <a:r>
              <a:rPr lang="en-US" sz="2000" dirty="0">
                <a:solidFill>
                  <a:srgbClr val="FFFF00"/>
                </a:solidFill>
                <a:effectLst>
                  <a:outerShdw blurRad="38100" dist="38100" dir="2700000" algn="tl">
                    <a:srgbClr val="000000">
                      <a:alpha val="43137"/>
                    </a:srgbClr>
                  </a:outerShdw>
                </a:effectLst>
                <a:cs typeface="Arial" pitchFamily="34" charset="0"/>
              </a:rPr>
              <a:t>Using Laplacian of a Gaussian (</a:t>
            </a:r>
            <a:r>
              <a:rPr lang="en-US" sz="2000" dirty="0" err="1">
                <a:solidFill>
                  <a:srgbClr val="FFFF00"/>
                </a:solidFill>
                <a:effectLst>
                  <a:outerShdw blurRad="38100" dist="38100" dir="2700000" algn="tl">
                    <a:srgbClr val="000000">
                      <a:alpha val="43137"/>
                    </a:srgbClr>
                  </a:outerShdw>
                </a:effectLst>
                <a:cs typeface="Arial" pitchFamily="34" charset="0"/>
              </a:rPr>
              <a:t>LoG</a:t>
            </a:r>
            <a:r>
              <a:rPr lang="en-US" sz="2000" dirty="0">
                <a:solidFill>
                  <a:srgbClr val="FFFF00"/>
                </a:solidFill>
                <a:effectLst>
                  <a:outerShdw blurRad="38100" dist="38100" dir="2700000" algn="tl">
                    <a:srgbClr val="000000">
                      <a:alpha val="43137"/>
                    </a:srgbClr>
                  </a:outerShdw>
                </a:effectLst>
                <a:cs typeface="Arial" pitchFamily="34" charset="0"/>
              </a:rPr>
              <a:t>)</a:t>
            </a:r>
            <a:r>
              <a:rPr kumimoji="0" lang="en-US" sz="2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Arial" pitchFamily="34" charset="0"/>
              </a:rPr>
              <a:t> </a:t>
            </a:r>
            <a:endParaRPr kumimoji="0" lang="en-US" sz="20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ea typeface="+mn-ea"/>
              <a:cs typeface="Arial" pitchFamily="34" charset="0"/>
            </a:endParaRPr>
          </a:p>
        </p:txBody>
      </p:sp>
      <p:sp>
        <p:nvSpPr>
          <p:cNvPr id="15" name="Arrow: Right 14">
            <a:extLst>
              <a:ext uri="{FF2B5EF4-FFF2-40B4-BE49-F238E27FC236}">
                <a16:creationId xmlns:a16="http://schemas.microsoft.com/office/drawing/2014/main" id="{0DAB9FBA-D932-49F3-8A28-91D5990ABAD2}"/>
              </a:ext>
            </a:extLst>
          </p:cNvPr>
          <p:cNvSpPr/>
          <p:nvPr/>
        </p:nvSpPr>
        <p:spPr>
          <a:xfrm flipH="1">
            <a:off x="6634714" y="2944747"/>
            <a:ext cx="2103125" cy="4001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Sharpened pedestals</a:t>
            </a:r>
          </a:p>
        </p:txBody>
      </p:sp>
      <p:sp>
        <p:nvSpPr>
          <p:cNvPr id="16" name="Arrow: Right 15">
            <a:extLst>
              <a:ext uri="{FF2B5EF4-FFF2-40B4-BE49-F238E27FC236}">
                <a16:creationId xmlns:a16="http://schemas.microsoft.com/office/drawing/2014/main" id="{AA7DC002-F7C0-4169-9286-E71EFD62F630}"/>
              </a:ext>
            </a:extLst>
          </p:cNvPr>
          <p:cNvSpPr/>
          <p:nvPr/>
        </p:nvSpPr>
        <p:spPr>
          <a:xfrm flipH="1">
            <a:off x="6634714" y="3430772"/>
            <a:ext cx="2103125" cy="4001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Muted reflector response</a:t>
            </a:r>
          </a:p>
        </p:txBody>
      </p:sp>
      <p:sp>
        <p:nvSpPr>
          <p:cNvPr id="3" name="Slide Number Placeholder 2">
            <a:extLst>
              <a:ext uri="{FF2B5EF4-FFF2-40B4-BE49-F238E27FC236}">
                <a16:creationId xmlns:a16="http://schemas.microsoft.com/office/drawing/2014/main" id="{59DA9387-7A7A-A5DB-A33F-B1570528ABE5}"/>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16</a:t>
            </a:fld>
            <a:endParaRPr lang="en-US" dirty="0">
              <a:solidFill>
                <a:schemeClr val="tx1"/>
              </a:solidFill>
            </a:endParaRPr>
          </a:p>
        </p:txBody>
      </p:sp>
    </p:spTree>
    <p:custDataLst>
      <p:tags r:id="rId1"/>
    </p:custDataLst>
    <p:extLst>
      <p:ext uri="{BB962C8B-B14F-4D97-AF65-F5344CB8AC3E}">
        <p14:creationId xmlns:p14="http://schemas.microsoft.com/office/powerpoint/2010/main" val="2657308332"/>
      </p:ext>
    </p:extLst>
  </p:cSld>
  <p:clrMapOvr>
    <a:masterClrMapping/>
  </p:clrMapOvr>
  <mc:AlternateContent xmlns:mc="http://schemas.openxmlformats.org/markup-compatibility/2006" xmlns:p14="http://schemas.microsoft.com/office/powerpoint/2010/main">
    <mc:Choice Requires="p14">
      <p:transition spd="slow" p14:dur="2000" advTm="130787"/>
    </mc:Choice>
    <mc:Fallback xmlns="">
      <p:transition spd="slow" advTm="13078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58"/>
          <p:cNvSpPr/>
          <p:nvPr/>
        </p:nvSpPr>
        <p:spPr>
          <a:xfrm>
            <a:off x="2216887" y="1681275"/>
            <a:ext cx="5105400" cy="1136650"/>
          </a:xfrm>
          <a:custGeom>
            <a:avLst/>
            <a:gdLst>
              <a:gd name="connsiteX0" fmla="*/ 0 w 5105400"/>
              <a:gd name="connsiteY0" fmla="*/ 1136650 h 1136650"/>
              <a:gd name="connsiteX1" fmla="*/ 546100 w 5105400"/>
              <a:gd name="connsiteY1" fmla="*/ 984250 h 1136650"/>
              <a:gd name="connsiteX2" fmla="*/ 1066800 w 5105400"/>
              <a:gd name="connsiteY2" fmla="*/ 946150 h 1136650"/>
              <a:gd name="connsiteX3" fmla="*/ 1549400 w 5105400"/>
              <a:gd name="connsiteY3" fmla="*/ 577850 h 1136650"/>
              <a:gd name="connsiteX4" fmla="*/ 2044700 w 5105400"/>
              <a:gd name="connsiteY4" fmla="*/ 349250 h 1136650"/>
              <a:gd name="connsiteX5" fmla="*/ 2565400 w 5105400"/>
              <a:gd name="connsiteY5" fmla="*/ 44450 h 1136650"/>
              <a:gd name="connsiteX6" fmla="*/ 3086100 w 5105400"/>
              <a:gd name="connsiteY6" fmla="*/ 82550 h 1136650"/>
              <a:gd name="connsiteX7" fmla="*/ 3517900 w 5105400"/>
              <a:gd name="connsiteY7" fmla="*/ 234950 h 1136650"/>
              <a:gd name="connsiteX8" fmla="*/ 3771900 w 5105400"/>
              <a:gd name="connsiteY8" fmla="*/ 679450 h 1136650"/>
              <a:gd name="connsiteX9" fmla="*/ 4368800 w 5105400"/>
              <a:gd name="connsiteY9" fmla="*/ 704850 h 1136650"/>
              <a:gd name="connsiteX10" fmla="*/ 4800600 w 5105400"/>
              <a:gd name="connsiteY10" fmla="*/ 920750 h 1136650"/>
              <a:gd name="connsiteX11" fmla="*/ 5067300 w 5105400"/>
              <a:gd name="connsiteY11" fmla="*/ 895350 h 1136650"/>
              <a:gd name="connsiteX12" fmla="*/ 5029200 w 5105400"/>
              <a:gd name="connsiteY12" fmla="*/ 895350 h 113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5400" h="1136650">
                <a:moveTo>
                  <a:pt x="0" y="1136650"/>
                </a:moveTo>
                <a:cubicBezTo>
                  <a:pt x="184150" y="1076325"/>
                  <a:pt x="368300" y="1016000"/>
                  <a:pt x="546100" y="984250"/>
                </a:cubicBezTo>
                <a:cubicBezTo>
                  <a:pt x="723900" y="952500"/>
                  <a:pt x="899583" y="1013883"/>
                  <a:pt x="1066800" y="946150"/>
                </a:cubicBezTo>
                <a:cubicBezTo>
                  <a:pt x="1234017" y="878417"/>
                  <a:pt x="1386417" y="677333"/>
                  <a:pt x="1549400" y="577850"/>
                </a:cubicBezTo>
                <a:cubicBezTo>
                  <a:pt x="1712383" y="478367"/>
                  <a:pt x="1875367" y="438150"/>
                  <a:pt x="2044700" y="349250"/>
                </a:cubicBezTo>
                <a:cubicBezTo>
                  <a:pt x="2214033" y="260350"/>
                  <a:pt x="2391833" y="88900"/>
                  <a:pt x="2565400" y="44450"/>
                </a:cubicBezTo>
                <a:cubicBezTo>
                  <a:pt x="2738967" y="0"/>
                  <a:pt x="2927350" y="50800"/>
                  <a:pt x="3086100" y="82550"/>
                </a:cubicBezTo>
                <a:cubicBezTo>
                  <a:pt x="3244850" y="114300"/>
                  <a:pt x="3403600" y="135467"/>
                  <a:pt x="3517900" y="234950"/>
                </a:cubicBezTo>
                <a:cubicBezTo>
                  <a:pt x="3632200" y="334433"/>
                  <a:pt x="3630083" y="601133"/>
                  <a:pt x="3771900" y="679450"/>
                </a:cubicBezTo>
                <a:cubicBezTo>
                  <a:pt x="3913717" y="757767"/>
                  <a:pt x="4197350" y="664633"/>
                  <a:pt x="4368800" y="704850"/>
                </a:cubicBezTo>
                <a:cubicBezTo>
                  <a:pt x="4540250" y="745067"/>
                  <a:pt x="4684183" y="889000"/>
                  <a:pt x="4800600" y="920750"/>
                </a:cubicBezTo>
                <a:cubicBezTo>
                  <a:pt x="4917017" y="952500"/>
                  <a:pt x="5029200" y="899583"/>
                  <a:pt x="5067300" y="895350"/>
                </a:cubicBezTo>
                <a:cubicBezTo>
                  <a:pt x="5105400" y="891117"/>
                  <a:pt x="5029200" y="895350"/>
                  <a:pt x="5029200" y="895350"/>
                </a:cubicBezTo>
              </a:path>
            </a:pathLst>
          </a:custGeom>
          <a:ln w="38100">
            <a:solidFill>
              <a:srgbClr val="FF99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grpSp>
        <p:nvGrpSpPr>
          <p:cNvPr id="2" name="Group 113"/>
          <p:cNvGrpSpPr>
            <a:grpSpLocks/>
          </p:cNvGrpSpPr>
          <p:nvPr/>
        </p:nvGrpSpPr>
        <p:grpSpPr bwMode="auto">
          <a:xfrm>
            <a:off x="1150087" y="671625"/>
            <a:ext cx="7467600" cy="3048000"/>
            <a:chOff x="0" y="288"/>
            <a:chExt cx="4617" cy="1871"/>
          </a:xfrm>
        </p:grpSpPr>
        <p:sp>
          <p:nvSpPr>
            <p:cNvPr id="106573" name="Line 77"/>
            <p:cNvSpPr>
              <a:spLocks noChangeShapeType="1"/>
            </p:cNvSpPr>
            <p:nvPr/>
          </p:nvSpPr>
          <p:spPr bwMode="auto">
            <a:xfrm flipV="1">
              <a:off x="645" y="500"/>
              <a:ext cx="0" cy="1430"/>
            </a:xfrm>
            <a:prstGeom prst="line">
              <a:avLst/>
            </a:prstGeom>
            <a:noFill/>
            <a:ln w="9525">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574" name="Line 78"/>
            <p:cNvSpPr>
              <a:spLocks noChangeShapeType="1"/>
            </p:cNvSpPr>
            <p:nvPr/>
          </p:nvSpPr>
          <p:spPr bwMode="auto">
            <a:xfrm>
              <a:off x="645" y="1930"/>
              <a:ext cx="3972" cy="0"/>
            </a:xfrm>
            <a:prstGeom prst="line">
              <a:avLst/>
            </a:prstGeom>
            <a:noFill/>
            <a:ln w="9525">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580" name="Line 84"/>
            <p:cNvSpPr>
              <a:spLocks noChangeShapeType="1"/>
            </p:cNvSpPr>
            <p:nvPr/>
          </p:nvSpPr>
          <p:spPr bwMode="auto">
            <a:xfrm flipV="1">
              <a:off x="3770" y="500"/>
              <a:ext cx="0" cy="1430"/>
            </a:xfrm>
            <a:prstGeom prst="line">
              <a:avLst/>
            </a:prstGeom>
            <a:noFill/>
            <a:ln w="9525">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581" name="Text Box 85"/>
            <p:cNvSpPr txBox="1">
              <a:spLocks noChangeArrowheads="1"/>
            </p:cNvSpPr>
            <p:nvPr/>
          </p:nvSpPr>
          <p:spPr bwMode="auto">
            <a:xfrm rot="16200000">
              <a:off x="-56" y="965"/>
              <a:ext cx="876" cy="178"/>
            </a:xfrm>
            <a:prstGeom prst="rect">
              <a:avLst/>
            </a:prstGeom>
            <a:noFill/>
            <a:ln w="9525">
              <a:noFill/>
              <a:miter lim="800000"/>
              <a:headEnd/>
              <a:tailEnd/>
            </a:ln>
          </p:spPr>
          <p:txBody>
            <a:bodyPr lIns="75895" tIns="37948" rIns="75895" bIns="37948"/>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ea typeface="+mn-ea"/>
                  <a:cs typeface="Arial" pitchFamily="34" charset="0"/>
                </a:rPr>
                <a:t>Amplitude</a:t>
              </a:r>
            </a:p>
          </p:txBody>
        </p:sp>
        <p:sp>
          <p:nvSpPr>
            <p:cNvPr id="106582" name="Oval 86"/>
            <p:cNvSpPr>
              <a:spLocks noChangeArrowheads="1"/>
            </p:cNvSpPr>
            <p:nvPr/>
          </p:nvSpPr>
          <p:spPr bwMode="auto">
            <a:xfrm>
              <a:off x="618" y="1538"/>
              <a:ext cx="53" cy="53"/>
            </a:xfrm>
            <a:prstGeom prst="ellipse">
              <a:avLst/>
            </a:prstGeom>
            <a:solidFill>
              <a:srgbClr val="DDDDDD"/>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583" name="Oval 87"/>
            <p:cNvSpPr>
              <a:spLocks noChangeArrowheads="1"/>
            </p:cNvSpPr>
            <p:nvPr/>
          </p:nvSpPr>
          <p:spPr bwMode="auto">
            <a:xfrm>
              <a:off x="1258" y="1414"/>
              <a:ext cx="53" cy="53"/>
            </a:xfrm>
            <a:prstGeom prst="ellipse">
              <a:avLst/>
            </a:prstGeom>
            <a:solidFill>
              <a:srgbClr val="DDDDDD"/>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584" name="Text Box 88"/>
            <p:cNvSpPr txBox="1">
              <a:spLocks noChangeArrowheads="1"/>
            </p:cNvSpPr>
            <p:nvPr/>
          </p:nvSpPr>
          <p:spPr bwMode="auto">
            <a:xfrm>
              <a:off x="1121" y="1189"/>
              <a:ext cx="265" cy="190"/>
            </a:xfrm>
            <a:prstGeom prst="rect">
              <a:avLst/>
            </a:prstGeom>
            <a:noFill/>
            <a:ln w="9525">
              <a:noFill/>
              <a:miter lim="800000"/>
              <a:headEnd/>
              <a:tailEnd/>
            </a:ln>
          </p:spPr>
          <p:txBody>
            <a:bodyPr lIns="75895" tIns="37948" rIns="75895" bIns="37948"/>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a:ln>
                    <a:noFill/>
                  </a:ln>
                  <a:solidFill>
                    <a:srgbClr val="FFFF00"/>
                  </a:solidFill>
                  <a:effectLst/>
                  <a:uLnTx/>
                  <a:uFillTx/>
                  <a:ea typeface="+mn-ea"/>
                  <a:cs typeface="Arial" pitchFamily="34" charset="0"/>
                </a:rPr>
                <a:t>α</a:t>
              </a:r>
              <a:r>
                <a:rPr kumimoji="0" lang="en-US" sz="1600" b="0" i="0" u="none" strike="noStrike" kern="1200" cap="none" spc="0" normalizeH="0" baseline="-25000" noProof="0" dirty="0">
                  <a:ln>
                    <a:noFill/>
                  </a:ln>
                  <a:solidFill>
                    <a:srgbClr val="FFFF00"/>
                  </a:solidFill>
                  <a:effectLst/>
                  <a:uLnTx/>
                  <a:uFillTx/>
                  <a:ea typeface="+mn-ea"/>
                  <a:cs typeface="Arial" pitchFamily="34" charset="0"/>
                </a:rPr>
                <a:t>2</a:t>
              </a:r>
              <a:endParaRPr kumimoji="0" lang="en-US" sz="1600" b="0" i="0" u="none" strike="noStrike" kern="1200" cap="none" spc="0" normalizeH="0" baseline="0" noProof="0" dirty="0">
                <a:ln>
                  <a:noFill/>
                </a:ln>
                <a:solidFill>
                  <a:srgbClr val="FFFF00"/>
                </a:solidFill>
                <a:effectLst/>
                <a:uLnTx/>
                <a:uFillTx/>
                <a:ea typeface="+mn-ea"/>
                <a:cs typeface="Arial" pitchFamily="34" charset="0"/>
              </a:endParaRPr>
            </a:p>
          </p:txBody>
        </p:sp>
        <p:sp>
          <p:nvSpPr>
            <p:cNvPr id="106585" name="Text Box 89"/>
            <p:cNvSpPr txBox="1">
              <a:spLocks noChangeArrowheads="1"/>
            </p:cNvSpPr>
            <p:nvPr/>
          </p:nvSpPr>
          <p:spPr bwMode="auto">
            <a:xfrm>
              <a:off x="592" y="1347"/>
              <a:ext cx="264" cy="191"/>
            </a:xfrm>
            <a:prstGeom prst="rect">
              <a:avLst/>
            </a:prstGeom>
            <a:noFill/>
            <a:ln w="9525">
              <a:noFill/>
              <a:miter lim="800000"/>
              <a:headEnd/>
              <a:tailEnd/>
            </a:ln>
          </p:spPr>
          <p:txBody>
            <a:bodyPr lIns="75895" tIns="37948" rIns="75895" bIns="37948"/>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a:ln>
                    <a:noFill/>
                  </a:ln>
                  <a:solidFill>
                    <a:srgbClr val="FFFF00"/>
                  </a:solidFill>
                  <a:effectLst/>
                  <a:uLnTx/>
                  <a:uFillTx/>
                  <a:ea typeface="+mn-ea"/>
                  <a:cs typeface="Arial" pitchFamily="34" charset="0"/>
                </a:rPr>
                <a:t>α</a:t>
              </a:r>
              <a:r>
                <a:rPr kumimoji="0" lang="en-US" sz="1600" b="0" i="0" u="none" strike="noStrike" kern="1200" cap="none" spc="0" normalizeH="0" baseline="-25000" noProof="0" dirty="0">
                  <a:ln>
                    <a:noFill/>
                  </a:ln>
                  <a:solidFill>
                    <a:srgbClr val="FFFF00"/>
                  </a:solidFill>
                  <a:effectLst/>
                  <a:uLnTx/>
                  <a:uFillTx/>
                  <a:ea typeface="+mn-ea"/>
                  <a:cs typeface="Arial" pitchFamily="34" charset="0"/>
                </a:rPr>
                <a:t>1</a:t>
              </a:r>
              <a:endParaRPr kumimoji="0" lang="en-US" sz="1600" b="0" i="0" u="none" strike="noStrike" kern="1200" cap="none" spc="0" normalizeH="0" baseline="0" noProof="0" dirty="0">
                <a:ln>
                  <a:noFill/>
                </a:ln>
                <a:solidFill>
                  <a:srgbClr val="FFFF00"/>
                </a:solidFill>
                <a:effectLst/>
                <a:uLnTx/>
                <a:uFillTx/>
                <a:ea typeface="+mn-ea"/>
                <a:cs typeface="Arial" pitchFamily="34" charset="0"/>
              </a:endParaRPr>
            </a:p>
          </p:txBody>
        </p:sp>
        <p:sp>
          <p:nvSpPr>
            <p:cNvPr id="106586" name="Text Box 90"/>
            <p:cNvSpPr txBox="1">
              <a:spLocks noChangeArrowheads="1"/>
            </p:cNvSpPr>
            <p:nvPr/>
          </p:nvSpPr>
          <p:spPr bwMode="auto">
            <a:xfrm>
              <a:off x="1757" y="871"/>
              <a:ext cx="265" cy="191"/>
            </a:xfrm>
            <a:prstGeom prst="rect">
              <a:avLst/>
            </a:prstGeom>
            <a:noFill/>
            <a:ln w="9525">
              <a:noFill/>
              <a:miter lim="800000"/>
              <a:headEnd/>
              <a:tailEnd/>
            </a:ln>
          </p:spPr>
          <p:txBody>
            <a:bodyPr lIns="75895" tIns="37948" rIns="75895" bIns="37948"/>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FFFF00"/>
                  </a:solidFill>
                  <a:effectLst/>
                  <a:uLnTx/>
                  <a:uFillTx/>
                  <a:ea typeface="+mn-ea"/>
                  <a:cs typeface="Arial" pitchFamily="34" charset="0"/>
                </a:rPr>
                <a:t>α</a:t>
              </a:r>
              <a:r>
                <a:rPr kumimoji="0" lang="en-US" sz="1600" b="0" i="0" u="none" strike="noStrike" kern="1200" cap="none" spc="0" normalizeH="0" baseline="-25000" noProof="0" dirty="0">
                  <a:ln>
                    <a:noFill/>
                  </a:ln>
                  <a:solidFill>
                    <a:srgbClr val="FFFF00"/>
                  </a:solidFill>
                  <a:effectLst/>
                  <a:uLnTx/>
                  <a:uFillTx/>
                  <a:ea typeface="+mn-ea"/>
                  <a:cs typeface="Arial" pitchFamily="34" charset="0"/>
                </a:rPr>
                <a:t>3</a:t>
              </a:r>
              <a:endParaRPr kumimoji="0" lang="en-US" sz="1600" b="0" i="0" u="none" strike="noStrike" kern="1200" cap="none" spc="0" normalizeH="0" baseline="0" noProof="0" dirty="0">
                <a:ln>
                  <a:noFill/>
                </a:ln>
                <a:solidFill>
                  <a:srgbClr val="FFFF00"/>
                </a:solidFill>
                <a:effectLst/>
                <a:uLnTx/>
                <a:uFillTx/>
                <a:ea typeface="+mn-ea"/>
                <a:cs typeface="Arial" pitchFamily="34" charset="0"/>
              </a:endParaRPr>
            </a:p>
          </p:txBody>
        </p:sp>
        <p:sp>
          <p:nvSpPr>
            <p:cNvPr id="106588" name="Text Box 92"/>
            <p:cNvSpPr txBox="1">
              <a:spLocks noChangeArrowheads="1"/>
            </p:cNvSpPr>
            <p:nvPr/>
          </p:nvSpPr>
          <p:spPr bwMode="auto">
            <a:xfrm>
              <a:off x="2733" y="1968"/>
              <a:ext cx="874" cy="191"/>
            </a:xfrm>
            <a:prstGeom prst="rect">
              <a:avLst/>
            </a:prstGeom>
            <a:noFill/>
            <a:ln w="9525">
              <a:noFill/>
              <a:miter lim="800000"/>
              <a:headEnd/>
              <a:tailEnd/>
            </a:ln>
          </p:spPr>
          <p:txBody>
            <a:bodyPr lIns="75895" tIns="37948" rIns="75895" bIns="37948"/>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ea typeface="+mn-ea"/>
                  <a:cs typeface="Arial" pitchFamily="34" charset="0"/>
                </a:rPr>
                <a:t>distance</a:t>
              </a:r>
            </a:p>
          </p:txBody>
        </p:sp>
        <p:sp>
          <p:nvSpPr>
            <p:cNvPr id="106589" name="Text Box 93"/>
            <p:cNvSpPr txBox="1">
              <a:spLocks noChangeArrowheads="1"/>
            </p:cNvSpPr>
            <p:nvPr/>
          </p:nvSpPr>
          <p:spPr bwMode="auto">
            <a:xfrm>
              <a:off x="380" y="341"/>
              <a:ext cx="582" cy="191"/>
            </a:xfrm>
            <a:prstGeom prst="rect">
              <a:avLst/>
            </a:prstGeom>
            <a:noFill/>
            <a:ln w="9525">
              <a:noFill/>
              <a:miter lim="800000"/>
              <a:headEnd/>
              <a:tailEnd/>
            </a:ln>
          </p:spPr>
          <p:txBody>
            <a:bodyPr lIns="75895" tIns="37948" rIns="75895" bIns="37948"/>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ea typeface="+mn-ea"/>
                  <a:cs typeface="Arial" pitchFamily="34" charset="0"/>
                </a:rPr>
                <a:t>A</a:t>
              </a:r>
            </a:p>
          </p:txBody>
        </p:sp>
        <p:sp>
          <p:nvSpPr>
            <p:cNvPr id="106590" name="Text Box 94"/>
            <p:cNvSpPr txBox="1">
              <a:spLocks noChangeArrowheads="1"/>
            </p:cNvSpPr>
            <p:nvPr/>
          </p:nvSpPr>
          <p:spPr bwMode="auto">
            <a:xfrm>
              <a:off x="3505" y="288"/>
              <a:ext cx="582" cy="191"/>
            </a:xfrm>
            <a:prstGeom prst="rect">
              <a:avLst/>
            </a:prstGeom>
            <a:noFill/>
            <a:ln w="9525">
              <a:noFill/>
              <a:miter lim="800000"/>
              <a:headEnd/>
              <a:tailEnd/>
            </a:ln>
          </p:spPr>
          <p:txBody>
            <a:bodyPr lIns="75895" tIns="37948" rIns="75895" bIns="37948"/>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ea typeface="+mn-ea"/>
                  <a:cs typeface="Arial" pitchFamily="34" charset="0"/>
                </a:rPr>
                <a:t>A’</a:t>
              </a:r>
            </a:p>
          </p:txBody>
        </p:sp>
        <p:sp>
          <p:nvSpPr>
            <p:cNvPr id="106591" name="Oval 95"/>
            <p:cNvSpPr>
              <a:spLocks noChangeArrowheads="1"/>
            </p:cNvSpPr>
            <p:nvPr/>
          </p:nvSpPr>
          <p:spPr bwMode="auto">
            <a:xfrm>
              <a:off x="3112" y="1317"/>
              <a:ext cx="53" cy="53"/>
            </a:xfrm>
            <a:prstGeom prst="ellipse">
              <a:avLst/>
            </a:prstGeom>
            <a:solidFill>
              <a:srgbClr val="DDDDDD"/>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592" name="Oval 96"/>
            <p:cNvSpPr>
              <a:spLocks noChangeArrowheads="1"/>
            </p:cNvSpPr>
            <p:nvPr/>
          </p:nvSpPr>
          <p:spPr bwMode="auto">
            <a:xfrm>
              <a:off x="2523" y="891"/>
              <a:ext cx="53" cy="53"/>
            </a:xfrm>
            <a:prstGeom prst="ellipse">
              <a:avLst/>
            </a:prstGeom>
            <a:solidFill>
              <a:srgbClr val="DDDDDD"/>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593" name="Oval 97"/>
            <p:cNvSpPr>
              <a:spLocks noChangeArrowheads="1"/>
            </p:cNvSpPr>
            <p:nvPr/>
          </p:nvSpPr>
          <p:spPr bwMode="auto">
            <a:xfrm>
              <a:off x="1887" y="1066"/>
              <a:ext cx="53" cy="53"/>
            </a:xfrm>
            <a:prstGeom prst="ellipse">
              <a:avLst/>
            </a:prstGeom>
            <a:solidFill>
              <a:srgbClr val="DDDDDD"/>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594" name="Oval 98"/>
            <p:cNvSpPr>
              <a:spLocks noChangeArrowheads="1"/>
            </p:cNvSpPr>
            <p:nvPr/>
          </p:nvSpPr>
          <p:spPr bwMode="auto">
            <a:xfrm>
              <a:off x="3734" y="1420"/>
              <a:ext cx="53" cy="54"/>
            </a:xfrm>
            <a:prstGeom prst="ellipse">
              <a:avLst/>
            </a:prstGeom>
            <a:solidFill>
              <a:srgbClr val="DDDDDD"/>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595" name="Text Box 99"/>
            <p:cNvSpPr txBox="1">
              <a:spLocks noChangeArrowheads="1"/>
            </p:cNvSpPr>
            <p:nvPr/>
          </p:nvSpPr>
          <p:spPr bwMode="auto">
            <a:xfrm>
              <a:off x="3558" y="1242"/>
              <a:ext cx="265" cy="190"/>
            </a:xfrm>
            <a:prstGeom prst="rect">
              <a:avLst/>
            </a:prstGeom>
            <a:noFill/>
            <a:ln w="9525">
              <a:noFill/>
              <a:miter lim="800000"/>
              <a:headEnd/>
              <a:tailEnd/>
            </a:ln>
          </p:spPr>
          <p:txBody>
            <a:bodyPr lIns="75895" tIns="37948" rIns="75895" bIns="37948"/>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a:ln>
                    <a:noFill/>
                  </a:ln>
                  <a:solidFill>
                    <a:srgbClr val="FFFF00"/>
                  </a:solidFill>
                  <a:effectLst/>
                  <a:uLnTx/>
                  <a:uFillTx/>
                  <a:ea typeface="+mn-ea"/>
                  <a:cs typeface="Arial" pitchFamily="34" charset="0"/>
                </a:rPr>
                <a:t>α</a:t>
              </a:r>
              <a:r>
                <a:rPr kumimoji="0" lang="en-US" sz="1600" b="0" i="0" u="none" strike="noStrike" kern="1200" cap="none" spc="0" normalizeH="0" baseline="-25000" noProof="0" dirty="0">
                  <a:ln>
                    <a:noFill/>
                  </a:ln>
                  <a:solidFill>
                    <a:srgbClr val="FFFF00"/>
                  </a:solidFill>
                  <a:effectLst/>
                  <a:uLnTx/>
                  <a:uFillTx/>
                  <a:ea typeface="+mn-ea"/>
                  <a:cs typeface="Arial" pitchFamily="34" charset="0"/>
                </a:rPr>
                <a:t>6</a:t>
              </a:r>
              <a:endParaRPr kumimoji="0" lang="en-US" sz="1600" b="0" i="0" u="none" strike="noStrike" kern="1200" cap="none" spc="0" normalizeH="0" baseline="0" noProof="0" dirty="0">
                <a:ln>
                  <a:noFill/>
                </a:ln>
                <a:solidFill>
                  <a:srgbClr val="FFFF00"/>
                </a:solidFill>
                <a:effectLst/>
                <a:uLnTx/>
                <a:uFillTx/>
                <a:ea typeface="+mn-ea"/>
                <a:cs typeface="Arial" pitchFamily="34" charset="0"/>
              </a:endParaRPr>
            </a:p>
          </p:txBody>
        </p:sp>
        <p:sp>
          <p:nvSpPr>
            <p:cNvPr id="106596" name="Text Box 100"/>
            <p:cNvSpPr txBox="1">
              <a:spLocks noChangeArrowheads="1"/>
            </p:cNvSpPr>
            <p:nvPr/>
          </p:nvSpPr>
          <p:spPr bwMode="auto">
            <a:xfrm>
              <a:off x="2975" y="1083"/>
              <a:ext cx="265" cy="190"/>
            </a:xfrm>
            <a:prstGeom prst="rect">
              <a:avLst/>
            </a:prstGeom>
            <a:noFill/>
            <a:ln w="9525">
              <a:noFill/>
              <a:miter lim="800000"/>
              <a:headEnd/>
              <a:tailEnd/>
            </a:ln>
          </p:spPr>
          <p:txBody>
            <a:bodyPr lIns="75895" tIns="37948" rIns="75895" bIns="37948"/>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a:ln>
                    <a:noFill/>
                  </a:ln>
                  <a:solidFill>
                    <a:srgbClr val="FFFF00"/>
                  </a:solidFill>
                  <a:effectLst/>
                  <a:uLnTx/>
                  <a:uFillTx/>
                  <a:ea typeface="+mn-ea"/>
                  <a:cs typeface="Arial" pitchFamily="34" charset="0"/>
                </a:rPr>
                <a:t>α</a:t>
              </a:r>
              <a:r>
                <a:rPr kumimoji="0" lang="en-US" sz="1600" b="0" i="0" u="none" strike="noStrike" kern="1200" cap="none" spc="0" normalizeH="0" baseline="-25000" noProof="0" dirty="0">
                  <a:ln>
                    <a:noFill/>
                  </a:ln>
                  <a:solidFill>
                    <a:srgbClr val="FFFF00"/>
                  </a:solidFill>
                  <a:effectLst/>
                  <a:uLnTx/>
                  <a:uFillTx/>
                  <a:ea typeface="+mn-ea"/>
                  <a:cs typeface="Arial" pitchFamily="34" charset="0"/>
                </a:rPr>
                <a:t>5</a:t>
              </a:r>
              <a:endParaRPr kumimoji="0" lang="en-US" sz="1600" b="0" i="0" u="none" strike="noStrike" kern="1200" cap="none" spc="0" normalizeH="0" baseline="0" noProof="0" dirty="0">
                <a:ln>
                  <a:noFill/>
                </a:ln>
                <a:solidFill>
                  <a:srgbClr val="FFFF00"/>
                </a:solidFill>
                <a:effectLst/>
                <a:uLnTx/>
                <a:uFillTx/>
                <a:ea typeface="+mn-ea"/>
                <a:cs typeface="Arial" pitchFamily="34" charset="0"/>
              </a:endParaRPr>
            </a:p>
          </p:txBody>
        </p:sp>
        <p:sp>
          <p:nvSpPr>
            <p:cNvPr id="106597" name="Text Box 101"/>
            <p:cNvSpPr txBox="1">
              <a:spLocks noChangeArrowheads="1"/>
            </p:cNvSpPr>
            <p:nvPr/>
          </p:nvSpPr>
          <p:spPr bwMode="auto">
            <a:xfrm>
              <a:off x="2339" y="712"/>
              <a:ext cx="265" cy="190"/>
            </a:xfrm>
            <a:prstGeom prst="rect">
              <a:avLst/>
            </a:prstGeom>
            <a:noFill/>
            <a:ln w="9525">
              <a:noFill/>
              <a:miter lim="800000"/>
              <a:headEnd/>
              <a:tailEnd/>
            </a:ln>
          </p:spPr>
          <p:txBody>
            <a:bodyPr lIns="75895" tIns="37948" rIns="75895" bIns="37948"/>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a:ln>
                    <a:noFill/>
                  </a:ln>
                  <a:solidFill>
                    <a:srgbClr val="FFFF00"/>
                  </a:solidFill>
                  <a:effectLst/>
                  <a:uLnTx/>
                  <a:uFillTx/>
                  <a:ea typeface="+mn-ea"/>
                  <a:cs typeface="Arial" pitchFamily="34" charset="0"/>
                </a:rPr>
                <a:t>α</a:t>
              </a:r>
              <a:r>
                <a:rPr kumimoji="0" lang="en-US" sz="1600" b="0" i="0" u="none" strike="noStrike" kern="1200" cap="none" spc="0" normalizeH="0" baseline="-25000" noProof="0" dirty="0">
                  <a:ln>
                    <a:noFill/>
                  </a:ln>
                  <a:solidFill>
                    <a:srgbClr val="FFFF00"/>
                  </a:solidFill>
                  <a:effectLst/>
                  <a:uLnTx/>
                  <a:uFillTx/>
                  <a:ea typeface="+mn-ea"/>
                  <a:cs typeface="Arial" pitchFamily="34" charset="0"/>
                </a:rPr>
                <a:t>4</a:t>
              </a:r>
              <a:endParaRPr kumimoji="0" lang="en-US" sz="1600" b="0" i="0" u="none" strike="noStrike" kern="1200" cap="none" spc="0" normalizeH="0" baseline="0" noProof="0" dirty="0">
                <a:ln>
                  <a:noFill/>
                </a:ln>
                <a:solidFill>
                  <a:srgbClr val="FFFF00"/>
                </a:solidFill>
                <a:effectLst/>
                <a:uLnTx/>
                <a:uFillTx/>
                <a:ea typeface="+mn-ea"/>
                <a:cs typeface="Arial" pitchFamily="34" charset="0"/>
              </a:endParaRPr>
            </a:p>
          </p:txBody>
        </p:sp>
        <p:sp>
          <p:nvSpPr>
            <p:cNvPr id="106598" name="Line 102"/>
            <p:cNvSpPr>
              <a:spLocks noChangeShapeType="1"/>
            </p:cNvSpPr>
            <p:nvPr/>
          </p:nvSpPr>
          <p:spPr bwMode="auto">
            <a:xfrm>
              <a:off x="0" y="1929"/>
              <a:ext cx="4416" cy="0"/>
            </a:xfrm>
            <a:prstGeom prst="line">
              <a:avLst/>
            </a:prstGeom>
            <a:noFill/>
            <a:ln w="15875" cap="rnd">
              <a:solidFill>
                <a:srgbClr val="FFFF00"/>
              </a:solidFill>
              <a:prstDash val="sysDot"/>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grpSp>
          <p:nvGrpSpPr>
            <p:cNvPr id="3" name="Group 103"/>
            <p:cNvGrpSpPr>
              <a:grpSpLocks/>
            </p:cNvGrpSpPr>
            <p:nvPr/>
          </p:nvGrpSpPr>
          <p:grpSpPr bwMode="auto">
            <a:xfrm>
              <a:off x="1253" y="1929"/>
              <a:ext cx="1239" cy="191"/>
              <a:chOff x="1257" y="1920"/>
              <a:chExt cx="1287" cy="191"/>
            </a:xfrm>
          </p:grpSpPr>
          <p:sp>
            <p:nvSpPr>
              <p:cNvPr id="106600" name="Text Box 104"/>
              <p:cNvSpPr txBox="1">
                <a:spLocks noChangeArrowheads="1"/>
              </p:cNvSpPr>
              <p:nvPr/>
            </p:nvSpPr>
            <p:spPr bwMode="auto">
              <a:xfrm>
                <a:off x="1612" y="1920"/>
                <a:ext cx="583" cy="191"/>
              </a:xfrm>
              <a:prstGeom prst="rect">
                <a:avLst/>
              </a:prstGeom>
              <a:noFill/>
              <a:ln w="9525">
                <a:noFill/>
                <a:miter lim="800000"/>
                <a:headEnd/>
                <a:tailEnd/>
              </a:ln>
            </p:spPr>
            <p:txBody>
              <a:bodyPr lIns="75895" tIns="37948" rIns="75895" bIns="37948"/>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ea typeface="+mn-ea"/>
                    <a:cs typeface="Arial" pitchFamily="34" charset="0"/>
                  </a:rPr>
                  <a:t>L</a:t>
                </a:r>
              </a:p>
            </p:txBody>
          </p:sp>
          <p:sp>
            <p:nvSpPr>
              <p:cNvPr id="106601" name="Line 105"/>
              <p:cNvSpPr>
                <a:spLocks noChangeShapeType="1"/>
              </p:cNvSpPr>
              <p:nvPr/>
            </p:nvSpPr>
            <p:spPr bwMode="auto">
              <a:xfrm>
                <a:off x="2121" y="2016"/>
                <a:ext cx="423" cy="0"/>
              </a:xfrm>
              <a:prstGeom prst="line">
                <a:avLst/>
              </a:prstGeom>
              <a:noFill/>
              <a:ln w="3810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602" name="Line 106"/>
              <p:cNvSpPr>
                <a:spLocks noChangeShapeType="1"/>
              </p:cNvSpPr>
              <p:nvPr/>
            </p:nvSpPr>
            <p:spPr bwMode="auto">
              <a:xfrm flipH="1">
                <a:off x="1257" y="2016"/>
                <a:ext cx="424" cy="0"/>
              </a:xfrm>
              <a:prstGeom prst="line">
                <a:avLst/>
              </a:prstGeom>
              <a:noFill/>
              <a:ln w="38100">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grpSp>
        <p:sp>
          <p:nvSpPr>
            <p:cNvPr id="106603" name="Freeform 107"/>
            <p:cNvSpPr>
              <a:spLocks/>
            </p:cNvSpPr>
            <p:nvPr/>
          </p:nvSpPr>
          <p:spPr bwMode="auto">
            <a:xfrm>
              <a:off x="10" y="1574"/>
              <a:ext cx="1245" cy="366"/>
            </a:xfrm>
            <a:custGeom>
              <a:avLst/>
              <a:gdLst/>
              <a:ahLst/>
              <a:cxnLst>
                <a:cxn ang="0">
                  <a:pos x="0" y="361"/>
                </a:cxn>
                <a:cxn ang="0">
                  <a:pos x="123" y="306"/>
                </a:cxn>
                <a:cxn ang="0">
                  <a:pos x="619" y="1"/>
                </a:cxn>
                <a:cxn ang="0">
                  <a:pos x="1126" y="301"/>
                </a:cxn>
                <a:cxn ang="0">
                  <a:pos x="1245" y="356"/>
                </a:cxn>
              </a:cxnLst>
              <a:rect l="0" t="0" r="r" b="b"/>
              <a:pathLst>
                <a:path w="1245" h="366">
                  <a:moveTo>
                    <a:pt x="0" y="361"/>
                  </a:moveTo>
                  <a:cubicBezTo>
                    <a:pt x="20" y="352"/>
                    <a:pt x="20" y="366"/>
                    <a:pt x="123" y="306"/>
                  </a:cubicBezTo>
                  <a:cubicBezTo>
                    <a:pt x="226" y="246"/>
                    <a:pt x="452" y="2"/>
                    <a:pt x="619" y="1"/>
                  </a:cubicBezTo>
                  <a:cubicBezTo>
                    <a:pt x="786" y="0"/>
                    <a:pt x="1022" y="242"/>
                    <a:pt x="1126" y="301"/>
                  </a:cubicBezTo>
                  <a:cubicBezTo>
                    <a:pt x="1230" y="360"/>
                    <a:pt x="1220" y="345"/>
                    <a:pt x="1245" y="356"/>
                  </a:cubicBezTo>
                </a:path>
              </a:pathLst>
            </a:custGeom>
            <a:noFill/>
            <a:ln w="38100" cap="rnd" cmpd="sng">
              <a:solidFill>
                <a:srgbClr val="FFFF00"/>
              </a:solidFill>
              <a:prstDash val="sysDot"/>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604" name="Freeform 108"/>
            <p:cNvSpPr>
              <a:spLocks/>
            </p:cNvSpPr>
            <p:nvPr/>
          </p:nvSpPr>
          <p:spPr bwMode="auto">
            <a:xfrm>
              <a:off x="1263" y="1098"/>
              <a:ext cx="1239" cy="873"/>
            </a:xfrm>
            <a:custGeom>
              <a:avLst/>
              <a:gdLst/>
              <a:ahLst/>
              <a:cxnLst>
                <a:cxn ang="0">
                  <a:pos x="0" y="828"/>
                </a:cxn>
                <a:cxn ang="0">
                  <a:pos x="148" y="731"/>
                </a:cxn>
                <a:cxn ang="0">
                  <a:pos x="652" y="1"/>
                </a:cxn>
                <a:cxn ang="0">
                  <a:pos x="1142" y="736"/>
                </a:cxn>
                <a:cxn ang="0">
                  <a:pos x="1233" y="822"/>
                </a:cxn>
              </a:cxnLst>
              <a:rect l="0" t="0" r="r" b="b"/>
              <a:pathLst>
                <a:path w="1239" h="873">
                  <a:moveTo>
                    <a:pt x="0" y="828"/>
                  </a:moveTo>
                  <a:cubicBezTo>
                    <a:pt x="25" y="812"/>
                    <a:pt x="39" y="869"/>
                    <a:pt x="148" y="731"/>
                  </a:cubicBezTo>
                  <a:cubicBezTo>
                    <a:pt x="257" y="593"/>
                    <a:pt x="486" y="0"/>
                    <a:pt x="652" y="1"/>
                  </a:cubicBezTo>
                  <a:cubicBezTo>
                    <a:pt x="818" y="2"/>
                    <a:pt x="1045" y="599"/>
                    <a:pt x="1142" y="736"/>
                  </a:cubicBezTo>
                  <a:cubicBezTo>
                    <a:pt x="1239" y="873"/>
                    <a:pt x="1214" y="804"/>
                    <a:pt x="1233" y="822"/>
                  </a:cubicBezTo>
                </a:path>
              </a:pathLst>
            </a:custGeom>
            <a:solidFill>
              <a:srgbClr val="FFFF00">
                <a:alpha val="65098"/>
              </a:srgbClr>
            </a:solidFill>
            <a:ln w="38100" cap="rnd" cmpd="sng">
              <a:solidFill>
                <a:srgbClr val="FFFF00"/>
              </a:solidFill>
              <a:prstDash val="sysDot"/>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605" name="Freeform 109"/>
            <p:cNvSpPr>
              <a:spLocks/>
            </p:cNvSpPr>
            <p:nvPr/>
          </p:nvSpPr>
          <p:spPr bwMode="auto">
            <a:xfrm>
              <a:off x="2544" y="1317"/>
              <a:ext cx="1229" cy="642"/>
            </a:xfrm>
            <a:custGeom>
              <a:avLst/>
              <a:gdLst/>
              <a:ahLst/>
              <a:cxnLst>
                <a:cxn ang="0">
                  <a:pos x="0" y="642"/>
                </a:cxn>
                <a:cxn ang="0">
                  <a:pos x="101" y="549"/>
                </a:cxn>
                <a:cxn ang="0">
                  <a:pos x="590" y="2"/>
                </a:cxn>
                <a:cxn ang="0">
                  <a:pos x="1104" y="564"/>
                </a:cxn>
                <a:cxn ang="0">
                  <a:pos x="1229" y="641"/>
                </a:cxn>
              </a:cxnLst>
              <a:rect l="0" t="0" r="r" b="b"/>
              <a:pathLst>
                <a:path w="1229" h="670">
                  <a:moveTo>
                    <a:pt x="0" y="642"/>
                  </a:moveTo>
                  <a:cubicBezTo>
                    <a:pt x="17" y="627"/>
                    <a:pt x="3" y="656"/>
                    <a:pt x="101" y="549"/>
                  </a:cubicBezTo>
                  <a:cubicBezTo>
                    <a:pt x="199" y="442"/>
                    <a:pt x="423" y="0"/>
                    <a:pt x="590" y="2"/>
                  </a:cubicBezTo>
                  <a:cubicBezTo>
                    <a:pt x="757" y="4"/>
                    <a:pt x="998" y="458"/>
                    <a:pt x="1104" y="564"/>
                  </a:cubicBezTo>
                  <a:cubicBezTo>
                    <a:pt x="1210" y="670"/>
                    <a:pt x="1203" y="625"/>
                    <a:pt x="1229" y="641"/>
                  </a:cubicBezTo>
                </a:path>
              </a:pathLst>
            </a:custGeom>
            <a:noFill/>
            <a:ln w="38100" cap="rnd" cmpd="sng">
              <a:solidFill>
                <a:srgbClr val="FFFF00"/>
              </a:solidFill>
              <a:prstDash val="sysDot"/>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606" name="Freeform 110"/>
            <p:cNvSpPr>
              <a:spLocks/>
            </p:cNvSpPr>
            <p:nvPr/>
          </p:nvSpPr>
          <p:spPr bwMode="auto">
            <a:xfrm>
              <a:off x="643" y="1450"/>
              <a:ext cx="1214" cy="502"/>
            </a:xfrm>
            <a:custGeom>
              <a:avLst/>
              <a:gdLst/>
              <a:ahLst/>
              <a:cxnLst>
                <a:cxn ang="0">
                  <a:pos x="0" y="480"/>
                </a:cxn>
                <a:cxn ang="0">
                  <a:pos x="115" y="422"/>
                </a:cxn>
                <a:cxn ang="0">
                  <a:pos x="639" y="0"/>
                </a:cxn>
                <a:cxn ang="0">
                  <a:pos x="1119" y="422"/>
                </a:cxn>
                <a:cxn ang="0">
                  <a:pos x="1210" y="475"/>
                </a:cxn>
              </a:cxnLst>
              <a:rect l="0" t="0" r="r" b="b"/>
              <a:pathLst>
                <a:path w="1214" h="502">
                  <a:moveTo>
                    <a:pt x="0" y="480"/>
                  </a:moveTo>
                  <a:cubicBezTo>
                    <a:pt x="19" y="470"/>
                    <a:pt x="9" y="502"/>
                    <a:pt x="115" y="422"/>
                  </a:cubicBezTo>
                  <a:cubicBezTo>
                    <a:pt x="221" y="342"/>
                    <a:pt x="472" y="0"/>
                    <a:pt x="639" y="0"/>
                  </a:cubicBezTo>
                  <a:cubicBezTo>
                    <a:pt x="806" y="0"/>
                    <a:pt x="1024" y="343"/>
                    <a:pt x="1119" y="422"/>
                  </a:cubicBezTo>
                  <a:cubicBezTo>
                    <a:pt x="1214" y="501"/>
                    <a:pt x="1191" y="464"/>
                    <a:pt x="1210" y="475"/>
                  </a:cubicBezTo>
                </a:path>
              </a:pathLst>
            </a:custGeom>
            <a:noFill/>
            <a:ln w="28575" cap="rnd" cmpd="sng">
              <a:solidFill>
                <a:srgbClr val="FFFF00"/>
              </a:solidFill>
              <a:prstDash val="sysDot"/>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607" name="Freeform 111"/>
            <p:cNvSpPr>
              <a:spLocks/>
            </p:cNvSpPr>
            <p:nvPr/>
          </p:nvSpPr>
          <p:spPr bwMode="auto">
            <a:xfrm>
              <a:off x="1867" y="920"/>
              <a:ext cx="1296" cy="1072"/>
            </a:xfrm>
            <a:custGeom>
              <a:avLst/>
              <a:gdLst/>
              <a:ahLst/>
              <a:cxnLst>
                <a:cxn ang="0">
                  <a:pos x="0" y="1010"/>
                </a:cxn>
                <a:cxn ang="0">
                  <a:pos x="135" y="894"/>
                </a:cxn>
                <a:cxn ang="0">
                  <a:pos x="682" y="2"/>
                </a:cxn>
                <a:cxn ang="0">
                  <a:pos x="1167" y="904"/>
                </a:cxn>
                <a:cxn ang="0">
                  <a:pos x="1296" y="1010"/>
                </a:cxn>
              </a:cxnLst>
              <a:rect l="0" t="0" r="r" b="b"/>
              <a:pathLst>
                <a:path w="1296" h="1072">
                  <a:moveTo>
                    <a:pt x="0" y="1010"/>
                  </a:moveTo>
                  <a:cubicBezTo>
                    <a:pt x="22" y="991"/>
                    <a:pt x="21" y="1062"/>
                    <a:pt x="135" y="894"/>
                  </a:cubicBezTo>
                  <a:cubicBezTo>
                    <a:pt x="249" y="726"/>
                    <a:pt x="510" y="0"/>
                    <a:pt x="682" y="2"/>
                  </a:cubicBezTo>
                  <a:cubicBezTo>
                    <a:pt x="854" y="4"/>
                    <a:pt x="1065" y="736"/>
                    <a:pt x="1167" y="904"/>
                  </a:cubicBezTo>
                  <a:cubicBezTo>
                    <a:pt x="1269" y="1072"/>
                    <a:pt x="1269" y="988"/>
                    <a:pt x="1296" y="1010"/>
                  </a:cubicBezTo>
                </a:path>
              </a:pathLst>
            </a:custGeom>
            <a:noFill/>
            <a:ln w="38100" cap="rnd" cmpd="sng">
              <a:solidFill>
                <a:srgbClr val="FFFF00"/>
              </a:solidFill>
              <a:prstDash val="sysDot"/>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608" name="Freeform 112"/>
            <p:cNvSpPr>
              <a:spLocks/>
            </p:cNvSpPr>
            <p:nvPr/>
          </p:nvSpPr>
          <p:spPr bwMode="auto">
            <a:xfrm>
              <a:off x="3114" y="1446"/>
              <a:ext cx="1206" cy="511"/>
            </a:xfrm>
            <a:custGeom>
              <a:avLst/>
              <a:gdLst/>
              <a:ahLst/>
              <a:cxnLst>
                <a:cxn ang="0">
                  <a:pos x="0" y="484"/>
                </a:cxn>
                <a:cxn ang="0">
                  <a:pos x="155" y="431"/>
                </a:cxn>
                <a:cxn ang="0">
                  <a:pos x="639" y="4"/>
                </a:cxn>
                <a:cxn ang="0">
                  <a:pos x="1072" y="407"/>
                </a:cxn>
                <a:cxn ang="0">
                  <a:pos x="1206" y="484"/>
                </a:cxn>
              </a:cxnLst>
              <a:rect l="0" t="0" r="r" b="b"/>
              <a:pathLst>
                <a:path w="1206" h="511">
                  <a:moveTo>
                    <a:pt x="0" y="484"/>
                  </a:moveTo>
                  <a:cubicBezTo>
                    <a:pt x="26" y="475"/>
                    <a:pt x="48" y="511"/>
                    <a:pt x="155" y="431"/>
                  </a:cubicBezTo>
                  <a:cubicBezTo>
                    <a:pt x="262" y="351"/>
                    <a:pt x="486" y="8"/>
                    <a:pt x="639" y="4"/>
                  </a:cubicBezTo>
                  <a:cubicBezTo>
                    <a:pt x="792" y="0"/>
                    <a:pt x="978" y="327"/>
                    <a:pt x="1072" y="407"/>
                  </a:cubicBezTo>
                  <a:cubicBezTo>
                    <a:pt x="1166" y="487"/>
                    <a:pt x="1178" y="468"/>
                    <a:pt x="1206" y="484"/>
                  </a:cubicBezTo>
                </a:path>
              </a:pathLst>
            </a:custGeom>
            <a:noFill/>
            <a:ln w="38100" cap="rnd" cmpd="sng">
              <a:solidFill>
                <a:srgbClr val="FFFF00"/>
              </a:solidFill>
              <a:prstDash val="sysDot"/>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587" name="Freeform 91"/>
            <p:cNvSpPr>
              <a:spLocks/>
            </p:cNvSpPr>
            <p:nvPr/>
          </p:nvSpPr>
          <p:spPr bwMode="auto">
            <a:xfrm>
              <a:off x="645" y="871"/>
              <a:ext cx="3178" cy="680"/>
            </a:xfrm>
            <a:custGeom>
              <a:avLst/>
              <a:gdLst/>
              <a:ahLst/>
              <a:cxnLst>
                <a:cxn ang="0">
                  <a:pos x="0" y="616"/>
                </a:cxn>
                <a:cxn ang="0">
                  <a:pos x="624" y="520"/>
                </a:cxn>
                <a:cxn ang="0">
                  <a:pos x="1152" y="184"/>
                </a:cxn>
                <a:cxn ang="0">
                  <a:pos x="1728" y="40"/>
                </a:cxn>
                <a:cxn ang="0">
                  <a:pos x="2256" y="424"/>
                </a:cxn>
                <a:cxn ang="0">
                  <a:pos x="2880" y="520"/>
                </a:cxn>
              </a:cxnLst>
              <a:rect l="0" t="0" r="r" b="b"/>
              <a:pathLst>
                <a:path w="2880" h="616">
                  <a:moveTo>
                    <a:pt x="0" y="616"/>
                  </a:moveTo>
                  <a:cubicBezTo>
                    <a:pt x="216" y="604"/>
                    <a:pt x="432" y="592"/>
                    <a:pt x="624" y="520"/>
                  </a:cubicBezTo>
                  <a:cubicBezTo>
                    <a:pt x="816" y="448"/>
                    <a:pt x="968" y="264"/>
                    <a:pt x="1152" y="184"/>
                  </a:cubicBezTo>
                  <a:cubicBezTo>
                    <a:pt x="1336" y="104"/>
                    <a:pt x="1544" y="0"/>
                    <a:pt x="1728" y="40"/>
                  </a:cubicBezTo>
                  <a:cubicBezTo>
                    <a:pt x="1912" y="80"/>
                    <a:pt x="2064" y="344"/>
                    <a:pt x="2256" y="424"/>
                  </a:cubicBezTo>
                  <a:cubicBezTo>
                    <a:pt x="2448" y="504"/>
                    <a:pt x="2664" y="512"/>
                    <a:pt x="2880" y="520"/>
                  </a:cubicBezTo>
                </a:path>
              </a:pathLst>
            </a:custGeom>
            <a:noFill/>
            <a:ln w="38100" cap="flat" cmpd="sng">
              <a:solidFill>
                <a:srgbClr val="FFFF00"/>
              </a:solidFill>
              <a:prstDash val="dash"/>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grpSp>
      <p:grpSp>
        <p:nvGrpSpPr>
          <p:cNvPr id="4" name="Group 114"/>
          <p:cNvGrpSpPr>
            <a:grpSpLocks noChangeAspect="1"/>
          </p:cNvGrpSpPr>
          <p:nvPr/>
        </p:nvGrpSpPr>
        <p:grpSpPr bwMode="auto">
          <a:xfrm>
            <a:off x="2826487" y="3948225"/>
            <a:ext cx="2385378" cy="2514600"/>
            <a:chOff x="2715" y="4402"/>
            <a:chExt cx="2900" cy="3147"/>
          </a:xfrm>
        </p:grpSpPr>
        <p:sp>
          <p:nvSpPr>
            <p:cNvPr id="106611" name="AutoShape 115"/>
            <p:cNvSpPr>
              <a:spLocks noChangeAspect="1" noChangeArrowheads="1"/>
            </p:cNvSpPr>
            <p:nvPr/>
          </p:nvSpPr>
          <p:spPr bwMode="auto">
            <a:xfrm>
              <a:off x="2715" y="4402"/>
              <a:ext cx="2900" cy="3147"/>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ea typeface="+mn-ea"/>
                <a:cs typeface="Arial" pitchFamily="34" charset="0"/>
              </a:endParaRPr>
            </a:p>
          </p:txBody>
        </p:sp>
        <p:grpSp>
          <p:nvGrpSpPr>
            <p:cNvPr id="5" name="Group 116"/>
            <p:cNvGrpSpPr>
              <a:grpSpLocks/>
            </p:cNvGrpSpPr>
            <p:nvPr/>
          </p:nvGrpSpPr>
          <p:grpSpPr bwMode="auto">
            <a:xfrm>
              <a:off x="3115" y="7179"/>
              <a:ext cx="2500" cy="370"/>
              <a:chOff x="1440" y="3379"/>
              <a:chExt cx="1104" cy="173"/>
            </a:xfrm>
          </p:grpSpPr>
          <p:sp>
            <p:nvSpPr>
              <p:cNvPr id="106613" name="Text Box 117"/>
              <p:cNvSpPr txBox="1">
                <a:spLocks noChangeArrowheads="1"/>
              </p:cNvSpPr>
              <p:nvPr/>
            </p:nvSpPr>
            <p:spPr bwMode="auto">
              <a:xfrm>
                <a:off x="1728" y="3379"/>
                <a:ext cx="528" cy="173"/>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ea typeface="+mn-ea"/>
                    <a:cs typeface="Arial" pitchFamily="34" charset="0"/>
                  </a:rPr>
                  <a:t>L</a:t>
                </a:r>
              </a:p>
            </p:txBody>
          </p:sp>
          <p:sp>
            <p:nvSpPr>
              <p:cNvPr id="106614" name="Line 118"/>
              <p:cNvSpPr>
                <a:spLocks noChangeShapeType="1"/>
              </p:cNvSpPr>
              <p:nvPr/>
            </p:nvSpPr>
            <p:spPr bwMode="auto">
              <a:xfrm>
                <a:off x="2160" y="3475"/>
                <a:ext cx="384" cy="0"/>
              </a:xfrm>
              <a:prstGeom prst="line">
                <a:avLst/>
              </a:prstGeom>
              <a:noFill/>
              <a:ln w="9525">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615" name="Line 119"/>
              <p:cNvSpPr>
                <a:spLocks noChangeShapeType="1"/>
              </p:cNvSpPr>
              <p:nvPr/>
            </p:nvSpPr>
            <p:spPr bwMode="auto">
              <a:xfrm flipH="1">
                <a:off x="1440" y="3475"/>
                <a:ext cx="384" cy="0"/>
              </a:xfrm>
              <a:prstGeom prst="line">
                <a:avLst/>
              </a:prstGeom>
              <a:noFill/>
              <a:ln w="9525">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grpSp>
        <p:grpSp>
          <p:nvGrpSpPr>
            <p:cNvPr id="6" name="Group 120"/>
            <p:cNvGrpSpPr>
              <a:grpSpLocks/>
            </p:cNvGrpSpPr>
            <p:nvPr/>
          </p:nvGrpSpPr>
          <p:grpSpPr bwMode="auto">
            <a:xfrm>
              <a:off x="2715" y="4556"/>
              <a:ext cx="2858" cy="2674"/>
              <a:chOff x="2640" y="1440"/>
              <a:chExt cx="1372" cy="1248"/>
            </a:xfrm>
          </p:grpSpPr>
          <p:pic>
            <p:nvPicPr>
              <p:cNvPr id="106617" name="Picture 121" descr="w"/>
              <p:cNvPicPr>
                <a:picLocks noChangeAspect="1" noChangeArrowheads="1"/>
              </p:cNvPicPr>
              <p:nvPr/>
            </p:nvPicPr>
            <p:blipFill>
              <a:blip r:embed="rId3" cstate="print"/>
              <a:srcRect/>
              <a:stretch>
                <a:fillRect/>
              </a:stretch>
            </p:blipFill>
            <p:spPr bwMode="auto">
              <a:xfrm>
                <a:off x="2832" y="1440"/>
                <a:ext cx="1180" cy="1239"/>
              </a:xfrm>
              <a:prstGeom prst="rect">
                <a:avLst/>
              </a:prstGeom>
              <a:noFill/>
              <a:ln>
                <a:solidFill>
                  <a:srgbClr val="FFFF00"/>
                </a:solidFill>
              </a:ln>
            </p:spPr>
          </p:pic>
          <p:grpSp>
            <p:nvGrpSpPr>
              <p:cNvPr id="7" name="Group 122"/>
              <p:cNvGrpSpPr>
                <a:grpSpLocks/>
              </p:cNvGrpSpPr>
              <p:nvPr/>
            </p:nvGrpSpPr>
            <p:grpSpPr bwMode="auto">
              <a:xfrm rot="-5400000">
                <a:off x="2127" y="2001"/>
                <a:ext cx="1200" cy="173"/>
                <a:chOff x="1440" y="3379"/>
                <a:chExt cx="1104" cy="173"/>
              </a:xfrm>
            </p:grpSpPr>
            <p:sp>
              <p:nvSpPr>
                <p:cNvPr id="106619" name="Text Box 123"/>
                <p:cNvSpPr txBox="1">
                  <a:spLocks noChangeArrowheads="1"/>
                </p:cNvSpPr>
                <p:nvPr/>
              </p:nvSpPr>
              <p:spPr bwMode="auto">
                <a:xfrm>
                  <a:off x="1728" y="3379"/>
                  <a:ext cx="528" cy="173"/>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ea typeface="+mn-ea"/>
                      <a:cs typeface="Arial" pitchFamily="34" charset="0"/>
                    </a:rPr>
                    <a:t>L</a:t>
                  </a:r>
                </a:p>
              </p:txBody>
            </p:sp>
            <p:sp>
              <p:nvSpPr>
                <p:cNvPr id="106620" name="Line 124"/>
                <p:cNvSpPr>
                  <a:spLocks noChangeShapeType="1"/>
                </p:cNvSpPr>
                <p:nvPr/>
              </p:nvSpPr>
              <p:spPr bwMode="auto">
                <a:xfrm>
                  <a:off x="2160" y="3475"/>
                  <a:ext cx="384" cy="0"/>
                </a:xfrm>
                <a:prstGeom prst="line">
                  <a:avLst/>
                </a:prstGeom>
                <a:noFill/>
                <a:ln w="9525">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621" name="Line 125"/>
                <p:cNvSpPr>
                  <a:spLocks noChangeShapeType="1"/>
                </p:cNvSpPr>
                <p:nvPr/>
              </p:nvSpPr>
              <p:spPr bwMode="auto">
                <a:xfrm flipH="1">
                  <a:off x="1440" y="3475"/>
                  <a:ext cx="384" cy="0"/>
                </a:xfrm>
                <a:prstGeom prst="line">
                  <a:avLst/>
                </a:prstGeom>
                <a:noFill/>
                <a:ln w="9525">
                  <a:solidFill>
                    <a:srgbClr val="FFFF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grpSp>
          <p:sp>
            <p:nvSpPr>
              <p:cNvPr id="106622"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Arial" pitchFamily="34" charset="0"/>
                </a:endParaRPr>
              </a:p>
            </p:txBody>
          </p:sp>
          <p:sp>
            <p:nvSpPr>
              <p:cNvPr id="106623"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ea typeface="+mn-ea"/>
                    <a:cs typeface="Arial" pitchFamily="34" charset="0"/>
                  </a:rPr>
                  <a:t>α</a:t>
                </a:r>
                <a:r>
                  <a:rPr kumimoji="0" lang="en-US" sz="1800" b="0" i="0" u="none" strike="noStrike" kern="1200" cap="none" spc="0" normalizeH="0" baseline="-25000" noProof="0" dirty="0">
                    <a:ln>
                      <a:noFill/>
                    </a:ln>
                    <a:solidFill>
                      <a:srgbClr val="C00000"/>
                    </a:solidFill>
                    <a:effectLst/>
                    <a:uLnTx/>
                    <a:uFillTx/>
                    <a:ea typeface="+mn-ea"/>
                    <a:cs typeface="Arial" pitchFamily="34" charset="0"/>
                  </a:rPr>
                  <a:t>k</a:t>
                </a:r>
                <a:endParaRPr kumimoji="0" lang="en-US" sz="1800" b="0" i="0" u="none" strike="noStrike" kern="1200" cap="none" spc="0" normalizeH="0" baseline="0" noProof="0" dirty="0">
                  <a:ln>
                    <a:noFill/>
                  </a:ln>
                  <a:solidFill>
                    <a:srgbClr val="C00000"/>
                  </a:solidFill>
                  <a:effectLst/>
                  <a:uLnTx/>
                  <a:uFillTx/>
                  <a:ea typeface="+mn-ea"/>
                  <a:cs typeface="Arial" pitchFamily="34" charset="0"/>
                </a:endParaRPr>
              </a:p>
            </p:txBody>
          </p:sp>
        </p:grpSp>
      </p:grpSp>
      <p:sp>
        <p:nvSpPr>
          <p:cNvPr id="56" name="TextBox 55"/>
          <p:cNvSpPr txBox="1"/>
          <p:nvPr/>
        </p:nvSpPr>
        <p:spPr>
          <a:xfrm>
            <a:off x="7421365" y="1498447"/>
            <a:ext cx="48920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mn-ea"/>
                <a:cs typeface="Arial" pitchFamily="34" charset="0"/>
              </a:rPr>
              <a:t>Six 1D weighting functions approximating a continuous curve (each with a coefficient </a:t>
            </a:r>
            <a:r>
              <a:rPr kumimoji="0" lang="el-GR" sz="2000" b="0" i="0" u="none" strike="noStrike" kern="1200" cap="none" spc="0" normalizeH="0" baseline="0" noProof="0" dirty="0">
                <a:ln>
                  <a:noFill/>
                </a:ln>
                <a:solidFill>
                  <a:prstClr val="white"/>
                </a:solidFill>
                <a:effectLst/>
                <a:uLnTx/>
                <a:uFillTx/>
                <a:ea typeface="+mn-ea"/>
                <a:cs typeface="Arial" pitchFamily="34" charset="0"/>
              </a:rPr>
              <a:t>α</a:t>
            </a:r>
            <a:r>
              <a:rPr kumimoji="0" lang="en-US" sz="2000" b="0" i="0" u="none" strike="noStrike" kern="1200" cap="none" spc="0" normalizeH="0" baseline="-25000" noProof="0" dirty="0">
                <a:ln>
                  <a:noFill/>
                </a:ln>
                <a:solidFill>
                  <a:prstClr val="white"/>
                </a:solidFill>
                <a:effectLst/>
                <a:uLnTx/>
                <a:uFillTx/>
                <a:ea typeface="+mn-ea"/>
                <a:cs typeface="Arial" pitchFamily="34" charset="0"/>
              </a:rPr>
              <a:t>k </a:t>
            </a:r>
            <a:r>
              <a:rPr kumimoji="0" lang="en-US" sz="2000" b="0" i="0" u="none" strike="noStrike" kern="1200" cap="none" spc="0" normalizeH="0" baseline="0" noProof="0" dirty="0">
                <a:ln>
                  <a:noFill/>
                </a:ln>
                <a:solidFill>
                  <a:prstClr val="white"/>
                </a:solidFill>
                <a:effectLst/>
                <a:uLnTx/>
                <a:uFillTx/>
                <a:ea typeface="+mn-ea"/>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mn-ea"/>
                <a:cs typeface="Arial" pitchFamily="34" charset="0"/>
              </a:rPr>
              <a:t> </a:t>
            </a:r>
          </a:p>
        </p:txBody>
      </p:sp>
      <p:sp>
        <p:nvSpPr>
          <p:cNvPr id="57" name="TextBox 56"/>
          <p:cNvSpPr txBox="1"/>
          <p:nvPr/>
        </p:nvSpPr>
        <p:spPr>
          <a:xfrm>
            <a:off x="769087" y="4634026"/>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Arial" pitchFamily="34" charset="0"/>
              </a:rPr>
              <a:t>A 2D weighting function</a:t>
            </a:r>
          </a:p>
        </p:txBody>
      </p:sp>
      <p:graphicFrame>
        <p:nvGraphicFramePr>
          <p:cNvPr id="53" name="Object 52"/>
          <p:cNvGraphicFramePr>
            <a:graphicFrameLocks noChangeAspect="1"/>
          </p:cNvGraphicFramePr>
          <p:nvPr>
            <p:extLst>
              <p:ext uri="{D42A27DB-BD31-4B8C-83A1-F6EECF244321}">
                <p14:modId xmlns:p14="http://schemas.microsoft.com/office/powerpoint/2010/main" val="3207741514"/>
              </p:ext>
            </p:extLst>
          </p:nvPr>
        </p:nvGraphicFramePr>
        <p:xfrm>
          <a:off x="7169887" y="3414825"/>
          <a:ext cx="2413374" cy="901700"/>
        </p:xfrm>
        <a:graphic>
          <a:graphicData uri="http://schemas.openxmlformats.org/presentationml/2006/ole">
            <mc:AlternateContent xmlns:mc="http://schemas.openxmlformats.org/markup-compatibility/2006">
              <mc:Choice xmlns:v="urn:schemas-microsoft-com:vml" Requires="v">
                <p:oleObj name="Equation" r:id="rId4" imgW="1155600" imgH="431640" progId="Equation.3">
                  <p:embed/>
                </p:oleObj>
              </mc:Choice>
              <mc:Fallback>
                <p:oleObj name="Equation" r:id="rId4" imgW="1155600" imgH="431640" progId="Equation.3">
                  <p:embed/>
                  <p:pic>
                    <p:nvPicPr>
                      <p:cNvPr id="53" name="Object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887" y="3414825"/>
                        <a:ext cx="2413374" cy="901700"/>
                      </a:xfrm>
                      <a:prstGeom prst="rect">
                        <a:avLst/>
                      </a:prstGeom>
                      <a:solidFill>
                        <a:schemeClr val="bg1">
                          <a:lumMod val="85000"/>
                        </a:schemeClr>
                      </a:solidFill>
                    </p:spPr>
                  </p:pic>
                </p:oleObj>
              </mc:Fallback>
            </mc:AlternateContent>
          </a:graphicData>
        </a:graphic>
      </p:graphicFrame>
      <p:sp>
        <p:nvSpPr>
          <p:cNvPr id="54" name="Text Box 5"/>
          <p:cNvSpPr txBox="1">
            <a:spLocks noChangeArrowheads="1"/>
          </p:cNvSpPr>
          <p:nvPr/>
        </p:nvSpPr>
        <p:spPr bwMode="auto">
          <a:xfrm>
            <a:off x="9291975" y="6464134"/>
            <a:ext cx="2900025"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uLnTx/>
                <a:uFillTx/>
                <a:ea typeface="+mn-ea"/>
                <a:cs typeface="Arial" pitchFamily="34" charset="0"/>
              </a:rPr>
              <a:t>(Falconer and Marfurt, 2008)</a:t>
            </a:r>
          </a:p>
        </p:txBody>
      </p:sp>
      <p:sp>
        <p:nvSpPr>
          <p:cNvPr id="10" name="Rectangle 2">
            <a:extLst>
              <a:ext uri="{FF2B5EF4-FFF2-40B4-BE49-F238E27FC236}">
                <a16:creationId xmlns:a16="http://schemas.microsoft.com/office/drawing/2014/main" id="{308B5745-53FB-4E97-A93C-4063CF6A8836}"/>
              </a:ext>
            </a:extLst>
          </p:cNvPr>
          <p:cNvSpPr>
            <a:spLocks noChangeArrowheads="1"/>
          </p:cNvSpPr>
          <p:nvPr/>
        </p:nvSpPr>
        <p:spPr bwMode="auto">
          <a:xfrm>
            <a:off x="0" y="-112712"/>
            <a:ext cx="11330152" cy="859274"/>
          </a:xfrm>
          <a:prstGeom prst="rect">
            <a:avLst/>
          </a:prstGeom>
          <a:noFill/>
          <a:ln w="9525">
            <a:noFill/>
            <a:miter lim="800000"/>
            <a:headEnd/>
            <a:tailEnd/>
          </a:ln>
          <a:effectLst>
            <a:outerShdw dist="45791" dir="8778596" algn="ctr" rotWithShape="0">
              <a:srgbClr val="000000"/>
            </a:outerShdw>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Modeling the seismic noise using 1D and 2D basis functions</a:t>
            </a:r>
          </a:p>
        </p:txBody>
      </p:sp>
      <p:sp>
        <p:nvSpPr>
          <p:cNvPr id="9" name="Slide Number Placeholder 8">
            <a:extLst>
              <a:ext uri="{FF2B5EF4-FFF2-40B4-BE49-F238E27FC236}">
                <a16:creationId xmlns:a16="http://schemas.microsoft.com/office/drawing/2014/main" id="{6EBE9881-ACB6-EDB5-E4F0-CAD1DF1CC436}"/>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17</a:t>
            </a:fld>
            <a:endParaRPr lang="en-US" dirty="0">
              <a:solidFill>
                <a:schemeClr val="tx1"/>
              </a:solidFill>
            </a:endParaRPr>
          </a:p>
        </p:txBody>
      </p:sp>
    </p:spTree>
    <p:extLst>
      <p:ext uri="{BB962C8B-B14F-4D97-AF65-F5344CB8AC3E}">
        <p14:creationId xmlns:p14="http://schemas.microsoft.com/office/powerpoint/2010/main" val="153691321"/>
      </p:ext>
    </p:extLst>
  </p:cSld>
  <p:clrMapOvr>
    <a:masterClrMapping/>
  </p:clrMapOvr>
  <mc:AlternateContent xmlns:mc="http://schemas.openxmlformats.org/markup-compatibility/2006" xmlns:p14="http://schemas.microsoft.com/office/powerpoint/2010/main">
    <mc:Choice Requires="p14">
      <p:transition spd="slow" p14:dur="2000" advTm="77281"/>
    </mc:Choice>
    <mc:Fallback xmlns="">
      <p:transition spd="slow" advTm="7728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2"/>
          <p:cNvGrpSpPr/>
          <p:nvPr/>
        </p:nvGrpSpPr>
        <p:grpSpPr>
          <a:xfrm>
            <a:off x="5039707" y="1185046"/>
            <a:ext cx="4876800" cy="4179332"/>
            <a:chOff x="1828800" y="2514600"/>
            <a:chExt cx="4876800" cy="4179332"/>
          </a:xfrm>
        </p:grpSpPr>
        <p:pic>
          <p:nvPicPr>
            <p:cNvPr id="55" name="Picture 3" descr="East Ranch Seismic 500ms"/>
            <p:cNvPicPr>
              <a:picLocks noChangeAspect="1" noChangeArrowheads="1"/>
            </p:cNvPicPr>
            <p:nvPr/>
          </p:nvPicPr>
          <p:blipFill>
            <a:blip r:embed="rId4" cstate="print"/>
            <a:srcRect/>
            <a:stretch>
              <a:fillRect/>
            </a:stretch>
          </p:blipFill>
          <p:spPr bwMode="auto">
            <a:xfrm>
              <a:off x="1828800" y="2514600"/>
              <a:ext cx="4876800" cy="4158049"/>
            </a:xfrm>
            <a:prstGeom prst="rect">
              <a:avLst/>
            </a:prstGeom>
            <a:noFill/>
          </p:spPr>
        </p:pic>
        <p:sp>
          <p:nvSpPr>
            <p:cNvPr id="170" name="TextBox 169"/>
            <p:cNvSpPr txBox="1"/>
            <p:nvPr/>
          </p:nvSpPr>
          <p:spPr>
            <a:xfrm>
              <a:off x="1828800" y="6324600"/>
              <a:ext cx="599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data</a:t>
              </a:r>
            </a:p>
          </p:txBody>
        </p:sp>
      </p:grpSp>
      <p:grpSp>
        <p:nvGrpSpPr>
          <p:cNvPr id="3" name="Group 171"/>
          <p:cNvGrpSpPr/>
          <p:nvPr/>
        </p:nvGrpSpPr>
        <p:grpSpPr>
          <a:xfrm>
            <a:off x="5039707" y="1196714"/>
            <a:ext cx="4873752" cy="4179332"/>
            <a:chOff x="1676400" y="-762000"/>
            <a:chExt cx="4873752" cy="4179332"/>
          </a:xfrm>
        </p:grpSpPr>
        <p:pic>
          <p:nvPicPr>
            <p:cNvPr id="169" name="Picture 4" descr="Noise Estimate East Ranch 400ms"/>
            <p:cNvPicPr>
              <a:picLocks noChangeArrowheads="1"/>
            </p:cNvPicPr>
            <p:nvPr/>
          </p:nvPicPr>
          <p:blipFill>
            <a:blip r:embed="rId5" cstate="print"/>
            <a:srcRect/>
            <a:stretch>
              <a:fillRect/>
            </a:stretch>
          </p:blipFill>
          <p:spPr bwMode="auto">
            <a:xfrm>
              <a:off x="1676400" y="-762000"/>
              <a:ext cx="4873752" cy="4160520"/>
            </a:xfrm>
            <a:prstGeom prst="rect">
              <a:avLst/>
            </a:prstGeom>
            <a:noFill/>
          </p:spPr>
        </p:pic>
        <p:sp>
          <p:nvSpPr>
            <p:cNvPr id="171" name="TextBox 170"/>
            <p:cNvSpPr txBox="1"/>
            <p:nvPr/>
          </p:nvSpPr>
          <p:spPr>
            <a:xfrm>
              <a:off x="1676400" y="3048000"/>
              <a:ext cx="15544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noise estimate</a:t>
              </a:r>
            </a:p>
          </p:txBody>
        </p:sp>
      </p:grpSp>
      <p:sp>
        <p:nvSpPr>
          <p:cNvPr id="57" name="AutoShape 115"/>
          <p:cNvSpPr>
            <a:spLocks noChangeAspect="1" noChangeArrowheads="1"/>
          </p:cNvSpPr>
          <p:nvPr/>
        </p:nvSpPr>
        <p:spPr bwMode="auto">
          <a:xfrm>
            <a:off x="3668107" y="118246"/>
            <a:ext cx="2385378" cy="251460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nvGrpSpPr>
          <p:cNvPr id="4" name="Group 120"/>
          <p:cNvGrpSpPr>
            <a:grpSpLocks/>
          </p:cNvGrpSpPr>
          <p:nvPr/>
        </p:nvGrpSpPr>
        <p:grpSpPr bwMode="auto">
          <a:xfrm>
            <a:off x="4049108" y="118246"/>
            <a:ext cx="2021969" cy="2121808"/>
            <a:chOff x="2832" y="1440"/>
            <a:chExt cx="1180" cy="1239"/>
          </a:xfrm>
        </p:grpSpPr>
        <p:pic>
          <p:nvPicPr>
            <p:cNvPr id="60"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62"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1</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5" name="Group 120"/>
          <p:cNvGrpSpPr>
            <a:grpSpLocks/>
          </p:cNvGrpSpPr>
          <p:nvPr/>
        </p:nvGrpSpPr>
        <p:grpSpPr bwMode="auto">
          <a:xfrm>
            <a:off x="5039708" y="118246"/>
            <a:ext cx="2021969" cy="2121808"/>
            <a:chOff x="2832" y="1440"/>
            <a:chExt cx="1180" cy="1239"/>
          </a:xfrm>
        </p:grpSpPr>
        <p:pic>
          <p:nvPicPr>
            <p:cNvPr id="71"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72"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2</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6" name="Group 120"/>
          <p:cNvGrpSpPr>
            <a:grpSpLocks/>
          </p:cNvGrpSpPr>
          <p:nvPr/>
        </p:nvGrpSpPr>
        <p:grpSpPr bwMode="auto">
          <a:xfrm>
            <a:off x="6030308" y="118246"/>
            <a:ext cx="2021969" cy="2121808"/>
            <a:chOff x="2832" y="1440"/>
            <a:chExt cx="1180" cy="1239"/>
          </a:xfrm>
        </p:grpSpPr>
        <p:pic>
          <p:nvPicPr>
            <p:cNvPr id="75"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76"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3</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7" name="Group 120"/>
          <p:cNvGrpSpPr>
            <a:grpSpLocks/>
          </p:cNvGrpSpPr>
          <p:nvPr/>
        </p:nvGrpSpPr>
        <p:grpSpPr bwMode="auto">
          <a:xfrm>
            <a:off x="7020908" y="118246"/>
            <a:ext cx="2021969" cy="2121808"/>
            <a:chOff x="2832" y="1440"/>
            <a:chExt cx="1180" cy="1239"/>
          </a:xfrm>
        </p:grpSpPr>
        <p:pic>
          <p:nvPicPr>
            <p:cNvPr id="80"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81"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4</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8" name="Group 120"/>
          <p:cNvGrpSpPr>
            <a:grpSpLocks/>
          </p:cNvGrpSpPr>
          <p:nvPr/>
        </p:nvGrpSpPr>
        <p:grpSpPr bwMode="auto">
          <a:xfrm>
            <a:off x="8087708" y="130038"/>
            <a:ext cx="2021969" cy="2121808"/>
            <a:chOff x="2832" y="1440"/>
            <a:chExt cx="1180" cy="1239"/>
          </a:xfrm>
        </p:grpSpPr>
        <p:pic>
          <p:nvPicPr>
            <p:cNvPr id="84"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85"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5</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9" name="Group 120"/>
          <p:cNvGrpSpPr>
            <a:grpSpLocks/>
          </p:cNvGrpSpPr>
          <p:nvPr/>
        </p:nvGrpSpPr>
        <p:grpSpPr bwMode="auto">
          <a:xfrm>
            <a:off x="9078308" y="130038"/>
            <a:ext cx="2021969" cy="2121808"/>
            <a:chOff x="2832" y="1440"/>
            <a:chExt cx="1180" cy="1239"/>
          </a:xfrm>
        </p:grpSpPr>
        <p:pic>
          <p:nvPicPr>
            <p:cNvPr id="88"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89"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6</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sp>
        <p:nvSpPr>
          <p:cNvPr id="93" name="Oval 126"/>
          <p:cNvSpPr>
            <a:spLocks noChangeArrowheads="1"/>
          </p:cNvSpPr>
          <p:nvPr/>
        </p:nvSpPr>
        <p:spPr bwMode="auto">
          <a:xfrm>
            <a:off x="5015540" y="2234623"/>
            <a:ext cx="82250" cy="80488"/>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120"/>
          <p:cNvGrpSpPr>
            <a:grpSpLocks/>
          </p:cNvGrpSpPr>
          <p:nvPr/>
        </p:nvGrpSpPr>
        <p:grpSpPr bwMode="auto">
          <a:xfrm>
            <a:off x="4049108" y="1185046"/>
            <a:ext cx="2021969" cy="2121808"/>
            <a:chOff x="2832" y="1440"/>
            <a:chExt cx="1180" cy="1239"/>
          </a:xfrm>
        </p:grpSpPr>
        <p:pic>
          <p:nvPicPr>
            <p:cNvPr id="96"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97"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7</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11" name="Group 120"/>
          <p:cNvGrpSpPr>
            <a:grpSpLocks/>
          </p:cNvGrpSpPr>
          <p:nvPr/>
        </p:nvGrpSpPr>
        <p:grpSpPr bwMode="auto">
          <a:xfrm>
            <a:off x="5039708" y="1185046"/>
            <a:ext cx="2021969" cy="2121808"/>
            <a:chOff x="2832" y="1440"/>
            <a:chExt cx="1180" cy="1239"/>
          </a:xfrm>
        </p:grpSpPr>
        <p:pic>
          <p:nvPicPr>
            <p:cNvPr id="100"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01"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8</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12" name="Group 120"/>
          <p:cNvGrpSpPr>
            <a:grpSpLocks/>
          </p:cNvGrpSpPr>
          <p:nvPr/>
        </p:nvGrpSpPr>
        <p:grpSpPr bwMode="auto">
          <a:xfrm>
            <a:off x="6030308" y="1185046"/>
            <a:ext cx="2021969" cy="2121808"/>
            <a:chOff x="2832" y="1440"/>
            <a:chExt cx="1180" cy="1239"/>
          </a:xfrm>
        </p:grpSpPr>
        <p:pic>
          <p:nvPicPr>
            <p:cNvPr id="104"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05"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9</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13" name="Group 120"/>
          <p:cNvGrpSpPr>
            <a:grpSpLocks/>
          </p:cNvGrpSpPr>
          <p:nvPr/>
        </p:nvGrpSpPr>
        <p:grpSpPr bwMode="auto">
          <a:xfrm>
            <a:off x="7020908" y="1185046"/>
            <a:ext cx="2021969" cy="2121808"/>
            <a:chOff x="2832" y="1440"/>
            <a:chExt cx="1180" cy="1239"/>
          </a:xfrm>
        </p:grpSpPr>
        <p:pic>
          <p:nvPicPr>
            <p:cNvPr id="108"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09"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10</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14" name="Group 120"/>
          <p:cNvGrpSpPr>
            <a:grpSpLocks/>
          </p:cNvGrpSpPr>
          <p:nvPr/>
        </p:nvGrpSpPr>
        <p:grpSpPr bwMode="auto">
          <a:xfrm>
            <a:off x="8087708" y="1196838"/>
            <a:ext cx="2021969" cy="2121808"/>
            <a:chOff x="2832" y="1440"/>
            <a:chExt cx="1180" cy="1239"/>
          </a:xfrm>
        </p:grpSpPr>
        <p:pic>
          <p:nvPicPr>
            <p:cNvPr id="112"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13"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11</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15" name="Group 120"/>
          <p:cNvGrpSpPr>
            <a:grpSpLocks/>
          </p:cNvGrpSpPr>
          <p:nvPr/>
        </p:nvGrpSpPr>
        <p:grpSpPr bwMode="auto">
          <a:xfrm>
            <a:off x="9078308" y="1196838"/>
            <a:ext cx="2021969" cy="2121808"/>
            <a:chOff x="2832" y="1440"/>
            <a:chExt cx="1180" cy="1239"/>
          </a:xfrm>
        </p:grpSpPr>
        <p:pic>
          <p:nvPicPr>
            <p:cNvPr id="116"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17"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12</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sp>
        <p:nvSpPr>
          <p:cNvPr id="119" name="AutoShape 115"/>
          <p:cNvSpPr>
            <a:spLocks noChangeAspect="1" noChangeArrowheads="1"/>
          </p:cNvSpPr>
          <p:nvPr/>
        </p:nvSpPr>
        <p:spPr bwMode="auto">
          <a:xfrm>
            <a:off x="3668107" y="2175646"/>
            <a:ext cx="2385378" cy="251460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nvGrpSpPr>
          <p:cNvPr id="16" name="Group 120"/>
          <p:cNvGrpSpPr>
            <a:grpSpLocks/>
          </p:cNvGrpSpPr>
          <p:nvPr/>
        </p:nvGrpSpPr>
        <p:grpSpPr bwMode="auto">
          <a:xfrm>
            <a:off x="4049108" y="2175646"/>
            <a:ext cx="2021969" cy="2121808"/>
            <a:chOff x="2832" y="1440"/>
            <a:chExt cx="1180" cy="1239"/>
          </a:xfrm>
        </p:grpSpPr>
        <p:pic>
          <p:nvPicPr>
            <p:cNvPr id="121"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22"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13</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17" name="Group 120"/>
          <p:cNvGrpSpPr>
            <a:grpSpLocks/>
          </p:cNvGrpSpPr>
          <p:nvPr/>
        </p:nvGrpSpPr>
        <p:grpSpPr bwMode="auto">
          <a:xfrm>
            <a:off x="5039708" y="2175646"/>
            <a:ext cx="2021969" cy="2121808"/>
            <a:chOff x="2832" y="1440"/>
            <a:chExt cx="1180" cy="1239"/>
          </a:xfrm>
        </p:grpSpPr>
        <p:pic>
          <p:nvPicPr>
            <p:cNvPr id="125"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26"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14</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18" name="Group 120"/>
          <p:cNvGrpSpPr>
            <a:grpSpLocks/>
          </p:cNvGrpSpPr>
          <p:nvPr/>
        </p:nvGrpSpPr>
        <p:grpSpPr bwMode="auto">
          <a:xfrm>
            <a:off x="6030308" y="2175646"/>
            <a:ext cx="2021969" cy="2121808"/>
            <a:chOff x="2832" y="1440"/>
            <a:chExt cx="1180" cy="1239"/>
          </a:xfrm>
        </p:grpSpPr>
        <p:pic>
          <p:nvPicPr>
            <p:cNvPr id="129"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30"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15</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19" name="Group 120"/>
          <p:cNvGrpSpPr>
            <a:grpSpLocks/>
          </p:cNvGrpSpPr>
          <p:nvPr/>
        </p:nvGrpSpPr>
        <p:grpSpPr bwMode="auto">
          <a:xfrm>
            <a:off x="7020908" y="2175646"/>
            <a:ext cx="2021969" cy="2121808"/>
            <a:chOff x="2832" y="1440"/>
            <a:chExt cx="1180" cy="1239"/>
          </a:xfrm>
        </p:grpSpPr>
        <p:pic>
          <p:nvPicPr>
            <p:cNvPr id="133"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34"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16</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20" name="Group 120"/>
          <p:cNvGrpSpPr>
            <a:grpSpLocks/>
          </p:cNvGrpSpPr>
          <p:nvPr/>
        </p:nvGrpSpPr>
        <p:grpSpPr bwMode="auto">
          <a:xfrm>
            <a:off x="8087708" y="2187438"/>
            <a:ext cx="2021969" cy="2121808"/>
            <a:chOff x="3321" y="1751"/>
            <a:chExt cx="1180" cy="1239"/>
          </a:xfrm>
        </p:grpSpPr>
        <p:pic>
          <p:nvPicPr>
            <p:cNvPr id="137" name="Picture 121" descr="w"/>
            <p:cNvPicPr>
              <a:picLocks noChangeAspect="1" noChangeArrowheads="1"/>
            </p:cNvPicPr>
            <p:nvPr/>
          </p:nvPicPr>
          <p:blipFill>
            <a:blip r:embed="rId6" cstate="print"/>
            <a:srcRect/>
            <a:stretch>
              <a:fillRect/>
            </a:stretch>
          </p:blipFill>
          <p:spPr bwMode="auto">
            <a:xfrm>
              <a:off x="3321" y="1751"/>
              <a:ext cx="1180" cy="1239"/>
            </a:xfrm>
            <a:prstGeom prst="rect">
              <a:avLst/>
            </a:prstGeom>
            <a:noFill/>
            <a:ln>
              <a:solidFill>
                <a:srgbClr val="FFFF00"/>
              </a:solidFill>
            </a:ln>
          </p:spPr>
        </p:pic>
        <p:sp>
          <p:nvSpPr>
            <p:cNvPr id="138" name="Oval 126"/>
            <p:cNvSpPr>
              <a:spLocks noChangeArrowheads="1"/>
            </p:cNvSpPr>
            <p:nvPr/>
          </p:nvSpPr>
          <p:spPr bwMode="auto">
            <a:xfrm>
              <a:off x="3899" y="2329"/>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Text Box 127"/>
            <p:cNvSpPr txBox="1">
              <a:spLocks noChangeArrowheads="1"/>
            </p:cNvSpPr>
            <p:nvPr/>
          </p:nvSpPr>
          <p:spPr bwMode="auto">
            <a:xfrm>
              <a:off x="3944" y="2151"/>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17</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21" name="Group 120"/>
          <p:cNvGrpSpPr>
            <a:grpSpLocks/>
          </p:cNvGrpSpPr>
          <p:nvPr/>
        </p:nvGrpSpPr>
        <p:grpSpPr bwMode="auto">
          <a:xfrm>
            <a:off x="9078308" y="2187438"/>
            <a:ext cx="2021969" cy="2121808"/>
            <a:chOff x="2832" y="1440"/>
            <a:chExt cx="1180" cy="1239"/>
          </a:xfrm>
        </p:grpSpPr>
        <p:pic>
          <p:nvPicPr>
            <p:cNvPr id="141"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42"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18</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sp>
        <p:nvSpPr>
          <p:cNvPr id="144" name="Oval 126"/>
          <p:cNvSpPr>
            <a:spLocks noChangeArrowheads="1"/>
          </p:cNvSpPr>
          <p:nvPr/>
        </p:nvSpPr>
        <p:spPr bwMode="auto">
          <a:xfrm>
            <a:off x="5015540" y="4292023"/>
            <a:ext cx="82250" cy="80488"/>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2" name="Group 120"/>
          <p:cNvGrpSpPr>
            <a:grpSpLocks/>
          </p:cNvGrpSpPr>
          <p:nvPr/>
        </p:nvGrpSpPr>
        <p:grpSpPr bwMode="auto">
          <a:xfrm>
            <a:off x="4049108" y="3242446"/>
            <a:ext cx="2021969" cy="2121808"/>
            <a:chOff x="2832" y="1440"/>
            <a:chExt cx="1180" cy="1239"/>
          </a:xfrm>
        </p:grpSpPr>
        <p:pic>
          <p:nvPicPr>
            <p:cNvPr id="146"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47"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19</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23" name="Group 120"/>
          <p:cNvGrpSpPr>
            <a:grpSpLocks/>
          </p:cNvGrpSpPr>
          <p:nvPr/>
        </p:nvGrpSpPr>
        <p:grpSpPr bwMode="auto">
          <a:xfrm>
            <a:off x="5039708" y="3242446"/>
            <a:ext cx="2021969" cy="2121808"/>
            <a:chOff x="2832" y="1440"/>
            <a:chExt cx="1180" cy="1239"/>
          </a:xfrm>
        </p:grpSpPr>
        <p:pic>
          <p:nvPicPr>
            <p:cNvPr id="150"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51"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20</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24" name="Group 120"/>
          <p:cNvGrpSpPr>
            <a:grpSpLocks/>
          </p:cNvGrpSpPr>
          <p:nvPr/>
        </p:nvGrpSpPr>
        <p:grpSpPr bwMode="auto">
          <a:xfrm>
            <a:off x="6030308" y="3242446"/>
            <a:ext cx="2021969" cy="2121808"/>
            <a:chOff x="2832" y="1440"/>
            <a:chExt cx="1180" cy="1239"/>
          </a:xfrm>
        </p:grpSpPr>
        <p:pic>
          <p:nvPicPr>
            <p:cNvPr id="154"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55"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21</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25" name="Group 120"/>
          <p:cNvGrpSpPr>
            <a:grpSpLocks/>
          </p:cNvGrpSpPr>
          <p:nvPr/>
        </p:nvGrpSpPr>
        <p:grpSpPr bwMode="auto">
          <a:xfrm>
            <a:off x="7020908" y="3242446"/>
            <a:ext cx="2021969" cy="2121808"/>
            <a:chOff x="2832" y="1440"/>
            <a:chExt cx="1180" cy="1239"/>
          </a:xfrm>
        </p:grpSpPr>
        <p:pic>
          <p:nvPicPr>
            <p:cNvPr id="158"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59"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22</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26" name="Group 120"/>
          <p:cNvGrpSpPr>
            <a:grpSpLocks/>
          </p:cNvGrpSpPr>
          <p:nvPr/>
        </p:nvGrpSpPr>
        <p:grpSpPr bwMode="auto">
          <a:xfrm>
            <a:off x="8087708" y="3254238"/>
            <a:ext cx="2021969" cy="2121808"/>
            <a:chOff x="2832" y="1440"/>
            <a:chExt cx="1180" cy="1239"/>
          </a:xfrm>
        </p:grpSpPr>
        <p:pic>
          <p:nvPicPr>
            <p:cNvPr id="162"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63"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23</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27" name="Group 120"/>
          <p:cNvGrpSpPr>
            <a:grpSpLocks/>
          </p:cNvGrpSpPr>
          <p:nvPr/>
        </p:nvGrpSpPr>
        <p:grpSpPr bwMode="auto">
          <a:xfrm>
            <a:off x="9078308" y="3254238"/>
            <a:ext cx="2021969" cy="2121808"/>
            <a:chOff x="2832" y="1440"/>
            <a:chExt cx="1180" cy="1239"/>
          </a:xfrm>
        </p:grpSpPr>
        <p:pic>
          <p:nvPicPr>
            <p:cNvPr id="166"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67"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24</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28" name="Group 120"/>
          <p:cNvGrpSpPr>
            <a:grpSpLocks/>
          </p:cNvGrpSpPr>
          <p:nvPr/>
        </p:nvGrpSpPr>
        <p:grpSpPr bwMode="auto">
          <a:xfrm>
            <a:off x="4049108" y="4309246"/>
            <a:ext cx="2021969" cy="2121808"/>
            <a:chOff x="2832" y="1440"/>
            <a:chExt cx="1180" cy="1239"/>
          </a:xfrm>
        </p:grpSpPr>
        <p:pic>
          <p:nvPicPr>
            <p:cNvPr id="178"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79"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25</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29" name="Group 120"/>
          <p:cNvGrpSpPr>
            <a:grpSpLocks/>
          </p:cNvGrpSpPr>
          <p:nvPr/>
        </p:nvGrpSpPr>
        <p:grpSpPr bwMode="auto">
          <a:xfrm>
            <a:off x="5039708" y="4309246"/>
            <a:ext cx="2021969" cy="2121808"/>
            <a:chOff x="2832" y="1440"/>
            <a:chExt cx="1180" cy="1239"/>
          </a:xfrm>
        </p:grpSpPr>
        <p:pic>
          <p:nvPicPr>
            <p:cNvPr id="182"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83"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26</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30" name="Group 120"/>
          <p:cNvGrpSpPr>
            <a:grpSpLocks/>
          </p:cNvGrpSpPr>
          <p:nvPr/>
        </p:nvGrpSpPr>
        <p:grpSpPr bwMode="auto">
          <a:xfrm>
            <a:off x="6106508" y="4309246"/>
            <a:ext cx="2021969" cy="2121808"/>
            <a:chOff x="2832" y="1440"/>
            <a:chExt cx="1180" cy="1239"/>
          </a:xfrm>
        </p:grpSpPr>
        <p:pic>
          <p:nvPicPr>
            <p:cNvPr id="186"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87"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27</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31" name="Group 120"/>
          <p:cNvGrpSpPr>
            <a:grpSpLocks/>
          </p:cNvGrpSpPr>
          <p:nvPr/>
        </p:nvGrpSpPr>
        <p:grpSpPr bwMode="auto">
          <a:xfrm>
            <a:off x="7020908" y="4309246"/>
            <a:ext cx="2021969" cy="2121808"/>
            <a:chOff x="2832" y="1440"/>
            <a:chExt cx="1180" cy="1239"/>
          </a:xfrm>
        </p:grpSpPr>
        <p:pic>
          <p:nvPicPr>
            <p:cNvPr id="190"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91"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28</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32" name="Group 120"/>
          <p:cNvGrpSpPr>
            <a:grpSpLocks/>
          </p:cNvGrpSpPr>
          <p:nvPr/>
        </p:nvGrpSpPr>
        <p:grpSpPr bwMode="auto">
          <a:xfrm>
            <a:off x="8087708" y="4309246"/>
            <a:ext cx="2021969" cy="2121808"/>
            <a:chOff x="2832" y="1440"/>
            <a:chExt cx="1180" cy="1239"/>
          </a:xfrm>
        </p:grpSpPr>
        <p:pic>
          <p:nvPicPr>
            <p:cNvPr id="194"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95"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29</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33" name="Group 120"/>
          <p:cNvGrpSpPr>
            <a:grpSpLocks/>
          </p:cNvGrpSpPr>
          <p:nvPr/>
        </p:nvGrpSpPr>
        <p:grpSpPr bwMode="auto">
          <a:xfrm>
            <a:off x="9078308" y="4321038"/>
            <a:ext cx="2021969" cy="2121808"/>
            <a:chOff x="2832" y="1440"/>
            <a:chExt cx="1180" cy="1239"/>
          </a:xfrm>
        </p:grpSpPr>
        <p:pic>
          <p:nvPicPr>
            <p:cNvPr id="198" name="Picture 121" descr="w"/>
            <p:cNvPicPr>
              <a:picLocks noChangeAspect="1" noChangeArrowheads="1"/>
            </p:cNvPicPr>
            <p:nvPr/>
          </p:nvPicPr>
          <p:blipFill>
            <a:blip r:embed="rId6" cstate="print"/>
            <a:srcRect/>
            <a:stretch>
              <a:fillRect/>
            </a:stretch>
          </p:blipFill>
          <p:spPr bwMode="auto">
            <a:xfrm>
              <a:off x="2832" y="1440"/>
              <a:ext cx="1180" cy="1239"/>
            </a:xfrm>
            <a:prstGeom prst="rect">
              <a:avLst/>
            </a:prstGeom>
            <a:noFill/>
            <a:ln>
              <a:solidFill>
                <a:srgbClr val="FFFF00"/>
              </a:solidFill>
            </a:ln>
          </p:spPr>
        </p:pic>
        <p:sp>
          <p:nvSpPr>
            <p:cNvPr id="199" name="Oval 126"/>
            <p:cNvSpPr>
              <a:spLocks noChangeArrowheads="1"/>
            </p:cNvSpPr>
            <p:nvPr/>
          </p:nvSpPr>
          <p:spPr bwMode="auto">
            <a:xfrm>
              <a:off x="3396" y="2046"/>
              <a:ext cx="48" cy="47"/>
            </a:xfrm>
            <a:prstGeom prst="ellipse">
              <a:avLst/>
            </a:prstGeom>
            <a:solidFill>
              <a:srgbClr val="808080"/>
            </a:solidFill>
            <a:ln w="9525">
              <a:solidFill>
                <a:srgbClr val="FFFF00"/>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0" name="Text Box 127"/>
            <p:cNvSpPr txBox="1">
              <a:spLocks noChangeArrowheads="1"/>
            </p:cNvSpPr>
            <p:nvPr/>
          </p:nvSpPr>
          <p:spPr bwMode="auto">
            <a:xfrm>
              <a:off x="3408" y="1824"/>
              <a:ext cx="299" cy="212"/>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α</a:t>
              </a:r>
              <a:r>
                <a:rPr kumimoji="0" lang="en-US" sz="1800" b="0" i="0" u="none" strike="noStrike" kern="1200" cap="none" spc="0" normalizeH="0" baseline="-25000" noProof="0" dirty="0">
                  <a:ln>
                    <a:noFill/>
                  </a:ln>
                  <a:solidFill>
                    <a:srgbClr val="C00000"/>
                  </a:solidFill>
                  <a:effectLst/>
                  <a:uLnTx/>
                  <a:uFillTx/>
                  <a:latin typeface="Calibri" panose="020F0502020204030204"/>
                  <a:ea typeface="+mn-ea"/>
                  <a:cs typeface="Arial" charset="0"/>
                </a:rPr>
                <a:t>30</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grpSp>
      <p:grpSp>
        <p:nvGrpSpPr>
          <p:cNvPr id="34" name="Group 175"/>
          <p:cNvGrpSpPr/>
          <p:nvPr/>
        </p:nvGrpSpPr>
        <p:grpSpPr>
          <a:xfrm>
            <a:off x="5039707" y="1185046"/>
            <a:ext cx="4873752" cy="4179332"/>
            <a:chOff x="2133600" y="-533400"/>
            <a:chExt cx="4873752" cy="4179332"/>
          </a:xfrm>
        </p:grpSpPr>
        <p:sp>
          <p:nvSpPr>
            <p:cNvPr id="175" name="TextBox 174"/>
            <p:cNvSpPr txBox="1"/>
            <p:nvPr/>
          </p:nvSpPr>
          <p:spPr>
            <a:xfrm>
              <a:off x="2133600" y="3276600"/>
              <a:ext cx="16570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noise fit to data</a:t>
              </a:r>
            </a:p>
          </p:txBody>
        </p:sp>
        <p:pic>
          <p:nvPicPr>
            <p:cNvPr id="174" name="Picture 2" descr="Adapt Subtract Noise 400ms"/>
            <p:cNvPicPr>
              <a:picLocks noChangeArrowheads="1"/>
            </p:cNvPicPr>
            <p:nvPr/>
          </p:nvPicPr>
          <p:blipFill>
            <a:blip r:embed="rId7" cstate="print"/>
            <a:srcRect/>
            <a:stretch>
              <a:fillRect/>
            </a:stretch>
          </p:blipFill>
          <p:spPr bwMode="auto">
            <a:xfrm>
              <a:off x="2133600" y="-533400"/>
              <a:ext cx="4873752" cy="4178808"/>
            </a:xfrm>
            <a:prstGeom prst="rect">
              <a:avLst/>
            </a:prstGeom>
            <a:noFill/>
          </p:spPr>
        </p:pic>
      </p:grpSp>
      <p:sp>
        <p:nvSpPr>
          <p:cNvPr id="136" name="Text Box 5"/>
          <p:cNvSpPr txBox="1">
            <a:spLocks noChangeArrowheads="1"/>
          </p:cNvSpPr>
          <p:nvPr/>
        </p:nvSpPr>
        <p:spPr bwMode="auto">
          <a:xfrm>
            <a:off x="9070633" y="6465208"/>
            <a:ext cx="3121367"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uLnTx/>
                <a:uFillTx/>
                <a:latin typeface="Arial" pitchFamily="34" charset="0"/>
                <a:ea typeface="+mn-ea"/>
                <a:cs typeface="+mn-cs"/>
              </a:rPr>
              <a:t>(Falconer and Marfurt, 2008)</a:t>
            </a:r>
          </a:p>
        </p:txBody>
      </p:sp>
      <p:sp>
        <p:nvSpPr>
          <p:cNvPr id="36" name="Rectangle 2">
            <a:extLst>
              <a:ext uri="{FF2B5EF4-FFF2-40B4-BE49-F238E27FC236}">
                <a16:creationId xmlns:a16="http://schemas.microsoft.com/office/drawing/2014/main" id="{46936EC6-F3AE-41D4-8F1E-172EC076FA33}"/>
              </a:ext>
            </a:extLst>
          </p:cNvPr>
          <p:cNvSpPr>
            <a:spLocks noChangeArrowheads="1"/>
          </p:cNvSpPr>
          <p:nvPr/>
        </p:nvSpPr>
        <p:spPr bwMode="auto">
          <a:xfrm>
            <a:off x="120687" y="445108"/>
            <a:ext cx="3668107" cy="1564041"/>
          </a:xfrm>
          <a:prstGeom prst="rect">
            <a:avLst/>
          </a:prstGeom>
          <a:noFill/>
          <a:ln w="9525">
            <a:noFill/>
            <a:miter lim="800000"/>
            <a:headEnd/>
            <a:tailEnd/>
          </a:ln>
          <a:effectLst>
            <a:outerShdw dist="45791" dir="8778596" algn="ctr" rotWithShape="0">
              <a:srgbClr val="000000"/>
            </a:outerShdw>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Modeling the seismic noise using 2D basis functions</a:t>
            </a:r>
          </a:p>
        </p:txBody>
      </p:sp>
      <p:sp>
        <p:nvSpPr>
          <p:cNvPr id="37" name="Slide Number Placeholder 36">
            <a:extLst>
              <a:ext uri="{FF2B5EF4-FFF2-40B4-BE49-F238E27FC236}">
                <a16:creationId xmlns:a16="http://schemas.microsoft.com/office/drawing/2014/main" id="{3C160167-4D12-B1F2-F173-A17E4CED4AC6}"/>
              </a:ext>
            </a:extLst>
          </p:cNvPr>
          <p:cNvSpPr>
            <a:spLocks noGrp="1"/>
          </p:cNvSpPr>
          <p:nvPr>
            <p:ph type="sldNum" sz="quarter" idx="10"/>
          </p:nvPr>
        </p:nvSpPr>
        <p:spPr/>
        <p:txBody>
          <a:bodyPr/>
          <a:lstStyle/>
          <a:p>
            <a:pPr>
              <a:defRPr/>
            </a:pPr>
            <a:r>
              <a:rPr lang="en-US"/>
              <a:t>10c-</a:t>
            </a:r>
            <a:fld id="{E6C87FD6-13D6-467D-AEFA-06969EA3EBE3}" type="slidenum">
              <a:rPr lang="en-US" smtClean="0"/>
              <a:pPr>
                <a:defRPr/>
              </a:pPr>
              <a:t>18</a:t>
            </a:fld>
            <a:endParaRPr lang="en-US" dirty="0">
              <a:solidFill>
                <a:schemeClr val="tx1"/>
              </a:solidFill>
            </a:endParaRPr>
          </a:p>
        </p:txBody>
      </p:sp>
    </p:spTree>
    <p:custDataLst>
      <p:tags r:id="rId1"/>
    </p:custDataLst>
    <p:extLst>
      <p:ext uri="{BB962C8B-B14F-4D97-AF65-F5344CB8AC3E}">
        <p14:creationId xmlns:p14="http://schemas.microsoft.com/office/powerpoint/2010/main" val="918450749"/>
      </p:ext>
    </p:extLst>
  </p:cSld>
  <p:clrMapOvr>
    <a:masterClrMapping/>
  </p:clrMapOvr>
  <mc:AlternateContent xmlns:mc="http://schemas.openxmlformats.org/markup-compatibility/2006" xmlns:p14="http://schemas.microsoft.com/office/powerpoint/2010/main">
    <mc:Choice Requires="p14">
      <p:transition spd="slow" p14:dur="2000" advTm="42652"/>
    </mc:Choice>
    <mc:Fallback xmlns="">
      <p:transition spd="slow" advTm="426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5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6500"/>
                            </p:stCondLst>
                            <p:childTnLst>
                              <p:par>
                                <p:cTn id="41" presetID="10"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700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75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800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8500"/>
                            </p:stCondLst>
                            <p:childTnLst>
                              <p:par>
                                <p:cTn id="57" presetID="10" presetClass="entr" presetSubtype="0"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9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9500"/>
                            </p:stCondLst>
                            <p:childTnLst>
                              <p:par>
                                <p:cTn id="65" presetID="10" presetClass="entr" presetSubtype="0"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par>
                          <p:cTn id="68" fill="hold">
                            <p:stCondLst>
                              <p:cond delay="10000"/>
                            </p:stCondLst>
                            <p:childTnLst>
                              <p:par>
                                <p:cTn id="69" presetID="10"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par>
                          <p:cTn id="72" fill="hold">
                            <p:stCondLst>
                              <p:cond delay="10500"/>
                            </p:stCondLst>
                            <p:childTnLst>
                              <p:par>
                                <p:cTn id="73" presetID="10" presetClass="entr" presetSubtype="0"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par>
                          <p:cTn id="76" fill="hold">
                            <p:stCondLst>
                              <p:cond delay="11000"/>
                            </p:stCondLst>
                            <p:childTnLst>
                              <p:par>
                                <p:cTn id="77" presetID="10" presetClass="entr" presetSubtype="0"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par>
                          <p:cTn id="80" fill="hold">
                            <p:stCondLst>
                              <p:cond delay="11500"/>
                            </p:stCondLst>
                            <p:childTnLst>
                              <p:par>
                                <p:cTn id="81" presetID="10" presetClass="entr" presetSubtype="0" fill="hold"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par>
                          <p:cTn id="84" fill="hold">
                            <p:stCondLst>
                              <p:cond delay="12000"/>
                            </p:stCondLst>
                            <p:childTnLst>
                              <p:par>
                                <p:cTn id="85" presetID="10" presetClass="entr" presetSubtype="0" fill="hold"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par>
                          <p:cTn id="88" fill="hold">
                            <p:stCondLst>
                              <p:cond delay="12500"/>
                            </p:stCondLst>
                            <p:childTnLst>
                              <p:par>
                                <p:cTn id="89" presetID="10" presetClass="entr" presetSubtype="0" fill="hold"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500"/>
                                        <p:tgtEl>
                                          <p:spTgt spid="24"/>
                                        </p:tgtEl>
                                      </p:cBhvr>
                                    </p:animEffect>
                                  </p:childTnLst>
                                </p:cTn>
                              </p:par>
                            </p:childTnLst>
                          </p:cTn>
                        </p:par>
                        <p:par>
                          <p:cTn id="92" fill="hold">
                            <p:stCondLst>
                              <p:cond delay="13000"/>
                            </p:stCondLst>
                            <p:childTnLst>
                              <p:par>
                                <p:cTn id="93" presetID="10" presetClass="entr" presetSubtype="0"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500"/>
                                        <p:tgtEl>
                                          <p:spTgt spid="25"/>
                                        </p:tgtEl>
                                      </p:cBhvr>
                                    </p:animEffect>
                                  </p:childTnLst>
                                </p:cTn>
                              </p:par>
                            </p:childTnLst>
                          </p:cTn>
                        </p:par>
                        <p:par>
                          <p:cTn id="96" fill="hold">
                            <p:stCondLst>
                              <p:cond delay="13500"/>
                            </p:stCondLst>
                            <p:childTnLst>
                              <p:par>
                                <p:cTn id="97" presetID="10" presetClass="entr" presetSubtype="0" fill="hold" nodeType="after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500"/>
                                        <p:tgtEl>
                                          <p:spTgt spid="26"/>
                                        </p:tgtEl>
                                      </p:cBhvr>
                                    </p:animEffect>
                                  </p:childTnLst>
                                </p:cTn>
                              </p:par>
                            </p:childTnLst>
                          </p:cTn>
                        </p:par>
                        <p:par>
                          <p:cTn id="100" fill="hold">
                            <p:stCondLst>
                              <p:cond delay="14000"/>
                            </p:stCondLst>
                            <p:childTnLst>
                              <p:par>
                                <p:cTn id="101" presetID="10" presetClass="entr" presetSubtype="0" fill="hold" nodeType="after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par>
                          <p:cTn id="104" fill="hold">
                            <p:stCondLst>
                              <p:cond delay="14500"/>
                            </p:stCondLst>
                            <p:childTnLst>
                              <p:par>
                                <p:cTn id="105" presetID="10" presetClass="entr" presetSubtype="0" fill="hold" nodeType="after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500"/>
                                        <p:tgtEl>
                                          <p:spTgt spid="28"/>
                                        </p:tgtEl>
                                      </p:cBhvr>
                                    </p:animEffect>
                                  </p:childTnLst>
                                </p:cTn>
                              </p:par>
                            </p:childTnLst>
                          </p:cTn>
                        </p:par>
                        <p:par>
                          <p:cTn id="108" fill="hold">
                            <p:stCondLst>
                              <p:cond delay="15000"/>
                            </p:stCondLst>
                            <p:childTnLst>
                              <p:par>
                                <p:cTn id="109" presetID="10" presetClass="entr" presetSubtype="0" fill="hold" nodeType="after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fade">
                                      <p:cBhvr>
                                        <p:cTn id="111" dur="500"/>
                                        <p:tgtEl>
                                          <p:spTgt spid="29"/>
                                        </p:tgtEl>
                                      </p:cBhvr>
                                    </p:animEffect>
                                  </p:childTnLst>
                                </p:cTn>
                              </p:par>
                            </p:childTnLst>
                          </p:cTn>
                        </p:par>
                        <p:par>
                          <p:cTn id="112" fill="hold">
                            <p:stCondLst>
                              <p:cond delay="15500"/>
                            </p:stCondLst>
                            <p:childTnLst>
                              <p:par>
                                <p:cTn id="113" presetID="10" presetClass="entr" presetSubtype="0" fill="hold" nodeType="after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fade">
                                      <p:cBhvr>
                                        <p:cTn id="115" dur="500"/>
                                        <p:tgtEl>
                                          <p:spTgt spid="30"/>
                                        </p:tgtEl>
                                      </p:cBhvr>
                                    </p:animEffect>
                                  </p:childTnLst>
                                </p:cTn>
                              </p:par>
                            </p:childTnLst>
                          </p:cTn>
                        </p:par>
                        <p:par>
                          <p:cTn id="116" fill="hold">
                            <p:stCondLst>
                              <p:cond delay="16000"/>
                            </p:stCondLst>
                            <p:childTnLst>
                              <p:par>
                                <p:cTn id="117" presetID="10"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fade">
                                      <p:cBhvr>
                                        <p:cTn id="119" dur="500"/>
                                        <p:tgtEl>
                                          <p:spTgt spid="31"/>
                                        </p:tgtEl>
                                      </p:cBhvr>
                                    </p:animEffect>
                                  </p:childTnLst>
                                </p:cTn>
                              </p:par>
                            </p:childTnLst>
                          </p:cTn>
                        </p:par>
                        <p:par>
                          <p:cTn id="120" fill="hold">
                            <p:stCondLst>
                              <p:cond delay="16500"/>
                            </p:stCondLst>
                            <p:childTnLst>
                              <p:par>
                                <p:cTn id="121" presetID="10" presetClass="entr" presetSubtype="0" fill="hold" nodeType="after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fade">
                                      <p:cBhvr>
                                        <p:cTn id="123" dur="500"/>
                                        <p:tgtEl>
                                          <p:spTgt spid="32"/>
                                        </p:tgtEl>
                                      </p:cBhvr>
                                    </p:animEffect>
                                  </p:childTnLst>
                                </p:cTn>
                              </p:par>
                            </p:childTnLst>
                          </p:cTn>
                        </p:par>
                        <p:par>
                          <p:cTn id="124" fill="hold">
                            <p:stCondLst>
                              <p:cond delay="17000"/>
                            </p:stCondLst>
                            <p:childTnLst>
                              <p:par>
                                <p:cTn id="125" presetID="10" presetClass="entr" presetSubtype="0" fill="hold" nodeType="afterEffect">
                                  <p:stCondLst>
                                    <p:cond delay="0"/>
                                  </p:stCondLst>
                                  <p:childTnLst>
                                    <p:set>
                                      <p:cBhvr>
                                        <p:cTn id="126" dur="1" fill="hold">
                                          <p:stCondLst>
                                            <p:cond delay="0"/>
                                          </p:stCondLst>
                                        </p:cTn>
                                        <p:tgtEl>
                                          <p:spTgt spid="33"/>
                                        </p:tgtEl>
                                        <p:attrNameLst>
                                          <p:attrName>style.visibility</p:attrName>
                                        </p:attrNameLst>
                                      </p:cBhvr>
                                      <p:to>
                                        <p:strVal val="visible"/>
                                      </p:to>
                                    </p:set>
                                    <p:animEffect transition="in" filter="fade">
                                      <p:cBhvr>
                                        <p:cTn id="127" dur="1000"/>
                                        <p:tgtEl>
                                          <p:spTgt spid="33"/>
                                        </p:tgtEl>
                                      </p:cBhvr>
                                    </p:animEffect>
                                  </p:childTnLst>
                                </p:cTn>
                              </p:par>
                            </p:childTnLst>
                          </p:cTn>
                        </p:par>
                        <p:par>
                          <p:cTn id="128" fill="hold">
                            <p:stCondLst>
                              <p:cond delay="18000"/>
                            </p:stCondLst>
                            <p:childTnLst>
                              <p:par>
                                <p:cTn id="129" presetID="10" presetClass="entr" presetSubtype="0" fill="hold" nodeType="after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fade">
                                      <p:cBhvr>
                                        <p:cTn id="131"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2" name="Rectangle 4"/>
          <p:cNvSpPr>
            <a:spLocks noChangeArrowheads="1"/>
          </p:cNvSpPr>
          <p:nvPr/>
        </p:nvSpPr>
        <p:spPr bwMode="auto">
          <a:xfrm>
            <a:off x="0" y="24248"/>
            <a:ext cx="8216900" cy="544512"/>
          </a:xfrm>
          <a:prstGeom prst="rect">
            <a:avLst/>
          </a:prstGeom>
          <a:noFill/>
          <a:ln w="9525">
            <a:noFill/>
            <a:miter lim="800000"/>
            <a:headEnd/>
            <a:tailEnd/>
          </a:ln>
          <a:effectLst>
            <a:outerShdw dist="45791" dir="8778596" algn="ctr" rotWithShape="0">
              <a:srgbClr val="000000"/>
            </a:outerShdw>
          </a:effectLst>
        </p:spPr>
        <p:txBody>
          <a:bodyPr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Details of adaptive </a:t>
            </a:r>
            <a:r>
              <a:rPr lang="en-US" sz="3200" dirty="0">
                <a:solidFill>
                  <a:srgbClr val="FFC000"/>
                </a:solidFill>
                <a:effectLst>
                  <a:outerShdw blurRad="38100" dist="38100" dir="2700000" algn="tl">
                    <a:srgbClr val="000000">
                      <a:alpha val="43137"/>
                    </a:srgbClr>
                  </a:outerShdw>
                </a:effectLst>
                <a:cs typeface="Arial" pitchFamily="34" charset="0"/>
              </a:rPr>
              <a:t>s</a:t>
            </a:r>
            <a:r>
              <a:rPr kumimoji="0" lang="en-US" sz="32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ea typeface="+mn-ea"/>
                <a:cs typeface="Arial" pitchFamily="34" charset="0"/>
              </a:rPr>
              <a:t>ubtraction</a:t>
            </a:r>
            <a:endPar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endParaRPr>
          </a:p>
        </p:txBody>
      </p:sp>
      <p:graphicFrame>
        <p:nvGraphicFramePr>
          <p:cNvPr id="104455" name="Object 7"/>
          <p:cNvGraphicFramePr>
            <a:graphicFrameLocks noChangeAspect="1"/>
          </p:cNvGraphicFramePr>
          <p:nvPr>
            <p:extLst>
              <p:ext uri="{D42A27DB-BD31-4B8C-83A1-F6EECF244321}">
                <p14:modId xmlns:p14="http://schemas.microsoft.com/office/powerpoint/2010/main" val="3464355794"/>
              </p:ext>
            </p:extLst>
          </p:nvPr>
        </p:nvGraphicFramePr>
        <p:xfrm>
          <a:off x="2819400" y="1828800"/>
          <a:ext cx="5615042" cy="1143000"/>
        </p:xfrm>
        <a:graphic>
          <a:graphicData uri="http://schemas.openxmlformats.org/presentationml/2006/ole">
            <mc:AlternateContent xmlns:mc="http://schemas.openxmlformats.org/markup-compatibility/2006">
              <mc:Choice xmlns:v="urn:schemas-microsoft-com:vml" Requires="v">
                <p:oleObj name="Equation" r:id="rId3" imgW="2095200" imgH="469800" progId="">
                  <p:embed/>
                </p:oleObj>
              </mc:Choice>
              <mc:Fallback>
                <p:oleObj name="Equation" r:id="rId3" imgW="2095200" imgH="469800" progId="">
                  <p:embed/>
                  <p:pic>
                    <p:nvPicPr>
                      <p:cNvPr id="104455"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828800"/>
                        <a:ext cx="5615042" cy="1143000"/>
                      </a:xfrm>
                      <a:prstGeom prst="rect">
                        <a:avLst/>
                      </a:prstGeom>
                      <a:solidFill>
                        <a:schemeClr val="bg1"/>
                      </a:solidFill>
                    </p:spPr>
                  </p:pic>
                </p:oleObj>
              </mc:Fallback>
            </mc:AlternateContent>
          </a:graphicData>
        </a:graphic>
      </p:graphicFrame>
      <p:graphicFrame>
        <p:nvGraphicFramePr>
          <p:cNvPr id="104453" name="Object 5"/>
          <p:cNvGraphicFramePr>
            <a:graphicFrameLocks noChangeAspect="1"/>
          </p:cNvGraphicFramePr>
          <p:nvPr>
            <p:extLst>
              <p:ext uri="{D42A27DB-BD31-4B8C-83A1-F6EECF244321}">
                <p14:modId xmlns:p14="http://schemas.microsoft.com/office/powerpoint/2010/main" val="3422266272"/>
              </p:ext>
            </p:extLst>
          </p:nvPr>
        </p:nvGraphicFramePr>
        <p:xfrm>
          <a:off x="2743200" y="4876800"/>
          <a:ext cx="4953000" cy="649288"/>
        </p:xfrm>
        <a:graphic>
          <a:graphicData uri="http://schemas.openxmlformats.org/presentationml/2006/ole">
            <mc:AlternateContent xmlns:mc="http://schemas.openxmlformats.org/markup-compatibility/2006">
              <mc:Choice xmlns:v="urn:schemas-microsoft-com:vml" Requires="v">
                <p:oleObj name="Equation" r:id="rId5" imgW="1916868" imgH="266584" progId="">
                  <p:embed/>
                </p:oleObj>
              </mc:Choice>
              <mc:Fallback>
                <p:oleObj name="Equation" r:id="rId5" imgW="1916868" imgH="266584" progId="">
                  <p:embed/>
                  <p:pic>
                    <p:nvPicPr>
                      <p:cNvPr id="10445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4876800"/>
                        <a:ext cx="4953000" cy="649288"/>
                      </a:xfrm>
                      <a:prstGeom prst="rect">
                        <a:avLst/>
                      </a:prstGeom>
                      <a:solidFill>
                        <a:schemeClr val="bg1"/>
                      </a:solidFill>
                    </p:spPr>
                  </p:pic>
                </p:oleObj>
              </mc:Fallback>
            </mc:AlternateContent>
          </a:graphicData>
        </a:graphic>
      </p:graphicFrame>
      <p:sp>
        <p:nvSpPr>
          <p:cNvPr id="104456" name="Rectangle 8"/>
          <p:cNvSpPr>
            <a:spLocks noChangeArrowheads="1"/>
          </p:cNvSpPr>
          <p:nvPr/>
        </p:nvSpPr>
        <p:spPr bwMode="auto">
          <a:xfrm>
            <a:off x="1905000" y="991345"/>
            <a:ext cx="8229600" cy="1015663"/>
          </a:xfrm>
          <a:prstGeom prst="rect">
            <a:avLst/>
          </a:prstGeom>
          <a:noFill/>
          <a:ln w="9525">
            <a:noFill/>
            <a:miter lim="800000"/>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tab pos="320675" algn="l"/>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The goal of the algorithm is to minimize the error between the original data, d, and a weighted version of the noise, n:</a:t>
            </a:r>
          </a:p>
          <a:p>
            <a:pPr marL="0" marR="0" lvl="0" indent="0" algn="l" defTabSz="914400" rtl="0" eaLnBrk="0" fontAlgn="auto" latinLnBrk="0" hangingPunct="0">
              <a:lnSpc>
                <a:spcPct val="100000"/>
              </a:lnSpc>
              <a:spcBef>
                <a:spcPts val="0"/>
              </a:spcBef>
              <a:spcAft>
                <a:spcPts val="0"/>
              </a:spcAft>
              <a:buClrTx/>
              <a:buSzTx/>
              <a:buFontTx/>
              <a:buNone/>
              <a:tabLst>
                <a:tab pos="320675" algn="l"/>
              </a:tabLst>
              <a:defRPr/>
            </a:pP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endParaRPr>
          </a:p>
        </p:txBody>
      </p:sp>
      <p:sp>
        <p:nvSpPr>
          <p:cNvPr id="104457" name="Rectangle 9"/>
          <p:cNvSpPr>
            <a:spLocks noChangeArrowheads="1"/>
          </p:cNvSpPr>
          <p:nvPr/>
        </p:nvSpPr>
        <p:spPr bwMode="auto">
          <a:xfrm>
            <a:off x="1676400" y="3201145"/>
            <a:ext cx="8229600" cy="1015663"/>
          </a:xfrm>
          <a:prstGeom prst="rect">
            <a:avLst/>
          </a:prstGeom>
          <a:noFill/>
          <a:ln w="9525">
            <a:noFill/>
            <a:miter lim="800000"/>
            <a:headEnd/>
            <a:tailEnd/>
          </a:ln>
          <a:effectLst/>
        </p:spPr>
        <p:txBody>
          <a:bodyPr wrap="squar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tab pos="320675" algn="l"/>
              </a:tabLst>
              <a:defRPr/>
            </a:pP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where w</a:t>
            </a:r>
            <a:r>
              <a:rPr kumimoji="0" lang="en-US" sz="2000" b="0" i="1"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are 2D weighting functions, and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α</a:t>
            </a:r>
            <a:r>
              <a:rPr kumimoji="0" lang="en-US" sz="2000" b="0" i="1"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k</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is the amplitude of the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k</a:t>
            </a:r>
            <a:r>
              <a:rPr kumimoji="0" lang="en-US" sz="2000" b="0" i="1"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th</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control point.</a:t>
            </a:r>
          </a:p>
          <a:p>
            <a:pPr marL="0" marR="0" lvl="0" indent="0" algn="l" defTabSz="914400" rtl="0" eaLnBrk="0" fontAlgn="auto" latinLnBrk="0" hangingPunct="0">
              <a:lnSpc>
                <a:spcPct val="100000"/>
              </a:lnSpc>
              <a:spcBef>
                <a:spcPts val="0"/>
              </a:spcBef>
              <a:spcAft>
                <a:spcPts val="0"/>
              </a:spcAft>
              <a:buClrTx/>
              <a:buSzTx/>
              <a:buFontTx/>
              <a:buNone/>
              <a:tabLst>
                <a:tab pos="320675" algn="l"/>
              </a:tabLst>
              <a:defRPr/>
            </a:pP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endParaRPr>
          </a:p>
        </p:txBody>
      </p:sp>
      <p:sp>
        <p:nvSpPr>
          <p:cNvPr id="104458" name="Rectangle 10"/>
          <p:cNvSpPr>
            <a:spLocks noChangeArrowheads="1"/>
          </p:cNvSpPr>
          <p:nvPr/>
        </p:nvSpPr>
        <p:spPr bwMode="auto">
          <a:xfrm>
            <a:off x="1975771" y="3963144"/>
            <a:ext cx="2711896" cy="707886"/>
          </a:xfrm>
          <a:prstGeom prst="rect">
            <a:avLst/>
          </a:prstGeom>
          <a:noFill/>
          <a:ln w="9525">
            <a:noFill/>
            <a:miter lim="800000"/>
            <a:headEnd/>
            <a:tailEnd/>
          </a:ln>
          <a:effectLst/>
        </p:spPr>
        <p:txBody>
          <a:bodyPr wrap="non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320675" algn="l"/>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a:t>
            </a:r>
          </a:p>
          <a:p>
            <a:pPr marL="0" marR="0" lvl="0" indent="0" algn="just" defTabSz="914400" rtl="0" eaLnBrk="0" fontAlgn="auto" latinLnBrk="0" hangingPunct="0">
              <a:lnSpc>
                <a:spcPct val="100000"/>
              </a:lnSpc>
              <a:spcBef>
                <a:spcPts val="0"/>
              </a:spcBef>
              <a:spcAft>
                <a:spcPts val="0"/>
              </a:spcAft>
              <a:buClrTx/>
              <a:buSzTx/>
              <a:buFontTx/>
              <a:buNone/>
              <a:tabLst>
                <a:tab pos="320675" algn="l"/>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Solving for α, we obtain:</a:t>
            </a:r>
          </a:p>
        </p:txBody>
      </p:sp>
      <p:sp>
        <p:nvSpPr>
          <p:cNvPr id="104465" name="Rectangle 17"/>
          <p:cNvSpPr>
            <a:spLocks noChangeArrowheads="1"/>
          </p:cNvSpPr>
          <p:nvPr/>
        </p:nvSpPr>
        <p:spPr bwMode="auto">
          <a:xfrm>
            <a:off x="1828800" y="6021288"/>
            <a:ext cx="8001000" cy="400110"/>
          </a:xfrm>
          <a:prstGeom prst="rect">
            <a:avLst/>
          </a:prstGeom>
          <a:noFill/>
          <a:ln w="9525">
            <a:noFill/>
            <a:miter lim="800000"/>
            <a:headEnd/>
            <a:tailEnd/>
          </a:ln>
          <a:effectLst/>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320675" algn="l"/>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where the small value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β</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prevents division by zero in dead-trace areas.</a:t>
            </a:r>
          </a:p>
        </p:txBody>
      </p:sp>
      <p:sp>
        <p:nvSpPr>
          <p:cNvPr id="10" name="Text Box 5"/>
          <p:cNvSpPr txBox="1">
            <a:spLocks noChangeArrowheads="1"/>
          </p:cNvSpPr>
          <p:nvPr/>
        </p:nvSpPr>
        <p:spPr bwMode="auto">
          <a:xfrm>
            <a:off x="9311465" y="6498121"/>
            <a:ext cx="2900025"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3" name="Slide Number Placeholder 2">
            <a:extLst>
              <a:ext uri="{FF2B5EF4-FFF2-40B4-BE49-F238E27FC236}">
                <a16:creationId xmlns:a16="http://schemas.microsoft.com/office/drawing/2014/main" id="{C8969542-C9C6-64F1-CFE0-E073A44293D9}"/>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19</a:t>
            </a:fld>
            <a:endParaRPr lang="en-US" dirty="0">
              <a:solidFill>
                <a:schemeClr val="tx1"/>
              </a:solidFill>
            </a:endParaRPr>
          </a:p>
        </p:txBody>
      </p:sp>
    </p:spTree>
    <p:extLst>
      <p:ext uri="{BB962C8B-B14F-4D97-AF65-F5344CB8AC3E}">
        <p14:creationId xmlns:p14="http://schemas.microsoft.com/office/powerpoint/2010/main" val="663515926"/>
      </p:ext>
    </p:extLst>
  </p:cSld>
  <p:clrMapOvr>
    <a:masterClrMapping/>
  </p:clrMapOvr>
  <mc:AlternateContent xmlns:mc="http://schemas.openxmlformats.org/markup-compatibility/2006" xmlns:p14="http://schemas.microsoft.com/office/powerpoint/2010/main">
    <mc:Choice Requires="p14">
      <p:transition spd="slow" p14:dur="2000" advTm="49899"/>
    </mc:Choice>
    <mc:Fallback xmlns="">
      <p:transition spd="slow" advTm="4989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202018" y="892740"/>
            <a:ext cx="11610753" cy="1914255"/>
          </a:xfrm>
          <a:prstGeom prst="rect">
            <a:avLst/>
          </a:prstGeom>
          <a:noFill/>
          <a:ln w="9525">
            <a:solidFill>
              <a:srgbClr val="FFCC00"/>
            </a:solidFill>
            <a:miter lim="800000"/>
            <a:headEnd/>
            <a:tailEnd/>
          </a:ln>
          <a:effec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457200" indent="-457200" eaLnBrk="1" fontAlgn="b" hangingPunct="1">
              <a:spcBef>
                <a:spcPct val="50000"/>
              </a:spcBef>
              <a:defRPr/>
            </a:pPr>
            <a:r>
              <a:rPr kumimoji="1" lang="en-US" sz="2800" dirty="0">
                <a:solidFill>
                  <a:srgbClr val="FFFF00"/>
                </a:solidFill>
                <a:effectLst>
                  <a:outerShdw blurRad="38100" dist="38100" dir="2700000" algn="tl">
                    <a:srgbClr val="000000"/>
                  </a:outerShdw>
                </a:effectLst>
                <a:latin typeface="Calibri"/>
              </a:rPr>
              <a:t>	After this section you should be able to:</a:t>
            </a:r>
          </a:p>
          <a:p>
            <a:pPr marL="914400" lvl="1" indent="-457200" eaLnBrk="1" fontAlgn="b" hangingPunct="1">
              <a:spcBef>
                <a:spcPct val="50000"/>
              </a:spcBef>
              <a:buFontTx/>
              <a:buChar char="•"/>
              <a:defRPr/>
            </a:pPr>
            <a:r>
              <a:rPr kumimoji="1" lang="en-US" dirty="0">
                <a:solidFill>
                  <a:srgbClr val="FFFFFF"/>
                </a:solidFill>
                <a:latin typeface="Calibri"/>
              </a:rPr>
              <a:t>Recognize the appearance of acquisition footprint and avoid interpreting it as signal</a:t>
            </a:r>
          </a:p>
          <a:p>
            <a:pPr marL="914400" lvl="1" indent="-457200" eaLnBrk="1" fontAlgn="b" hangingPunct="1">
              <a:spcBef>
                <a:spcPct val="50000"/>
              </a:spcBef>
              <a:buFontTx/>
              <a:buChar char="•"/>
              <a:defRPr/>
            </a:pPr>
            <a:r>
              <a:rPr kumimoji="1" lang="en-US" dirty="0">
                <a:solidFill>
                  <a:srgbClr val="FFFFFF"/>
                </a:solidFill>
                <a:latin typeface="Calibri"/>
              </a:rPr>
              <a:t>Apply </a:t>
            </a:r>
            <a:r>
              <a:rPr kumimoji="1" lang="en-US" i="1" dirty="0">
                <a:solidFill>
                  <a:srgbClr val="FFFFFF"/>
                </a:solidFill>
                <a:latin typeface="Calibri"/>
              </a:rPr>
              <a:t>k</a:t>
            </a:r>
            <a:r>
              <a:rPr kumimoji="1" lang="en-US" i="1" baseline="-25000" dirty="0">
                <a:solidFill>
                  <a:srgbClr val="FFFFFF"/>
                </a:solidFill>
                <a:latin typeface="Calibri"/>
              </a:rPr>
              <a:t>x</a:t>
            </a:r>
            <a:r>
              <a:rPr kumimoji="1" lang="en-US" i="1" dirty="0">
                <a:solidFill>
                  <a:srgbClr val="FFFFFF"/>
                </a:solidFill>
                <a:latin typeface="Calibri"/>
              </a:rPr>
              <a:t>-k</a:t>
            </a:r>
            <a:r>
              <a:rPr kumimoji="1" lang="en-US" i="1" baseline="-25000" dirty="0">
                <a:solidFill>
                  <a:srgbClr val="FFFFFF"/>
                </a:solidFill>
                <a:latin typeface="Calibri"/>
              </a:rPr>
              <a:t>y</a:t>
            </a:r>
            <a:r>
              <a:rPr kumimoji="1" lang="en-US" dirty="0">
                <a:solidFill>
                  <a:srgbClr val="FFFFFF"/>
                </a:solidFill>
                <a:latin typeface="Calibri"/>
              </a:rPr>
              <a:t> and other filters to partially suppress periodic footprint</a:t>
            </a:r>
          </a:p>
          <a:p>
            <a:pPr marL="914400" lvl="1" indent="-457200" eaLnBrk="1" fontAlgn="b" hangingPunct="1">
              <a:spcBef>
                <a:spcPct val="50000"/>
              </a:spcBef>
              <a:buFontTx/>
              <a:buChar char="•"/>
              <a:defRPr/>
            </a:pPr>
            <a:endParaRPr kumimoji="1" lang="en-US" dirty="0">
              <a:solidFill>
                <a:srgbClr val="FFFFFF"/>
              </a:solidFill>
              <a:latin typeface="Calibri"/>
            </a:endParaRPr>
          </a:p>
          <a:p>
            <a:pPr marL="914400" lvl="1" indent="-457200">
              <a:buFontTx/>
              <a:buChar char="•"/>
              <a:defRPr/>
            </a:pPr>
            <a:endParaRPr kumimoji="1" lang="en-US" sz="2000" dirty="0">
              <a:solidFill>
                <a:srgbClr val="FFFFFF"/>
              </a:solidFill>
              <a:latin typeface="Calibri"/>
            </a:endParaRPr>
          </a:p>
        </p:txBody>
      </p:sp>
      <p:sp>
        <p:nvSpPr>
          <p:cNvPr id="2" name="Rectangle 1">
            <a:extLst>
              <a:ext uri="{FF2B5EF4-FFF2-40B4-BE49-F238E27FC236}">
                <a16:creationId xmlns:a16="http://schemas.microsoft.com/office/drawing/2014/main" id="{E5AC45DC-B43F-486A-919E-2E231E869CBC}"/>
              </a:ext>
            </a:extLst>
          </p:cNvPr>
          <p:cNvSpPr/>
          <p:nvPr/>
        </p:nvSpPr>
        <p:spPr>
          <a:xfrm>
            <a:off x="0" y="-8618"/>
            <a:ext cx="7257564" cy="584775"/>
          </a:xfrm>
          <a:prstGeom prst="rect">
            <a:avLst/>
          </a:prstGeom>
        </p:spPr>
        <p:txBody>
          <a:bodyPr wrap="none">
            <a:spAutoFit/>
          </a:bodyPr>
          <a:lstStyle/>
          <a:p>
            <a:pPr marL="457200" indent="-457200" fontAlgn="b">
              <a:spcBef>
                <a:spcPct val="50000"/>
              </a:spcBef>
              <a:defRPr/>
            </a:pPr>
            <a:r>
              <a:rPr kumimoji="1" lang="en-US" sz="3200" dirty="0">
                <a:solidFill>
                  <a:srgbClr val="FFCC00"/>
                </a:solidFill>
                <a:effectLst>
                  <a:outerShdw blurRad="38100" dist="38100" dir="2700000" algn="tl">
                    <a:srgbClr val="000000"/>
                  </a:outerShdw>
                </a:effectLst>
              </a:rPr>
              <a:t>Data conditioning – Footprint suppression</a:t>
            </a:r>
          </a:p>
        </p:txBody>
      </p:sp>
      <p:sp>
        <p:nvSpPr>
          <p:cNvPr id="3" name="Slide Number Placeholder 2">
            <a:extLst>
              <a:ext uri="{FF2B5EF4-FFF2-40B4-BE49-F238E27FC236}">
                <a16:creationId xmlns:a16="http://schemas.microsoft.com/office/drawing/2014/main" id="{6736F4A0-F015-2F1D-A8CC-8FA4ED85D04E}"/>
              </a:ext>
            </a:extLst>
          </p:cNvPr>
          <p:cNvSpPr>
            <a:spLocks noGrp="1"/>
          </p:cNvSpPr>
          <p:nvPr>
            <p:ph type="sldNum" sz="quarter" idx="12"/>
          </p:nvPr>
        </p:nvSpPr>
        <p:spPr/>
        <p:txBody>
          <a:bodyPr/>
          <a:lstStyle/>
          <a:p>
            <a:r>
              <a:rPr lang="en-US"/>
              <a:t>10c-</a:t>
            </a:r>
            <a:fld id="{32AB8D3D-FB3C-49A2-855E-BE1E1BCDA17C}" type="slidenum">
              <a:rPr lang="en-US" smtClean="0"/>
              <a:pPr/>
              <a:t>2</a:t>
            </a:fld>
            <a:endParaRPr lang="en-US" dirty="0"/>
          </a:p>
        </p:txBody>
      </p:sp>
    </p:spTree>
    <p:extLst>
      <p:ext uri="{BB962C8B-B14F-4D97-AF65-F5344CB8AC3E}">
        <p14:creationId xmlns:p14="http://schemas.microsoft.com/office/powerpoint/2010/main" val="3062017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5" name="AutoShape 55"/>
          <p:cNvSpPr>
            <a:spLocks noChangeArrowheads="1"/>
          </p:cNvSpPr>
          <p:nvPr/>
        </p:nvSpPr>
        <p:spPr bwMode="auto">
          <a:xfrm>
            <a:off x="1924274" y="1447801"/>
            <a:ext cx="1561453" cy="461665"/>
          </a:xfrm>
          <a:prstGeom prst="flowChartProcess">
            <a:avLst/>
          </a:prstGeom>
          <a:solidFill>
            <a:schemeClr val="bg1">
              <a:lumMod val="75000"/>
            </a:schemeClr>
          </a:solidFill>
          <a:ln w="12700">
            <a:solidFill>
              <a:schemeClr val="tx1"/>
            </a:solidFill>
            <a:miter lim="800000"/>
            <a:headEnd/>
            <a:tailEnd/>
          </a:ln>
          <a:effectLst/>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Generate attributes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 sensitive to footprint</a:t>
            </a:r>
          </a:p>
        </p:txBody>
      </p:sp>
      <p:sp>
        <p:nvSpPr>
          <p:cNvPr id="81977" name="AutoShape 57"/>
          <p:cNvSpPr>
            <a:spLocks noChangeArrowheads="1"/>
          </p:cNvSpPr>
          <p:nvPr/>
        </p:nvSpPr>
        <p:spPr bwMode="auto">
          <a:xfrm>
            <a:off x="1719303" y="3968751"/>
            <a:ext cx="1956626" cy="830997"/>
          </a:xfrm>
          <a:prstGeom prst="flowChartProcess">
            <a:avLst/>
          </a:prstGeom>
          <a:solidFill>
            <a:schemeClr val="bg1">
              <a:lumMod val="75000"/>
            </a:schemeClr>
          </a:solidFill>
          <a:ln w="12700">
            <a:solidFill>
              <a:schemeClr val="tx1"/>
            </a:solidFill>
            <a:miter lim="800000"/>
            <a:headEnd/>
            <a:tailEnd/>
          </a:ln>
          <a:effectLst/>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Apply vertical median filter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to enhance footprint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and suppress stratigraphic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features</a:t>
            </a:r>
          </a:p>
        </p:txBody>
      </p:sp>
      <p:sp>
        <p:nvSpPr>
          <p:cNvPr id="81978" name="AutoShape 58"/>
          <p:cNvSpPr>
            <a:spLocks noChangeArrowheads="1"/>
          </p:cNvSpPr>
          <p:nvPr/>
        </p:nvSpPr>
        <p:spPr bwMode="auto">
          <a:xfrm>
            <a:off x="1862664" y="5243514"/>
            <a:ext cx="1636345" cy="830997"/>
          </a:xfrm>
          <a:prstGeom prst="flowChartProcess">
            <a:avLst/>
          </a:prstGeom>
          <a:solidFill>
            <a:schemeClr val="bg1">
              <a:lumMod val="75000"/>
            </a:schemeClr>
          </a:solidFill>
          <a:ln w="12700">
            <a:solidFill>
              <a:schemeClr val="tx1"/>
            </a:solidFill>
            <a:miter lim="800000"/>
            <a:headEnd/>
            <a:tailEnd/>
          </a:ln>
          <a:effectLst/>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For each time slice,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 characterize footprint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in </a:t>
            </a:r>
            <a:r>
              <a:rPr kumimoji="0" lang="en-US" sz="1200" i="1" u="none" strike="noStrike" kern="1200" cap="none" spc="0" normalizeH="0" baseline="0" noProof="0" dirty="0">
                <a:ln>
                  <a:noFill/>
                </a:ln>
                <a:solidFill>
                  <a:prstClr val="black"/>
                </a:solidFill>
                <a:uLnTx/>
                <a:uFillTx/>
                <a:ea typeface="+mn-ea"/>
                <a:cs typeface="Arial" pitchFamily="34" charset="0"/>
              </a:rPr>
              <a:t>k</a:t>
            </a:r>
            <a:r>
              <a:rPr kumimoji="0" lang="en-US" sz="1200" i="1" u="none" strike="noStrike" kern="1200" cap="none" spc="0" normalizeH="0" baseline="-25000" noProof="0" dirty="0">
                <a:ln>
                  <a:noFill/>
                </a:ln>
                <a:solidFill>
                  <a:prstClr val="black"/>
                </a:solidFill>
                <a:uLnTx/>
                <a:uFillTx/>
                <a:ea typeface="+mn-ea"/>
                <a:cs typeface="Arial" pitchFamily="34" charset="0"/>
              </a:rPr>
              <a:t>x</a:t>
            </a:r>
            <a:r>
              <a:rPr kumimoji="0" lang="en-US" sz="1200" i="1" u="none" strike="noStrike" kern="1200" cap="none" spc="0" normalizeH="0" baseline="0" noProof="0" dirty="0">
                <a:ln>
                  <a:noFill/>
                </a:ln>
                <a:solidFill>
                  <a:prstClr val="black"/>
                </a:solidFill>
                <a:uLnTx/>
                <a:uFillTx/>
                <a:ea typeface="+mn-ea"/>
                <a:cs typeface="Arial" pitchFamily="34" charset="0"/>
              </a:rPr>
              <a:t>-k</a:t>
            </a:r>
            <a:r>
              <a:rPr kumimoji="0" lang="en-US" sz="1200" i="1" u="none" strike="noStrike" kern="1200" cap="none" spc="0" normalizeH="0" baseline="-25000" noProof="0" dirty="0">
                <a:ln>
                  <a:noFill/>
                </a:ln>
                <a:solidFill>
                  <a:prstClr val="black"/>
                </a:solidFill>
                <a:uLnTx/>
                <a:uFillTx/>
                <a:ea typeface="+mn-ea"/>
                <a:cs typeface="Arial" pitchFamily="34" charset="0"/>
              </a:rPr>
              <a:t>y</a:t>
            </a:r>
            <a:r>
              <a:rPr kumimoji="0" lang="en-US" sz="1200" i="0" u="none" strike="noStrike" kern="1200" cap="none" spc="0" normalizeH="0" baseline="0" noProof="0" dirty="0">
                <a:ln>
                  <a:noFill/>
                </a:ln>
                <a:solidFill>
                  <a:prstClr val="black"/>
                </a:solidFill>
                <a:uLnTx/>
                <a:uFillTx/>
                <a:ea typeface="+mn-ea"/>
                <a:cs typeface="Arial" pitchFamily="34" charset="0"/>
              </a:rPr>
              <a:t>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(threshold the peaks)</a:t>
            </a:r>
          </a:p>
        </p:txBody>
      </p:sp>
      <p:sp>
        <p:nvSpPr>
          <p:cNvPr id="81979" name="AutoShape 59"/>
          <p:cNvSpPr>
            <a:spLocks noChangeArrowheads="1"/>
          </p:cNvSpPr>
          <p:nvPr/>
        </p:nvSpPr>
        <p:spPr bwMode="auto">
          <a:xfrm>
            <a:off x="6250588" y="1993710"/>
            <a:ext cx="1541127" cy="276999"/>
          </a:xfrm>
          <a:prstGeom prst="flowChartProcess">
            <a:avLst/>
          </a:prstGeom>
          <a:solidFill>
            <a:schemeClr val="bg1">
              <a:lumMod val="75000"/>
            </a:schemeClr>
          </a:solidFill>
          <a:ln w="12700">
            <a:solidFill>
              <a:schemeClr val="tx1"/>
            </a:solidFill>
            <a:miter lim="800000"/>
            <a:headEnd/>
            <a:tailEnd/>
          </a:ln>
          <a:effectLst/>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Mask amplitude data</a:t>
            </a:r>
          </a:p>
        </p:txBody>
      </p:sp>
      <p:sp>
        <p:nvSpPr>
          <p:cNvPr id="81980" name="AutoShape 60"/>
          <p:cNvSpPr>
            <a:spLocks noChangeArrowheads="1"/>
          </p:cNvSpPr>
          <p:nvPr/>
        </p:nvSpPr>
        <p:spPr bwMode="auto">
          <a:xfrm>
            <a:off x="3810001" y="2971801"/>
            <a:ext cx="2133599" cy="830997"/>
          </a:xfrm>
          <a:prstGeom prst="flowChartProcess">
            <a:avLst/>
          </a:prstGeom>
          <a:solidFill>
            <a:schemeClr val="bg1">
              <a:lumMod val="75000"/>
            </a:schemeClr>
          </a:solidFill>
          <a:ln w="12700">
            <a:solidFill>
              <a:schemeClr val="tx1"/>
            </a:solidFill>
            <a:miter lim="800000"/>
            <a:headEnd/>
            <a:tailEnd/>
          </a:ln>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Generate smooth pedestal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 filters (mask in </a:t>
            </a:r>
            <a:r>
              <a:rPr kumimoji="0" lang="en-US" sz="1200" i="1" u="none" strike="noStrike" kern="1200" cap="none" spc="0" normalizeH="0" baseline="0" noProof="0" dirty="0">
                <a:ln>
                  <a:noFill/>
                </a:ln>
                <a:solidFill>
                  <a:prstClr val="black"/>
                </a:solidFill>
                <a:uLnTx/>
                <a:uFillTx/>
                <a:ea typeface="+mn-ea"/>
                <a:cs typeface="Arial" pitchFamily="34" charset="0"/>
              </a:rPr>
              <a:t>k</a:t>
            </a:r>
            <a:r>
              <a:rPr kumimoji="0" lang="en-US" sz="1200" i="1" u="none" strike="noStrike" kern="1200" cap="none" spc="0" normalizeH="0" baseline="-25000" noProof="0" dirty="0">
                <a:ln>
                  <a:noFill/>
                </a:ln>
                <a:solidFill>
                  <a:prstClr val="black"/>
                </a:solidFill>
                <a:uLnTx/>
                <a:uFillTx/>
                <a:ea typeface="+mn-ea"/>
                <a:cs typeface="Arial" pitchFamily="34" charset="0"/>
              </a:rPr>
              <a:t>x</a:t>
            </a:r>
            <a:r>
              <a:rPr kumimoji="0" lang="en-US" sz="1200" i="1" u="none" strike="noStrike" kern="1200" cap="none" spc="0" normalizeH="0" baseline="0" noProof="0" dirty="0">
                <a:ln>
                  <a:noFill/>
                </a:ln>
                <a:solidFill>
                  <a:prstClr val="black"/>
                </a:solidFill>
                <a:uLnTx/>
                <a:uFillTx/>
                <a:ea typeface="+mn-ea"/>
                <a:cs typeface="Arial" pitchFamily="34" charset="0"/>
              </a:rPr>
              <a:t>-k</a:t>
            </a:r>
            <a:r>
              <a:rPr kumimoji="0" lang="en-US" sz="1200" i="1" u="none" strike="noStrike" kern="1200" cap="none" spc="0" normalizeH="0" baseline="-25000" noProof="0" dirty="0">
                <a:ln>
                  <a:noFill/>
                </a:ln>
                <a:solidFill>
                  <a:prstClr val="black"/>
                </a:solidFill>
                <a:uLnTx/>
                <a:uFillTx/>
                <a:ea typeface="+mn-ea"/>
                <a:cs typeface="Arial" pitchFamily="34" charset="0"/>
              </a:rPr>
              <a:t>y</a:t>
            </a:r>
            <a:r>
              <a:rPr kumimoji="0" lang="en-US" sz="1200" i="0" u="none" strike="noStrike" kern="1200" cap="none" spc="0" normalizeH="0" baseline="0" noProof="0" dirty="0">
                <a:ln>
                  <a:noFill/>
                </a:ln>
                <a:solidFill>
                  <a:prstClr val="black"/>
                </a:solidFill>
                <a:uLnTx/>
                <a:uFillTx/>
                <a:ea typeface="+mn-ea"/>
                <a:cs typeface="Arial" pitchFamily="34" charset="0"/>
              </a:rPr>
              <a:t> space) that best represent attribute footprint</a:t>
            </a:r>
          </a:p>
        </p:txBody>
      </p:sp>
      <p:sp>
        <p:nvSpPr>
          <p:cNvPr id="81981" name="AutoShape 61"/>
          <p:cNvSpPr>
            <a:spLocks noChangeArrowheads="1"/>
          </p:cNvSpPr>
          <p:nvPr/>
        </p:nvSpPr>
        <p:spPr bwMode="auto">
          <a:xfrm>
            <a:off x="8991600" y="838201"/>
            <a:ext cx="1371600" cy="646331"/>
          </a:xfrm>
          <a:prstGeom prst="flowChartProcess">
            <a:avLst/>
          </a:prstGeom>
          <a:solidFill>
            <a:schemeClr val="bg1">
              <a:lumMod val="75000"/>
            </a:schemeClr>
          </a:solidFill>
          <a:ln w="12700">
            <a:solidFill>
              <a:schemeClr val="tx1"/>
            </a:solidFill>
            <a:miter lim="800000"/>
            <a:headEnd/>
            <a:tailEnd/>
          </a:ln>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Recompute attributes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for QC</a:t>
            </a:r>
          </a:p>
        </p:txBody>
      </p:sp>
      <p:sp>
        <p:nvSpPr>
          <p:cNvPr id="81982" name="AutoShape 62"/>
          <p:cNvSpPr>
            <a:spLocks noChangeArrowheads="1"/>
          </p:cNvSpPr>
          <p:nvPr/>
        </p:nvSpPr>
        <p:spPr bwMode="auto">
          <a:xfrm>
            <a:off x="6158112" y="4660901"/>
            <a:ext cx="1805751" cy="646331"/>
          </a:xfrm>
          <a:prstGeom prst="flowChartProcess">
            <a:avLst/>
          </a:prstGeom>
          <a:solidFill>
            <a:schemeClr val="bg1">
              <a:lumMod val="75000"/>
            </a:schemeClr>
          </a:solidFill>
          <a:ln w="12700">
            <a:solidFill>
              <a:schemeClr val="tx1"/>
            </a:solidFill>
            <a:miter lim="800000"/>
            <a:headEnd/>
            <a:tailEnd/>
          </a:ln>
          <a:effectLst/>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Adaptively subtract noise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 components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original data</a:t>
            </a:r>
          </a:p>
        </p:txBody>
      </p:sp>
      <p:cxnSp>
        <p:nvCxnSpPr>
          <p:cNvPr id="81983" name="AutoShape 63"/>
          <p:cNvCxnSpPr>
            <a:cxnSpLocks noChangeShapeType="1"/>
            <a:stCxn id="81989" idx="4"/>
            <a:endCxn id="81982" idx="3"/>
          </p:cNvCxnSpPr>
          <p:nvPr/>
        </p:nvCxnSpPr>
        <p:spPr bwMode="auto">
          <a:xfrm>
            <a:off x="3161127" y="687141"/>
            <a:ext cx="4802736" cy="4296926"/>
          </a:xfrm>
          <a:prstGeom prst="bentConnector3">
            <a:avLst>
              <a:gd name="adj1" fmla="val 104760"/>
            </a:avLst>
          </a:prstGeom>
          <a:noFill/>
          <a:ln w="12700">
            <a:solidFill>
              <a:schemeClr val="bg1"/>
            </a:solidFill>
            <a:miter lim="800000"/>
            <a:headEnd/>
            <a:tailEnd type="triangle" w="med" len="med"/>
          </a:ln>
          <a:effectLst/>
        </p:spPr>
      </p:cxnSp>
      <p:cxnSp>
        <p:nvCxnSpPr>
          <p:cNvPr id="81984" name="AutoShape 64"/>
          <p:cNvCxnSpPr>
            <a:cxnSpLocks noChangeShapeType="1"/>
            <a:stCxn id="81975" idx="2"/>
            <a:endCxn id="81990" idx="1"/>
          </p:cNvCxnSpPr>
          <p:nvPr/>
        </p:nvCxnSpPr>
        <p:spPr bwMode="auto">
          <a:xfrm flipH="1">
            <a:off x="2684130" y="1909466"/>
            <a:ext cx="20871" cy="376534"/>
          </a:xfrm>
          <a:prstGeom prst="straightConnector1">
            <a:avLst/>
          </a:prstGeom>
          <a:noFill/>
          <a:ln w="12700">
            <a:solidFill>
              <a:schemeClr val="bg1"/>
            </a:solidFill>
            <a:round/>
            <a:headEnd/>
            <a:tailEnd type="triangle" w="med" len="med"/>
          </a:ln>
          <a:effectLst/>
        </p:spPr>
      </p:cxnSp>
      <p:cxnSp>
        <p:nvCxnSpPr>
          <p:cNvPr id="81986" name="AutoShape 66"/>
          <p:cNvCxnSpPr>
            <a:cxnSpLocks noChangeShapeType="1"/>
            <a:stCxn id="81977" idx="2"/>
            <a:endCxn id="81978" idx="0"/>
          </p:cNvCxnSpPr>
          <p:nvPr/>
        </p:nvCxnSpPr>
        <p:spPr bwMode="auto">
          <a:xfrm flipH="1">
            <a:off x="2680837" y="4799748"/>
            <a:ext cx="16779" cy="443766"/>
          </a:xfrm>
          <a:prstGeom prst="straightConnector1">
            <a:avLst/>
          </a:prstGeom>
          <a:noFill/>
          <a:ln w="12700">
            <a:solidFill>
              <a:schemeClr val="bg1"/>
            </a:solidFill>
            <a:round/>
            <a:headEnd/>
            <a:tailEnd type="triangle" w="med" len="med"/>
          </a:ln>
          <a:effectLst/>
        </p:spPr>
      </p:cxnSp>
      <p:cxnSp>
        <p:nvCxnSpPr>
          <p:cNvPr id="81987" name="AutoShape 67"/>
          <p:cNvCxnSpPr>
            <a:cxnSpLocks noChangeShapeType="1"/>
            <a:stCxn id="81990" idx="3"/>
            <a:endCxn id="81977" idx="0"/>
          </p:cNvCxnSpPr>
          <p:nvPr/>
        </p:nvCxnSpPr>
        <p:spPr bwMode="auto">
          <a:xfrm>
            <a:off x="2684130" y="3569910"/>
            <a:ext cx="13486" cy="398841"/>
          </a:xfrm>
          <a:prstGeom prst="straightConnector1">
            <a:avLst/>
          </a:prstGeom>
          <a:noFill/>
          <a:ln w="12700">
            <a:solidFill>
              <a:schemeClr val="bg1"/>
            </a:solidFill>
            <a:round/>
            <a:headEnd/>
            <a:tailEnd type="triangle" w="med" len="med"/>
          </a:ln>
          <a:effectLst/>
        </p:spPr>
      </p:cxnSp>
      <p:cxnSp>
        <p:nvCxnSpPr>
          <p:cNvPr id="81988" name="AutoShape 68"/>
          <p:cNvCxnSpPr>
            <a:cxnSpLocks noChangeShapeType="1"/>
            <a:stCxn id="81989" idx="3"/>
            <a:endCxn id="81975" idx="0"/>
          </p:cNvCxnSpPr>
          <p:nvPr/>
        </p:nvCxnSpPr>
        <p:spPr bwMode="auto">
          <a:xfrm flipH="1">
            <a:off x="2705001" y="1145680"/>
            <a:ext cx="26361" cy="302121"/>
          </a:xfrm>
          <a:prstGeom prst="straightConnector1">
            <a:avLst/>
          </a:prstGeom>
          <a:noFill/>
          <a:ln w="12700">
            <a:solidFill>
              <a:schemeClr val="bg1"/>
            </a:solidFill>
            <a:round/>
            <a:headEnd/>
            <a:tailEnd type="triangle" w="med" len="med"/>
          </a:ln>
          <a:effectLst/>
        </p:spPr>
      </p:cxnSp>
      <p:sp>
        <p:nvSpPr>
          <p:cNvPr id="81989" name="AutoShape 69"/>
          <p:cNvSpPr>
            <a:spLocks noChangeArrowheads="1"/>
          </p:cNvSpPr>
          <p:nvPr/>
        </p:nvSpPr>
        <p:spPr bwMode="auto">
          <a:xfrm>
            <a:off x="2301597" y="228601"/>
            <a:ext cx="859530" cy="917079"/>
          </a:xfrm>
          <a:prstGeom prst="flowChartMagneticDisk">
            <a:avLst/>
          </a:prstGeom>
          <a:solidFill>
            <a:schemeClr val="bg1">
              <a:lumMod val="75000"/>
            </a:schemeClr>
          </a:solidFill>
          <a:ln w="12700">
            <a:solidFill>
              <a:schemeClr val="tx1"/>
            </a:solidFill>
            <a:round/>
            <a:headEnd/>
            <a:tailEnd/>
          </a:ln>
          <a:effectLst/>
        </p:spPr>
        <p:txBody>
          <a:bodyPr wrap="none" anchor="ctr">
            <a:spAutoFit/>
          </a:bodyPr>
          <a:lstStyle/>
          <a:p>
            <a:pPr marL="0" marR="0" lvl="0" indent="0" algn="ctr" defTabSz="101917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Amplitude</a:t>
            </a:r>
          </a:p>
          <a:p>
            <a:pPr marL="0" marR="0" lvl="0" indent="0" algn="ctr" defTabSz="101917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data</a:t>
            </a:r>
          </a:p>
        </p:txBody>
      </p:sp>
      <p:sp>
        <p:nvSpPr>
          <p:cNvPr id="81990" name="AutoShape 70"/>
          <p:cNvSpPr>
            <a:spLocks noChangeArrowheads="1"/>
          </p:cNvSpPr>
          <p:nvPr/>
        </p:nvSpPr>
        <p:spPr bwMode="auto">
          <a:xfrm>
            <a:off x="2148021" y="2286000"/>
            <a:ext cx="1072217" cy="1283910"/>
          </a:xfrm>
          <a:prstGeom prst="flowChartMagneticDisk">
            <a:avLst/>
          </a:prstGeom>
          <a:solidFill>
            <a:schemeClr val="bg1">
              <a:lumMod val="75000"/>
            </a:schemeClr>
          </a:solidFill>
          <a:ln w="12700">
            <a:solidFill>
              <a:schemeClr val="tx1"/>
            </a:solidFill>
            <a:round/>
            <a:headEnd/>
            <a:tailEnd/>
          </a:ln>
          <a:effectLst/>
        </p:spPr>
        <p:txBody>
          <a:bodyPr wrap="none" anchor="ctr">
            <a:spAutoFit/>
          </a:bodyPr>
          <a:lstStyle/>
          <a:p>
            <a:pPr marL="0" marR="0" lvl="0" indent="0" algn="ctr" defTabSz="101917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Footprint-</a:t>
            </a:r>
          </a:p>
          <a:p>
            <a:pPr marL="0" marR="0" lvl="0" indent="0" algn="ctr" defTabSz="101917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contaminated</a:t>
            </a:r>
          </a:p>
          <a:p>
            <a:pPr marL="0" marR="0" lvl="0" indent="0" algn="ctr" defTabSz="101917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attributes</a:t>
            </a:r>
          </a:p>
        </p:txBody>
      </p:sp>
      <p:cxnSp>
        <p:nvCxnSpPr>
          <p:cNvPr id="81991" name="AutoShape 71"/>
          <p:cNvCxnSpPr>
            <a:cxnSpLocks noChangeShapeType="1"/>
            <a:stCxn id="81978" idx="3"/>
            <a:endCxn id="81980" idx="2"/>
          </p:cNvCxnSpPr>
          <p:nvPr/>
        </p:nvCxnSpPr>
        <p:spPr bwMode="auto">
          <a:xfrm flipV="1">
            <a:off x="3499009" y="3802798"/>
            <a:ext cx="1377792" cy="1856215"/>
          </a:xfrm>
          <a:prstGeom prst="bentConnector2">
            <a:avLst/>
          </a:prstGeom>
          <a:noFill/>
          <a:ln w="12700">
            <a:solidFill>
              <a:schemeClr val="bg1"/>
            </a:solidFill>
            <a:miter lim="800000"/>
            <a:headEnd/>
            <a:tailEnd type="triangle" w="med" len="med"/>
          </a:ln>
          <a:effectLst/>
        </p:spPr>
      </p:cxnSp>
      <p:sp>
        <p:nvSpPr>
          <p:cNvPr id="81992" name="AutoShape 72"/>
          <p:cNvSpPr>
            <a:spLocks noChangeArrowheads="1"/>
          </p:cNvSpPr>
          <p:nvPr/>
        </p:nvSpPr>
        <p:spPr bwMode="auto">
          <a:xfrm>
            <a:off x="4434395" y="1673722"/>
            <a:ext cx="843500" cy="917079"/>
          </a:xfrm>
          <a:prstGeom prst="flowChartMagneticDisk">
            <a:avLst/>
          </a:prstGeom>
          <a:solidFill>
            <a:schemeClr val="bg1">
              <a:lumMod val="75000"/>
            </a:schemeClr>
          </a:solidFill>
          <a:ln w="12700">
            <a:solidFill>
              <a:schemeClr val="tx1"/>
            </a:solidFill>
            <a:round/>
            <a:headEnd/>
            <a:tailEnd/>
          </a:ln>
          <a:effectLst/>
        </p:spPr>
        <p:txBody>
          <a:bodyPr wrap="none" anchor="ctr">
            <a:spAutoFit/>
          </a:bodyPr>
          <a:lstStyle/>
          <a:p>
            <a:pPr marL="0" marR="0" lvl="0" indent="0" algn="ctr" defTabSz="101917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Footprint </a:t>
            </a:r>
          </a:p>
          <a:p>
            <a:pPr marL="0" marR="0" lvl="0" indent="0" algn="ctr" defTabSz="1019175"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dirty="0">
                <a:ln>
                  <a:noFill/>
                </a:ln>
                <a:solidFill>
                  <a:prstClr val="black"/>
                </a:solidFill>
                <a:uLnTx/>
                <a:uFillTx/>
                <a:ea typeface="+mn-ea"/>
                <a:cs typeface="Arial" pitchFamily="34" charset="0"/>
              </a:rPr>
              <a:t>k</a:t>
            </a:r>
            <a:r>
              <a:rPr kumimoji="0" lang="en-US" sz="1200" i="1" u="none" strike="noStrike" kern="1200" cap="none" spc="0" normalizeH="0" baseline="-25000" noProof="0" dirty="0">
                <a:ln>
                  <a:noFill/>
                </a:ln>
                <a:solidFill>
                  <a:prstClr val="black"/>
                </a:solidFill>
                <a:uLnTx/>
                <a:uFillTx/>
                <a:ea typeface="+mn-ea"/>
                <a:cs typeface="Arial" pitchFamily="34" charset="0"/>
              </a:rPr>
              <a:t>x</a:t>
            </a:r>
            <a:r>
              <a:rPr kumimoji="0" lang="en-US" sz="1200" i="1" u="none" strike="noStrike" kern="1200" cap="none" spc="0" normalizeH="0" baseline="0" noProof="0" dirty="0">
                <a:ln>
                  <a:noFill/>
                </a:ln>
                <a:solidFill>
                  <a:prstClr val="black"/>
                </a:solidFill>
                <a:uLnTx/>
                <a:uFillTx/>
                <a:ea typeface="+mn-ea"/>
                <a:cs typeface="Arial" pitchFamily="34" charset="0"/>
              </a:rPr>
              <a:t>-k</a:t>
            </a:r>
            <a:r>
              <a:rPr kumimoji="0" lang="en-US" sz="1200" i="1" u="none" strike="noStrike" kern="1200" cap="none" spc="0" normalizeH="0" baseline="-25000" noProof="0" dirty="0">
                <a:ln>
                  <a:noFill/>
                </a:ln>
                <a:solidFill>
                  <a:prstClr val="black"/>
                </a:solidFill>
                <a:uLnTx/>
                <a:uFillTx/>
                <a:ea typeface="+mn-ea"/>
                <a:cs typeface="Arial" pitchFamily="34" charset="0"/>
              </a:rPr>
              <a:t>y</a:t>
            </a:r>
            <a:r>
              <a:rPr kumimoji="0" lang="en-US" sz="1200" i="0" u="none" strike="noStrike" kern="1200" cap="none" spc="0" normalizeH="0" baseline="0" noProof="0" dirty="0">
                <a:ln>
                  <a:noFill/>
                </a:ln>
                <a:solidFill>
                  <a:prstClr val="black"/>
                </a:solidFill>
                <a:uLnTx/>
                <a:uFillTx/>
                <a:ea typeface="+mn-ea"/>
                <a:cs typeface="Arial" pitchFamily="34" charset="0"/>
              </a:rPr>
              <a:t> mask</a:t>
            </a:r>
          </a:p>
        </p:txBody>
      </p:sp>
      <p:cxnSp>
        <p:nvCxnSpPr>
          <p:cNvPr id="81993" name="AutoShape 73"/>
          <p:cNvCxnSpPr>
            <a:cxnSpLocks noChangeShapeType="1"/>
            <a:stCxn id="81980" idx="0"/>
            <a:endCxn id="81992" idx="3"/>
          </p:cNvCxnSpPr>
          <p:nvPr/>
        </p:nvCxnSpPr>
        <p:spPr bwMode="auto">
          <a:xfrm flipH="1" flipV="1">
            <a:off x="4856145" y="2590801"/>
            <a:ext cx="20656" cy="381000"/>
          </a:xfrm>
          <a:prstGeom prst="straightConnector1">
            <a:avLst/>
          </a:prstGeom>
          <a:noFill/>
          <a:ln w="12700">
            <a:solidFill>
              <a:schemeClr val="bg1"/>
            </a:solidFill>
            <a:round/>
            <a:headEnd/>
            <a:tailEnd type="triangle" w="med" len="med"/>
          </a:ln>
          <a:effectLst/>
        </p:spPr>
      </p:cxnSp>
      <p:cxnSp>
        <p:nvCxnSpPr>
          <p:cNvPr id="81994" name="AutoShape 74"/>
          <p:cNvCxnSpPr>
            <a:cxnSpLocks noChangeShapeType="1"/>
            <a:stCxn id="81989" idx="4"/>
            <a:endCxn id="82004" idx="0"/>
          </p:cNvCxnSpPr>
          <p:nvPr/>
        </p:nvCxnSpPr>
        <p:spPr bwMode="auto">
          <a:xfrm>
            <a:off x="3161127" y="687141"/>
            <a:ext cx="3830437" cy="486023"/>
          </a:xfrm>
          <a:prstGeom prst="bentConnector2">
            <a:avLst/>
          </a:prstGeom>
          <a:noFill/>
          <a:ln w="12700">
            <a:solidFill>
              <a:schemeClr val="bg1"/>
            </a:solidFill>
            <a:miter lim="800000"/>
            <a:headEnd/>
            <a:tailEnd type="triangle" w="med" len="med"/>
          </a:ln>
          <a:effectLst/>
        </p:spPr>
      </p:cxnSp>
      <p:cxnSp>
        <p:nvCxnSpPr>
          <p:cNvPr id="81995" name="AutoShape 75"/>
          <p:cNvCxnSpPr>
            <a:cxnSpLocks noChangeShapeType="1"/>
            <a:stCxn id="81992" idx="4"/>
            <a:endCxn id="81979" idx="1"/>
          </p:cNvCxnSpPr>
          <p:nvPr/>
        </p:nvCxnSpPr>
        <p:spPr bwMode="auto">
          <a:xfrm flipV="1">
            <a:off x="5277895" y="2132210"/>
            <a:ext cx="972693" cy="52"/>
          </a:xfrm>
          <a:prstGeom prst="bentConnector3">
            <a:avLst>
              <a:gd name="adj1" fmla="val 50000"/>
            </a:avLst>
          </a:prstGeom>
          <a:noFill/>
          <a:ln w="12700">
            <a:solidFill>
              <a:schemeClr val="bg1"/>
            </a:solidFill>
            <a:miter lim="800000"/>
            <a:headEnd/>
            <a:tailEnd type="triangle" w="med" len="med"/>
          </a:ln>
          <a:effectLst/>
        </p:spPr>
      </p:cxnSp>
      <p:sp>
        <p:nvSpPr>
          <p:cNvPr id="81996" name="AutoShape 76"/>
          <p:cNvSpPr>
            <a:spLocks noChangeArrowheads="1"/>
          </p:cNvSpPr>
          <p:nvPr/>
        </p:nvSpPr>
        <p:spPr bwMode="auto">
          <a:xfrm>
            <a:off x="6563645" y="3282950"/>
            <a:ext cx="976313" cy="1283910"/>
          </a:xfrm>
          <a:prstGeom prst="flowChartMagneticDisk">
            <a:avLst/>
          </a:prstGeom>
          <a:solidFill>
            <a:schemeClr val="bg1">
              <a:lumMod val="75000"/>
            </a:schemeClr>
          </a:solidFill>
          <a:ln w="12700">
            <a:solidFill>
              <a:schemeClr val="tx1"/>
            </a:solidFill>
            <a:round/>
            <a:headEnd/>
            <a:tailEnd/>
          </a:ln>
          <a:effectLst/>
        </p:spPr>
        <p:txBody>
          <a:bodyPr anchor="ctr">
            <a:spAutoFit/>
          </a:bodyPr>
          <a:lstStyle/>
          <a:p>
            <a:pPr marL="0" marR="0" lvl="0" indent="0" algn="ctr" defTabSz="1019175"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solidFill>
              <a:uLnTx/>
              <a:uFillTx/>
              <a:ea typeface="+mn-ea"/>
              <a:cs typeface="Arial" pitchFamily="34" charset="0"/>
            </a:endParaRPr>
          </a:p>
          <a:p>
            <a:pPr marL="0" marR="0" lvl="0" indent="0" algn="ctr" defTabSz="101917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Modeled noise</a:t>
            </a:r>
          </a:p>
        </p:txBody>
      </p:sp>
      <p:cxnSp>
        <p:nvCxnSpPr>
          <p:cNvPr id="81997" name="AutoShape 77"/>
          <p:cNvCxnSpPr>
            <a:cxnSpLocks noChangeShapeType="1"/>
            <a:stCxn id="82009" idx="2"/>
            <a:endCxn id="81996" idx="1"/>
          </p:cNvCxnSpPr>
          <p:nvPr/>
        </p:nvCxnSpPr>
        <p:spPr bwMode="auto">
          <a:xfrm>
            <a:off x="7016639" y="3119141"/>
            <a:ext cx="35163" cy="163809"/>
          </a:xfrm>
          <a:prstGeom prst="straightConnector1">
            <a:avLst/>
          </a:prstGeom>
          <a:noFill/>
          <a:ln w="12700">
            <a:solidFill>
              <a:schemeClr val="bg1"/>
            </a:solidFill>
            <a:round/>
            <a:headEnd/>
            <a:tailEnd type="triangle" w="med" len="med"/>
          </a:ln>
          <a:effectLst/>
        </p:spPr>
      </p:cxnSp>
      <p:cxnSp>
        <p:nvCxnSpPr>
          <p:cNvPr id="81998" name="AutoShape 78"/>
          <p:cNvCxnSpPr>
            <a:cxnSpLocks noChangeShapeType="1"/>
            <a:stCxn id="81996" idx="3"/>
            <a:endCxn id="81982" idx="0"/>
          </p:cNvCxnSpPr>
          <p:nvPr/>
        </p:nvCxnSpPr>
        <p:spPr bwMode="auto">
          <a:xfrm>
            <a:off x="7051802" y="4566860"/>
            <a:ext cx="9186" cy="94041"/>
          </a:xfrm>
          <a:prstGeom prst="straightConnector1">
            <a:avLst/>
          </a:prstGeom>
          <a:noFill/>
          <a:ln w="12700">
            <a:solidFill>
              <a:schemeClr val="bg1"/>
            </a:solidFill>
            <a:round/>
            <a:headEnd/>
            <a:tailEnd type="triangle" w="med" len="med"/>
          </a:ln>
          <a:effectLst/>
        </p:spPr>
      </p:cxnSp>
      <p:sp>
        <p:nvSpPr>
          <p:cNvPr id="81999" name="AutoShape 79"/>
          <p:cNvSpPr>
            <a:spLocks noChangeArrowheads="1"/>
          </p:cNvSpPr>
          <p:nvPr/>
        </p:nvSpPr>
        <p:spPr bwMode="auto">
          <a:xfrm>
            <a:off x="6610350" y="5486401"/>
            <a:ext cx="933450" cy="917079"/>
          </a:xfrm>
          <a:prstGeom prst="flowChartMagneticDisk">
            <a:avLst/>
          </a:prstGeom>
          <a:solidFill>
            <a:schemeClr val="bg1">
              <a:lumMod val="75000"/>
            </a:schemeClr>
          </a:solidFill>
          <a:ln w="12700">
            <a:solidFill>
              <a:schemeClr val="tx1"/>
            </a:solidFill>
            <a:round/>
            <a:headEnd/>
            <a:tailEnd/>
          </a:ln>
          <a:effectLst/>
        </p:spPr>
        <p:txBody>
          <a:bodyPr anchor="ctr">
            <a:spAutoFit/>
          </a:bodyPr>
          <a:lstStyle/>
          <a:p>
            <a:pPr marL="0" marR="0" lvl="0" indent="0" algn="ctr" defTabSz="101917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Filtered </a:t>
            </a:r>
          </a:p>
          <a:p>
            <a:pPr marL="0" marR="0" lvl="0" indent="0" algn="ctr" defTabSz="101917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data</a:t>
            </a:r>
          </a:p>
        </p:txBody>
      </p:sp>
      <p:cxnSp>
        <p:nvCxnSpPr>
          <p:cNvPr id="82000" name="AutoShape 80"/>
          <p:cNvCxnSpPr>
            <a:cxnSpLocks noChangeShapeType="1"/>
            <a:stCxn id="81982" idx="2"/>
            <a:endCxn id="81999" idx="1"/>
          </p:cNvCxnSpPr>
          <p:nvPr/>
        </p:nvCxnSpPr>
        <p:spPr bwMode="auto">
          <a:xfrm>
            <a:off x="7060988" y="5307232"/>
            <a:ext cx="16087" cy="179169"/>
          </a:xfrm>
          <a:prstGeom prst="straightConnector1">
            <a:avLst/>
          </a:prstGeom>
          <a:noFill/>
          <a:ln w="12700">
            <a:solidFill>
              <a:schemeClr val="bg1"/>
            </a:solidFill>
            <a:round/>
            <a:headEnd/>
            <a:tailEnd type="triangle" w="med" len="med"/>
          </a:ln>
          <a:effectLst/>
        </p:spPr>
      </p:cxnSp>
      <p:sp>
        <p:nvSpPr>
          <p:cNvPr id="82001" name="AutoShape 81"/>
          <p:cNvSpPr>
            <a:spLocks noChangeArrowheads="1"/>
          </p:cNvSpPr>
          <p:nvPr/>
        </p:nvSpPr>
        <p:spPr bwMode="auto">
          <a:xfrm>
            <a:off x="9144000" y="2209065"/>
            <a:ext cx="1098550" cy="917079"/>
          </a:xfrm>
          <a:prstGeom prst="flowChartMagneticDisk">
            <a:avLst/>
          </a:prstGeom>
          <a:solidFill>
            <a:schemeClr val="bg1">
              <a:lumMod val="75000"/>
            </a:schemeClr>
          </a:solidFill>
          <a:ln w="12700">
            <a:solidFill>
              <a:schemeClr val="tx1"/>
            </a:solidFill>
            <a:round/>
            <a:headEnd/>
            <a:tailEnd/>
          </a:ln>
          <a:effectLst/>
        </p:spPr>
        <p:txBody>
          <a:bodyPr anchor="ctr">
            <a:spAutoFit/>
          </a:bodyPr>
          <a:lstStyle/>
          <a:p>
            <a:pPr marL="0" marR="0" lvl="0" indent="0" algn="ctr" defTabSz="101917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Footprint- free</a:t>
            </a:r>
          </a:p>
          <a:p>
            <a:pPr marL="0" marR="0" lvl="0" indent="0" algn="ctr" defTabSz="101917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attributes</a:t>
            </a:r>
          </a:p>
        </p:txBody>
      </p:sp>
      <p:cxnSp>
        <p:nvCxnSpPr>
          <p:cNvPr id="82002" name="AutoShape 82"/>
          <p:cNvCxnSpPr>
            <a:cxnSpLocks noChangeShapeType="1"/>
            <a:stCxn id="81999" idx="4"/>
            <a:endCxn id="81981" idx="1"/>
          </p:cNvCxnSpPr>
          <p:nvPr/>
        </p:nvCxnSpPr>
        <p:spPr bwMode="auto">
          <a:xfrm flipV="1">
            <a:off x="7543800" y="1161366"/>
            <a:ext cx="1447800" cy="4783574"/>
          </a:xfrm>
          <a:prstGeom prst="bentConnector3">
            <a:avLst>
              <a:gd name="adj1" fmla="val 73684"/>
            </a:avLst>
          </a:prstGeom>
          <a:noFill/>
          <a:ln w="12700">
            <a:solidFill>
              <a:schemeClr val="bg1"/>
            </a:solidFill>
            <a:miter lim="800000"/>
            <a:headEnd/>
            <a:tailEnd type="triangle" w="med" len="med"/>
          </a:ln>
          <a:effectLst/>
        </p:spPr>
      </p:cxnSp>
      <p:cxnSp>
        <p:nvCxnSpPr>
          <p:cNvPr id="82003" name="AutoShape 83"/>
          <p:cNvCxnSpPr>
            <a:cxnSpLocks noChangeShapeType="1"/>
            <a:stCxn id="81981" idx="2"/>
            <a:endCxn id="82001" idx="1"/>
          </p:cNvCxnSpPr>
          <p:nvPr/>
        </p:nvCxnSpPr>
        <p:spPr bwMode="auto">
          <a:xfrm>
            <a:off x="9677400" y="1484532"/>
            <a:ext cx="15875" cy="724533"/>
          </a:xfrm>
          <a:prstGeom prst="straightConnector1">
            <a:avLst/>
          </a:prstGeom>
          <a:noFill/>
          <a:ln w="12700">
            <a:solidFill>
              <a:schemeClr val="bg1"/>
            </a:solidFill>
            <a:round/>
            <a:headEnd/>
            <a:tailEnd type="triangle" w="med" len="med"/>
          </a:ln>
          <a:effectLst/>
        </p:spPr>
      </p:cxnSp>
      <p:sp>
        <p:nvSpPr>
          <p:cNvPr id="82004" name="AutoShape 84"/>
          <p:cNvSpPr>
            <a:spLocks noChangeArrowheads="1"/>
          </p:cNvSpPr>
          <p:nvPr/>
        </p:nvSpPr>
        <p:spPr bwMode="auto">
          <a:xfrm>
            <a:off x="6404192" y="1173164"/>
            <a:ext cx="1174744" cy="461665"/>
          </a:xfrm>
          <a:prstGeom prst="flowChartProcess">
            <a:avLst/>
          </a:prstGeom>
          <a:solidFill>
            <a:schemeClr val="bg1">
              <a:lumMod val="75000"/>
            </a:schemeClr>
          </a:solidFill>
          <a:ln w="12700">
            <a:solidFill>
              <a:schemeClr val="tx1"/>
            </a:solidFill>
            <a:miter lim="800000"/>
            <a:headEnd/>
            <a:tailEnd/>
          </a:ln>
          <a:effectLst/>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dirty="0">
                <a:ln>
                  <a:noFill/>
                </a:ln>
                <a:solidFill>
                  <a:prstClr val="black"/>
                </a:solidFill>
                <a:uLnTx/>
                <a:uFillTx/>
                <a:ea typeface="+mn-ea"/>
                <a:cs typeface="Arial" pitchFamily="34" charset="0"/>
              </a:rPr>
              <a:t>k</a:t>
            </a:r>
            <a:r>
              <a:rPr kumimoji="0" lang="en-US" sz="1200" i="1" u="none" strike="noStrike" kern="1200" cap="none" spc="0" normalizeH="0" baseline="-25000" noProof="0" dirty="0">
                <a:ln>
                  <a:noFill/>
                </a:ln>
                <a:solidFill>
                  <a:prstClr val="black"/>
                </a:solidFill>
                <a:uLnTx/>
                <a:uFillTx/>
                <a:ea typeface="+mn-ea"/>
                <a:cs typeface="Arial" pitchFamily="34" charset="0"/>
              </a:rPr>
              <a:t>x</a:t>
            </a:r>
            <a:r>
              <a:rPr kumimoji="0" lang="en-US" sz="1200" i="1" u="none" strike="noStrike" kern="1200" cap="none" spc="0" normalizeH="0" baseline="0" noProof="0" dirty="0">
                <a:ln>
                  <a:noFill/>
                </a:ln>
                <a:solidFill>
                  <a:prstClr val="black"/>
                </a:solidFill>
                <a:uLnTx/>
                <a:uFillTx/>
                <a:ea typeface="+mn-ea"/>
                <a:cs typeface="Arial" pitchFamily="34" charset="0"/>
              </a:rPr>
              <a:t>-k</a:t>
            </a:r>
            <a:r>
              <a:rPr kumimoji="0" lang="en-US" sz="1200" i="1" u="none" strike="noStrike" kern="1200" cap="none" spc="0" normalizeH="0" baseline="-25000" noProof="0" dirty="0">
                <a:ln>
                  <a:noFill/>
                </a:ln>
                <a:solidFill>
                  <a:prstClr val="black"/>
                </a:solidFill>
                <a:uLnTx/>
                <a:uFillTx/>
                <a:ea typeface="+mn-ea"/>
                <a:cs typeface="Arial" pitchFamily="34" charset="0"/>
              </a:rPr>
              <a:t>y</a:t>
            </a:r>
            <a:r>
              <a:rPr kumimoji="0" lang="en-US" sz="1200" i="1" u="none" strike="noStrike" kern="1200" cap="none" spc="0" normalizeH="0" baseline="0" noProof="0" dirty="0">
                <a:ln>
                  <a:noFill/>
                </a:ln>
                <a:solidFill>
                  <a:prstClr val="black"/>
                </a:solidFill>
                <a:uLnTx/>
                <a:uFillTx/>
                <a:ea typeface="+mn-ea"/>
                <a:cs typeface="Arial" pitchFamily="34" charset="0"/>
              </a:rPr>
              <a:t> </a:t>
            </a:r>
            <a:r>
              <a:rPr kumimoji="0" lang="en-US" sz="1200" i="0" u="none" strike="noStrike" kern="1200" cap="none" spc="0" normalizeH="0" baseline="0" noProof="0" dirty="0">
                <a:ln>
                  <a:noFill/>
                </a:ln>
                <a:solidFill>
                  <a:prstClr val="black"/>
                </a:solidFill>
                <a:uLnTx/>
                <a:uFillTx/>
                <a:ea typeface="+mn-ea"/>
                <a:cs typeface="Arial" pitchFamily="34" charset="0"/>
              </a:rPr>
              <a:t>transform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amplitude data</a:t>
            </a:r>
          </a:p>
        </p:txBody>
      </p:sp>
      <p:cxnSp>
        <p:nvCxnSpPr>
          <p:cNvPr id="82005" name="AutoShape 85"/>
          <p:cNvCxnSpPr>
            <a:cxnSpLocks noChangeShapeType="1"/>
            <a:stCxn id="82004" idx="2"/>
            <a:endCxn id="81979" idx="0"/>
          </p:cNvCxnSpPr>
          <p:nvPr/>
        </p:nvCxnSpPr>
        <p:spPr bwMode="auto">
          <a:xfrm>
            <a:off x="6991564" y="1634829"/>
            <a:ext cx="29588" cy="358881"/>
          </a:xfrm>
          <a:prstGeom prst="straightConnector1">
            <a:avLst/>
          </a:prstGeom>
          <a:noFill/>
          <a:ln w="12700">
            <a:solidFill>
              <a:schemeClr val="bg1"/>
            </a:solidFill>
            <a:round/>
            <a:headEnd/>
            <a:tailEnd type="triangle" w="med" len="med"/>
          </a:ln>
          <a:effectLst/>
        </p:spPr>
      </p:cxnSp>
      <p:sp>
        <p:nvSpPr>
          <p:cNvPr id="82009" name="AutoShape 89"/>
          <p:cNvSpPr>
            <a:spLocks noChangeArrowheads="1"/>
          </p:cNvSpPr>
          <p:nvPr/>
        </p:nvSpPr>
        <p:spPr bwMode="auto">
          <a:xfrm>
            <a:off x="6471393" y="2657476"/>
            <a:ext cx="1090491" cy="461665"/>
          </a:xfrm>
          <a:prstGeom prst="flowChartProcess">
            <a:avLst/>
          </a:prstGeom>
          <a:solidFill>
            <a:schemeClr val="bg1">
              <a:lumMod val="75000"/>
            </a:schemeClr>
          </a:solidFill>
          <a:ln w="12700">
            <a:solidFill>
              <a:schemeClr val="tx1"/>
            </a:solidFill>
            <a:miter lim="800000"/>
            <a:headEnd/>
            <a:tailEnd/>
          </a:ln>
          <a:effectLst/>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Reverse </a:t>
            </a:r>
            <a:r>
              <a:rPr kumimoji="0" lang="en-US" sz="1200" i="1" u="none" strike="noStrike" kern="1200" cap="none" spc="0" normalizeH="0" baseline="0" noProof="0" dirty="0">
                <a:ln>
                  <a:noFill/>
                </a:ln>
                <a:solidFill>
                  <a:prstClr val="black"/>
                </a:solidFill>
                <a:uLnTx/>
                <a:uFillTx/>
                <a:ea typeface="+mn-ea"/>
                <a:cs typeface="Arial" pitchFamily="34" charset="0"/>
              </a:rPr>
              <a:t>kx-ky</a:t>
            </a:r>
            <a:r>
              <a:rPr kumimoji="0" lang="en-US" sz="1200" i="0" u="none" strike="noStrike" kern="1200" cap="none" spc="0" normalizeH="0" baseline="0" noProof="0" dirty="0">
                <a:ln>
                  <a:noFill/>
                </a:ln>
                <a:solidFill>
                  <a:prstClr val="black"/>
                </a:solidFill>
                <a:uLnTx/>
                <a:uFillTx/>
                <a:ea typeface="+mn-ea"/>
                <a:cs typeface="Arial"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uLnTx/>
                <a:uFillTx/>
                <a:ea typeface="+mn-ea"/>
                <a:cs typeface="Arial" pitchFamily="34" charset="0"/>
              </a:rPr>
              <a:t>transform</a:t>
            </a:r>
          </a:p>
        </p:txBody>
      </p:sp>
      <p:cxnSp>
        <p:nvCxnSpPr>
          <p:cNvPr id="82010" name="AutoShape 90"/>
          <p:cNvCxnSpPr>
            <a:cxnSpLocks noChangeShapeType="1"/>
            <a:stCxn id="81979" idx="2"/>
            <a:endCxn id="82009" idx="0"/>
          </p:cNvCxnSpPr>
          <p:nvPr/>
        </p:nvCxnSpPr>
        <p:spPr bwMode="auto">
          <a:xfrm flipH="1">
            <a:off x="7016639" y="2270709"/>
            <a:ext cx="4513" cy="386767"/>
          </a:xfrm>
          <a:prstGeom prst="straightConnector1">
            <a:avLst/>
          </a:prstGeom>
          <a:noFill/>
          <a:ln w="12700">
            <a:solidFill>
              <a:schemeClr val="bg1"/>
            </a:solidFill>
            <a:round/>
            <a:headEnd/>
            <a:tailEnd type="triangle" w="med" len="med"/>
          </a:ln>
          <a:effectLst/>
        </p:spPr>
      </p:cxnSp>
      <p:sp>
        <p:nvSpPr>
          <p:cNvPr id="36" name="Text Box 5"/>
          <p:cNvSpPr txBox="1">
            <a:spLocks noChangeArrowheads="1"/>
          </p:cNvSpPr>
          <p:nvPr/>
        </p:nvSpPr>
        <p:spPr bwMode="auto">
          <a:xfrm>
            <a:off x="9251194" y="6454278"/>
            <a:ext cx="2940806"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3" name="Slide Number Placeholder 2">
            <a:extLst>
              <a:ext uri="{FF2B5EF4-FFF2-40B4-BE49-F238E27FC236}">
                <a16:creationId xmlns:a16="http://schemas.microsoft.com/office/drawing/2014/main" id="{F99941EB-7762-707B-160B-901DB2C8F5B2}"/>
              </a:ext>
            </a:extLst>
          </p:cNvPr>
          <p:cNvSpPr>
            <a:spLocks noGrp="1"/>
          </p:cNvSpPr>
          <p:nvPr>
            <p:ph type="sldNum" sz="quarter" idx="10"/>
          </p:nvPr>
        </p:nvSpPr>
        <p:spPr/>
        <p:txBody>
          <a:bodyPr/>
          <a:lstStyle/>
          <a:p>
            <a:pPr>
              <a:defRPr/>
            </a:pPr>
            <a:r>
              <a:rPr lang="en-US"/>
              <a:t>10c-</a:t>
            </a:r>
            <a:fld id="{E6C87FD6-13D6-467D-AEFA-06969EA3EBE3}" type="slidenum">
              <a:rPr lang="en-US" smtClean="0"/>
              <a:pPr>
                <a:defRPr/>
              </a:pPr>
              <a:t>20</a:t>
            </a:fld>
            <a:endParaRPr lang="en-US" dirty="0">
              <a:solidFill>
                <a:schemeClr val="tx1"/>
              </a:solidFill>
            </a:endParaRPr>
          </a:p>
        </p:txBody>
      </p:sp>
    </p:spTree>
    <p:extLst>
      <p:ext uri="{BB962C8B-B14F-4D97-AF65-F5344CB8AC3E}">
        <p14:creationId xmlns:p14="http://schemas.microsoft.com/office/powerpoint/2010/main" val="923176398"/>
      </p:ext>
    </p:extLst>
  </p:cSld>
  <p:clrMapOvr>
    <a:masterClrMapping/>
  </p:clrMapOvr>
  <mc:AlternateContent xmlns:mc="http://schemas.openxmlformats.org/markup-compatibility/2006" xmlns:p14="http://schemas.microsoft.com/office/powerpoint/2010/main">
    <mc:Choice Requires="p14">
      <p:transition spd="slow" p14:dur="2000" advTm="63816"/>
    </mc:Choice>
    <mc:Fallback xmlns="">
      <p:transition spd="slow" advTm="6381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1" name="Text Box 5"/>
          <p:cNvSpPr txBox="1">
            <a:spLocks noChangeArrowheads="1"/>
          </p:cNvSpPr>
          <p:nvPr/>
        </p:nvSpPr>
        <p:spPr bwMode="auto">
          <a:xfrm>
            <a:off x="8001000" y="5715000"/>
            <a:ext cx="2667000" cy="78483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=600 ms: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San Andres level</a:t>
            </a:r>
          </a:p>
        </p:txBody>
      </p:sp>
      <p:sp>
        <p:nvSpPr>
          <p:cNvPr id="116742" name="Text Box 6"/>
          <p:cNvSpPr txBox="1">
            <a:spLocks noChangeArrowheads="1"/>
          </p:cNvSpPr>
          <p:nvPr/>
        </p:nvSpPr>
        <p:spPr bwMode="auto">
          <a:xfrm>
            <a:off x="8001000" y="2819400"/>
            <a:ext cx="22098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=500 ms</a:t>
            </a:r>
          </a:p>
        </p:txBody>
      </p:sp>
      <p:grpSp>
        <p:nvGrpSpPr>
          <p:cNvPr id="2" name="Group 26"/>
          <p:cNvGrpSpPr/>
          <p:nvPr/>
        </p:nvGrpSpPr>
        <p:grpSpPr>
          <a:xfrm>
            <a:off x="9067800" y="3657601"/>
            <a:ext cx="990600" cy="2050117"/>
            <a:chOff x="7543800" y="3657600"/>
            <a:chExt cx="990600" cy="2050117"/>
          </a:xfrm>
        </p:grpSpPr>
        <p:grpSp>
          <p:nvGrpSpPr>
            <p:cNvPr id="3" name="Group 13"/>
            <p:cNvGrpSpPr>
              <a:grpSpLocks/>
            </p:cNvGrpSpPr>
            <p:nvPr/>
          </p:nvGrpSpPr>
          <p:grpSpPr bwMode="auto">
            <a:xfrm>
              <a:off x="7924800" y="3657600"/>
              <a:ext cx="479425" cy="1333500"/>
              <a:chOff x="4018" y="768"/>
              <a:chExt cx="302" cy="840"/>
            </a:xfrm>
          </p:grpSpPr>
          <p:sp>
            <p:nvSpPr>
              <p:cNvPr id="116750" name="Line 14"/>
              <p:cNvSpPr>
                <a:spLocks noChangeShapeType="1"/>
              </p:cNvSpPr>
              <p:nvPr/>
            </p:nvSpPr>
            <p:spPr bwMode="auto">
              <a:xfrm flipV="1">
                <a:off x="4018" y="917"/>
                <a:ext cx="172" cy="691"/>
              </a:xfrm>
              <a:prstGeom prst="line">
                <a:avLst/>
              </a:prstGeom>
              <a:noFill/>
              <a:ln w="9525">
                <a:solidFill>
                  <a:schemeClr val="bg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sp>
            <p:nvSpPr>
              <p:cNvPr id="116751" name="Text Box 15"/>
              <p:cNvSpPr txBox="1">
                <a:spLocks noChangeArrowheads="1"/>
              </p:cNvSpPr>
              <p:nvPr/>
            </p:nvSpPr>
            <p:spPr bwMode="auto">
              <a:xfrm>
                <a:off x="4128" y="768"/>
                <a:ext cx="192" cy="174"/>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N</a:t>
                </a:r>
              </a:p>
            </p:txBody>
          </p:sp>
        </p:grpSp>
        <p:sp>
          <p:nvSpPr>
            <p:cNvPr id="116752" name="Text Box 16"/>
            <p:cNvSpPr txBox="1">
              <a:spLocks noChangeArrowheads="1"/>
            </p:cNvSpPr>
            <p:nvPr/>
          </p:nvSpPr>
          <p:spPr bwMode="auto">
            <a:xfrm>
              <a:off x="7543800" y="5410200"/>
              <a:ext cx="990600" cy="297517"/>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12,000 ft</a:t>
              </a:r>
            </a:p>
          </p:txBody>
        </p:sp>
        <p:grpSp>
          <p:nvGrpSpPr>
            <p:cNvPr id="4" name="Group 29"/>
            <p:cNvGrpSpPr>
              <a:grpSpLocks/>
            </p:cNvGrpSpPr>
            <p:nvPr/>
          </p:nvGrpSpPr>
          <p:grpSpPr bwMode="auto">
            <a:xfrm>
              <a:off x="7543800" y="5105400"/>
              <a:ext cx="914400" cy="152400"/>
              <a:chOff x="3694" y="2888"/>
              <a:chExt cx="768" cy="92"/>
            </a:xfrm>
          </p:grpSpPr>
          <p:sp>
            <p:nvSpPr>
              <p:cNvPr id="116766" name="Line 30"/>
              <p:cNvSpPr>
                <a:spLocks noChangeAspect="1" noChangeShapeType="1"/>
              </p:cNvSpPr>
              <p:nvPr/>
            </p:nvSpPr>
            <p:spPr bwMode="auto">
              <a:xfrm>
                <a:off x="3696" y="2976"/>
                <a:ext cx="766" cy="1"/>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sp>
            <p:nvSpPr>
              <p:cNvPr id="116767" name="Line 31"/>
              <p:cNvSpPr>
                <a:spLocks noChangeShapeType="1"/>
              </p:cNvSpPr>
              <p:nvPr/>
            </p:nvSpPr>
            <p:spPr bwMode="auto">
              <a:xfrm flipV="1">
                <a:off x="3694" y="2888"/>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sp>
            <p:nvSpPr>
              <p:cNvPr id="116768" name="Line 32"/>
              <p:cNvSpPr>
                <a:spLocks noChangeShapeType="1"/>
              </p:cNvSpPr>
              <p:nvPr/>
            </p:nvSpPr>
            <p:spPr bwMode="auto">
              <a:xfrm flipV="1">
                <a:off x="4462" y="2892"/>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grpSp>
      </p:grpSp>
      <p:sp>
        <p:nvSpPr>
          <p:cNvPr id="24" name="Text Box 6"/>
          <p:cNvSpPr txBox="1">
            <a:spLocks noChangeArrowheads="1"/>
          </p:cNvSpPr>
          <p:nvPr/>
        </p:nvSpPr>
        <p:spPr bwMode="auto">
          <a:xfrm>
            <a:off x="16933" y="3657600"/>
            <a:ext cx="3793067" cy="830997"/>
          </a:xfrm>
          <a:prstGeom prst="rect">
            <a:avLst/>
          </a:prstGeom>
          <a:noFill/>
          <a:ln w="9525">
            <a:noFill/>
            <a:miter lim="800000"/>
            <a:headEnd/>
            <a:tailEnd/>
          </a:ln>
          <a:effec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Arial" pitchFamily="34" charset="0"/>
              </a:rPr>
              <a:t>Time slices through Sobel filter similarity (coherence)</a:t>
            </a:r>
          </a:p>
        </p:txBody>
      </p:sp>
      <p:grpSp>
        <p:nvGrpSpPr>
          <p:cNvPr id="5" name="Group 35"/>
          <p:cNvGrpSpPr/>
          <p:nvPr/>
        </p:nvGrpSpPr>
        <p:grpSpPr>
          <a:xfrm>
            <a:off x="8458200" y="152401"/>
            <a:ext cx="2057400" cy="2220189"/>
            <a:chOff x="6934200" y="152400"/>
            <a:chExt cx="2057400" cy="2220189"/>
          </a:xfrm>
        </p:grpSpPr>
        <p:sp>
          <p:nvSpPr>
            <p:cNvPr id="37" name="Text Box 6"/>
            <p:cNvSpPr txBox="1">
              <a:spLocks noChangeArrowheads="1"/>
            </p:cNvSpPr>
            <p:nvPr/>
          </p:nvSpPr>
          <p:spPr bwMode="auto">
            <a:xfrm>
              <a:off x="6934200" y="152400"/>
              <a:ext cx="2057400" cy="369332"/>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Sobel Attribute</a:t>
              </a:r>
            </a:p>
          </p:txBody>
        </p:sp>
        <p:grpSp>
          <p:nvGrpSpPr>
            <p:cNvPr id="6" name="Group 29"/>
            <p:cNvGrpSpPr>
              <a:grpSpLocks/>
            </p:cNvGrpSpPr>
            <p:nvPr/>
          </p:nvGrpSpPr>
          <p:grpSpPr bwMode="auto">
            <a:xfrm>
              <a:off x="7620000" y="457199"/>
              <a:ext cx="838200" cy="1915390"/>
              <a:chOff x="4224" y="816"/>
              <a:chExt cx="528" cy="1659"/>
            </a:xfrm>
          </p:grpSpPr>
          <p:pic>
            <p:nvPicPr>
              <p:cNvPr id="39" name="Picture 30" descr="amp scale bar"/>
              <p:cNvPicPr>
                <a:picLocks noChangeAspect="1" noChangeArrowheads="1"/>
              </p:cNvPicPr>
              <p:nvPr/>
            </p:nvPicPr>
            <p:blipFill>
              <a:blip r:embed="rId3" cstate="print"/>
              <a:srcRect l="40582" t="1749" r="23029" b="1854"/>
              <a:stretch>
                <a:fillRect/>
              </a:stretch>
            </p:blipFill>
            <p:spPr bwMode="auto">
              <a:xfrm>
                <a:off x="4224" y="912"/>
                <a:ext cx="144" cy="1440"/>
              </a:xfrm>
              <a:prstGeom prst="rect">
                <a:avLst/>
              </a:prstGeom>
              <a:noFill/>
            </p:spPr>
          </p:pic>
          <p:sp>
            <p:nvSpPr>
              <p:cNvPr id="40" name="Text Box 32"/>
              <p:cNvSpPr txBox="1">
                <a:spLocks noChangeAspect="1" noChangeArrowheads="1"/>
              </p:cNvSpPr>
              <p:nvPr/>
            </p:nvSpPr>
            <p:spPr bwMode="auto">
              <a:xfrm>
                <a:off x="4368" y="816"/>
                <a:ext cx="384"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High</a:t>
                </a:r>
              </a:p>
            </p:txBody>
          </p:sp>
          <p:sp>
            <p:nvSpPr>
              <p:cNvPr id="41" name="Text Box 33"/>
              <p:cNvSpPr txBox="1">
                <a:spLocks noChangeAspect="1" noChangeArrowheads="1"/>
              </p:cNvSpPr>
              <p:nvPr/>
            </p:nvSpPr>
            <p:spPr bwMode="auto">
              <a:xfrm>
                <a:off x="4368" y="2208"/>
                <a:ext cx="384"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Low</a:t>
                </a:r>
              </a:p>
            </p:txBody>
          </p:sp>
        </p:grpSp>
      </p:grpSp>
      <p:pic>
        <p:nvPicPr>
          <p:cNvPr id="42" name="Picture 5" descr="Adapt Subtract Sobel East Ranch 500ms"/>
          <p:cNvPicPr>
            <a:picLocks noChangeAspect="1" noChangeArrowheads="1"/>
          </p:cNvPicPr>
          <p:nvPr/>
        </p:nvPicPr>
        <p:blipFill>
          <a:blip r:embed="rId4" cstate="print"/>
          <a:srcRect/>
          <a:stretch>
            <a:fillRect/>
          </a:stretch>
        </p:blipFill>
        <p:spPr bwMode="auto">
          <a:xfrm>
            <a:off x="4114800" y="76200"/>
            <a:ext cx="3793066" cy="3200400"/>
          </a:xfrm>
          <a:prstGeom prst="rect">
            <a:avLst/>
          </a:prstGeom>
          <a:noFill/>
        </p:spPr>
      </p:pic>
      <p:grpSp>
        <p:nvGrpSpPr>
          <p:cNvPr id="7" name="Group 48"/>
          <p:cNvGrpSpPr/>
          <p:nvPr/>
        </p:nvGrpSpPr>
        <p:grpSpPr>
          <a:xfrm>
            <a:off x="4114801" y="3429000"/>
            <a:ext cx="3793067" cy="3200400"/>
            <a:chOff x="838200" y="533400"/>
            <a:chExt cx="3793067" cy="3200400"/>
          </a:xfrm>
        </p:grpSpPr>
        <p:pic>
          <p:nvPicPr>
            <p:cNvPr id="50" name="Picture 3" descr="Adapt Subtract Sobel East Ranch 600ms"/>
            <p:cNvPicPr>
              <a:picLocks noChangeAspect="1" noChangeArrowheads="1"/>
            </p:cNvPicPr>
            <p:nvPr/>
          </p:nvPicPr>
          <p:blipFill>
            <a:blip r:embed="rId5" cstate="print"/>
            <a:srcRect/>
            <a:stretch>
              <a:fillRect/>
            </a:stretch>
          </p:blipFill>
          <p:spPr bwMode="auto">
            <a:xfrm>
              <a:off x="838200" y="533400"/>
              <a:ext cx="3793067" cy="3200400"/>
            </a:xfrm>
            <a:prstGeom prst="rect">
              <a:avLst/>
            </a:prstGeom>
            <a:noFill/>
          </p:spPr>
        </p:pic>
        <p:grpSp>
          <p:nvGrpSpPr>
            <p:cNvPr id="8" name="Group 23"/>
            <p:cNvGrpSpPr/>
            <p:nvPr/>
          </p:nvGrpSpPr>
          <p:grpSpPr>
            <a:xfrm>
              <a:off x="1173027" y="1199623"/>
              <a:ext cx="745916" cy="445658"/>
              <a:chOff x="1173027" y="1199623"/>
              <a:chExt cx="745916" cy="445658"/>
            </a:xfrm>
          </p:grpSpPr>
          <p:sp>
            <p:nvSpPr>
              <p:cNvPr id="52" name="Oval 14"/>
              <p:cNvSpPr>
                <a:spLocks noChangeArrowheads="1"/>
              </p:cNvSpPr>
              <p:nvPr/>
            </p:nvSpPr>
            <p:spPr bwMode="auto">
              <a:xfrm>
                <a:off x="1827584" y="1199623"/>
                <a:ext cx="91359" cy="87047"/>
              </a:xfrm>
              <a:prstGeom prst="ellipse">
                <a:avLst/>
              </a:prstGeom>
              <a:solidFill>
                <a:srgbClr val="C00000"/>
              </a:solidFill>
              <a:ln w="12700" cap="sq">
                <a:solidFill>
                  <a:schemeClr val="tx1"/>
                </a:solidFill>
                <a:round/>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sp>
            <p:nvSpPr>
              <p:cNvPr id="53" name="Right Arrow 52"/>
              <p:cNvSpPr/>
              <p:nvPr/>
            </p:nvSpPr>
            <p:spPr>
              <a:xfrm rot="19474253">
                <a:off x="1173027" y="1342560"/>
                <a:ext cx="674986" cy="302721"/>
              </a:xfrm>
              <a:prstGeom prst="right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Core</a:t>
                </a:r>
              </a:p>
            </p:txBody>
          </p:sp>
        </p:grpSp>
      </p:grpSp>
      <p:sp>
        <p:nvSpPr>
          <p:cNvPr id="28" name="Text Box 5">
            <a:extLst>
              <a:ext uri="{FF2B5EF4-FFF2-40B4-BE49-F238E27FC236}">
                <a16:creationId xmlns:a16="http://schemas.microsoft.com/office/drawing/2014/main" id="{24EED180-42F5-46B1-980C-C469CD6D159C}"/>
              </a:ext>
            </a:extLst>
          </p:cNvPr>
          <p:cNvSpPr txBox="1">
            <a:spLocks noChangeArrowheads="1"/>
          </p:cNvSpPr>
          <p:nvPr/>
        </p:nvSpPr>
        <p:spPr bwMode="auto">
          <a:xfrm>
            <a:off x="9291975" y="6454278"/>
            <a:ext cx="2900025"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10" name="Rectangle 2">
            <a:extLst>
              <a:ext uri="{FF2B5EF4-FFF2-40B4-BE49-F238E27FC236}">
                <a16:creationId xmlns:a16="http://schemas.microsoft.com/office/drawing/2014/main" id="{C20271D3-8239-4BB0-ABAF-B9E791751ACB}"/>
              </a:ext>
            </a:extLst>
          </p:cNvPr>
          <p:cNvSpPr>
            <a:spLocks noChangeArrowheads="1"/>
          </p:cNvSpPr>
          <p:nvPr/>
        </p:nvSpPr>
        <p:spPr bwMode="auto">
          <a:xfrm>
            <a:off x="0" y="-112712"/>
            <a:ext cx="4267200" cy="1728862"/>
          </a:xfrm>
          <a:prstGeom prst="rect">
            <a:avLst/>
          </a:prstGeom>
          <a:noFill/>
          <a:ln w="9525">
            <a:noFill/>
            <a:miter lim="800000"/>
            <a:headEnd/>
            <a:tailEnd/>
          </a:ln>
          <a:effectLst>
            <a:outerShdw dist="45791" dir="8778596" algn="ctr" rotWithShape="0">
              <a:srgbClr val="000000"/>
            </a:outerShdw>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Application to a Central Basin Platform </a:t>
            </a:r>
            <a:r>
              <a:rPr lang="en-US" sz="3200" dirty="0">
                <a:solidFill>
                  <a:srgbClr val="FFC000"/>
                </a:solidFill>
                <a:effectLst>
                  <a:outerShdw blurRad="38100" dist="38100" dir="2700000" algn="tl">
                    <a:srgbClr val="000000">
                      <a:alpha val="43137"/>
                    </a:srgbClr>
                  </a:outerShdw>
                </a:effectLst>
                <a:cs typeface="Arial" pitchFamily="34" charset="0"/>
              </a:rPr>
              <a:t>survey </a:t>
            </a: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(west Texas)</a:t>
            </a:r>
          </a:p>
        </p:txBody>
      </p:sp>
      <p:sp>
        <p:nvSpPr>
          <p:cNvPr id="11" name="Slide Number Placeholder 10">
            <a:extLst>
              <a:ext uri="{FF2B5EF4-FFF2-40B4-BE49-F238E27FC236}">
                <a16:creationId xmlns:a16="http://schemas.microsoft.com/office/drawing/2014/main" id="{5611BCC3-6A21-64BA-61C1-75EEB2EFC292}"/>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21</a:t>
            </a:fld>
            <a:endParaRPr lang="en-US" dirty="0">
              <a:solidFill>
                <a:schemeClr val="tx1"/>
              </a:solidFill>
            </a:endParaRPr>
          </a:p>
        </p:txBody>
      </p:sp>
    </p:spTree>
    <p:extLst>
      <p:ext uri="{BB962C8B-B14F-4D97-AF65-F5344CB8AC3E}">
        <p14:creationId xmlns:p14="http://schemas.microsoft.com/office/powerpoint/2010/main" val="688183727"/>
      </p:ext>
    </p:extLst>
  </p:cSld>
  <p:clrMapOvr>
    <a:masterClrMapping/>
  </p:clrMapOvr>
  <mc:AlternateContent xmlns:mc="http://schemas.openxmlformats.org/markup-compatibility/2006" xmlns:p14="http://schemas.microsoft.com/office/powerpoint/2010/main">
    <mc:Choice Requires="p14">
      <p:transition spd="slow" p14:dur="2000" advTm="19201"/>
    </mc:Choice>
    <mc:Fallback xmlns="">
      <p:transition spd="slow" advTm="1920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noChangeAspect="1"/>
          </p:cNvGrpSpPr>
          <p:nvPr/>
        </p:nvGrpSpPr>
        <p:grpSpPr bwMode="auto">
          <a:xfrm>
            <a:off x="2306078" y="775138"/>
            <a:ext cx="7198547" cy="5701863"/>
            <a:chOff x="-73" y="528"/>
            <a:chExt cx="4946" cy="3773"/>
          </a:xfrm>
          <a:noFill/>
        </p:grpSpPr>
        <p:grpSp>
          <p:nvGrpSpPr>
            <p:cNvPr id="3" name="Group 27"/>
            <p:cNvGrpSpPr>
              <a:grpSpLocks/>
            </p:cNvGrpSpPr>
            <p:nvPr/>
          </p:nvGrpSpPr>
          <p:grpSpPr bwMode="auto">
            <a:xfrm>
              <a:off x="-73" y="528"/>
              <a:ext cx="2473" cy="3773"/>
              <a:chOff x="-505" y="288"/>
              <a:chExt cx="2473" cy="3773"/>
            </a:xfrm>
            <a:grpFill/>
          </p:grpSpPr>
          <p:pic>
            <p:nvPicPr>
              <p:cNvPr id="16" name="Picture 6" descr="Snodgrass 38 electrofacies log"/>
              <p:cNvPicPr>
                <a:picLocks noChangeAspect="1" noChangeArrowheads="1"/>
              </p:cNvPicPr>
              <p:nvPr/>
            </p:nvPicPr>
            <p:blipFill>
              <a:blip r:embed="rId3" cstate="print"/>
              <a:srcRect l="13579" r="32999"/>
              <a:stretch>
                <a:fillRect/>
              </a:stretch>
            </p:blipFill>
            <p:spPr bwMode="auto">
              <a:xfrm>
                <a:off x="240" y="288"/>
                <a:ext cx="960" cy="3773"/>
              </a:xfrm>
              <a:prstGeom prst="rect">
                <a:avLst/>
              </a:prstGeom>
              <a:grpFill/>
            </p:spPr>
          </p:pic>
          <p:sp>
            <p:nvSpPr>
              <p:cNvPr id="17" name="Text Box 7"/>
              <p:cNvSpPr txBox="1">
                <a:spLocks noChangeArrowheads="1"/>
              </p:cNvSpPr>
              <p:nvPr/>
            </p:nvSpPr>
            <p:spPr bwMode="auto">
              <a:xfrm>
                <a:off x="1206" y="2036"/>
                <a:ext cx="762" cy="244"/>
              </a:xfrm>
              <a:prstGeom prst="rect">
                <a:avLst/>
              </a:prstGeom>
              <a:grpFill/>
              <a:ln w="12700" cap="sq">
                <a:noFill/>
                <a:miter lim="800000"/>
                <a:headEnd type="none" w="sm" len="sm"/>
                <a:tailEnd type="none" w="sm" len="sm"/>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Karst</a:t>
                </a:r>
              </a:p>
            </p:txBody>
          </p:sp>
          <p:sp>
            <p:nvSpPr>
              <p:cNvPr id="18" name="Text Box 8"/>
              <p:cNvSpPr txBox="1">
                <a:spLocks noChangeArrowheads="1"/>
              </p:cNvSpPr>
              <p:nvPr/>
            </p:nvSpPr>
            <p:spPr bwMode="auto">
              <a:xfrm>
                <a:off x="1206" y="3292"/>
                <a:ext cx="685" cy="244"/>
              </a:xfrm>
              <a:prstGeom prst="rect">
                <a:avLst/>
              </a:prstGeom>
              <a:grpFill/>
              <a:ln w="12700" cap="sq">
                <a:noFill/>
                <a:miter lim="800000"/>
                <a:headEnd type="none" w="sm" len="sm"/>
                <a:tailEnd type="none" w="sm" len="sm"/>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Karst</a:t>
                </a:r>
              </a:p>
            </p:txBody>
          </p:sp>
          <p:sp>
            <p:nvSpPr>
              <p:cNvPr id="19" name="Text Box 10"/>
              <p:cNvSpPr txBox="1">
                <a:spLocks noChangeArrowheads="1"/>
              </p:cNvSpPr>
              <p:nvPr/>
            </p:nvSpPr>
            <p:spPr bwMode="auto">
              <a:xfrm>
                <a:off x="1206" y="788"/>
                <a:ext cx="761" cy="244"/>
              </a:xfrm>
              <a:prstGeom prst="rect">
                <a:avLst/>
              </a:prstGeom>
              <a:grpFill/>
              <a:ln w="12700" cap="sq">
                <a:noFill/>
                <a:miter lim="800000"/>
                <a:headEnd type="none" w="sm" len="sm"/>
                <a:tailEnd type="none" w="sm" len="sm"/>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Karst</a:t>
                </a:r>
              </a:p>
            </p:txBody>
          </p:sp>
          <p:sp>
            <p:nvSpPr>
              <p:cNvPr id="20" name="Text Box 17"/>
              <p:cNvSpPr txBox="1">
                <a:spLocks noChangeArrowheads="1"/>
              </p:cNvSpPr>
              <p:nvPr/>
            </p:nvSpPr>
            <p:spPr bwMode="auto">
              <a:xfrm>
                <a:off x="191" y="3154"/>
                <a:ext cx="524" cy="224"/>
              </a:xfrm>
              <a:prstGeom prst="rect">
                <a:avLst/>
              </a:prstGeom>
              <a:grp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rPr>
                  <a:t>Top G3</a:t>
                </a:r>
              </a:p>
            </p:txBody>
          </p:sp>
          <p:sp>
            <p:nvSpPr>
              <p:cNvPr id="21" name="Line 18"/>
              <p:cNvSpPr>
                <a:spLocks noChangeShapeType="1"/>
              </p:cNvSpPr>
              <p:nvPr/>
            </p:nvSpPr>
            <p:spPr bwMode="auto">
              <a:xfrm>
                <a:off x="285" y="3414"/>
                <a:ext cx="450" cy="2"/>
              </a:xfrm>
              <a:prstGeom prst="line">
                <a:avLst/>
              </a:prstGeom>
              <a:grpFill/>
              <a:ln w="381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endParaRPr>
              </a:p>
            </p:txBody>
          </p:sp>
          <p:sp>
            <p:nvSpPr>
              <p:cNvPr id="22" name="Text Box 19"/>
              <p:cNvSpPr txBox="1">
                <a:spLocks noChangeArrowheads="1"/>
              </p:cNvSpPr>
              <p:nvPr/>
            </p:nvSpPr>
            <p:spPr bwMode="auto">
              <a:xfrm>
                <a:off x="162" y="1742"/>
                <a:ext cx="524" cy="224"/>
              </a:xfrm>
              <a:prstGeom prst="rect">
                <a:avLst/>
              </a:prstGeom>
              <a:grp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rPr>
                  <a:t>Top G4</a:t>
                </a:r>
              </a:p>
            </p:txBody>
          </p:sp>
          <p:sp>
            <p:nvSpPr>
              <p:cNvPr id="23" name="Line 20"/>
              <p:cNvSpPr>
                <a:spLocks noChangeShapeType="1"/>
              </p:cNvSpPr>
              <p:nvPr/>
            </p:nvSpPr>
            <p:spPr bwMode="auto">
              <a:xfrm flipV="1">
                <a:off x="253" y="2047"/>
                <a:ext cx="477" cy="3"/>
              </a:xfrm>
              <a:prstGeom prst="line">
                <a:avLst/>
              </a:prstGeom>
              <a:grpFill/>
              <a:ln w="381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endParaRPr>
              </a:p>
            </p:txBody>
          </p:sp>
          <p:sp>
            <p:nvSpPr>
              <p:cNvPr id="24" name="Text Box 21"/>
              <p:cNvSpPr txBox="1">
                <a:spLocks noChangeArrowheads="1"/>
              </p:cNvSpPr>
              <p:nvPr/>
            </p:nvSpPr>
            <p:spPr bwMode="auto">
              <a:xfrm>
                <a:off x="-320" y="3744"/>
                <a:ext cx="448" cy="244"/>
              </a:xfrm>
              <a:prstGeom prst="rect">
                <a:avLst/>
              </a:prstGeom>
              <a:grp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1200</a:t>
                </a:r>
              </a:p>
            </p:txBody>
          </p:sp>
          <p:sp>
            <p:nvSpPr>
              <p:cNvPr id="25" name="Text Box 22"/>
              <p:cNvSpPr txBox="1">
                <a:spLocks noChangeArrowheads="1"/>
              </p:cNvSpPr>
              <p:nvPr/>
            </p:nvSpPr>
            <p:spPr bwMode="auto">
              <a:xfrm>
                <a:off x="-320" y="1104"/>
                <a:ext cx="448" cy="244"/>
              </a:xfrm>
              <a:prstGeom prst="rect">
                <a:avLst/>
              </a:prstGeom>
              <a:grp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1100</a:t>
                </a:r>
              </a:p>
            </p:txBody>
          </p:sp>
          <p:sp>
            <p:nvSpPr>
              <p:cNvPr id="26" name="Text Box 23"/>
              <p:cNvSpPr txBox="1">
                <a:spLocks noChangeArrowheads="1"/>
              </p:cNvSpPr>
              <p:nvPr/>
            </p:nvSpPr>
            <p:spPr bwMode="auto">
              <a:xfrm>
                <a:off x="-320" y="2227"/>
                <a:ext cx="448" cy="244"/>
              </a:xfrm>
              <a:prstGeom prst="rect">
                <a:avLst/>
              </a:prstGeom>
              <a:grp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1150</a:t>
                </a:r>
              </a:p>
            </p:txBody>
          </p:sp>
          <p:sp>
            <p:nvSpPr>
              <p:cNvPr id="27" name="Text Box 24"/>
              <p:cNvSpPr txBox="1">
                <a:spLocks noChangeArrowheads="1"/>
              </p:cNvSpPr>
              <p:nvPr/>
            </p:nvSpPr>
            <p:spPr bwMode="auto">
              <a:xfrm>
                <a:off x="1206" y="336"/>
                <a:ext cx="761" cy="244"/>
              </a:xfrm>
              <a:prstGeom prst="rect">
                <a:avLst/>
              </a:prstGeom>
              <a:grpFill/>
              <a:ln w="12700" cap="sq">
                <a:noFill/>
                <a:miter lim="800000"/>
                <a:headEnd type="none" w="sm" len="sm"/>
                <a:tailEnd type="none" w="sm" len="sm"/>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Karst</a:t>
                </a:r>
              </a:p>
            </p:txBody>
          </p:sp>
          <p:sp>
            <p:nvSpPr>
              <p:cNvPr id="28" name="Text Box 25"/>
              <p:cNvSpPr txBox="1">
                <a:spLocks noChangeArrowheads="1"/>
              </p:cNvSpPr>
              <p:nvPr/>
            </p:nvSpPr>
            <p:spPr bwMode="auto">
              <a:xfrm>
                <a:off x="1206" y="2928"/>
                <a:ext cx="685" cy="244"/>
              </a:xfrm>
              <a:prstGeom prst="rect">
                <a:avLst/>
              </a:prstGeom>
              <a:grpFill/>
              <a:ln w="12700" cap="sq">
                <a:noFill/>
                <a:miter lim="800000"/>
                <a:headEnd type="none" w="sm" len="sm"/>
                <a:tailEnd type="none" w="sm" len="sm"/>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Karst</a:t>
                </a:r>
              </a:p>
            </p:txBody>
          </p:sp>
          <p:sp>
            <p:nvSpPr>
              <p:cNvPr id="29" name="Text Box 26"/>
              <p:cNvSpPr txBox="1">
                <a:spLocks noChangeArrowheads="1"/>
              </p:cNvSpPr>
              <p:nvPr/>
            </p:nvSpPr>
            <p:spPr bwMode="auto">
              <a:xfrm rot="16200000">
                <a:off x="-756" y="2160"/>
                <a:ext cx="755" cy="254"/>
              </a:xfrm>
              <a:prstGeom prst="rect">
                <a:avLst/>
              </a:prstGeom>
              <a:grp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Depth (m)</a:t>
                </a:r>
              </a:p>
            </p:txBody>
          </p:sp>
        </p:grpSp>
        <p:grpSp>
          <p:nvGrpSpPr>
            <p:cNvPr id="4" name="Group 32"/>
            <p:cNvGrpSpPr>
              <a:grpSpLocks/>
            </p:cNvGrpSpPr>
            <p:nvPr/>
          </p:nvGrpSpPr>
          <p:grpSpPr bwMode="auto">
            <a:xfrm>
              <a:off x="2256" y="672"/>
              <a:ext cx="2617" cy="3600"/>
              <a:chOff x="2256" y="672"/>
              <a:chExt cx="2617" cy="3600"/>
            </a:xfrm>
            <a:grpFill/>
          </p:grpSpPr>
          <p:grpSp>
            <p:nvGrpSpPr>
              <p:cNvPr id="5" name="Group 15"/>
              <p:cNvGrpSpPr>
                <a:grpSpLocks/>
              </p:cNvGrpSpPr>
              <p:nvPr/>
            </p:nvGrpSpPr>
            <p:grpSpPr bwMode="auto">
              <a:xfrm>
                <a:off x="2256" y="672"/>
                <a:ext cx="2617" cy="3600"/>
                <a:chOff x="2016" y="288"/>
                <a:chExt cx="2921" cy="3600"/>
              </a:xfrm>
              <a:grpFill/>
            </p:grpSpPr>
            <p:pic>
              <p:nvPicPr>
                <p:cNvPr id="11" name="Picture 3" descr="3440"/>
                <p:cNvPicPr>
                  <a:picLocks noChangeAspect="1" noChangeArrowheads="1"/>
                </p:cNvPicPr>
                <p:nvPr/>
              </p:nvPicPr>
              <p:blipFill>
                <a:blip r:embed="rId4" cstate="print"/>
                <a:srcRect l="3453" r="3310" b="1801"/>
                <a:stretch>
                  <a:fillRect/>
                </a:stretch>
              </p:blipFill>
              <p:spPr bwMode="auto">
                <a:xfrm>
                  <a:off x="2016" y="288"/>
                  <a:ext cx="2592" cy="3570"/>
                </a:xfrm>
                <a:prstGeom prst="rect">
                  <a:avLst/>
                </a:prstGeom>
                <a:grpFill/>
              </p:spPr>
            </p:pic>
            <p:grpSp>
              <p:nvGrpSpPr>
                <p:cNvPr id="6" name="Group 14"/>
                <p:cNvGrpSpPr>
                  <a:grpSpLocks/>
                </p:cNvGrpSpPr>
                <p:nvPr/>
              </p:nvGrpSpPr>
              <p:grpSpPr bwMode="auto">
                <a:xfrm>
                  <a:off x="4654" y="288"/>
                  <a:ext cx="283" cy="3600"/>
                  <a:chOff x="4769" y="288"/>
                  <a:chExt cx="283" cy="3600"/>
                </a:xfrm>
                <a:grpFill/>
              </p:grpSpPr>
              <p:sp>
                <p:nvSpPr>
                  <p:cNvPr id="13" name="Text Box 11"/>
                  <p:cNvSpPr txBox="1">
                    <a:spLocks noChangeArrowheads="1"/>
                  </p:cNvSpPr>
                  <p:nvPr/>
                </p:nvSpPr>
                <p:spPr bwMode="auto">
                  <a:xfrm rot="5400000">
                    <a:off x="4675" y="1905"/>
                    <a:ext cx="472" cy="283"/>
                  </a:xfrm>
                  <a:prstGeom prst="rect">
                    <a:avLst/>
                  </a:prstGeom>
                  <a:grp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0.6 m</a:t>
                    </a:r>
                  </a:p>
                </p:txBody>
              </p:sp>
              <p:sp>
                <p:nvSpPr>
                  <p:cNvPr id="14" name="Line 12"/>
                  <p:cNvSpPr>
                    <a:spLocks noChangeShapeType="1"/>
                  </p:cNvSpPr>
                  <p:nvPr/>
                </p:nvSpPr>
                <p:spPr bwMode="auto">
                  <a:xfrm>
                    <a:off x="4912" y="2256"/>
                    <a:ext cx="0" cy="1632"/>
                  </a:xfrm>
                  <a:prstGeom prst="line">
                    <a:avLst/>
                  </a:prstGeom>
                  <a:grpFill/>
                  <a:ln w="9525">
                    <a:solidFill>
                      <a:schemeClr val="bg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endParaRPr>
                  </a:p>
                </p:txBody>
              </p:sp>
              <p:sp>
                <p:nvSpPr>
                  <p:cNvPr id="15" name="Line 13"/>
                  <p:cNvSpPr>
                    <a:spLocks noChangeShapeType="1"/>
                  </p:cNvSpPr>
                  <p:nvPr/>
                </p:nvSpPr>
                <p:spPr bwMode="auto">
                  <a:xfrm flipV="1">
                    <a:off x="4912" y="288"/>
                    <a:ext cx="0" cy="1584"/>
                  </a:xfrm>
                  <a:prstGeom prst="line">
                    <a:avLst/>
                  </a:prstGeom>
                  <a:grpFill/>
                  <a:ln w="9525">
                    <a:solidFill>
                      <a:schemeClr val="bg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endParaRPr>
                  </a:p>
                </p:txBody>
              </p:sp>
            </p:grpSp>
          </p:grpSp>
          <p:sp>
            <p:nvSpPr>
              <p:cNvPr id="10" name="Text Box 16"/>
              <p:cNvSpPr txBox="1">
                <a:spLocks noChangeArrowheads="1"/>
              </p:cNvSpPr>
              <p:nvPr/>
            </p:nvSpPr>
            <p:spPr bwMode="auto">
              <a:xfrm>
                <a:off x="2736" y="3264"/>
                <a:ext cx="758" cy="244"/>
              </a:xfrm>
              <a:prstGeom prst="rect">
                <a:avLst/>
              </a:prstGeom>
              <a:grp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Anhydrite</a:t>
                </a:r>
              </a:p>
            </p:txBody>
          </p:sp>
        </p:grpSp>
      </p:grpSp>
      <p:sp>
        <p:nvSpPr>
          <p:cNvPr id="30" name="Rectangle 2"/>
          <p:cNvSpPr>
            <a:spLocks noChangeArrowheads="1"/>
          </p:cNvSpPr>
          <p:nvPr/>
        </p:nvSpPr>
        <p:spPr bwMode="auto">
          <a:xfrm>
            <a:off x="0" y="21704"/>
            <a:ext cx="8610600" cy="544512"/>
          </a:xfrm>
          <a:prstGeom prst="rect">
            <a:avLst/>
          </a:prstGeom>
          <a:noFill/>
          <a:ln w="9525">
            <a:noFill/>
            <a:miter lim="800000"/>
            <a:headEnd/>
            <a:tailEnd/>
          </a:ln>
          <a:effectLst>
            <a:outerShdw dist="45791" dir="8778596" algn="ctr" rotWithShape="0">
              <a:srgbClr val="000000"/>
            </a:outerShdw>
          </a:effectLst>
        </p:spPr>
        <p:txBody>
          <a:bodyPr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Karst forms the updip seal</a:t>
            </a:r>
          </a:p>
        </p:txBody>
      </p:sp>
      <p:sp>
        <p:nvSpPr>
          <p:cNvPr id="31" name="Text Box 5">
            <a:extLst>
              <a:ext uri="{FF2B5EF4-FFF2-40B4-BE49-F238E27FC236}">
                <a16:creationId xmlns:a16="http://schemas.microsoft.com/office/drawing/2014/main" id="{E746F00E-43AA-40F2-9616-A85452081591}"/>
              </a:ext>
            </a:extLst>
          </p:cNvPr>
          <p:cNvSpPr txBox="1">
            <a:spLocks noChangeArrowheads="1"/>
          </p:cNvSpPr>
          <p:nvPr/>
        </p:nvSpPr>
        <p:spPr bwMode="auto">
          <a:xfrm>
            <a:off x="9291975" y="6454278"/>
            <a:ext cx="2900025"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8" name="Slide Number Placeholder 7">
            <a:extLst>
              <a:ext uri="{FF2B5EF4-FFF2-40B4-BE49-F238E27FC236}">
                <a16:creationId xmlns:a16="http://schemas.microsoft.com/office/drawing/2014/main" id="{66416727-6ED5-FD37-2D5D-CD9BDA0B85FC}"/>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22</a:t>
            </a:fld>
            <a:endParaRPr lang="en-US" dirty="0">
              <a:solidFill>
                <a:schemeClr val="tx1"/>
              </a:solidFill>
            </a:endParaRPr>
          </a:p>
        </p:txBody>
      </p:sp>
    </p:spTree>
    <p:extLst>
      <p:ext uri="{BB962C8B-B14F-4D97-AF65-F5344CB8AC3E}">
        <p14:creationId xmlns:p14="http://schemas.microsoft.com/office/powerpoint/2010/main" val="3791564318"/>
      </p:ext>
    </p:extLst>
  </p:cSld>
  <p:clrMapOvr>
    <a:masterClrMapping/>
  </p:clrMapOvr>
  <mc:AlternateContent xmlns:mc="http://schemas.openxmlformats.org/markup-compatibility/2006" xmlns:p14="http://schemas.microsoft.com/office/powerpoint/2010/main">
    <mc:Choice Requires="p14">
      <p:transition spd="slow" p14:dur="2000" advTm="14604"/>
    </mc:Choice>
    <mc:Fallback xmlns="">
      <p:transition spd="slow" advTm="1460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descr="East Ranch Seismic 500ms"/>
          <p:cNvPicPr>
            <a:picLocks noChangeAspect="1" noChangeArrowheads="1"/>
          </p:cNvPicPr>
          <p:nvPr/>
        </p:nvPicPr>
        <p:blipFill>
          <a:blip r:embed="rId4" cstate="print"/>
          <a:srcRect/>
          <a:stretch>
            <a:fillRect/>
          </a:stretch>
        </p:blipFill>
        <p:spPr bwMode="auto">
          <a:xfrm>
            <a:off x="4267200" y="228600"/>
            <a:ext cx="3657600" cy="3086100"/>
          </a:xfrm>
          <a:prstGeom prst="rect">
            <a:avLst/>
          </a:prstGeom>
          <a:noFill/>
        </p:spPr>
      </p:pic>
      <p:pic>
        <p:nvPicPr>
          <p:cNvPr id="131076" name="Picture 4" descr="East Ranch Seismic 600ms"/>
          <p:cNvPicPr>
            <a:picLocks noChangeAspect="1" noChangeArrowheads="1"/>
          </p:cNvPicPr>
          <p:nvPr/>
        </p:nvPicPr>
        <p:blipFill>
          <a:blip r:embed="rId5" cstate="print"/>
          <a:srcRect/>
          <a:stretch>
            <a:fillRect/>
          </a:stretch>
        </p:blipFill>
        <p:spPr bwMode="auto">
          <a:xfrm>
            <a:off x="4265613" y="3656013"/>
            <a:ext cx="3657600" cy="3086100"/>
          </a:xfrm>
          <a:prstGeom prst="rect">
            <a:avLst/>
          </a:prstGeom>
          <a:noFill/>
        </p:spPr>
      </p:pic>
      <p:sp>
        <p:nvSpPr>
          <p:cNvPr id="131077" name="Text Box 5"/>
          <p:cNvSpPr txBox="1">
            <a:spLocks noChangeArrowheads="1"/>
          </p:cNvSpPr>
          <p:nvPr/>
        </p:nvSpPr>
        <p:spPr bwMode="auto">
          <a:xfrm>
            <a:off x="8229600" y="381000"/>
            <a:ext cx="20574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grpSp>
        <p:nvGrpSpPr>
          <p:cNvPr id="2" name="Group 26"/>
          <p:cNvGrpSpPr/>
          <p:nvPr/>
        </p:nvGrpSpPr>
        <p:grpSpPr>
          <a:xfrm>
            <a:off x="4297627" y="1828799"/>
            <a:ext cx="1005961" cy="1371593"/>
            <a:chOff x="3200400" y="5305589"/>
            <a:chExt cx="867786" cy="1236676"/>
          </a:xfrm>
        </p:grpSpPr>
        <p:sp>
          <p:nvSpPr>
            <p:cNvPr id="28" name="AutoShape 11"/>
            <p:cNvSpPr>
              <a:spLocks noChangeArrowheads="1"/>
            </p:cNvSpPr>
            <p:nvPr/>
          </p:nvSpPr>
          <p:spPr bwMode="auto">
            <a:xfrm>
              <a:off x="3342207" y="5305589"/>
              <a:ext cx="692150" cy="268287"/>
            </a:xfrm>
            <a:prstGeom prst="rightArrow">
              <a:avLst>
                <a:gd name="adj1" fmla="val 50000"/>
                <a:gd name="adj2" fmla="val 31250"/>
              </a:avLst>
            </a:prstGeom>
            <a:solidFill>
              <a:srgbClr val="FFFF00"/>
            </a:solidFill>
            <a:ln w="12700"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rPr>
                <a:t>Footprint</a:t>
              </a:r>
            </a:p>
          </p:txBody>
        </p:sp>
        <p:sp>
          <p:nvSpPr>
            <p:cNvPr id="29" name="AutoShape 11"/>
            <p:cNvSpPr>
              <a:spLocks noChangeArrowheads="1"/>
            </p:cNvSpPr>
            <p:nvPr/>
          </p:nvSpPr>
          <p:spPr bwMode="auto">
            <a:xfrm>
              <a:off x="3200400" y="5867400"/>
              <a:ext cx="692150" cy="268287"/>
            </a:xfrm>
            <a:prstGeom prst="rightArrow">
              <a:avLst>
                <a:gd name="adj1" fmla="val 50000"/>
                <a:gd name="adj2" fmla="val 31250"/>
              </a:avLst>
            </a:prstGeom>
            <a:solidFill>
              <a:srgbClr val="FFFF00"/>
            </a:solidFill>
            <a:ln w="12700"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rPr>
                <a:t>Footprint</a:t>
              </a:r>
            </a:p>
          </p:txBody>
        </p:sp>
        <p:sp>
          <p:nvSpPr>
            <p:cNvPr id="30" name="AutoShape 11"/>
            <p:cNvSpPr>
              <a:spLocks noChangeArrowheads="1"/>
            </p:cNvSpPr>
            <p:nvPr/>
          </p:nvSpPr>
          <p:spPr bwMode="auto">
            <a:xfrm>
              <a:off x="3376036" y="6273978"/>
              <a:ext cx="692150" cy="268287"/>
            </a:xfrm>
            <a:prstGeom prst="rightArrow">
              <a:avLst>
                <a:gd name="adj1" fmla="val 50000"/>
                <a:gd name="adj2" fmla="val 31250"/>
              </a:avLst>
            </a:prstGeom>
            <a:solidFill>
              <a:srgbClr val="FFFF00"/>
            </a:solidFill>
            <a:ln w="12700"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rPr>
                <a:t>Footprint</a:t>
              </a:r>
            </a:p>
          </p:txBody>
        </p:sp>
      </p:grpSp>
      <p:grpSp>
        <p:nvGrpSpPr>
          <p:cNvPr id="3" name="Group 59"/>
          <p:cNvGrpSpPr/>
          <p:nvPr/>
        </p:nvGrpSpPr>
        <p:grpSpPr>
          <a:xfrm>
            <a:off x="5567670" y="1765982"/>
            <a:ext cx="1014161" cy="1150321"/>
            <a:chOff x="4043669" y="1765981"/>
            <a:chExt cx="1014161" cy="1150321"/>
          </a:xfrm>
        </p:grpSpPr>
        <p:cxnSp>
          <p:nvCxnSpPr>
            <p:cNvPr id="37" name="Straight Connector 36"/>
            <p:cNvCxnSpPr/>
            <p:nvPr/>
          </p:nvCxnSpPr>
          <p:spPr>
            <a:xfrm rot="5400000">
              <a:off x="3942142" y="1956481"/>
              <a:ext cx="1066800" cy="6858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4091235" y="2032954"/>
              <a:ext cx="1066800" cy="6858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4012767" y="2005175"/>
              <a:ext cx="1066800" cy="6858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4181530" y="2040002"/>
              <a:ext cx="1066800" cy="6858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3853169" y="1969695"/>
              <a:ext cx="1066800" cy="6858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4" name="Group 58"/>
          <p:cNvGrpSpPr/>
          <p:nvPr/>
        </p:nvGrpSpPr>
        <p:grpSpPr>
          <a:xfrm>
            <a:off x="5483758" y="2000581"/>
            <a:ext cx="1303329" cy="295993"/>
            <a:chOff x="3959757" y="2000580"/>
            <a:chExt cx="1303329" cy="295993"/>
          </a:xfrm>
        </p:grpSpPr>
        <p:cxnSp>
          <p:nvCxnSpPr>
            <p:cNvPr id="48" name="Straight Connector 47"/>
            <p:cNvCxnSpPr/>
            <p:nvPr/>
          </p:nvCxnSpPr>
          <p:spPr>
            <a:xfrm rot="10800000">
              <a:off x="3959757" y="2067971"/>
              <a:ext cx="1295400" cy="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3965043" y="2141528"/>
              <a:ext cx="1295400" cy="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3967686" y="2223014"/>
              <a:ext cx="1295400" cy="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0800000">
              <a:off x="3959758" y="2296571"/>
              <a:ext cx="1295400" cy="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3962400" y="2000580"/>
              <a:ext cx="1295400" cy="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5" name="Group 60"/>
          <p:cNvGrpSpPr/>
          <p:nvPr/>
        </p:nvGrpSpPr>
        <p:grpSpPr>
          <a:xfrm>
            <a:off x="5704430" y="1802037"/>
            <a:ext cx="1113055" cy="1399684"/>
            <a:chOff x="4180429" y="1802037"/>
            <a:chExt cx="1113055" cy="1399684"/>
          </a:xfrm>
        </p:grpSpPr>
        <p:cxnSp>
          <p:nvCxnSpPr>
            <p:cNvPr id="33" name="Straight Connector 32"/>
            <p:cNvCxnSpPr/>
            <p:nvPr/>
          </p:nvCxnSpPr>
          <p:spPr>
            <a:xfrm rot="16200000" flipH="1">
              <a:off x="3962400" y="2133600"/>
              <a:ext cx="1371600" cy="7620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flipH="1">
              <a:off x="4051981" y="2124679"/>
              <a:ext cx="1371600" cy="7620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4137102" y="2115758"/>
              <a:ext cx="1371600" cy="7620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4226684" y="2106837"/>
              <a:ext cx="1371600" cy="7620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flipH="1">
              <a:off x="3875629" y="2134921"/>
              <a:ext cx="1371600" cy="7620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6" name="Group 48"/>
          <p:cNvGrpSpPr/>
          <p:nvPr/>
        </p:nvGrpSpPr>
        <p:grpSpPr>
          <a:xfrm>
            <a:off x="8305800" y="152401"/>
            <a:ext cx="2057400" cy="2220191"/>
            <a:chOff x="6781800" y="152400"/>
            <a:chExt cx="2057400" cy="2220191"/>
          </a:xfrm>
        </p:grpSpPr>
        <p:sp>
          <p:nvSpPr>
            <p:cNvPr id="50" name="Text Box 6"/>
            <p:cNvSpPr txBox="1">
              <a:spLocks noChangeArrowheads="1"/>
            </p:cNvSpPr>
            <p:nvPr/>
          </p:nvSpPr>
          <p:spPr bwMode="auto">
            <a:xfrm>
              <a:off x="6781800" y="152400"/>
              <a:ext cx="2057400" cy="369332"/>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Arial" pitchFamily="34" charset="0"/>
                </a:rPr>
                <a:t>Amplitude</a:t>
              </a:r>
            </a:p>
          </p:txBody>
        </p:sp>
        <p:grpSp>
          <p:nvGrpSpPr>
            <p:cNvPr id="7" name="Group 29"/>
            <p:cNvGrpSpPr>
              <a:grpSpLocks/>
            </p:cNvGrpSpPr>
            <p:nvPr/>
          </p:nvGrpSpPr>
          <p:grpSpPr bwMode="auto">
            <a:xfrm>
              <a:off x="7619990" y="457200"/>
              <a:ext cx="1142999" cy="1915391"/>
              <a:chOff x="4224" y="816"/>
              <a:chExt cx="396" cy="1659"/>
            </a:xfrm>
          </p:grpSpPr>
          <p:pic>
            <p:nvPicPr>
              <p:cNvPr id="59" name="Picture 58" descr="amp scale bar"/>
              <p:cNvPicPr>
                <a:picLocks noChangeAspect="1" noChangeArrowheads="1"/>
              </p:cNvPicPr>
              <p:nvPr/>
            </p:nvPicPr>
            <p:blipFill>
              <a:blip r:embed="rId6" cstate="print"/>
              <a:srcRect l="40582" t="1749" r="23029" b="1854"/>
              <a:stretch>
                <a:fillRect/>
              </a:stretch>
            </p:blipFill>
            <p:spPr bwMode="auto">
              <a:xfrm>
                <a:off x="4224" y="912"/>
                <a:ext cx="83" cy="1440"/>
              </a:xfrm>
              <a:prstGeom prst="rect">
                <a:avLst/>
              </a:prstGeom>
              <a:noFill/>
              <a:ln>
                <a:solidFill>
                  <a:schemeClr val="bg1"/>
                </a:solidFill>
              </a:ln>
            </p:spPr>
          </p:pic>
          <p:sp>
            <p:nvSpPr>
              <p:cNvPr id="60" name="Text Box 32"/>
              <p:cNvSpPr txBox="1">
                <a:spLocks noChangeAspect="1" noChangeArrowheads="1"/>
              </p:cNvSpPr>
              <p:nvPr/>
            </p:nvSpPr>
            <p:spPr bwMode="auto">
              <a:xfrm>
                <a:off x="4289" y="816"/>
                <a:ext cx="305"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Positive</a:t>
                </a:r>
              </a:p>
            </p:txBody>
          </p:sp>
          <p:sp>
            <p:nvSpPr>
              <p:cNvPr id="61" name="Text Box 33"/>
              <p:cNvSpPr txBox="1">
                <a:spLocks noChangeAspect="1" noChangeArrowheads="1"/>
              </p:cNvSpPr>
              <p:nvPr/>
            </p:nvSpPr>
            <p:spPr bwMode="auto">
              <a:xfrm>
                <a:off x="4289" y="2208"/>
                <a:ext cx="331"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Negative</a:t>
                </a:r>
              </a:p>
            </p:txBody>
          </p:sp>
        </p:grpSp>
        <p:sp>
          <p:nvSpPr>
            <p:cNvPr id="58" name="Text Box 33"/>
            <p:cNvSpPr txBox="1">
              <a:spLocks noChangeAspect="1" noChangeArrowheads="1"/>
            </p:cNvSpPr>
            <p:nvPr/>
          </p:nvSpPr>
          <p:spPr bwMode="auto">
            <a:xfrm>
              <a:off x="7807036" y="1216223"/>
              <a:ext cx="498764" cy="30777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a:t>
              </a:r>
            </a:p>
          </p:txBody>
        </p:sp>
      </p:grpSp>
      <p:sp>
        <p:nvSpPr>
          <p:cNvPr id="63" name="Rectangle 2"/>
          <p:cNvSpPr>
            <a:spLocks noChangeArrowheads="1"/>
          </p:cNvSpPr>
          <p:nvPr/>
        </p:nvSpPr>
        <p:spPr bwMode="auto">
          <a:xfrm>
            <a:off x="0" y="-112712"/>
            <a:ext cx="4267200" cy="1728862"/>
          </a:xfrm>
          <a:prstGeom prst="rect">
            <a:avLst/>
          </a:prstGeom>
          <a:noFill/>
          <a:ln w="9525">
            <a:noFill/>
            <a:miter lim="800000"/>
            <a:headEnd/>
            <a:tailEnd/>
          </a:ln>
          <a:effectLst>
            <a:outerShdw dist="45791" dir="8778596" algn="ctr" rotWithShape="0">
              <a:srgbClr val="000000"/>
            </a:outerShdw>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Application to a Central Basin Platform </a:t>
            </a:r>
            <a:r>
              <a:rPr lang="en-US" sz="3200" dirty="0">
                <a:solidFill>
                  <a:srgbClr val="FFC000"/>
                </a:solidFill>
                <a:effectLst>
                  <a:outerShdw blurRad="38100" dist="38100" dir="2700000" algn="tl">
                    <a:srgbClr val="000000">
                      <a:alpha val="43137"/>
                    </a:srgbClr>
                  </a:outerShdw>
                </a:effectLst>
                <a:cs typeface="Arial" pitchFamily="34" charset="0"/>
              </a:rPr>
              <a:t>survey </a:t>
            </a:r>
            <a:r>
              <a:rPr kumimoji="0" lang="en-US" sz="320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(west Texas)</a:t>
            </a:r>
          </a:p>
        </p:txBody>
      </p:sp>
      <p:sp>
        <p:nvSpPr>
          <p:cNvPr id="66" name="Text Box 6"/>
          <p:cNvSpPr txBox="1">
            <a:spLocks noChangeArrowheads="1"/>
          </p:cNvSpPr>
          <p:nvPr/>
        </p:nvSpPr>
        <p:spPr bwMode="auto">
          <a:xfrm>
            <a:off x="228600" y="3894139"/>
            <a:ext cx="3810000" cy="830997"/>
          </a:xfrm>
          <a:prstGeom prst="rect">
            <a:avLst/>
          </a:prstGeom>
          <a:noFill/>
          <a:ln w="9525">
            <a:noFill/>
            <a:miter lim="800000"/>
            <a:headEnd/>
            <a:tailEnd/>
          </a:ln>
          <a:effec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240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Arial" pitchFamily="34" charset="0"/>
              </a:rPr>
              <a:t>Time slices through migrated amplitude data volume</a:t>
            </a:r>
          </a:p>
        </p:txBody>
      </p:sp>
      <p:grpSp>
        <p:nvGrpSpPr>
          <p:cNvPr id="8" name="Group 66"/>
          <p:cNvGrpSpPr/>
          <p:nvPr/>
        </p:nvGrpSpPr>
        <p:grpSpPr>
          <a:xfrm>
            <a:off x="9067800" y="3657601"/>
            <a:ext cx="990600" cy="2050116"/>
            <a:chOff x="7543800" y="3657601"/>
            <a:chExt cx="990600" cy="2050116"/>
          </a:xfrm>
        </p:grpSpPr>
        <p:grpSp>
          <p:nvGrpSpPr>
            <p:cNvPr id="9" name="Group 13"/>
            <p:cNvGrpSpPr>
              <a:grpSpLocks/>
            </p:cNvGrpSpPr>
            <p:nvPr/>
          </p:nvGrpSpPr>
          <p:grpSpPr bwMode="auto">
            <a:xfrm>
              <a:off x="7924800" y="3657601"/>
              <a:ext cx="479425" cy="1333501"/>
              <a:chOff x="4018" y="768"/>
              <a:chExt cx="302" cy="840"/>
            </a:xfrm>
          </p:grpSpPr>
          <p:sp>
            <p:nvSpPr>
              <p:cNvPr id="74" name="Line 14"/>
              <p:cNvSpPr>
                <a:spLocks noChangeShapeType="1"/>
              </p:cNvSpPr>
              <p:nvPr/>
            </p:nvSpPr>
            <p:spPr bwMode="auto">
              <a:xfrm flipV="1">
                <a:off x="4018" y="917"/>
                <a:ext cx="172" cy="691"/>
              </a:xfrm>
              <a:prstGeom prst="line">
                <a:avLst/>
              </a:prstGeom>
              <a:noFill/>
              <a:ln w="9525">
                <a:solidFill>
                  <a:schemeClr val="bg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sp>
            <p:nvSpPr>
              <p:cNvPr id="75" name="Text Box 15"/>
              <p:cNvSpPr txBox="1">
                <a:spLocks noChangeArrowheads="1"/>
              </p:cNvSpPr>
              <p:nvPr/>
            </p:nvSpPr>
            <p:spPr bwMode="auto">
              <a:xfrm>
                <a:off x="4128" y="768"/>
                <a:ext cx="192" cy="174"/>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N</a:t>
                </a:r>
              </a:p>
            </p:txBody>
          </p:sp>
        </p:grpSp>
        <p:sp>
          <p:nvSpPr>
            <p:cNvPr id="69" name="Text Box 16"/>
            <p:cNvSpPr txBox="1">
              <a:spLocks noChangeArrowheads="1"/>
            </p:cNvSpPr>
            <p:nvPr/>
          </p:nvSpPr>
          <p:spPr bwMode="auto">
            <a:xfrm>
              <a:off x="7543800" y="5410200"/>
              <a:ext cx="990600" cy="297517"/>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200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12,000 ft</a:t>
              </a:r>
            </a:p>
          </p:txBody>
        </p:sp>
        <p:grpSp>
          <p:nvGrpSpPr>
            <p:cNvPr id="10" name="Group 29"/>
            <p:cNvGrpSpPr>
              <a:grpSpLocks/>
            </p:cNvGrpSpPr>
            <p:nvPr/>
          </p:nvGrpSpPr>
          <p:grpSpPr bwMode="auto">
            <a:xfrm>
              <a:off x="7543800" y="5106781"/>
              <a:ext cx="914400" cy="152444"/>
              <a:chOff x="3694" y="2888"/>
              <a:chExt cx="768" cy="92"/>
            </a:xfrm>
          </p:grpSpPr>
          <p:sp>
            <p:nvSpPr>
              <p:cNvPr id="71" name="Line 30"/>
              <p:cNvSpPr>
                <a:spLocks noChangeAspect="1" noChangeShapeType="1"/>
              </p:cNvSpPr>
              <p:nvPr/>
            </p:nvSpPr>
            <p:spPr bwMode="auto">
              <a:xfrm>
                <a:off x="3696" y="2976"/>
                <a:ext cx="766" cy="1"/>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sp>
            <p:nvSpPr>
              <p:cNvPr id="72" name="Line 31"/>
              <p:cNvSpPr>
                <a:spLocks noChangeShapeType="1"/>
              </p:cNvSpPr>
              <p:nvPr/>
            </p:nvSpPr>
            <p:spPr bwMode="auto">
              <a:xfrm flipV="1">
                <a:off x="3694" y="2888"/>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sp>
            <p:nvSpPr>
              <p:cNvPr id="73" name="Line 32"/>
              <p:cNvSpPr>
                <a:spLocks noChangeShapeType="1"/>
              </p:cNvSpPr>
              <p:nvPr/>
            </p:nvSpPr>
            <p:spPr bwMode="auto">
              <a:xfrm flipV="1">
                <a:off x="4462" y="2892"/>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grpSp>
      </p:grpSp>
      <p:sp>
        <p:nvSpPr>
          <p:cNvPr id="49" name="Text Box 5">
            <a:extLst>
              <a:ext uri="{FF2B5EF4-FFF2-40B4-BE49-F238E27FC236}">
                <a16:creationId xmlns:a16="http://schemas.microsoft.com/office/drawing/2014/main" id="{6206AC8B-2123-487D-AB61-1EB6CE390F2C}"/>
              </a:ext>
            </a:extLst>
          </p:cNvPr>
          <p:cNvSpPr txBox="1">
            <a:spLocks noChangeArrowheads="1"/>
          </p:cNvSpPr>
          <p:nvPr/>
        </p:nvSpPr>
        <p:spPr bwMode="auto">
          <a:xfrm>
            <a:off x="9251194" y="6454278"/>
            <a:ext cx="2940806"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12" name="Text Box 5">
            <a:extLst>
              <a:ext uri="{FF2B5EF4-FFF2-40B4-BE49-F238E27FC236}">
                <a16:creationId xmlns:a16="http://schemas.microsoft.com/office/drawing/2014/main" id="{799AAD95-DBA7-4B2C-B403-A0019D2F69DA}"/>
              </a:ext>
            </a:extLst>
          </p:cNvPr>
          <p:cNvSpPr txBox="1">
            <a:spLocks noChangeArrowheads="1"/>
          </p:cNvSpPr>
          <p:nvPr/>
        </p:nvSpPr>
        <p:spPr bwMode="auto">
          <a:xfrm>
            <a:off x="8001000" y="5715000"/>
            <a:ext cx="2667000" cy="78483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a:t>
            </a: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=600 ms: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San Andres level</a:t>
            </a:r>
          </a:p>
        </p:txBody>
      </p:sp>
      <p:sp>
        <p:nvSpPr>
          <p:cNvPr id="13" name="Text Box 6">
            <a:extLst>
              <a:ext uri="{FF2B5EF4-FFF2-40B4-BE49-F238E27FC236}">
                <a16:creationId xmlns:a16="http://schemas.microsoft.com/office/drawing/2014/main" id="{BBB0DA22-E9F8-49B1-95C1-51A0367645BE}"/>
              </a:ext>
            </a:extLst>
          </p:cNvPr>
          <p:cNvSpPr txBox="1">
            <a:spLocks noChangeArrowheads="1"/>
          </p:cNvSpPr>
          <p:nvPr/>
        </p:nvSpPr>
        <p:spPr bwMode="auto">
          <a:xfrm>
            <a:off x="8001000" y="2819400"/>
            <a:ext cx="22098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a:t>
            </a: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=500 ms</a:t>
            </a:r>
          </a:p>
        </p:txBody>
      </p:sp>
      <p:sp>
        <p:nvSpPr>
          <p:cNvPr id="14" name="Slide Number Placeholder 13">
            <a:extLst>
              <a:ext uri="{FF2B5EF4-FFF2-40B4-BE49-F238E27FC236}">
                <a16:creationId xmlns:a16="http://schemas.microsoft.com/office/drawing/2014/main" id="{4FE6FBE0-6AC6-27F9-B78C-E04356569071}"/>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23</a:t>
            </a:fld>
            <a:endParaRPr lang="en-US" dirty="0">
              <a:solidFill>
                <a:schemeClr val="tx1"/>
              </a:solidFill>
            </a:endParaRPr>
          </a:p>
        </p:txBody>
      </p:sp>
    </p:spTree>
    <p:custDataLst>
      <p:tags r:id="rId1"/>
    </p:custDataLst>
    <p:extLst>
      <p:ext uri="{BB962C8B-B14F-4D97-AF65-F5344CB8AC3E}">
        <p14:creationId xmlns:p14="http://schemas.microsoft.com/office/powerpoint/2010/main" val="4098140186"/>
      </p:ext>
    </p:extLst>
  </p:cSld>
  <p:clrMapOvr>
    <a:masterClrMapping/>
  </p:clrMapOvr>
  <mc:AlternateContent xmlns:mc="http://schemas.openxmlformats.org/markup-compatibility/2006" xmlns:p14="http://schemas.microsoft.com/office/powerpoint/2010/main">
    <mc:Choice Requires="p14">
      <p:transition spd="slow" p14:dur="2000" advTm="16020"/>
    </mc:Choice>
    <mc:Fallback xmlns="">
      <p:transition spd="slow" advTm="160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7" name="Picture 5" descr="Noise Estimate East Ranch 500ms"/>
          <p:cNvPicPr>
            <a:picLocks noChangeAspect="1" noChangeArrowheads="1"/>
          </p:cNvPicPr>
          <p:nvPr/>
        </p:nvPicPr>
        <p:blipFill>
          <a:blip r:embed="rId3" cstate="print"/>
          <a:srcRect/>
          <a:stretch>
            <a:fillRect/>
          </a:stretch>
        </p:blipFill>
        <p:spPr bwMode="auto">
          <a:xfrm>
            <a:off x="1614488" y="1037547"/>
            <a:ext cx="2705100" cy="2281237"/>
          </a:xfrm>
          <a:prstGeom prst="rect">
            <a:avLst/>
          </a:prstGeom>
          <a:noFill/>
        </p:spPr>
      </p:pic>
      <p:pic>
        <p:nvPicPr>
          <p:cNvPr id="125958" name="Picture 6" descr="Noise Estimate East Ranch 600ms"/>
          <p:cNvPicPr>
            <a:picLocks noChangeAspect="1" noChangeArrowheads="1"/>
          </p:cNvPicPr>
          <p:nvPr/>
        </p:nvPicPr>
        <p:blipFill>
          <a:blip r:embed="rId4" cstate="print"/>
          <a:srcRect/>
          <a:stretch>
            <a:fillRect/>
          </a:stretch>
        </p:blipFill>
        <p:spPr bwMode="auto">
          <a:xfrm>
            <a:off x="1614488" y="3581400"/>
            <a:ext cx="2705100" cy="2281238"/>
          </a:xfrm>
          <a:prstGeom prst="rect">
            <a:avLst/>
          </a:prstGeom>
          <a:noFill/>
        </p:spPr>
      </p:pic>
      <p:pic>
        <p:nvPicPr>
          <p:cNvPr id="125959" name="Picture 7" descr="Weights east ranch 600ms"/>
          <p:cNvPicPr>
            <a:picLocks noChangeAspect="1" noChangeArrowheads="1"/>
          </p:cNvPicPr>
          <p:nvPr/>
        </p:nvPicPr>
        <p:blipFill>
          <a:blip r:embed="rId5" cstate="print"/>
          <a:srcRect/>
          <a:stretch>
            <a:fillRect/>
          </a:stretch>
        </p:blipFill>
        <p:spPr bwMode="auto">
          <a:xfrm>
            <a:off x="4722813" y="3581400"/>
            <a:ext cx="2705100" cy="2281238"/>
          </a:xfrm>
          <a:prstGeom prst="rect">
            <a:avLst/>
          </a:prstGeom>
          <a:noFill/>
        </p:spPr>
      </p:pic>
      <p:pic>
        <p:nvPicPr>
          <p:cNvPr id="125960" name="Picture 8" descr="Weights east ranch 500ms"/>
          <p:cNvPicPr>
            <a:picLocks noChangeAspect="1" noChangeArrowheads="1"/>
          </p:cNvPicPr>
          <p:nvPr/>
        </p:nvPicPr>
        <p:blipFill>
          <a:blip r:embed="rId6" cstate="print"/>
          <a:srcRect/>
          <a:stretch>
            <a:fillRect/>
          </a:stretch>
        </p:blipFill>
        <p:spPr bwMode="auto">
          <a:xfrm>
            <a:off x="4724400" y="1037547"/>
            <a:ext cx="2705100" cy="2281237"/>
          </a:xfrm>
          <a:prstGeom prst="rect">
            <a:avLst/>
          </a:prstGeom>
          <a:noFill/>
        </p:spPr>
      </p:pic>
      <p:pic>
        <p:nvPicPr>
          <p:cNvPr id="125961" name="Picture 9" descr="Adapt Subtract Noise 500ms"/>
          <p:cNvPicPr>
            <a:picLocks noChangeAspect="1" noChangeArrowheads="1"/>
          </p:cNvPicPr>
          <p:nvPr/>
        </p:nvPicPr>
        <p:blipFill>
          <a:blip r:embed="rId7" cstate="print"/>
          <a:srcRect/>
          <a:stretch>
            <a:fillRect/>
          </a:stretch>
        </p:blipFill>
        <p:spPr bwMode="auto">
          <a:xfrm>
            <a:off x="7772400" y="1037547"/>
            <a:ext cx="2705100" cy="2281237"/>
          </a:xfrm>
          <a:prstGeom prst="rect">
            <a:avLst/>
          </a:prstGeom>
          <a:noFill/>
        </p:spPr>
      </p:pic>
      <p:pic>
        <p:nvPicPr>
          <p:cNvPr id="125962" name="Picture 10" descr="Adapt Subtract Noise 600ms"/>
          <p:cNvPicPr>
            <a:picLocks noChangeAspect="1" noChangeArrowheads="1"/>
          </p:cNvPicPr>
          <p:nvPr/>
        </p:nvPicPr>
        <p:blipFill>
          <a:blip r:embed="rId8" cstate="print"/>
          <a:srcRect/>
          <a:stretch>
            <a:fillRect/>
          </a:stretch>
        </p:blipFill>
        <p:spPr bwMode="auto">
          <a:xfrm>
            <a:off x="7772400" y="3581400"/>
            <a:ext cx="2705100" cy="2281238"/>
          </a:xfrm>
          <a:prstGeom prst="rect">
            <a:avLst/>
          </a:prstGeom>
          <a:noFill/>
        </p:spPr>
      </p:pic>
      <p:sp>
        <p:nvSpPr>
          <p:cNvPr id="125963" name="Text Box 11"/>
          <p:cNvSpPr txBox="1">
            <a:spLocks noChangeArrowheads="1"/>
          </p:cNvSpPr>
          <p:nvPr/>
        </p:nvSpPr>
        <p:spPr bwMode="auto">
          <a:xfrm>
            <a:off x="4343400" y="1861458"/>
            <a:ext cx="2286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Arial" pitchFamily="34" charset="0"/>
              </a:rPr>
              <a:t>x</a:t>
            </a:r>
          </a:p>
        </p:txBody>
      </p:sp>
      <p:sp>
        <p:nvSpPr>
          <p:cNvPr id="125964" name="Text Box 12"/>
          <p:cNvSpPr txBox="1">
            <a:spLocks noChangeArrowheads="1"/>
          </p:cNvSpPr>
          <p:nvPr/>
        </p:nvSpPr>
        <p:spPr bwMode="auto">
          <a:xfrm>
            <a:off x="7391400" y="4572000"/>
            <a:ext cx="2286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Arial" pitchFamily="34" charset="0"/>
              </a:rPr>
              <a:t>=</a:t>
            </a:r>
          </a:p>
        </p:txBody>
      </p:sp>
      <p:sp>
        <p:nvSpPr>
          <p:cNvPr id="125965" name="Text Box 13"/>
          <p:cNvSpPr txBox="1">
            <a:spLocks noChangeArrowheads="1"/>
          </p:cNvSpPr>
          <p:nvPr/>
        </p:nvSpPr>
        <p:spPr bwMode="auto">
          <a:xfrm>
            <a:off x="4338638" y="4495800"/>
            <a:ext cx="2286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Arial" pitchFamily="34" charset="0"/>
              </a:rPr>
              <a:t>x</a:t>
            </a:r>
          </a:p>
        </p:txBody>
      </p:sp>
      <p:sp>
        <p:nvSpPr>
          <p:cNvPr id="125966" name="Text Box 14"/>
          <p:cNvSpPr txBox="1">
            <a:spLocks noChangeArrowheads="1"/>
          </p:cNvSpPr>
          <p:nvPr/>
        </p:nvSpPr>
        <p:spPr bwMode="auto">
          <a:xfrm>
            <a:off x="7391400" y="1861458"/>
            <a:ext cx="2286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Arial" pitchFamily="34" charset="0"/>
              </a:rPr>
              <a:t>=</a:t>
            </a:r>
          </a:p>
        </p:txBody>
      </p:sp>
      <p:sp>
        <p:nvSpPr>
          <p:cNvPr id="125967" name="Text Box 15"/>
          <p:cNvSpPr txBox="1">
            <a:spLocks noChangeArrowheads="1"/>
          </p:cNvSpPr>
          <p:nvPr/>
        </p:nvSpPr>
        <p:spPr bwMode="auto">
          <a:xfrm>
            <a:off x="1452733" y="590265"/>
            <a:ext cx="2738267" cy="369332"/>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Arial" pitchFamily="34" charset="0"/>
              </a:rPr>
              <a:t>Noise predicted from mask</a:t>
            </a:r>
          </a:p>
        </p:txBody>
      </p:sp>
      <p:sp>
        <p:nvSpPr>
          <p:cNvPr id="125968" name="Text Box 16"/>
          <p:cNvSpPr txBox="1">
            <a:spLocks noChangeArrowheads="1"/>
          </p:cNvSpPr>
          <p:nvPr/>
        </p:nvSpPr>
        <p:spPr bwMode="auto">
          <a:xfrm>
            <a:off x="4650666" y="303656"/>
            <a:ext cx="2514600" cy="646331"/>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Arial" pitchFamily="34" charset="0"/>
              </a:rPr>
              <a:t>Weights calculated from adaptive subtraction</a:t>
            </a:r>
          </a:p>
        </p:txBody>
      </p:sp>
      <p:sp>
        <p:nvSpPr>
          <p:cNvPr id="125969" name="Text Box 17"/>
          <p:cNvSpPr txBox="1">
            <a:spLocks noChangeArrowheads="1"/>
          </p:cNvSpPr>
          <p:nvPr/>
        </p:nvSpPr>
        <p:spPr bwMode="auto">
          <a:xfrm>
            <a:off x="7620000" y="313266"/>
            <a:ext cx="2954962"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Arial" pitchFamily="34" charset="0"/>
              </a:rPr>
              <a:t>Weighted noise to be subtracted from seismic data</a:t>
            </a:r>
          </a:p>
        </p:txBody>
      </p:sp>
      <p:sp>
        <p:nvSpPr>
          <p:cNvPr id="20" name="Text Box 5">
            <a:extLst>
              <a:ext uri="{FF2B5EF4-FFF2-40B4-BE49-F238E27FC236}">
                <a16:creationId xmlns:a16="http://schemas.microsoft.com/office/drawing/2014/main" id="{EE61BEDA-2E51-462E-9881-85EEAB4FCFD3}"/>
              </a:ext>
            </a:extLst>
          </p:cNvPr>
          <p:cNvSpPr txBox="1">
            <a:spLocks noChangeArrowheads="1"/>
          </p:cNvSpPr>
          <p:nvPr/>
        </p:nvSpPr>
        <p:spPr bwMode="auto">
          <a:xfrm>
            <a:off x="9291975" y="6454278"/>
            <a:ext cx="2900025"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3" name="Rectangle 2">
            <a:extLst>
              <a:ext uri="{FF2B5EF4-FFF2-40B4-BE49-F238E27FC236}">
                <a16:creationId xmlns:a16="http://schemas.microsoft.com/office/drawing/2014/main" id="{6EBD310B-AB8B-4322-87CB-67636D8CF10E}"/>
              </a:ext>
            </a:extLst>
          </p:cNvPr>
          <p:cNvSpPr>
            <a:spLocks noChangeArrowheads="1"/>
          </p:cNvSpPr>
          <p:nvPr/>
        </p:nvSpPr>
        <p:spPr bwMode="auto">
          <a:xfrm>
            <a:off x="0" y="-112712"/>
            <a:ext cx="4267200" cy="761297"/>
          </a:xfrm>
          <a:prstGeom prst="rect">
            <a:avLst/>
          </a:prstGeom>
          <a:noFill/>
          <a:ln w="9525">
            <a:noFill/>
            <a:miter lim="800000"/>
            <a:headEnd/>
            <a:tailEnd/>
          </a:ln>
          <a:effectLst>
            <a:outerShdw dist="45791" dir="8778596" algn="ctr" rotWithShape="0">
              <a:srgbClr val="000000"/>
            </a:outerShdw>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Details</a:t>
            </a:r>
          </a:p>
        </p:txBody>
      </p:sp>
      <p:sp>
        <p:nvSpPr>
          <p:cNvPr id="4" name="Text Box 5">
            <a:extLst>
              <a:ext uri="{FF2B5EF4-FFF2-40B4-BE49-F238E27FC236}">
                <a16:creationId xmlns:a16="http://schemas.microsoft.com/office/drawing/2014/main" id="{AA86826F-E947-4087-AD3C-277F40E517BB}"/>
              </a:ext>
            </a:extLst>
          </p:cNvPr>
          <p:cNvSpPr txBox="1">
            <a:spLocks noChangeArrowheads="1"/>
          </p:cNvSpPr>
          <p:nvPr/>
        </p:nvSpPr>
        <p:spPr bwMode="auto">
          <a:xfrm>
            <a:off x="10477500" y="4262930"/>
            <a:ext cx="2667000" cy="78483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=600 ms: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San Andres level</a:t>
            </a:r>
          </a:p>
        </p:txBody>
      </p:sp>
      <p:sp>
        <p:nvSpPr>
          <p:cNvPr id="5" name="Text Box 6">
            <a:extLst>
              <a:ext uri="{FF2B5EF4-FFF2-40B4-BE49-F238E27FC236}">
                <a16:creationId xmlns:a16="http://schemas.microsoft.com/office/drawing/2014/main" id="{4E7939DA-14DF-4AC4-BA4F-7A6C43AB4BA4}"/>
              </a:ext>
            </a:extLst>
          </p:cNvPr>
          <p:cNvSpPr txBox="1">
            <a:spLocks noChangeArrowheads="1"/>
          </p:cNvSpPr>
          <p:nvPr/>
        </p:nvSpPr>
        <p:spPr bwMode="auto">
          <a:xfrm>
            <a:off x="10477500" y="2314388"/>
            <a:ext cx="22098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=500 ms</a:t>
            </a:r>
          </a:p>
        </p:txBody>
      </p:sp>
      <p:sp>
        <p:nvSpPr>
          <p:cNvPr id="6" name="Slide Number Placeholder 5">
            <a:extLst>
              <a:ext uri="{FF2B5EF4-FFF2-40B4-BE49-F238E27FC236}">
                <a16:creationId xmlns:a16="http://schemas.microsoft.com/office/drawing/2014/main" id="{DDC314C6-3736-D0A0-0C0B-BF80DEAD0CC5}"/>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24</a:t>
            </a:fld>
            <a:endParaRPr lang="en-US" dirty="0">
              <a:solidFill>
                <a:schemeClr val="tx1"/>
              </a:solidFill>
            </a:endParaRPr>
          </a:p>
        </p:txBody>
      </p:sp>
    </p:spTree>
    <p:extLst>
      <p:ext uri="{BB962C8B-B14F-4D97-AF65-F5344CB8AC3E}">
        <p14:creationId xmlns:p14="http://schemas.microsoft.com/office/powerpoint/2010/main" val="2397961140"/>
      </p:ext>
    </p:extLst>
  </p:cSld>
  <p:clrMapOvr>
    <a:masterClrMapping/>
  </p:clrMapOvr>
  <mc:AlternateContent xmlns:mc="http://schemas.openxmlformats.org/markup-compatibility/2006" xmlns:p14="http://schemas.microsoft.com/office/powerpoint/2010/main">
    <mc:Choice Requires="p14">
      <p:transition spd="slow" p14:dur="2000" advTm="29053"/>
    </mc:Choice>
    <mc:Fallback xmlns="">
      <p:transition spd="slow" advTm="2905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descr="East Ranch Seismic 500ms"/>
          <p:cNvPicPr>
            <a:picLocks noChangeAspect="1" noChangeArrowheads="1"/>
          </p:cNvPicPr>
          <p:nvPr/>
        </p:nvPicPr>
        <p:blipFill>
          <a:blip r:embed="rId4" cstate="print"/>
          <a:srcRect/>
          <a:stretch>
            <a:fillRect/>
          </a:stretch>
        </p:blipFill>
        <p:spPr bwMode="auto">
          <a:xfrm>
            <a:off x="4267200" y="228600"/>
            <a:ext cx="3657600" cy="3086100"/>
          </a:xfrm>
          <a:prstGeom prst="rect">
            <a:avLst/>
          </a:prstGeom>
          <a:noFill/>
        </p:spPr>
      </p:pic>
      <p:pic>
        <p:nvPicPr>
          <p:cNvPr id="131076" name="Picture 4" descr="East Ranch Seismic 600ms"/>
          <p:cNvPicPr>
            <a:picLocks noChangeAspect="1" noChangeArrowheads="1"/>
          </p:cNvPicPr>
          <p:nvPr/>
        </p:nvPicPr>
        <p:blipFill>
          <a:blip r:embed="rId5" cstate="print"/>
          <a:srcRect/>
          <a:stretch>
            <a:fillRect/>
          </a:stretch>
        </p:blipFill>
        <p:spPr bwMode="auto">
          <a:xfrm>
            <a:off x="4265613" y="3656013"/>
            <a:ext cx="3657600" cy="3086100"/>
          </a:xfrm>
          <a:prstGeom prst="rect">
            <a:avLst/>
          </a:prstGeom>
          <a:noFill/>
        </p:spPr>
      </p:pic>
      <p:grpSp>
        <p:nvGrpSpPr>
          <p:cNvPr id="2" name="Group 14"/>
          <p:cNvGrpSpPr>
            <a:grpSpLocks/>
          </p:cNvGrpSpPr>
          <p:nvPr/>
        </p:nvGrpSpPr>
        <p:grpSpPr bwMode="auto">
          <a:xfrm>
            <a:off x="8991601" y="2971800"/>
            <a:ext cx="479425" cy="1333500"/>
            <a:chOff x="4018" y="768"/>
            <a:chExt cx="302" cy="840"/>
          </a:xfrm>
        </p:grpSpPr>
        <p:sp>
          <p:nvSpPr>
            <p:cNvPr id="131087" name="Line 15"/>
            <p:cNvSpPr>
              <a:spLocks noChangeShapeType="1"/>
            </p:cNvSpPr>
            <p:nvPr/>
          </p:nvSpPr>
          <p:spPr bwMode="auto">
            <a:xfrm flipV="1">
              <a:off x="4018" y="917"/>
              <a:ext cx="172" cy="691"/>
            </a:xfrm>
            <a:prstGeom prst="line">
              <a:avLst/>
            </a:prstGeom>
            <a:noFill/>
            <a:ln w="9525">
              <a:solidFill>
                <a:schemeClr val="bg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uLnTx/>
                <a:uFillTx/>
                <a:ea typeface="+mn-ea"/>
                <a:cs typeface="Arial" pitchFamily="34" charset="0"/>
              </a:endParaRPr>
            </a:p>
          </p:txBody>
        </p:sp>
        <p:sp>
          <p:nvSpPr>
            <p:cNvPr id="131088" name="Text Box 16"/>
            <p:cNvSpPr txBox="1">
              <a:spLocks noChangeArrowheads="1"/>
            </p:cNvSpPr>
            <p:nvPr/>
          </p:nvSpPr>
          <p:spPr bwMode="auto">
            <a:xfrm>
              <a:off x="4128" y="768"/>
              <a:ext cx="192" cy="174"/>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30000" noProof="0" dirty="0">
                  <a:ln>
                    <a:noFill/>
                  </a:ln>
                  <a:solidFill>
                    <a:prstClr val="white"/>
                  </a:solidFill>
                  <a:uLnTx/>
                  <a:uFillTx/>
                  <a:ea typeface="+mn-ea"/>
                  <a:cs typeface="Arial" pitchFamily="34" charset="0"/>
                </a:rPr>
                <a:t>N</a:t>
              </a:r>
            </a:p>
          </p:txBody>
        </p:sp>
      </p:grpSp>
      <p:sp>
        <p:nvSpPr>
          <p:cNvPr id="131089" name="Text Box 17"/>
          <p:cNvSpPr txBox="1">
            <a:spLocks noChangeArrowheads="1"/>
          </p:cNvSpPr>
          <p:nvPr/>
        </p:nvSpPr>
        <p:spPr bwMode="auto">
          <a:xfrm>
            <a:off x="8534400" y="4495801"/>
            <a:ext cx="990600" cy="297517"/>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30000" noProof="0" dirty="0">
                <a:ln>
                  <a:noFill/>
                </a:ln>
                <a:solidFill>
                  <a:prstClr val="white"/>
                </a:solidFill>
                <a:uLnTx/>
                <a:uFillTx/>
                <a:ea typeface="+mn-ea"/>
                <a:cs typeface="Arial" pitchFamily="34" charset="0"/>
              </a:rPr>
              <a:t>12,000 ft</a:t>
            </a:r>
          </a:p>
        </p:txBody>
      </p:sp>
      <p:grpSp>
        <p:nvGrpSpPr>
          <p:cNvPr id="3" name="Group 18"/>
          <p:cNvGrpSpPr>
            <a:grpSpLocks/>
          </p:cNvGrpSpPr>
          <p:nvPr/>
        </p:nvGrpSpPr>
        <p:grpSpPr bwMode="auto">
          <a:xfrm>
            <a:off x="8610600" y="4724400"/>
            <a:ext cx="914400" cy="152400"/>
            <a:chOff x="3694" y="2888"/>
            <a:chExt cx="768" cy="92"/>
          </a:xfrm>
        </p:grpSpPr>
        <p:sp>
          <p:nvSpPr>
            <p:cNvPr id="131091" name="Line 19"/>
            <p:cNvSpPr>
              <a:spLocks noChangeAspect="1" noChangeShapeType="1"/>
            </p:cNvSpPr>
            <p:nvPr/>
          </p:nvSpPr>
          <p:spPr bwMode="auto">
            <a:xfrm>
              <a:off x="3696" y="2976"/>
              <a:ext cx="766" cy="1"/>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uLnTx/>
                <a:uFillTx/>
                <a:ea typeface="+mn-ea"/>
                <a:cs typeface="Arial" pitchFamily="34" charset="0"/>
              </a:endParaRPr>
            </a:p>
          </p:txBody>
        </p:sp>
        <p:sp>
          <p:nvSpPr>
            <p:cNvPr id="131092" name="Line 20"/>
            <p:cNvSpPr>
              <a:spLocks noChangeShapeType="1"/>
            </p:cNvSpPr>
            <p:nvPr/>
          </p:nvSpPr>
          <p:spPr bwMode="auto">
            <a:xfrm flipV="1">
              <a:off x="3694" y="2888"/>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uLnTx/>
                <a:uFillTx/>
                <a:ea typeface="+mn-ea"/>
                <a:cs typeface="Arial" pitchFamily="34" charset="0"/>
              </a:endParaRPr>
            </a:p>
          </p:txBody>
        </p:sp>
        <p:sp>
          <p:nvSpPr>
            <p:cNvPr id="131093" name="Line 21"/>
            <p:cNvSpPr>
              <a:spLocks noChangeShapeType="1"/>
            </p:cNvSpPr>
            <p:nvPr/>
          </p:nvSpPr>
          <p:spPr bwMode="auto">
            <a:xfrm flipV="1">
              <a:off x="4462" y="2892"/>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uLnTx/>
                <a:uFillTx/>
                <a:ea typeface="+mn-ea"/>
                <a:cs typeface="Arial" pitchFamily="34" charset="0"/>
              </a:endParaRPr>
            </a:p>
          </p:txBody>
        </p:sp>
      </p:grpSp>
      <p:grpSp>
        <p:nvGrpSpPr>
          <p:cNvPr id="6" name="Group 73"/>
          <p:cNvGrpSpPr/>
          <p:nvPr/>
        </p:nvGrpSpPr>
        <p:grpSpPr>
          <a:xfrm>
            <a:off x="4724400" y="5305590"/>
            <a:ext cx="2574598" cy="1307067"/>
            <a:chOff x="3200400" y="5305589"/>
            <a:chExt cx="2574598" cy="1307067"/>
          </a:xfrm>
        </p:grpSpPr>
        <p:sp>
          <p:nvSpPr>
            <p:cNvPr id="75" name="AutoShape 11"/>
            <p:cNvSpPr>
              <a:spLocks noChangeArrowheads="1"/>
            </p:cNvSpPr>
            <p:nvPr/>
          </p:nvSpPr>
          <p:spPr bwMode="auto">
            <a:xfrm>
              <a:off x="3342207" y="5305589"/>
              <a:ext cx="692150" cy="268287"/>
            </a:xfrm>
            <a:prstGeom prst="rightArrow">
              <a:avLst>
                <a:gd name="adj1" fmla="val 50000"/>
                <a:gd name="adj2" fmla="val 31250"/>
              </a:avLst>
            </a:prstGeom>
            <a:solidFill>
              <a:srgbClr val="FFFF00"/>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cs typeface="Arial" pitchFamily="34" charset="0"/>
                </a:rPr>
                <a:t>F</a:t>
              </a:r>
              <a:r>
                <a:rPr kumimoji="0" lang="en-US" sz="1000" b="0" i="0" u="none" strike="noStrike" kern="1200" cap="none" spc="0" normalizeH="0" baseline="0" noProof="0" dirty="0" err="1">
                  <a:ln>
                    <a:noFill/>
                  </a:ln>
                  <a:solidFill>
                    <a:prstClr val="black"/>
                  </a:solidFill>
                  <a:uLnTx/>
                  <a:uFillTx/>
                  <a:ea typeface="+mn-ea"/>
                  <a:cs typeface="Arial" pitchFamily="34" charset="0"/>
                </a:rPr>
                <a:t>ootprint</a:t>
              </a:r>
              <a:endParaRPr kumimoji="0" lang="en-US" sz="1000" b="0" i="0" u="none" strike="noStrike" kern="1200" cap="none" spc="0" normalizeH="0" baseline="0" noProof="0" dirty="0">
                <a:ln>
                  <a:noFill/>
                </a:ln>
                <a:solidFill>
                  <a:prstClr val="black"/>
                </a:solidFill>
                <a:uLnTx/>
                <a:uFillTx/>
                <a:ea typeface="+mn-ea"/>
                <a:cs typeface="Arial" pitchFamily="34" charset="0"/>
              </a:endParaRPr>
            </a:p>
          </p:txBody>
        </p:sp>
        <p:sp>
          <p:nvSpPr>
            <p:cNvPr id="76" name="AutoShape 11"/>
            <p:cNvSpPr>
              <a:spLocks noChangeArrowheads="1"/>
            </p:cNvSpPr>
            <p:nvPr/>
          </p:nvSpPr>
          <p:spPr bwMode="auto">
            <a:xfrm>
              <a:off x="3200400" y="5867400"/>
              <a:ext cx="692150" cy="268287"/>
            </a:xfrm>
            <a:prstGeom prst="rightArrow">
              <a:avLst>
                <a:gd name="adj1" fmla="val 50000"/>
                <a:gd name="adj2" fmla="val 31250"/>
              </a:avLst>
            </a:prstGeom>
            <a:solidFill>
              <a:srgbClr val="FFFF00"/>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uLnTx/>
                  <a:uFillTx/>
                  <a:ea typeface="+mn-ea"/>
                  <a:cs typeface="Arial" pitchFamily="34" charset="0"/>
                </a:rPr>
                <a:t>Footprint</a:t>
              </a:r>
            </a:p>
          </p:txBody>
        </p:sp>
        <p:sp>
          <p:nvSpPr>
            <p:cNvPr id="77" name="AutoShape 11"/>
            <p:cNvSpPr>
              <a:spLocks noChangeArrowheads="1"/>
            </p:cNvSpPr>
            <p:nvPr/>
          </p:nvSpPr>
          <p:spPr bwMode="auto">
            <a:xfrm>
              <a:off x="3376036" y="6273978"/>
              <a:ext cx="692150" cy="268287"/>
            </a:xfrm>
            <a:prstGeom prst="rightArrow">
              <a:avLst>
                <a:gd name="adj1" fmla="val 50000"/>
                <a:gd name="adj2" fmla="val 31250"/>
              </a:avLst>
            </a:prstGeom>
            <a:solidFill>
              <a:srgbClr val="FFFF00"/>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uLnTx/>
                  <a:uFillTx/>
                  <a:ea typeface="+mn-ea"/>
                  <a:cs typeface="Arial" pitchFamily="34" charset="0"/>
                </a:rPr>
                <a:t>Footprint</a:t>
              </a:r>
            </a:p>
          </p:txBody>
        </p:sp>
        <p:sp>
          <p:nvSpPr>
            <p:cNvPr id="78" name="AutoShape 11"/>
            <p:cNvSpPr>
              <a:spLocks noChangeArrowheads="1"/>
            </p:cNvSpPr>
            <p:nvPr/>
          </p:nvSpPr>
          <p:spPr bwMode="auto">
            <a:xfrm>
              <a:off x="5082848" y="6344369"/>
              <a:ext cx="692150" cy="268287"/>
            </a:xfrm>
            <a:prstGeom prst="rightArrow">
              <a:avLst>
                <a:gd name="adj1" fmla="val 50000"/>
                <a:gd name="adj2" fmla="val 31250"/>
              </a:avLst>
            </a:prstGeom>
            <a:solidFill>
              <a:srgbClr val="FFFF00"/>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uLnTx/>
                  <a:uFillTx/>
                  <a:ea typeface="+mn-ea"/>
                  <a:cs typeface="Arial" pitchFamily="34" charset="0"/>
                </a:rPr>
                <a:t>Footprint</a:t>
              </a:r>
            </a:p>
          </p:txBody>
        </p:sp>
      </p:grpSp>
      <p:sp>
        <p:nvSpPr>
          <p:cNvPr id="28" name="Text Box 5">
            <a:extLst>
              <a:ext uri="{FF2B5EF4-FFF2-40B4-BE49-F238E27FC236}">
                <a16:creationId xmlns:a16="http://schemas.microsoft.com/office/drawing/2014/main" id="{810668FF-F22F-47F4-B57E-98874627C6A0}"/>
              </a:ext>
            </a:extLst>
          </p:cNvPr>
          <p:cNvSpPr txBox="1">
            <a:spLocks noChangeArrowheads="1"/>
          </p:cNvSpPr>
          <p:nvPr/>
        </p:nvSpPr>
        <p:spPr bwMode="auto">
          <a:xfrm>
            <a:off x="9291975" y="6454278"/>
            <a:ext cx="2900025"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lumMod val="65000"/>
                  </a:schemeClr>
                </a:solidFill>
                <a:uLnTx/>
                <a:uFillTx/>
                <a:ea typeface="+mn-ea"/>
                <a:cs typeface="Arial" pitchFamily="34" charset="0"/>
              </a:rPr>
              <a:t>(Falconer and Marfurt, 2008)</a:t>
            </a:r>
          </a:p>
        </p:txBody>
      </p:sp>
      <p:sp>
        <p:nvSpPr>
          <p:cNvPr id="8" name="Text Box 5">
            <a:extLst>
              <a:ext uri="{FF2B5EF4-FFF2-40B4-BE49-F238E27FC236}">
                <a16:creationId xmlns:a16="http://schemas.microsoft.com/office/drawing/2014/main" id="{B56B54AF-21BA-44F8-8B27-C2B4BD1422A2}"/>
              </a:ext>
            </a:extLst>
          </p:cNvPr>
          <p:cNvSpPr txBox="1">
            <a:spLocks noChangeArrowheads="1"/>
          </p:cNvSpPr>
          <p:nvPr/>
        </p:nvSpPr>
        <p:spPr bwMode="auto">
          <a:xfrm>
            <a:off x="8001000" y="5715000"/>
            <a:ext cx="2667000" cy="78483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1" u="none" strike="noStrike" kern="1200" cap="none" spc="0" normalizeH="0" baseline="0" noProof="0" dirty="0">
                <a:ln>
                  <a:noFill/>
                </a:ln>
                <a:solidFill>
                  <a:prstClr val="white"/>
                </a:solidFill>
                <a:uLnTx/>
                <a:uFillTx/>
                <a:ea typeface="+mn-ea"/>
                <a:cs typeface="Arial" pitchFamily="34" charset="0"/>
              </a:rPr>
              <a:t>t</a:t>
            </a:r>
            <a:r>
              <a:rPr kumimoji="0" lang="en-US" sz="1800" b="0" i="0" u="none" strike="noStrike" kern="1200" cap="none" spc="0" normalizeH="0" baseline="0" noProof="0" dirty="0">
                <a:ln>
                  <a:noFill/>
                </a:ln>
                <a:solidFill>
                  <a:prstClr val="white"/>
                </a:solidFill>
                <a:uLnTx/>
                <a:uFillTx/>
                <a:ea typeface="+mn-ea"/>
                <a:cs typeface="Arial" pitchFamily="34" charset="0"/>
              </a:rPr>
              <a:t>=600 ms: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uLnTx/>
                <a:uFillTx/>
                <a:ea typeface="+mn-ea"/>
                <a:cs typeface="Arial" pitchFamily="34" charset="0"/>
              </a:rPr>
              <a:t>San Andres level</a:t>
            </a:r>
          </a:p>
        </p:txBody>
      </p:sp>
      <p:sp>
        <p:nvSpPr>
          <p:cNvPr id="9" name="Text Box 6">
            <a:extLst>
              <a:ext uri="{FF2B5EF4-FFF2-40B4-BE49-F238E27FC236}">
                <a16:creationId xmlns:a16="http://schemas.microsoft.com/office/drawing/2014/main" id="{401432E0-EC21-4F30-9AEF-A96D3097CA1E}"/>
              </a:ext>
            </a:extLst>
          </p:cNvPr>
          <p:cNvSpPr txBox="1">
            <a:spLocks noChangeArrowheads="1"/>
          </p:cNvSpPr>
          <p:nvPr/>
        </p:nvSpPr>
        <p:spPr bwMode="auto">
          <a:xfrm>
            <a:off x="8001000" y="2819400"/>
            <a:ext cx="22098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1" u="none" strike="noStrike" kern="1200" cap="none" spc="0" normalizeH="0" baseline="0" noProof="0" dirty="0">
                <a:ln>
                  <a:noFill/>
                </a:ln>
                <a:solidFill>
                  <a:prstClr val="white"/>
                </a:solidFill>
                <a:uLnTx/>
                <a:uFillTx/>
                <a:ea typeface="+mn-ea"/>
                <a:cs typeface="Arial" pitchFamily="34" charset="0"/>
              </a:rPr>
              <a:t>t</a:t>
            </a:r>
            <a:r>
              <a:rPr kumimoji="0" lang="en-US" sz="1800" b="0" i="0" u="none" strike="noStrike" kern="1200" cap="none" spc="0" normalizeH="0" baseline="0" noProof="0" dirty="0">
                <a:ln>
                  <a:noFill/>
                </a:ln>
                <a:solidFill>
                  <a:prstClr val="white"/>
                </a:solidFill>
                <a:uLnTx/>
                <a:uFillTx/>
                <a:ea typeface="+mn-ea"/>
                <a:cs typeface="Arial" pitchFamily="34" charset="0"/>
              </a:rPr>
              <a:t>=500 ms</a:t>
            </a:r>
          </a:p>
        </p:txBody>
      </p:sp>
      <p:sp>
        <p:nvSpPr>
          <p:cNvPr id="10" name="Rectangle 2">
            <a:extLst>
              <a:ext uri="{FF2B5EF4-FFF2-40B4-BE49-F238E27FC236}">
                <a16:creationId xmlns:a16="http://schemas.microsoft.com/office/drawing/2014/main" id="{DB71B367-2FBC-4AE8-9FF6-3D15B0929A77}"/>
              </a:ext>
            </a:extLst>
          </p:cNvPr>
          <p:cNvSpPr>
            <a:spLocks noChangeArrowheads="1"/>
          </p:cNvSpPr>
          <p:nvPr/>
        </p:nvSpPr>
        <p:spPr bwMode="auto">
          <a:xfrm>
            <a:off x="0" y="-112712"/>
            <a:ext cx="4267200" cy="1284983"/>
          </a:xfrm>
          <a:prstGeom prst="rect">
            <a:avLst/>
          </a:prstGeom>
          <a:noFill/>
          <a:ln w="9525">
            <a:noFill/>
            <a:miter lim="800000"/>
            <a:headEnd/>
            <a:tailEnd/>
          </a:ln>
          <a:effectLst>
            <a:outerShdw dist="45791" dir="8778596" algn="ctr" rotWithShape="0">
              <a:srgbClr val="000000"/>
            </a:outerShdw>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Before footprint suppression</a:t>
            </a:r>
          </a:p>
        </p:txBody>
      </p:sp>
      <p:grpSp>
        <p:nvGrpSpPr>
          <p:cNvPr id="35" name="Group 48">
            <a:extLst>
              <a:ext uri="{FF2B5EF4-FFF2-40B4-BE49-F238E27FC236}">
                <a16:creationId xmlns:a16="http://schemas.microsoft.com/office/drawing/2014/main" id="{62070BFD-1000-4540-93BF-CF62597C726F}"/>
              </a:ext>
            </a:extLst>
          </p:cNvPr>
          <p:cNvGrpSpPr/>
          <p:nvPr/>
        </p:nvGrpSpPr>
        <p:grpSpPr>
          <a:xfrm>
            <a:off x="8305800" y="152401"/>
            <a:ext cx="2057400" cy="2220191"/>
            <a:chOff x="6781800" y="152400"/>
            <a:chExt cx="2057400" cy="2220191"/>
          </a:xfrm>
        </p:grpSpPr>
        <p:sp>
          <p:nvSpPr>
            <p:cNvPr id="36" name="Text Box 6">
              <a:extLst>
                <a:ext uri="{FF2B5EF4-FFF2-40B4-BE49-F238E27FC236}">
                  <a16:creationId xmlns:a16="http://schemas.microsoft.com/office/drawing/2014/main" id="{0220F474-6FA7-4848-9FF0-79ACDA4243F1}"/>
                </a:ext>
              </a:extLst>
            </p:cNvPr>
            <p:cNvSpPr txBox="1">
              <a:spLocks noChangeArrowheads="1"/>
            </p:cNvSpPr>
            <p:nvPr/>
          </p:nvSpPr>
          <p:spPr bwMode="auto">
            <a:xfrm>
              <a:off x="6781800" y="152400"/>
              <a:ext cx="2057400" cy="369332"/>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Arial" pitchFamily="34" charset="0"/>
                </a:rPr>
                <a:t>Amplitude</a:t>
              </a:r>
            </a:p>
          </p:txBody>
        </p:sp>
        <p:grpSp>
          <p:nvGrpSpPr>
            <p:cNvPr id="37" name="Group 29">
              <a:extLst>
                <a:ext uri="{FF2B5EF4-FFF2-40B4-BE49-F238E27FC236}">
                  <a16:creationId xmlns:a16="http://schemas.microsoft.com/office/drawing/2014/main" id="{FDCF90B9-99DD-4F8A-BCF9-C7386674B89B}"/>
                </a:ext>
              </a:extLst>
            </p:cNvPr>
            <p:cNvGrpSpPr>
              <a:grpSpLocks/>
            </p:cNvGrpSpPr>
            <p:nvPr/>
          </p:nvGrpSpPr>
          <p:grpSpPr bwMode="auto">
            <a:xfrm>
              <a:off x="7619990" y="457200"/>
              <a:ext cx="1142999" cy="1915391"/>
              <a:chOff x="4224" y="816"/>
              <a:chExt cx="396" cy="1659"/>
            </a:xfrm>
          </p:grpSpPr>
          <p:pic>
            <p:nvPicPr>
              <p:cNvPr id="39" name="Picture 38" descr="amp scale bar">
                <a:extLst>
                  <a:ext uri="{FF2B5EF4-FFF2-40B4-BE49-F238E27FC236}">
                    <a16:creationId xmlns:a16="http://schemas.microsoft.com/office/drawing/2014/main" id="{E7D5C40A-A12A-4F3A-81CF-99711F5D66E4}"/>
                  </a:ext>
                </a:extLst>
              </p:cNvPr>
              <p:cNvPicPr>
                <a:picLocks noChangeAspect="1" noChangeArrowheads="1"/>
              </p:cNvPicPr>
              <p:nvPr/>
            </p:nvPicPr>
            <p:blipFill>
              <a:blip r:embed="rId6" cstate="print"/>
              <a:srcRect l="40582" t="1749" r="23029" b="1854"/>
              <a:stretch>
                <a:fillRect/>
              </a:stretch>
            </p:blipFill>
            <p:spPr bwMode="auto">
              <a:xfrm>
                <a:off x="4224" y="912"/>
                <a:ext cx="83" cy="1440"/>
              </a:xfrm>
              <a:prstGeom prst="rect">
                <a:avLst/>
              </a:prstGeom>
              <a:noFill/>
              <a:ln>
                <a:solidFill>
                  <a:schemeClr val="bg1"/>
                </a:solidFill>
              </a:ln>
            </p:spPr>
          </p:pic>
          <p:sp>
            <p:nvSpPr>
              <p:cNvPr id="40" name="Text Box 32">
                <a:extLst>
                  <a:ext uri="{FF2B5EF4-FFF2-40B4-BE49-F238E27FC236}">
                    <a16:creationId xmlns:a16="http://schemas.microsoft.com/office/drawing/2014/main" id="{F5F8AA0B-6BC6-4030-BA79-78056BE56733}"/>
                  </a:ext>
                </a:extLst>
              </p:cNvPr>
              <p:cNvSpPr txBox="1">
                <a:spLocks noChangeAspect="1" noChangeArrowheads="1"/>
              </p:cNvSpPr>
              <p:nvPr/>
            </p:nvSpPr>
            <p:spPr bwMode="auto">
              <a:xfrm>
                <a:off x="4289" y="816"/>
                <a:ext cx="305"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Positive</a:t>
                </a:r>
              </a:p>
            </p:txBody>
          </p:sp>
          <p:sp>
            <p:nvSpPr>
              <p:cNvPr id="41" name="Text Box 33">
                <a:extLst>
                  <a:ext uri="{FF2B5EF4-FFF2-40B4-BE49-F238E27FC236}">
                    <a16:creationId xmlns:a16="http://schemas.microsoft.com/office/drawing/2014/main" id="{47D68348-B0D9-4047-8512-ECF2479CFC00}"/>
                  </a:ext>
                </a:extLst>
              </p:cNvPr>
              <p:cNvSpPr txBox="1">
                <a:spLocks noChangeAspect="1" noChangeArrowheads="1"/>
              </p:cNvSpPr>
              <p:nvPr/>
            </p:nvSpPr>
            <p:spPr bwMode="auto">
              <a:xfrm>
                <a:off x="4289" y="2208"/>
                <a:ext cx="331"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Negative</a:t>
                </a:r>
              </a:p>
            </p:txBody>
          </p:sp>
        </p:grpSp>
        <p:sp>
          <p:nvSpPr>
            <p:cNvPr id="38" name="Text Box 33">
              <a:extLst>
                <a:ext uri="{FF2B5EF4-FFF2-40B4-BE49-F238E27FC236}">
                  <a16:creationId xmlns:a16="http://schemas.microsoft.com/office/drawing/2014/main" id="{77E3AB69-29B3-4FA2-ACDF-86113DD7BC3F}"/>
                </a:ext>
              </a:extLst>
            </p:cNvPr>
            <p:cNvSpPr txBox="1">
              <a:spLocks noChangeAspect="1" noChangeArrowheads="1"/>
            </p:cNvSpPr>
            <p:nvPr/>
          </p:nvSpPr>
          <p:spPr bwMode="auto">
            <a:xfrm>
              <a:off x="7807036" y="1216223"/>
              <a:ext cx="498764" cy="30777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a:t>
              </a:r>
            </a:p>
          </p:txBody>
        </p:sp>
      </p:grpSp>
      <p:sp>
        <p:nvSpPr>
          <p:cNvPr id="4" name="Slide Number Placeholder 3">
            <a:extLst>
              <a:ext uri="{FF2B5EF4-FFF2-40B4-BE49-F238E27FC236}">
                <a16:creationId xmlns:a16="http://schemas.microsoft.com/office/drawing/2014/main" id="{2890A992-E99F-D260-43F9-834DDCA19C63}"/>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25</a:t>
            </a:fld>
            <a:endParaRPr lang="en-US" dirty="0">
              <a:solidFill>
                <a:schemeClr val="tx1"/>
              </a:solidFill>
            </a:endParaRPr>
          </a:p>
        </p:txBody>
      </p:sp>
    </p:spTree>
    <p:custDataLst>
      <p:tags r:id="rId1"/>
    </p:custDataLst>
    <p:extLst>
      <p:ext uri="{BB962C8B-B14F-4D97-AF65-F5344CB8AC3E}">
        <p14:creationId xmlns:p14="http://schemas.microsoft.com/office/powerpoint/2010/main" val="3167944063"/>
      </p:ext>
    </p:extLst>
  </p:cSld>
  <p:clrMapOvr>
    <a:masterClrMapping/>
  </p:clrMapOvr>
  <mc:AlternateContent xmlns:mc="http://schemas.openxmlformats.org/markup-compatibility/2006" xmlns:p14="http://schemas.microsoft.com/office/powerpoint/2010/main">
    <mc:Choice Requires="p14">
      <p:transition spd="slow" p14:dur="2000" advTm="15052"/>
    </mc:Choice>
    <mc:Fallback xmlns="">
      <p:transition spd="slow" advTm="150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Adapt Subtract Seismic East Ranch 500ms"/>
          <p:cNvPicPr>
            <a:picLocks noChangeAspect="1" noChangeArrowheads="1"/>
          </p:cNvPicPr>
          <p:nvPr/>
        </p:nvPicPr>
        <p:blipFill>
          <a:blip r:embed="rId3" cstate="print"/>
          <a:srcRect/>
          <a:stretch>
            <a:fillRect/>
          </a:stretch>
        </p:blipFill>
        <p:spPr bwMode="auto">
          <a:xfrm>
            <a:off x="4265613" y="227013"/>
            <a:ext cx="3657600" cy="3086100"/>
          </a:xfrm>
          <a:prstGeom prst="rect">
            <a:avLst/>
          </a:prstGeom>
          <a:noFill/>
        </p:spPr>
      </p:pic>
      <p:pic>
        <p:nvPicPr>
          <p:cNvPr id="130051" name="Picture 3" descr="Adapt Subtract Seismic East Ranch 600ms"/>
          <p:cNvPicPr>
            <a:picLocks noChangeAspect="1" noChangeArrowheads="1"/>
          </p:cNvPicPr>
          <p:nvPr/>
        </p:nvPicPr>
        <p:blipFill>
          <a:blip r:embed="rId4" cstate="print"/>
          <a:srcRect/>
          <a:stretch>
            <a:fillRect/>
          </a:stretch>
        </p:blipFill>
        <p:spPr bwMode="auto">
          <a:xfrm>
            <a:off x="4265613" y="3656013"/>
            <a:ext cx="3657600" cy="3086100"/>
          </a:xfrm>
          <a:prstGeom prst="rect">
            <a:avLst/>
          </a:prstGeom>
          <a:noFill/>
        </p:spPr>
      </p:pic>
      <p:grpSp>
        <p:nvGrpSpPr>
          <p:cNvPr id="2" name="Group 12"/>
          <p:cNvGrpSpPr>
            <a:grpSpLocks/>
          </p:cNvGrpSpPr>
          <p:nvPr/>
        </p:nvGrpSpPr>
        <p:grpSpPr bwMode="auto">
          <a:xfrm>
            <a:off x="8991601" y="2971800"/>
            <a:ext cx="479425" cy="1333500"/>
            <a:chOff x="4018" y="768"/>
            <a:chExt cx="302" cy="840"/>
          </a:xfrm>
        </p:grpSpPr>
        <p:sp>
          <p:nvSpPr>
            <p:cNvPr id="130061" name="Line 13"/>
            <p:cNvSpPr>
              <a:spLocks noChangeShapeType="1"/>
            </p:cNvSpPr>
            <p:nvPr/>
          </p:nvSpPr>
          <p:spPr bwMode="auto">
            <a:xfrm flipV="1">
              <a:off x="4018" y="917"/>
              <a:ext cx="172" cy="691"/>
            </a:xfrm>
            <a:prstGeom prst="line">
              <a:avLst/>
            </a:prstGeom>
            <a:noFill/>
            <a:ln w="9525">
              <a:solidFill>
                <a:schemeClr val="bg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uLnTx/>
                <a:uFillTx/>
                <a:ea typeface="+mn-ea"/>
                <a:cs typeface="Arial" pitchFamily="34" charset="0"/>
              </a:endParaRPr>
            </a:p>
          </p:txBody>
        </p:sp>
        <p:sp>
          <p:nvSpPr>
            <p:cNvPr id="130062" name="Text Box 14"/>
            <p:cNvSpPr txBox="1">
              <a:spLocks noChangeArrowheads="1"/>
            </p:cNvSpPr>
            <p:nvPr/>
          </p:nvSpPr>
          <p:spPr bwMode="auto">
            <a:xfrm>
              <a:off x="4128" y="768"/>
              <a:ext cx="192" cy="174"/>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30000" noProof="0" dirty="0">
                  <a:ln>
                    <a:noFill/>
                  </a:ln>
                  <a:solidFill>
                    <a:prstClr val="white"/>
                  </a:solidFill>
                  <a:uLnTx/>
                  <a:uFillTx/>
                  <a:ea typeface="+mn-ea"/>
                  <a:cs typeface="Arial" pitchFamily="34" charset="0"/>
                </a:rPr>
                <a:t>N</a:t>
              </a:r>
            </a:p>
          </p:txBody>
        </p:sp>
      </p:grpSp>
      <p:sp>
        <p:nvSpPr>
          <p:cNvPr id="130063" name="Text Box 15"/>
          <p:cNvSpPr txBox="1">
            <a:spLocks noChangeArrowheads="1"/>
          </p:cNvSpPr>
          <p:nvPr/>
        </p:nvSpPr>
        <p:spPr bwMode="auto">
          <a:xfrm>
            <a:off x="8534400" y="4495801"/>
            <a:ext cx="990600" cy="297517"/>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2000" i="0" u="none" strike="noStrike" kern="1200" cap="none" spc="0" normalizeH="0" baseline="30000" noProof="0" dirty="0">
                <a:ln>
                  <a:noFill/>
                </a:ln>
                <a:solidFill>
                  <a:prstClr val="white"/>
                </a:solidFill>
                <a:uLnTx/>
                <a:uFillTx/>
                <a:ea typeface="+mn-ea"/>
                <a:cs typeface="Arial" pitchFamily="34" charset="0"/>
              </a:rPr>
              <a:t>12,000 ft</a:t>
            </a:r>
          </a:p>
        </p:txBody>
      </p:sp>
      <p:grpSp>
        <p:nvGrpSpPr>
          <p:cNvPr id="3" name="Group 16"/>
          <p:cNvGrpSpPr>
            <a:grpSpLocks/>
          </p:cNvGrpSpPr>
          <p:nvPr/>
        </p:nvGrpSpPr>
        <p:grpSpPr bwMode="auto">
          <a:xfrm>
            <a:off x="8610600" y="4724400"/>
            <a:ext cx="914400" cy="152400"/>
            <a:chOff x="3694" y="2888"/>
            <a:chExt cx="768" cy="92"/>
          </a:xfrm>
        </p:grpSpPr>
        <p:sp>
          <p:nvSpPr>
            <p:cNvPr id="130065" name="Line 17"/>
            <p:cNvSpPr>
              <a:spLocks noChangeAspect="1" noChangeShapeType="1"/>
            </p:cNvSpPr>
            <p:nvPr/>
          </p:nvSpPr>
          <p:spPr bwMode="auto">
            <a:xfrm>
              <a:off x="3696" y="2976"/>
              <a:ext cx="766" cy="1"/>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uLnTx/>
                <a:uFillTx/>
                <a:ea typeface="+mn-ea"/>
                <a:cs typeface="Arial" pitchFamily="34" charset="0"/>
              </a:endParaRPr>
            </a:p>
          </p:txBody>
        </p:sp>
        <p:sp>
          <p:nvSpPr>
            <p:cNvPr id="130066" name="Line 18"/>
            <p:cNvSpPr>
              <a:spLocks noChangeShapeType="1"/>
            </p:cNvSpPr>
            <p:nvPr/>
          </p:nvSpPr>
          <p:spPr bwMode="auto">
            <a:xfrm flipV="1">
              <a:off x="3694" y="2888"/>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uLnTx/>
                <a:uFillTx/>
                <a:ea typeface="+mn-ea"/>
                <a:cs typeface="Arial" pitchFamily="34" charset="0"/>
              </a:endParaRPr>
            </a:p>
          </p:txBody>
        </p:sp>
        <p:sp>
          <p:nvSpPr>
            <p:cNvPr id="130067" name="Line 19"/>
            <p:cNvSpPr>
              <a:spLocks noChangeShapeType="1"/>
            </p:cNvSpPr>
            <p:nvPr/>
          </p:nvSpPr>
          <p:spPr bwMode="auto">
            <a:xfrm flipV="1">
              <a:off x="4462" y="2892"/>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uLnTx/>
                <a:uFillTx/>
                <a:ea typeface="+mn-ea"/>
                <a:cs typeface="Arial" pitchFamily="34" charset="0"/>
              </a:endParaRPr>
            </a:p>
          </p:txBody>
        </p:sp>
      </p:grpSp>
      <p:sp>
        <p:nvSpPr>
          <p:cNvPr id="23" name="Text Box 5">
            <a:extLst>
              <a:ext uri="{FF2B5EF4-FFF2-40B4-BE49-F238E27FC236}">
                <a16:creationId xmlns:a16="http://schemas.microsoft.com/office/drawing/2014/main" id="{6F5232FF-D88F-44B1-80E9-A1C54414206A}"/>
              </a:ext>
            </a:extLst>
          </p:cNvPr>
          <p:cNvSpPr txBox="1">
            <a:spLocks noChangeArrowheads="1"/>
          </p:cNvSpPr>
          <p:nvPr/>
        </p:nvSpPr>
        <p:spPr bwMode="auto">
          <a:xfrm>
            <a:off x="9251194" y="6454278"/>
            <a:ext cx="2940806"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chemeClr val="bg1">
                    <a:lumMod val="65000"/>
                  </a:schemeClr>
                </a:solidFill>
                <a:uLnTx/>
                <a:uFillTx/>
                <a:ea typeface="+mn-ea"/>
                <a:cs typeface="Arial" pitchFamily="34" charset="0"/>
              </a:rPr>
              <a:t>(Falconer and Marfurt, 2008)</a:t>
            </a:r>
          </a:p>
        </p:txBody>
      </p:sp>
      <p:sp>
        <p:nvSpPr>
          <p:cNvPr id="7" name="Rectangle 2">
            <a:extLst>
              <a:ext uri="{FF2B5EF4-FFF2-40B4-BE49-F238E27FC236}">
                <a16:creationId xmlns:a16="http://schemas.microsoft.com/office/drawing/2014/main" id="{EE993B61-A823-483C-8A33-5B800B73633B}"/>
              </a:ext>
            </a:extLst>
          </p:cNvPr>
          <p:cNvSpPr>
            <a:spLocks noChangeArrowheads="1"/>
          </p:cNvSpPr>
          <p:nvPr/>
        </p:nvSpPr>
        <p:spPr bwMode="auto">
          <a:xfrm>
            <a:off x="0" y="-112712"/>
            <a:ext cx="4267200" cy="1284983"/>
          </a:xfrm>
          <a:prstGeom prst="rect">
            <a:avLst/>
          </a:prstGeom>
          <a:noFill/>
          <a:ln w="9525">
            <a:noFill/>
            <a:miter lim="800000"/>
            <a:headEnd/>
            <a:tailEnd/>
          </a:ln>
          <a:effectLst>
            <a:outerShdw dist="45791" dir="8778596" algn="ctr" rotWithShape="0">
              <a:srgbClr val="000000"/>
            </a:outerShdw>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C000"/>
                </a:solidFill>
                <a:uLnTx/>
                <a:uFillTx/>
                <a:ea typeface="+mn-ea"/>
                <a:cs typeface="Arial" pitchFamily="34" charset="0"/>
              </a:rPr>
              <a:t>After footprint suppression</a:t>
            </a:r>
          </a:p>
        </p:txBody>
      </p:sp>
      <p:sp>
        <p:nvSpPr>
          <p:cNvPr id="8" name="Text Box 5">
            <a:extLst>
              <a:ext uri="{FF2B5EF4-FFF2-40B4-BE49-F238E27FC236}">
                <a16:creationId xmlns:a16="http://schemas.microsoft.com/office/drawing/2014/main" id="{C6851A75-336A-4CB0-9EDF-D5F8537806CE}"/>
              </a:ext>
            </a:extLst>
          </p:cNvPr>
          <p:cNvSpPr txBox="1">
            <a:spLocks noChangeArrowheads="1"/>
          </p:cNvSpPr>
          <p:nvPr/>
        </p:nvSpPr>
        <p:spPr bwMode="auto">
          <a:xfrm>
            <a:off x="8001000" y="5715000"/>
            <a:ext cx="2667000" cy="78483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1" u="none" strike="noStrike" kern="1200" cap="none" spc="0" normalizeH="0" baseline="0" noProof="0" dirty="0">
                <a:ln>
                  <a:noFill/>
                </a:ln>
                <a:solidFill>
                  <a:prstClr val="white"/>
                </a:solidFill>
                <a:uLnTx/>
                <a:uFillTx/>
                <a:ea typeface="+mn-ea"/>
                <a:cs typeface="Arial" pitchFamily="34" charset="0"/>
              </a:rPr>
              <a:t>t</a:t>
            </a:r>
            <a:r>
              <a:rPr kumimoji="0" lang="en-US" sz="1800" i="0" u="none" strike="noStrike" kern="1200" cap="none" spc="0" normalizeH="0" baseline="0" noProof="0" dirty="0">
                <a:ln>
                  <a:noFill/>
                </a:ln>
                <a:solidFill>
                  <a:prstClr val="white"/>
                </a:solidFill>
                <a:uLnTx/>
                <a:uFillTx/>
                <a:ea typeface="+mn-ea"/>
                <a:cs typeface="Arial" pitchFamily="34" charset="0"/>
              </a:rPr>
              <a:t>=600 ms: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prstClr val="white"/>
                </a:solidFill>
                <a:uLnTx/>
                <a:uFillTx/>
                <a:ea typeface="+mn-ea"/>
                <a:cs typeface="Arial" pitchFamily="34" charset="0"/>
              </a:rPr>
              <a:t>San Andres level</a:t>
            </a:r>
          </a:p>
        </p:txBody>
      </p:sp>
      <p:sp>
        <p:nvSpPr>
          <p:cNvPr id="9" name="Text Box 6">
            <a:extLst>
              <a:ext uri="{FF2B5EF4-FFF2-40B4-BE49-F238E27FC236}">
                <a16:creationId xmlns:a16="http://schemas.microsoft.com/office/drawing/2014/main" id="{2D04C82B-A952-4A40-9C00-DE5BF89EFC04}"/>
              </a:ext>
            </a:extLst>
          </p:cNvPr>
          <p:cNvSpPr txBox="1">
            <a:spLocks noChangeArrowheads="1"/>
          </p:cNvSpPr>
          <p:nvPr/>
        </p:nvSpPr>
        <p:spPr bwMode="auto">
          <a:xfrm>
            <a:off x="8001000" y="2819400"/>
            <a:ext cx="22098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1" u="none" strike="noStrike" kern="1200" cap="none" spc="0" normalizeH="0" baseline="0" noProof="0" dirty="0">
                <a:ln>
                  <a:noFill/>
                </a:ln>
                <a:solidFill>
                  <a:prstClr val="white"/>
                </a:solidFill>
                <a:uLnTx/>
                <a:uFillTx/>
                <a:ea typeface="+mn-ea"/>
                <a:cs typeface="Arial" pitchFamily="34" charset="0"/>
              </a:rPr>
              <a:t>t</a:t>
            </a:r>
            <a:r>
              <a:rPr kumimoji="0" lang="en-US" sz="1800" i="0" u="none" strike="noStrike" kern="1200" cap="none" spc="0" normalizeH="0" baseline="0" noProof="0" dirty="0">
                <a:ln>
                  <a:noFill/>
                </a:ln>
                <a:solidFill>
                  <a:prstClr val="white"/>
                </a:solidFill>
                <a:uLnTx/>
                <a:uFillTx/>
                <a:ea typeface="+mn-ea"/>
                <a:cs typeface="Arial" pitchFamily="34" charset="0"/>
              </a:rPr>
              <a:t>=500 ms</a:t>
            </a:r>
          </a:p>
        </p:txBody>
      </p:sp>
      <p:grpSp>
        <p:nvGrpSpPr>
          <p:cNvPr id="34" name="Group 48">
            <a:extLst>
              <a:ext uri="{FF2B5EF4-FFF2-40B4-BE49-F238E27FC236}">
                <a16:creationId xmlns:a16="http://schemas.microsoft.com/office/drawing/2014/main" id="{4EE9FBA5-A2DF-49CE-A106-754BF10901CC}"/>
              </a:ext>
            </a:extLst>
          </p:cNvPr>
          <p:cNvGrpSpPr/>
          <p:nvPr/>
        </p:nvGrpSpPr>
        <p:grpSpPr>
          <a:xfrm>
            <a:off x="8305800" y="152401"/>
            <a:ext cx="2057400" cy="2220191"/>
            <a:chOff x="6781800" y="152400"/>
            <a:chExt cx="2057400" cy="2220191"/>
          </a:xfrm>
        </p:grpSpPr>
        <p:sp>
          <p:nvSpPr>
            <p:cNvPr id="35" name="Text Box 6">
              <a:extLst>
                <a:ext uri="{FF2B5EF4-FFF2-40B4-BE49-F238E27FC236}">
                  <a16:creationId xmlns:a16="http://schemas.microsoft.com/office/drawing/2014/main" id="{7AA82598-6345-458B-AFFD-6EA56ABC064A}"/>
                </a:ext>
              </a:extLst>
            </p:cNvPr>
            <p:cNvSpPr txBox="1">
              <a:spLocks noChangeArrowheads="1"/>
            </p:cNvSpPr>
            <p:nvPr/>
          </p:nvSpPr>
          <p:spPr bwMode="auto">
            <a:xfrm>
              <a:off x="6781800" y="152400"/>
              <a:ext cx="2057400" cy="369332"/>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schemeClr val="bg1"/>
                  </a:solidFill>
                  <a:uLnTx/>
                  <a:uFillTx/>
                  <a:ea typeface="+mn-ea"/>
                  <a:cs typeface="Arial" pitchFamily="34" charset="0"/>
                </a:rPr>
                <a:t>Amplitude</a:t>
              </a:r>
            </a:p>
          </p:txBody>
        </p:sp>
        <p:grpSp>
          <p:nvGrpSpPr>
            <p:cNvPr id="36" name="Group 29">
              <a:extLst>
                <a:ext uri="{FF2B5EF4-FFF2-40B4-BE49-F238E27FC236}">
                  <a16:creationId xmlns:a16="http://schemas.microsoft.com/office/drawing/2014/main" id="{982CD278-DE6D-42D8-8B53-81412E3ED067}"/>
                </a:ext>
              </a:extLst>
            </p:cNvPr>
            <p:cNvGrpSpPr>
              <a:grpSpLocks/>
            </p:cNvGrpSpPr>
            <p:nvPr/>
          </p:nvGrpSpPr>
          <p:grpSpPr bwMode="auto">
            <a:xfrm>
              <a:off x="7619990" y="457200"/>
              <a:ext cx="1142999" cy="1915391"/>
              <a:chOff x="4224" y="816"/>
              <a:chExt cx="396" cy="1659"/>
            </a:xfrm>
          </p:grpSpPr>
          <p:pic>
            <p:nvPicPr>
              <p:cNvPr id="38" name="Picture 37" descr="amp scale bar">
                <a:extLst>
                  <a:ext uri="{FF2B5EF4-FFF2-40B4-BE49-F238E27FC236}">
                    <a16:creationId xmlns:a16="http://schemas.microsoft.com/office/drawing/2014/main" id="{A92598CF-7DC9-4AC4-A0CF-8FAB7EC89B2D}"/>
                  </a:ext>
                </a:extLst>
              </p:cNvPr>
              <p:cNvPicPr>
                <a:picLocks noChangeAspect="1" noChangeArrowheads="1"/>
              </p:cNvPicPr>
              <p:nvPr/>
            </p:nvPicPr>
            <p:blipFill>
              <a:blip r:embed="rId5" cstate="print"/>
              <a:srcRect l="40582" t="1749" r="23029" b="1854"/>
              <a:stretch>
                <a:fillRect/>
              </a:stretch>
            </p:blipFill>
            <p:spPr bwMode="auto">
              <a:xfrm>
                <a:off x="4224" y="912"/>
                <a:ext cx="83" cy="1440"/>
              </a:xfrm>
              <a:prstGeom prst="rect">
                <a:avLst/>
              </a:prstGeom>
              <a:noFill/>
              <a:ln>
                <a:solidFill>
                  <a:schemeClr val="bg1"/>
                </a:solidFill>
              </a:ln>
            </p:spPr>
          </p:pic>
          <p:sp>
            <p:nvSpPr>
              <p:cNvPr id="39" name="Text Box 32">
                <a:extLst>
                  <a:ext uri="{FF2B5EF4-FFF2-40B4-BE49-F238E27FC236}">
                    <a16:creationId xmlns:a16="http://schemas.microsoft.com/office/drawing/2014/main" id="{C4F96DBC-D6F4-494F-AE6A-3D575C85DA3C}"/>
                  </a:ext>
                </a:extLst>
              </p:cNvPr>
              <p:cNvSpPr txBox="1">
                <a:spLocks noChangeAspect="1" noChangeArrowheads="1"/>
              </p:cNvSpPr>
              <p:nvPr/>
            </p:nvSpPr>
            <p:spPr bwMode="auto">
              <a:xfrm>
                <a:off x="4289" y="816"/>
                <a:ext cx="305"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i="0" u="none" strike="noStrike" kern="1200" cap="none" spc="0" normalizeH="0" baseline="0" noProof="0" dirty="0">
                    <a:ln>
                      <a:noFill/>
                    </a:ln>
                    <a:solidFill>
                      <a:prstClr val="white"/>
                    </a:solidFill>
                    <a:uLnTx/>
                    <a:uFillTx/>
                    <a:ea typeface="+mn-ea"/>
                    <a:cs typeface="Arial" pitchFamily="34" charset="0"/>
                  </a:rPr>
                  <a:t>Positive</a:t>
                </a:r>
              </a:p>
            </p:txBody>
          </p:sp>
          <p:sp>
            <p:nvSpPr>
              <p:cNvPr id="40" name="Text Box 33">
                <a:extLst>
                  <a:ext uri="{FF2B5EF4-FFF2-40B4-BE49-F238E27FC236}">
                    <a16:creationId xmlns:a16="http://schemas.microsoft.com/office/drawing/2014/main" id="{8BF7B20B-C728-496B-8C5C-7CF9C1B47601}"/>
                  </a:ext>
                </a:extLst>
              </p:cNvPr>
              <p:cNvSpPr txBox="1">
                <a:spLocks noChangeAspect="1" noChangeArrowheads="1"/>
              </p:cNvSpPr>
              <p:nvPr/>
            </p:nvSpPr>
            <p:spPr bwMode="auto">
              <a:xfrm>
                <a:off x="4289" y="2208"/>
                <a:ext cx="331"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i="0" u="none" strike="noStrike" kern="1200" cap="none" spc="0" normalizeH="0" baseline="0" noProof="0" dirty="0">
                    <a:ln>
                      <a:noFill/>
                    </a:ln>
                    <a:solidFill>
                      <a:prstClr val="white"/>
                    </a:solidFill>
                    <a:uLnTx/>
                    <a:uFillTx/>
                    <a:ea typeface="+mn-ea"/>
                    <a:cs typeface="Arial" pitchFamily="34" charset="0"/>
                  </a:rPr>
                  <a:t>Negative</a:t>
                </a:r>
              </a:p>
            </p:txBody>
          </p:sp>
        </p:grpSp>
        <p:sp>
          <p:nvSpPr>
            <p:cNvPr id="37" name="Text Box 33">
              <a:extLst>
                <a:ext uri="{FF2B5EF4-FFF2-40B4-BE49-F238E27FC236}">
                  <a16:creationId xmlns:a16="http://schemas.microsoft.com/office/drawing/2014/main" id="{5B49D7E8-AC0B-4C35-A866-0F54836E3485}"/>
                </a:ext>
              </a:extLst>
            </p:cNvPr>
            <p:cNvSpPr txBox="1">
              <a:spLocks noChangeAspect="1" noChangeArrowheads="1"/>
            </p:cNvSpPr>
            <p:nvPr/>
          </p:nvSpPr>
          <p:spPr bwMode="auto">
            <a:xfrm>
              <a:off x="7807036" y="1216223"/>
              <a:ext cx="498764" cy="30777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i="0" u="none" strike="noStrike" kern="1200" cap="none" spc="0" normalizeH="0" baseline="0" noProof="0" dirty="0">
                  <a:ln>
                    <a:noFill/>
                  </a:ln>
                  <a:solidFill>
                    <a:prstClr val="white"/>
                  </a:solidFill>
                  <a:uLnTx/>
                  <a:uFillTx/>
                  <a:ea typeface="+mn-ea"/>
                  <a:cs typeface="Arial" pitchFamily="34" charset="0"/>
                </a:rPr>
                <a:t>0</a:t>
              </a:r>
            </a:p>
          </p:txBody>
        </p:sp>
      </p:grpSp>
      <p:sp>
        <p:nvSpPr>
          <p:cNvPr id="4" name="Slide Number Placeholder 3">
            <a:extLst>
              <a:ext uri="{FF2B5EF4-FFF2-40B4-BE49-F238E27FC236}">
                <a16:creationId xmlns:a16="http://schemas.microsoft.com/office/drawing/2014/main" id="{80C8C60B-67F7-65AF-1EC4-24E15ECC3F89}"/>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26</a:t>
            </a:fld>
            <a:endParaRPr lang="en-US" dirty="0">
              <a:solidFill>
                <a:schemeClr val="tx1"/>
              </a:solidFill>
            </a:endParaRPr>
          </a:p>
        </p:txBody>
      </p:sp>
    </p:spTree>
    <p:extLst>
      <p:ext uri="{BB962C8B-B14F-4D97-AF65-F5344CB8AC3E}">
        <p14:creationId xmlns:p14="http://schemas.microsoft.com/office/powerpoint/2010/main" val="1571590913"/>
      </p:ext>
    </p:extLst>
  </p:cSld>
  <p:clrMapOvr>
    <a:masterClrMapping/>
  </p:clrMapOvr>
  <mc:AlternateContent xmlns:mc="http://schemas.openxmlformats.org/markup-compatibility/2006" xmlns:p14="http://schemas.microsoft.com/office/powerpoint/2010/main">
    <mc:Choice Requires="p14">
      <p:transition spd="slow" p14:dur="2000" advTm="16320"/>
    </mc:Choice>
    <mc:Fallback xmlns="">
      <p:transition spd="slow" advTm="1632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5" name="Picture 9" descr="East Ranch Sobel 600ms"/>
          <p:cNvPicPr>
            <a:picLocks noChangeAspect="1" noChangeArrowheads="1"/>
          </p:cNvPicPr>
          <p:nvPr/>
        </p:nvPicPr>
        <p:blipFill>
          <a:blip r:embed="rId4" cstate="print"/>
          <a:srcRect/>
          <a:stretch>
            <a:fillRect/>
          </a:stretch>
        </p:blipFill>
        <p:spPr bwMode="auto">
          <a:xfrm>
            <a:off x="4265613" y="3656013"/>
            <a:ext cx="3657600" cy="3086100"/>
          </a:xfrm>
          <a:prstGeom prst="rect">
            <a:avLst/>
          </a:prstGeom>
          <a:noFill/>
        </p:spPr>
      </p:pic>
      <p:pic>
        <p:nvPicPr>
          <p:cNvPr id="132113" name="Picture 17" descr="East Ranch Sobel 500ms"/>
          <p:cNvPicPr>
            <a:picLocks noChangeAspect="1" noChangeArrowheads="1"/>
          </p:cNvPicPr>
          <p:nvPr/>
        </p:nvPicPr>
        <p:blipFill>
          <a:blip r:embed="rId5" cstate="print"/>
          <a:srcRect/>
          <a:stretch>
            <a:fillRect/>
          </a:stretch>
        </p:blipFill>
        <p:spPr bwMode="auto">
          <a:xfrm>
            <a:off x="4265613" y="227013"/>
            <a:ext cx="3657600" cy="3086100"/>
          </a:xfrm>
          <a:prstGeom prst="rect">
            <a:avLst/>
          </a:prstGeom>
          <a:noFill/>
        </p:spPr>
      </p:pic>
      <p:grpSp>
        <p:nvGrpSpPr>
          <p:cNvPr id="2" name="Group 27"/>
          <p:cNvGrpSpPr>
            <a:grpSpLocks/>
          </p:cNvGrpSpPr>
          <p:nvPr/>
        </p:nvGrpSpPr>
        <p:grpSpPr bwMode="auto">
          <a:xfrm>
            <a:off x="8991601" y="2971800"/>
            <a:ext cx="479425" cy="1333500"/>
            <a:chOff x="4018" y="768"/>
            <a:chExt cx="302" cy="840"/>
          </a:xfrm>
        </p:grpSpPr>
        <p:sp>
          <p:nvSpPr>
            <p:cNvPr id="132124" name="Line 28"/>
            <p:cNvSpPr>
              <a:spLocks noChangeShapeType="1"/>
            </p:cNvSpPr>
            <p:nvPr/>
          </p:nvSpPr>
          <p:spPr bwMode="auto">
            <a:xfrm flipV="1">
              <a:off x="4018" y="917"/>
              <a:ext cx="172" cy="691"/>
            </a:xfrm>
            <a:prstGeom prst="line">
              <a:avLst/>
            </a:prstGeom>
            <a:noFill/>
            <a:ln w="9525">
              <a:solidFill>
                <a:schemeClr val="bg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132125" name="Text Box 29"/>
            <p:cNvSpPr txBox="1">
              <a:spLocks noChangeArrowheads="1"/>
            </p:cNvSpPr>
            <p:nvPr/>
          </p:nvSpPr>
          <p:spPr bwMode="auto">
            <a:xfrm>
              <a:off x="4128" y="768"/>
              <a:ext cx="192" cy="174"/>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30000" noProof="0" dirty="0">
                  <a:ln>
                    <a:noFill/>
                  </a:ln>
                  <a:solidFill>
                    <a:prstClr val="white"/>
                  </a:solidFill>
                  <a:effectLst/>
                  <a:uLnTx/>
                  <a:uFillTx/>
                  <a:ea typeface="+mn-ea"/>
                  <a:cs typeface="Arial" pitchFamily="34" charset="0"/>
                </a:rPr>
                <a:t>N</a:t>
              </a:r>
            </a:p>
          </p:txBody>
        </p:sp>
      </p:grpSp>
      <p:sp>
        <p:nvSpPr>
          <p:cNvPr id="132126" name="Text Box 30"/>
          <p:cNvSpPr txBox="1">
            <a:spLocks noChangeArrowheads="1"/>
          </p:cNvSpPr>
          <p:nvPr/>
        </p:nvSpPr>
        <p:spPr bwMode="auto">
          <a:xfrm>
            <a:off x="8534400" y="4495801"/>
            <a:ext cx="990600" cy="297517"/>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2000" i="0" u="none" strike="noStrike" kern="1200" cap="none" spc="0" normalizeH="0" baseline="30000" noProof="0" dirty="0">
                <a:ln>
                  <a:noFill/>
                </a:ln>
                <a:solidFill>
                  <a:prstClr val="white"/>
                </a:solidFill>
                <a:effectLst/>
                <a:uLnTx/>
                <a:uFillTx/>
                <a:ea typeface="+mn-ea"/>
                <a:cs typeface="Arial" pitchFamily="34" charset="0"/>
              </a:rPr>
              <a:t>12,000 ft</a:t>
            </a:r>
          </a:p>
        </p:txBody>
      </p:sp>
      <p:grpSp>
        <p:nvGrpSpPr>
          <p:cNvPr id="3" name="Group 31"/>
          <p:cNvGrpSpPr>
            <a:grpSpLocks/>
          </p:cNvGrpSpPr>
          <p:nvPr/>
        </p:nvGrpSpPr>
        <p:grpSpPr bwMode="auto">
          <a:xfrm>
            <a:off x="8610600" y="4724400"/>
            <a:ext cx="914400" cy="152400"/>
            <a:chOff x="3694" y="2888"/>
            <a:chExt cx="768" cy="92"/>
          </a:xfrm>
        </p:grpSpPr>
        <p:sp>
          <p:nvSpPr>
            <p:cNvPr id="132128" name="Line 32"/>
            <p:cNvSpPr>
              <a:spLocks noChangeAspect="1" noChangeShapeType="1"/>
            </p:cNvSpPr>
            <p:nvPr/>
          </p:nvSpPr>
          <p:spPr bwMode="auto">
            <a:xfrm>
              <a:off x="3696" y="2976"/>
              <a:ext cx="766" cy="1"/>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132129" name="Line 33"/>
            <p:cNvSpPr>
              <a:spLocks noChangeShapeType="1"/>
            </p:cNvSpPr>
            <p:nvPr/>
          </p:nvSpPr>
          <p:spPr bwMode="auto">
            <a:xfrm flipV="1">
              <a:off x="3694" y="2888"/>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132130" name="Line 34"/>
            <p:cNvSpPr>
              <a:spLocks noChangeShapeType="1"/>
            </p:cNvSpPr>
            <p:nvPr/>
          </p:nvSpPr>
          <p:spPr bwMode="auto">
            <a:xfrm flipV="1">
              <a:off x="4462" y="2892"/>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grpSp>
      <p:grpSp>
        <p:nvGrpSpPr>
          <p:cNvPr id="4" name="Group 42"/>
          <p:cNvGrpSpPr/>
          <p:nvPr/>
        </p:nvGrpSpPr>
        <p:grpSpPr>
          <a:xfrm>
            <a:off x="7923214" y="152401"/>
            <a:ext cx="2592387" cy="2220191"/>
            <a:chOff x="6399213" y="152400"/>
            <a:chExt cx="2592387" cy="2220191"/>
          </a:xfrm>
        </p:grpSpPr>
        <p:sp>
          <p:nvSpPr>
            <p:cNvPr id="30" name="Text Box 6"/>
            <p:cNvSpPr txBox="1">
              <a:spLocks noChangeArrowheads="1"/>
            </p:cNvSpPr>
            <p:nvPr/>
          </p:nvSpPr>
          <p:spPr bwMode="auto">
            <a:xfrm>
              <a:off x="6399213" y="152400"/>
              <a:ext cx="2592387" cy="369332"/>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schemeClr val="bg1"/>
                  </a:solidFill>
                  <a:effectLst/>
                  <a:uLnTx/>
                  <a:uFillTx/>
                  <a:ea typeface="+mn-ea"/>
                  <a:cs typeface="Arial" pitchFamily="34" charset="0"/>
                </a:rPr>
                <a:t>Sobel Filter</a:t>
              </a:r>
            </a:p>
          </p:txBody>
        </p:sp>
        <p:grpSp>
          <p:nvGrpSpPr>
            <p:cNvPr id="5" name="Group 29"/>
            <p:cNvGrpSpPr>
              <a:grpSpLocks/>
            </p:cNvGrpSpPr>
            <p:nvPr/>
          </p:nvGrpSpPr>
          <p:grpSpPr bwMode="auto">
            <a:xfrm>
              <a:off x="7620000" y="457200"/>
              <a:ext cx="838200" cy="1915391"/>
              <a:chOff x="4224" y="816"/>
              <a:chExt cx="528" cy="1659"/>
            </a:xfrm>
          </p:grpSpPr>
          <p:pic>
            <p:nvPicPr>
              <p:cNvPr id="32" name="Picture 30" descr="amp scale bar"/>
              <p:cNvPicPr>
                <a:picLocks noChangeAspect="1" noChangeArrowheads="1"/>
              </p:cNvPicPr>
              <p:nvPr/>
            </p:nvPicPr>
            <p:blipFill>
              <a:blip r:embed="rId6" cstate="print"/>
              <a:srcRect l="40582" t="1749" r="23029" b="1854"/>
              <a:stretch>
                <a:fillRect/>
              </a:stretch>
            </p:blipFill>
            <p:spPr bwMode="auto">
              <a:xfrm>
                <a:off x="4224" y="912"/>
                <a:ext cx="144" cy="1440"/>
              </a:xfrm>
              <a:prstGeom prst="rect">
                <a:avLst/>
              </a:prstGeom>
              <a:noFill/>
              <a:ln>
                <a:solidFill>
                  <a:schemeClr val="bg1"/>
                </a:solidFill>
              </a:ln>
            </p:spPr>
          </p:pic>
          <p:sp>
            <p:nvSpPr>
              <p:cNvPr id="33" name="Text Box 32"/>
              <p:cNvSpPr txBox="1">
                <a:spLocks noChangeAspect="1" noChangeArrowheads="1"/>
              </p:cNvSpPr>
              <p:nvPr/>
            </p:nvSpPr>
            <p:spPr bwMode="auto">
              <a:xfrm>
                <a:off x="4368" y="816"/>
                <a:ext cx="384"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ea typeface="+mn-ea"/>
                    <a:cs typeface="Arial" pitchFamily="34" charset="0"/>
                  </a:rPr>
                  <a:t>High</a:t>
                </a:r>
              </a:p>
            </p:txBody>
          </p:sp>
          <p:sp>
            <p:nvSpPr>
              <p:cNvPr id="34" name="Text Box 33"/>
              <p:cNvSpPr txBox="1">
                <a:spLocks noChangeAspect="1" noChangeArrowheads="1"/>
              </p:cNvSpPr>
              <p:nvPr/>
            </p:nvSpPr>
            <p:spPr bwMode="auto">
              <a:xfrm>
                <a:off x="4368" y="2208"/>
                <a:ext cx="384"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ea typeface="+mn-ea"/>
                    <a:cs typeface="Arial" pitchFamily="34" charset="0"/>
                  </a:rPr>
                  <a:t>Low</a:t>
                </a:r>
              </a:p>
            </p:txBody>
          </p:sp>
        </p:grpSp>
      </p:grpSp>
      <p:grpSp>
        <p:nvGrpSpPr>
          <p:cNvPr id="6" name="Group 38"/>
          <p:cNvGrpSpPr/>
          <p:nvPr/>
        </p:nvGrpSpPr>
        <p:grpSpPr>
          <a:xfrm>
            <a:off x="4724400" y="5305590"/>
            <a:ext cx="2574598" cy="1307067"/>
            <a:chOff x="3200400" y="5305589"/>
            <a:chExt cx="2574598" cy="1307067"/>
          </a:xfrm>
        </p:grpSpPr>
        <p:sp>
          <p:nvSpPr>
            <p:cNvPr id="132107" name="AutoShape 11"/>
            <p:cNvSpPr>
              <a:spLocks noChangeArrowheads="1"/>
            </p:cNvSpPr>
            <p:nvPr/>
          </p:nvSpPr>
          <p:spPr bwMode="auto">
            <a:xfrm>
              <a:off x="3342207" y="5305589"/>
              <a:ext cx="692150" cy="268287"/>
            </a:xfrm>
            <a:prstGeom prst="rightArrow">
              <a:avLst>
                <a:gd name="adj1" fmla="val 50000"/>
                <a:gd name="adj2" fmla="val 31250"/>
              </a:avLst>
            </a:prstGeom>
            <a:solidFill>
              <a:srgbClr val="00FFFF">
                <a:alpha val="28999"/>
              </a:srgbClr>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ea typeface="+mn-ea"/>
                  <a:cs typeface="Arial" pitchFamily="34" charset="0"/>
                </a:rPr>
                <a:t>footprint</a:t>
              </a:r>
            </a:p>
          </p:txBody>
        </p:sp>
        <p:sp>
          <p:nvSpPr>
            <p:cNvPr id="36" name="AutoShape 11"/>
            <p:cNvSpPr>
              <a:spLocks noChangeArrowheads="1"/>
            </p:cNvSpPr>
            <p:nvPr/>
          </p:nvSpPr>
          <p:spPr bwMode="auto">
            <a:xfrm>
              <a:off x="3200400" y="5867400"/>
              <a:ext cx="692150" cy="268287"/>
            </a:xfrm>
            <a:prstGeom prst="rightArrow">
              <a:avLst>
                <a:gd name="adj1" fmla="val 50000"/>
                <a:gd name="adj2" fmla="val 31250"/>
              </a:avLst>
            </a:prstGeom>
            <a:solidFill>
              <a:srgbClr val="00FFFF">
                <a:alpha val="28999"/>
              </a:srgbClr>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ea typeface="+mn-ea"/>
                  <a:cs typeface="Arial" pitchFamily="34" charset="0"/>
                </a:rPr>
                <a:t>footprint</a:t>
              </a:r>
            </a:p>
          </p:txBody>
        </p:sp>
        <p:sp>
          <p:nvSpPr>
            <p:cNvPr id="37" name="AutoShape 11"/>
            <p:cNvSpPr>
              <a:spLocks noChangeArrowheads="1"/>
            </p:cNvSpPr>
            <p:nvPr/>
          </p:nvSpPr>
          <p:spPr bwMode="auto">
            <a:xfrm>
              <a:off x="3376036" y="6273978"/>
              <a:ext cx="692150" cy="268287"/>
            </a:xfrm>
            <a:prstGeom prst="rightArrow">
              <a:avLst>
                <a:gd name="adj1" fmla="val 50000"/>
                <a:gd name="adj2" fmla="val 31250"/>
              </a:avLst>
            </a:prstGeom>
            <a:solidFill>
              <a:srgbClr val="00FFFF">
                <a:alpha val="28999"/>
              </a:srgbClr>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ea typeface="+mn-ea"/>
                  <a:cs typeface="Arial" pitchFamily="34" charset="0"/>
                </a:rPr>
                <a:t>footprint</a:t>
              </a:r>
            </a:p>
          </p:txBody>
        </p:sp>
        <p:sp>
          <p:nvSpPr>
            <p:cNvPr id="38" name="AutoShape 11"/>
            <p:cNvSpPr>
              <a:spLocks noChangeArrowheads="1"/>
            </p:cNvSpPr>
            <p:nvPr/>
          </p:nvSpPr>
          <p:spPr bwMode="auto">
            <a:xfrm>
              <a:off x="5082848" y="6344369"/>
              <a:ext cx="692150" cy="268287"/>
            </a:xfrm>
            <a:prstGeom prst="rightArrow">
              <a:avLst>
                <a:gd name="adj1" fmla="val 50000"/>
                <a:gd name="adj2" fmla="val 31250"/>
              </a:avLst>
            </a:prstGeom>
            <a:solidFill>
              <a:srgbClr val="00FFFF">
                <a:alpha val="28999"/>
              </a:srgbClr>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ea typeface="+mn-ea"/>
                  <a:cs typeface="Arial" pitchFamily="34" charset="0"/>
                </a:rPr>
                <a:t>footprint</a:t>
              </a:r>
            </a:p>
          </p:txBody>
        </p:sp>
      </p:grpSp>
      <p:sp>
        <p:nvSpPr>
          <p:cNvPr id="42" name="AutoShape 11"/>
          <p:cNvSpPr>
            <a:spLocks noChangeArrowheads="1"/>
          </p:cNvSpPr>
          <p:nvPr/>
        </p:nvSpPr>
        <p:spPr bwMode="auto">
          <a:xfrm rot="19737239" flipH="1">
            <a:off x="6120972" y="4008990"/>
            <a:ext cx="692150" cy="268287"/>
          </a:xfrm>
          <a:prstGeom prst="rightArrow">
            <a:avLst>
              <a:gd name="adj1" fmla="val 50000"/>
              <a:gd name="adj2" fmla="val 31250"/>
            </a:avLst>
          </a:prstGeom>
          <a:solidFill>
            <a:srgbClr val="00FF00">
              <a:alpha val="28999"/>
            </a:srgbClr>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ea typeface="+mn-ea"/>
                <a:cs typeface="Arial" pitchFamily="34" charset="0"/>
              </a:rPr>
              <a:t>geology?</a:t>
            </a:r>
          </a:p>
        </p:txBody>
      </p:sp>
      <p:sp>
        <p:nvSpPr>
          <p:cNvPr id="28" name="Text Box 5">
            <a:extLst>
              <a:ext uri="{FF2B5EF4-FFF2-40B4-BE49-F238E27FC236}">
                <a16:creationId xmlns:a16="http://schemas.microsoft.com/office/drawing/2014/main" id="{9F380C9B-CA2F-4EA0-BF0F-0F69B3B62268}"/>
              </a:ext>
            </a:extLst>
          </p:cNvPr>
          <p:cNvSpPr txBox="1">
            <a:spLocks noChangeArrowheads="1"/>
          </p:cNvSpPr>
          <p:nvPr/>
        </p:nvSpPr>
        <p:spPr bwMode="auto">
          <a:xfrm>
            <a:off x="9251194" y="6454278"/>
            <a:ext cx="2940806"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8" name="Rectangle 2">
            <a:extLst>
              <a:ext uri="{FF2B5EF4-FFF2-40B4-BE49-F238E27FC236}">
                <a16:creationId xmlns:a16="http://schemas.microsoft.com/office/drawing/2014/main" id="{8CAF11C9-F1F4-486F-8589-81252190453B}"/>
              </a:ext>
            </a:extLst>
          </p:cNvPr>
          <p:cNvSpPr>
            <a:spLocks noChangeArrowheads="1"/>
          </p:cNvSpPr>
          <p:nvPr/>
        </p:nvSpPr>
        <p:spPr bwMode="auto">
          <a:xfrm>
            <a:off x="0" y="-112712"/>
            <a:ext cx="4267200" cy="1284983"/>
          </a:xfrm>
          <a:prstGeom prst="rect">
            <a:avLst/>
          </a:prstGeom>
          <a:noFill/>
          <a:ln w="9525">
            <a:noFill/>
            <a:miter lim="800000"/>
            <a:headEnd/>
            <a:tailEnd/>
          </a:ln>
          <a:effectLst>
            <a:outerShdw dist="45791" dir="8778596" algn="ctr" rotWithShape="0">
              <a:srgbClr val="000000"/>
            </a:outerShdw>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Before footprint suppression</a:t>
            </a:r>
          </a:p>
        </p:txBody>
      </p:sp>
      <p:sp>
        <p:nvSpPr>
          <p:cNvPr id="9" name="Text Box 5">
            <a:extLst>
              <a:ext uri="{FF2B5EF4-FFF2-40B4-BE49-F238E27FC236}">
                <a16:creationId xmlns:a16="http://schemas.microsoft.com/office/drawing/2014/main" id="{FD87058F-5050-458C-8019-7078313AFDB6}"/>
              </a:ext>
            </a:extLst>
          </p:cNvPr>
          <p:cNvSpPr txBox="1">
            <a:spLocks noChangeArrowheads="1"/>
          </p:cNvSpPr>
          <p:nvPr/>
        </p:nvSpPr>
        <p:spPr bwMode="auto">
          <a:xfrm>
            <a:off x="8001000" y="5715000"/>
            <a:ext cx="2667000" cy="78483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a:t>
            </a: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=600 ms: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San Andres level</a:t>
            </a:r>
          </a:p>
        </p:txBody>
      </p:sp>
      <p:sp>
        <p:nvSpPr>
          <p:cNvPr id="10" name="Text Box 6">
            <a:extLst>
              <a:ext uri="{FF2B5EF4-FFF2-40B4-BE49-F238E27FC236}">
                <a16:creationId xmlns:a16="http://schemas.microsoft.com/office/drawing/2014/main" id="{CD11C0D4-26F6-4CE1-B121-4AFD696AA316}"/>
              </a:ext>
            </a:extLst>
          </p:cNvPr>
          <p:cNvSpPr txBox="1">
            <a:spLocks noChangeArrowheads="1"/>
          </p:cNvSpPr>
          <p:nvPr/>
        </p:nvSpPr>
        <p:spPr bwMode="auto">
          <a:xfrm>
            <a:off x="8001000" y="2819400"/>
            <a:ext cx="22098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a:t>
            </a: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=500 ms</a:t>
            </a:r>
          </a:p>
        </p:txBody>
      </p:sp>
      <p:sp>
        <p:nvSpPr>
          <p:cNvPr id="11" name="Slide Number Placeholder 10">
            <a:extLst>
              <a:ext uri="{FF2B5EF4-FFF2-40B4-BE49-F238E27FC236}">
                <a16:creationId xmlns:a16="http://schemas.microsoft.com/office/drawing/2014/main" id="{221F21AB-1B48-9D19-FC29-43F493BBD1E5}"/>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27</a:t>
            </a:fld>
            <a:endParaRPr lang="en-US" dirty="0">
              <a:solidFill>
                <a:schemeClr val="tx1"/>
              </a:solidFill>
            </a:endParaRPr>
          </a:p>
        </p:txBody>
      </p:sp>
    </p:spTree>
    <p:custDataLst>
      <p:tags r:id="rId1"/>
    </p:custDataLst>
    <p:extLst>
      <p:ext uri="{BB962C8B-B14F-4D97-AF65-F5344CB8AC3E}">
        <p14:creationId xmlns:p14="http://schemas.microsoft.com/office/powerpoint/2010/main" val="2790114645"/>
      </p:ext>
    </p:extLst>
  </p:cSld>
  <p:clrMapOvr>
    <a:masterClrMapping/>
  </p:clrMapOvr>
  <mc:AlternateContent xmlns:mc="http://schemas.openxmlformats.org/markup-compatibility/2006" xmlns:p14="http://schemas.microsoft.com/office/powerpoint/2010/main">
    <mc:Choice Requires="p14">
      <p:transition spd="slow" p14:dur="2000" advTm="43611"/>
    </mc:Choice>
    <mc:Fallback xmlns="">
      <p:transition spd="slow" advTm="436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descr="East Ranch Sobel 600ms"/>
          <p:cNvPicPr>
            <a:picLocks noChangeAspect="1" noChangeArrowheads="1"/>
          </p:cNvPicPr>
          <p:nvPr/>
        </p:nvPicPr>
        <p:blipFill>
          <a:blip r:embed="rId3" cstate="print"/>
          <a:srcRect/>
          <a:stretch>
            <a:fillRect/>
          </a:stretch>
        </p:blipFill>
        <p:spPr bwMode="auto">
          <a:xfrm>
            <a:off x="4265613" y="3656013"/>
            <a:ext cx="3657600" cy="3086100"/>
          </a:xfrm>
          <a:prstGeom prst="rect">
            <a:avLst/>
          </a:prstGeom>
          <a:noFill/>
        </p:spPr>
      </p:pic>
      <p:pic>
        <p:nvPicPr>
          <p:cNvPr id="177162" name="Picture 10" descr="East Ranch Sobel 500ms"/>
          <p:cNvPicPr>
            <a:picLocks noChangeAspect="1" noChangeArrowheads="1"/>
          </p:cNvPicPr>
          <p:nvPr/>
        </p:nvPicPr>
        <p:blipFill>
          <a:blip r:embed="rId4" cstate="print"/>
          <a:srcRect/>
          <a:stretch>
            <a:fillRect/>
          </a:stretch>
        </p:blipFill>
        <p:spPr bwMode="auto">
          <a:xfrm>
            <a:off x="4265613" y="227013"/>
            <a:ext cx="3657600" cy="3086100"/>
          </a:xfrm>
          <a:prstGeom prst="rect">
            <a:avLst/>
          </a:prstGeom>
          <a:noFill/>
        </p:spPr>
      </p:pic>
      <p:grpSp>
        <p:nvGrpSpPr>
          <p:cNvPr id="2" name="Group 19"/>
          <p:cNvGrpSpPr>
            <a:grpSpLocks/>
          </p:cNvGrpSpPr>
          <p:nvPr/>
        </p:nvGrpSpPr>
        <p:grpSpPr bwMode="auto">
          <a:xfrm>
            <a:off x="8991601" y="2971800"/>
            <a:ext cx="479425" cy="1333500"/>
            <a:chOff x="4018" y="768"/>
            <a:chExt cx="302" cy="840"/>
          </a:xfrm>
        </p:grpSpPr>
        <p:sp>
          <p:nvSpPr>
            <p:cNvPr id="177172" name="Line 20"/>
            <p:cNvSpPr>
              <a:spLocks noChangeShapeType="1"/>
            </p:cNvSpPr>
            <p:nvPr/>
          </p:nvSpPr>
          <p:spPr bwMode="auto">
            <a:xfrm flipV="1">
              <a:off x="4018" y="917"/>
              <a:ext cx="172" cy="691"/>
            </a:xfrm>
            <a:prstGeom prst="line">
              <a:avLst/>
            </a:prstGeom>
            <a:noFill/>
            <a:ln w="9525">
              <a:solidFill>
                <a:schemeClr val="bg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177173" name="Text Box 21"/>
            <p:cNvSpPr txBox="1">
              <a:spLocks noChangeArrowheads="1"/>
            </p:cNvSpPr>
            <p:nvPr/>
          </p:nvSpPr>
          <p:spPr bwMode="auto">
            <a:xfrm>
              <a:off x="4128" y="768"/>
              <a:ext cx="192" cy="174"/>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30000" noProof="0" dirty="0">
                  <a:ln>
                    <a:noFill/>
                  </a:ln>
                  <a:solidFill>
                    <a:prstClr val="white"/>
                  </a:solidFill>
                  <a:effectLst/>
                  <a:uLnTx/>
                  <a:uFillTx/>
                  <a:ea typeface="+mn-ea"/>
                  <a:cs typeface="Arial" pitchFamily="34" charset="0"/>
                </a:rPr>
                <a:t>N</a:t>
              </a:r>
            </a:p>
          </p:txBody>
        </p:sp>
      </p:grpSp>
      <p:sp>
        <p:nvSpPr>
          <p:cNvPr id="177174" name="Text Box 22"/>
          <p:cNvSpPr txBox="1">
            <a:spLocks noChangeArrowheads="1"/>
          </p:cNvSpPr>
          <p:nvPr/>
        </p:nvSpPr>
        <p:spPr bwMode="auto">
          <a:xfrm>
            <a:off x="8534400" y="4495801"/>
            <a:ext cx="990600" cy="297517"/>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2000" i="0" u="none" strike="noStrike" kern="1200" cap="none" spc="0" normalizeH="0" baseline="30000" noProof="0" dirty="0">
                <a:ln>
                  <a:noFill/>
                </a:ln>
                <a:solidFill>
                  <a:prstClr val="white"/>
                </a:solidFill>
                <a:effectLst/>
                <a:uLnTx/>
                <a:uFillTx/>
                <a:ea typeface="+mn-ea"/>
                <a:cs typeface="Arial" pitchFamily="34" charset="0"/>
              </a:rPr>
              <a:t>12,000 ft</a:t>
            </a:r>
          </a:p>
        </p:txBody>
      </p:sp>
      <p:grpSp>
        <p:nvGrpSpPr>
          <p:cNvPr id="3" name="Group 23"/>
          <p:cNvGrpSpPr>
            <a:grpSpLocks/>
          </p:cNvGrpSpPr>
          <p:nvPr/>
        </p:nvGrpSpPr>
        <p:grpSpPr bwMode="auto">
          <a:xfrm>
            <a:off x="8610600" y="4724400"/>
            <a:ext cx="914400" cy="152400"/>
            <a:chOff x="3694" y="2888"/>
            <a:chExt cx="768" cy="92"/>
          </a:xfrm>
        </p:grpSpPr>
        <p:sp>
          <p:nvSpPr>
            <p:cNvPr id="177176" name="Line 24"/>
            <p:cNvSpPr>
              <a:spLocks noChangeAspect="1" noChangeShapeType="1"/>
            </p:cNvSpPr>
            <p:nvPr/>
          </p:nvSpPr>
          <p:spPr bwMode="auto">
            <a:xfrm>
              <a:off x="3696" y="2976"/>
              <a:ext cx="766" cy="1"/>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177177" name="Line 25"/>
            <p:cNvSpPr>
              <a:spLocks noChangeShapeType="1"/>
            </p:cNvSpPr>
            <p:nvPr/>
          </p:nvSpPr>
          <p:spPr bwMode="auto">
            <a:xfrm flipV="1">
              <a:off x="3694" y="2888"/>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177178" name="Line 26"/>
            <p:cNvSpPr>
              <a:spLocks noChangeShapeType="1"/>
            </p:cNvSpPr>
            <p:nvPr/>
          </p:nvSpPr>
          <p:spPr bwMode="auto">
            <a:xfrm flipV="1">
              <a:off x="4462" y="2892"/>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grpSp>
      <p:pic>
        <p:nvPicPr>
          <p:cNvPr id="177190" name="Picture 38"/>
          <p:cNvPicPr>
            <a:picLocks noChangeAspect="1" noChangeArrowheads="1"/>
          </p:cNvPicPr>
          <p:nvPr/>
        </p:nvPicPr>
        <p:blipFill>
          <a:blip r:embed="rId5" cstate="print"/>
          <a:srcRect/>
          <a:stretch>
            <a:fillRect/>
          </a:stretch>
        </p:blipFill>
        <p:spPr bwMode="auto">
          <a:xfrm>
            <a:off x="1524001" y="4114800"/>
            <a:ext cx="2591354" cy="2560320"/>
          </a:xfrm>
          <a:prstGeom prst="rect">
            <a:avLst/>
          </a:prstGeom>
          <a:noFill/>
          <a:ln w="9525">
            <a:noFill/>
            <a:miter lim="800000"/>
            <a:headEnd/>
            <a:tailEnd/>
          </a:ln>
          <a:effectLst/>
        </p:spPr>
      </p:pic>
      <p:sp>
        <p:nvSpPr>
          <p:cNvPr id="26" name="AutoShape 4"/>
          <p:cNvSpPr>
            <a:spLocks noChangeArrowheads="1"/>
          </p:cNvSpPr>
          <p:nvPr/>
        </p:nvSpPr>
        <p:spPr bwMode="auto">
          <a:xfrm rot="8702088">
            <a:off x="6175117" y="4075886"/>
            <a:ext cx="443234" cy="149782"/>
          </a:xfrm>
          <a:prstGeom prst="rightArrow">
            <a:avLst>
              <a:gd name="adj1" fmla="val 50000"/>
              <a:gd name="adj2" fmla="val 78153"/>
            </a:avLst>
          </a:prstGeom>
          <a:solidFill>
            <a:srgbClr val="00FF00">
              <a:alpha val="26667"/>
            </a:srgbClr>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27" name="AutoShape 4"/>
          <p:cNvSpPr>
            <a:spLocks noChangeArrowheads="1"/>
          </p:cNvSpPr>
          <p:nvPr/>
        </p:nvSpPr>
        <p:spPr bwMode="auto">
          <a:xfrm rot="8702088">
            <a:off x="3812917" y="5142686"/>
            <a:ext cx="443234" cy="149782"/>
          </a:xfrm>
          <a:prstGeom prst="rightArrow">
            <a:avLst>
              <a:gd name="adj1" fmla="val 50000"/>
              <a:gd name="adj2" fmla="val 78153"/>
            </a:avLst>
          </a:prstGeom>
          <a:solidFill>
            <a:srgbClr val="00FF00">
              <a:alpha val="27000"/>
            </a:srgbClr>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28" name="AutoShape 4"/>
          <p:cNvSpPr>
            <a:spLocks noChangeArrowheads="1"/>
          </p:cNvSpPr>
          <p:nvPr/>
        </p:nvSpPr>
        <p:spPr bwMode="auto">
          <a:xfrm rot="10800000">
            <a:off x="5500366" y="3736417"/>
            <a:ext cx="443234" cy="149782"/>
          </a:xfrm>
          <a:prstGeom prst="rightArrow">
            <a:avLst>
              <a:gd name="adj1" fmla="val 50000"/>
              <a:gd name="adj2" fmla="val 78153"/>
            </a:avLst>
          </a:prstGeom>
          <a:solidFill>
            <a:srgbClr val="FF99FF">
              <a:alpha val="27000"/>
            </a:srgbClr>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29" name="AutoShape 4"/>
          <p:cNvSpPr>
            <a:spLocks noChangeArrowheads="1"/>
          </p:cNvSpPr>
          <p:nvPr/>
        </p:nvSpPr>
        <p:spPr bwMode="auto">
          <a:xfrm rot="10800000">
            <a:off x="2223766" y="4267200"/>
            <a:ext cx="443234" cy="149782"/>
          </a:xfrm>
          <a:prstGeom prst="rightArrow">
            <a:avLst>
              <a:gd name="adj1" fmla="val 50000"/>
              <a:gd name="adj2" fmla="val 78153"/>
            </a:avLst>
          </a:prstGeom>
          <a:solidFill>
            <a:srgbClr val="FF99FF">
              <a:alpha val="27000"/>
            </a:srgbClr>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31" name="Text Box 6"/>
          <p:cNvSpPr txBox="1">
            <a:spLocks noChangeArrowheads="1"/>
          </p:cNvSpPr>
          <p:nvPr/>
        </p:nvSpPr>
        <p:spPr bwMode="auto">
          <a:xfrm>
            <a:off x="8178188" y="152400"/>
            <a:ext cx="2337412" cy="369332"/>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schemeClr val="bg1"/>
                </a:solidFill>
                <a:effectLst/>
                <a:uLnTx/>
                <a:uFillTx/>
                <a:ea typeface="+mn-ea"/>
                <a:cs typeface="Arial" pitchFamily="34" charset="0"/>
              </a:rPr>
              <a:t>Sobel Attribute</a:t>
            </a:r>
          </a:p>
        </p:txBody>
      </p:sp>
      <p:grpSp>
        <p:nvGrpSpPr>
          <p:cNvPr id="4" name="Group 29"/>
          <p:cNvGrpSpPr>
            <a:grpSpLocks/>
          </p:cNvGrpSpPr>
          <p:nvPr/>
        </p:nvGrpSpPr>
        <p:grpSpPr bwMode="auto">
          <a:xfrm>
            <a:off x="9144000" y="457201"/>
            <a:ext cx="838200" cy="1915391"/>
            <a:chOff x="4224" y="816"/>
            <a:chExt cx="528" cy="1659"/>
          </a:xfrm>
        </p:grpSpPr>
        <p:pic>
          <p:nvPicPr>
            <p:cNvPr id="33" name="Picture 30" descr="amp scale bar"/>
            <p:cNvPicPr>
              <a:picLocks noChangeAspect="1" noChangeArrowheads="1"/>
            </p:cNvPicPr>
            <p:nvPr/>
          </p:nvPicPr>
          <p:blipFill>
            <a:blip r:embed="rId6" cstate="print"/>
            <a:srcRect l="40582" t="1749" r="23029" b="1854"/>
            <a:stretch>
              <a:fillRect/>
            </a:stretch>
          </p:blipFill>
          <p:spPr bwMode="auto">
            <a:xfrm>
              <a:off x="4224" y="912"/>
              <a:ext cx="144" cy="1440"/>
            </a:xfrm>
            <a:prstGeom prst="rect">
              <a:avLst/>
            </a:prstGeom>
            <a:noFill/>
            <a:ln>
              <a:solidFill>
                <a:schemeClr val="bg1"/>
              </a:solidFill>
            </a:ln>
          </p:spPr>
        </p:pic>
        <p:sp>
          <p:nvSpPr>
            <p:cNvPr id="34" name="Text Box 32"/>
            <p:cNvSpPr txBox="1">
              <a:spLocks noChangeAspect="1" noChangeArrowheads="1"/>
            </p:cNvSpPr>
            <p:nvPr/>
          </p:nvSpPr>
          <p:spPr bwMode="auto">
            <a:xfrm>
              <a:off x="4368" y="816"/>
              <a:ext cx="384"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ea typeface="+mn-ea"/>
                  <a:cs typeface="Arial" pitchFamily="34" charset="0"/>
                </a:rPr>
                <a:t>High</a:t>
              </a:r>
            </a:p>
          </p:txBody>
        </p:sp>
        <p:sp>
          <p:nvSpPr>
            <p:cNvPr id="35" name="Text Box 33"/>
            <p:cNvSpPr txBox="1">
              <a:spLocks noChangeAspect="1" noChangeArrowheads="1"/>
            </p:cNvSpPr>
            <p:nvPr/>
          </p:nvSpPr>
          <p:spPr bwMode="auto">
            <a:xfrm>
              <a:off x="4368" y="2208"/>
              <a:ext cx="384"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ea typeface="+mn-ea"/>
                  <a:cs typeface="Arial" pitchFamily="34" charset="0"/>
                </a:rPr>
                <a:t>Low</a:t>
              </a:r>
            </a:p>
          </p:txBody>
        </p:sp>
      </p:grpSp>
      <p:sp>
        <p:nvSpPr>
          <p:cNvPr id="32" name="Text Box 5">
            <a:extLst>
              <a:ext uri="{FF2B5EF4-FFF2-40B4-BE49-F238E27FC236}">
                <a16:creationId xmlns:a16="http://schemas.microsoft.com/office/drawing/2014/main" id="{BE1D6EFD-11A6-4AD6-A885-EC241A2301E4}"/>
              </a:ext>
            </a:extLst>
          </p:cNvPr>
          <p:cNvSpPr txBox="1">
            <a:spLocks noChangeArrowheads="1"/>
          </p:cNvSpPr>
          <p:nvPr/>
        </p:nvSpPr>
        <p:spPr bwMode="auto">
          <a:xfrm>
            <a:off x="9251194" y="6454278"/>
            <a:ext cx="2940806"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6" name="Rectangle 2">
            <a:extLst>
              <a:ext uri="{FF2B5EF4-FFF2-40B4-BE49-F238E27FC236}">
                <a16:creationId xmlns:a16="http://schemas.microsoft.com/office/drawing/2014/main" id="{192BFCC7-9506-4149-B72E-714C56876C35}"/>
              </a:ext>
            </a:extLst>
          </p:cNvPr>
          <p:cNvSpPr>
            <a:spLocks noChangeArrowheads="1"/>
          </p:cNvSpPr>
          <p:nvPr/>
        </p:nvSpPr>
        <p:spPr bwMode="auto">
          <a:xfrm>
            <a:off x="0" y="-112712"/>
            <a:ext cx="4267200" cy="1284983"/>
          </a:xfrm>
          <a:prstGeom prst="rect">
            <a:avLst/>
          </a:prstGeom>
          <a:noFill/>
          <a:ln w="9525">
            <a:noFill/>
            <a:miter lim="800000"/>
            <a:headEnd/>
            <a:tailEnd/>
          </a:ln>
          <a:effectLst>
            <a:outerShdw dist="45791" dir="8778596" algn="ctr" rotWithShape="0">
              <a:srgbClr val="000000"/>
            </a:outerShdw>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Before footprint suppression</a:t>
            </a:r>
          </a:p>
        </p:txBody>
      </p:sp>
      <p:sp>
        <p:nvSpPr>
          <p:cNvPr id="7" name="Text Box 5">
            <a:extLst>
              <a:ext uri="{FF2B5EF4-FFF2-40B4-BE49-F238E27FC236}">
                <a16:creationId xmlns:a16="http://schemas.microsoft.com/office/drawing/2014/main" id="{C910AB31-3F56-44B0-B4F9-956D3A8D8CC2}"/>
              </a:ext>
            </a:extLst>
          </p:cNvPr>
          <p:cNvSpPr txBox="1">
            <a:spLocks noChangeArrowheads="1"/>
          </p:cNvSpPr>
          <p:nvPr/>
        </p:nvSpPr>
        <p:spPr bwMode="auto">
          <a:xfrm>
            <a:off x="8001000" y="5715000"/>
            <a:ext cx="2667000" cy="78483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a:t>
            </a: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=600 ms: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San Andres level</a:t>
            </a:r>
          </a:p>
        </p:txBody>
      </p:sp>
      <p:sp>
        <p:nvSpPr>
          <p:cNvPr id="8" name="Text Box 6">
            <a:extLst>
              <a:ext uri="{FF2B5EF4-FFF2-40B4-BE49-F238E27FC236}">
                <a16:creationId xmlns:a16="http://schemas.microsoft.com/office/drawing/2014/main" id="{9C0ADA15-D57B-49C0-A95F-73D9342AC7E8}"/>
              </a:ext>
            </a:extLst>
          </p:cNvPr>
          <p:cNvSpPr txBox="1">
            <a:spLocks noChangeArrowheads="1"/>
          </p:cNvSpPr>
          <p:nvPr/>
        </p:nvSpPr>
        <p:spPr bwMode="auto">
          <a:xfrm>
            <a:off x="8001000" y="2819400"/>
            <a:ext cx="22098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a:t>
            </a: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=500 ms</a:t>
            </a:r>
          </a:p>
        </p:txBody>
      </p:sp>
      <p:sp>
        <p:nvSpPr>
          <p:cNvPr id="9" name="Slide Number Placeholder 8">
            <a:extLst>
              <a:ext uri="{FF2B5EF4-FFF2-40B4-BE49-F238E27FC236}">
                <a16:creationId xmlns:a16="http://schemas.microsoft.com/office/drawing/2014/main" id="{88C80773-7094-31FC-F933-09027FCCBF26}"/>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28</a:t>
            </a:fld>
            <a:endParaRPr lang="en-US" dirty="0">
              <a:solidFill>
                <a:schemeClr val="tx1"/>
              </a:solidFill>
            </a:endParaRPr>
          </a:p>
        </p:txBody>
      </p:sp>
    </p:spTree>
    <p:extLst>
      <p:ext uri="{BB962C8B-B14F-4D97-AF65-F5344CB8AC3E}">
        <p14:creationId xmlns:p14="http://schemas.microsoft.com/office/powerpoint/2010/main" val="2267719048"/>
      </p:ext>
    </p:extLst>
  </p:cSld>
  <p:clrMapOvr>
    <a:masterClrMapping/>
  </p:clrMapOvr>
  <mc:AlternateContent xmlns:mc="http://schemas.openxmlformats.org/markup-compatibility/2006" xmlns:p14="http://schemas.microsoft.com/office/powerpoint/2010/main">
    <mc:Choice Requires="p14">
      <p:transition spd="slow" p14:dur="2000" advTm="10367"/>
    </mc:Choice>
    <mc:Fallback xmlns="">
      <p:transition spd="slow" advTm="1036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descr="Adapt Subtract Sobel East Ranch 600ms"/>
          <p:cNvPicPr>
            <a:picLocks noChangeAspect="1" noChangeArrowheads="1"/>
          </p:cNvPicPr>
          <p:nvPr/>
        </p:nvPicPr>
        <p:blipFill>
          <a:blip r:embed="rId3" cstate="print"/>
          <a:srcRect/>
          <a:stretch>
            <a:fillRect/>
          </a:stretch>
        </p:blipFill>
        <p:spPr bwMode="auto">
          <a:xfrm>
            <a:off x="4265613" y="3657600"/>
            <a:ext cx="3657600" cy="3086100"/>
          </a:xfrm>
          <a:prstGeom prst="rect">
            <a:avLst/>
          </a:prstGeom>
          <a:noFill/>
        </p:spPr>
      </p:pic>
      <p:sp>
        <p:nvSpPr>
          <p:cNvPr id="139268" name="AutoShape 4"/>
          <p:cNvSpPr>
            <a:spLocks noChangeArrowheads="1"/>
          </p:cNvSpPr>
          <p:nvPr/>
        </p:nvSpPr>
        <p:spPr bwMode="auto">
          <a:xfrm rot="8702088">
            <a:off x="6175117" y="4075886"/>
            <a:ext cx="443234" cy="149782"/>
          </a:xfrm>
          <a:prstGeom prst="rightArrow">
            <a:avLst>
              <a:gd name="adj1" fmla="val 50000"/>
              <a:gd name="adj2" fmla="val 78153"/>
            </a:avLst>
          </a:prstGeom>
          <a:solidFill>
            <a:srgbClr val="00FF00">
              <a:alpha val="27000"/>
            </a:srgbClr>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pic>
        <p:nvPicPr>
          <p:cNvPr id="139269" name="Picture 5" descr="Adapt Subtract Sobel East Ranch 500ms"/>
          <p:cNvPicPr>
            <a:picLocks noChangeAspect="1" noChangeArrowheads="1"/>
          </p:cNvPicPr>
          <p:nvPr/>
        </p:nvPicPr>
        <p:blipFill>
          <a:blip r:embed="rId4" cstate="print"/>
          <a:srcRect/>
          <a:stretch>
            <a:fillRect/>
          </a:stretch>
        </p:blipFill>
        <p:spPr bwMode="auto">
          <a:xfrm>
            <a:off x="4265613" y="227013"/>
            <a:ext cx="3657600" cy="3086100"/>
          </a:xfrm>
          <a:prstGeom prst="rect">
            <a:avLst/>
          </a:prstGeom>
          <a:noFill/>
        </p:spPr>
      </p:pic>
      <p:grpSp>
        <p:nvGrpSpPr>
          <p:cNvPr id="2" name="Group 14"/>
          <p:cNvGrpSpPr>
            <a:grpSpLocks/>
          </p:cNvGrpSpPr>
          <p:nvPr/>
        </p:nvGrpSpPr>
        <p:grpSpPr bwMode="auto">
          <a:xfrm>
            <a:off x="8991601" y="2971800"/>
            <a:ext cx="479425" cy="1333500"/>
            <a:chOff x="4018" y="768"/>
            <a:chExt cx="302" cy="840"/>
          </a:xfrm>
        </p:grpSpPr>
        <p:sp>
          <p:nvSpPr>
            <p:cNvPr id="139279" name="Line 15"/>
            <p:cNvSpPr>
              <a:spLocks noChangeShapeType="1"/>
            </p:cNvSpPr>
            <p:nvPr/>
          </p:nvSpPr>
          <p:spPr bwMode="auto">
            <a:xfrm flipV="1">
              <a:off x="4018" y="917"/>
              <a:ext cx="172" cy="691"/>
            </a:xfrm>
            <a:prstGeom prst="line">
              <a:avLst/>
            </a:prstGeom>
            <a:noFill/>
            <a:ln w="9525">
              <a:solidFill>
                <a:schemeClr val="bg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139280" name="Text Box 16"/>
            <p:cNvSpPr txBox="1">
              <a:spLocks noChangeArrowheads="1"/>
            </p:cNvSpPr>
            <p:nvPr/>
          </p:nvSpPr>
          <p:spPr bwMode="auto">
            <a:xfrm>
              <a:off x="4128" y="768"/>
              <a:ext cx="192" cy="174"/>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30000" noProof="0" dirty="0">
                  <a:ln>
                    <a:noFill/>
                  </a:ln>
                  <a:solidFill>
                    <a:prstClr val="white"/>
                  </a:solidFill>
                  <a:effectLst/>
                  <a:uLnTx/>
                  <a:uFillTx/>
                  <a:ea typeface="+mn-ea"/>
                  <a:cs typeface="Arial" pitchFamily="34" charset="0"/>
                </a:rPr>
                <a:t>N</a:t>
              </a:r>
            </a:p>
          </p:txBody>
        </p:sp>
      </p:grpSp>
      <p:sp>
        <p:nvSpPr>
          <p:cNvPr id="139281" name="Text Box 17"/>
          <p:cNvSpPr txBox="1">
            <a:spLocks noChangeArrowheads="1"/>
          </p:cNvSpPr>
          <p:nvPr/>
        </p:nvSpPr>
        <p:spPr bwMode="auto">
          <a:xfrm>
            <a:off x="8534400" y="4495801"/>
            <a:ext cx="990600" cy="297517"/>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200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12,000 ft</a:t>
            </a:r>
          </a:p>
        </p:txBody>
      </p:sp>
      <p:grpSp>
        <p:nvGrpSpPr>
          <p:cNvPr id="3" name="Group 18"/>
          <p:cNvGrpSpPr>
            <a:grpSpLocks/>
          </p:cNvGrpSpPr>
          <p:nvPr/>
        </p:nvGrpSpPr>
        <p:grpSpPr bwMode="auto">
          <a:xfrm>
            <a:off x="8610600" y="4724400"/>
            <a:ext cx="914400" cy="152400"/>
            <a:chOff x="3694" y="2888"/>
            <a:chExt cx="768" cy="92"/>
          </a:xfrm>
        </p:grpSpPr>
        <p:sp>
          <p:nvSpPr>
            <p:cNvPr id="139283" name="Line 19"/>
            <p:cNvSpPr>
              <a:spLocks noChangeAspect="1" noChangeShapeType="1"/>
            </p:cNvSpPr>
            <p:nvPr/>
          </p:nvSpPr>
          <p:spPr bwMode="auto">
            <a:xfrm>
              <a:off x="3696" y="2976"/>
              <a:ext cx="766" cy="1"/>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139284" name="Line 20"/>
            <p:cNvSpPr>
              <a:spLocks noChangeShapeType="1"/>
            </p:cNvSpPr>
            <p:nvPr/>
          </p:nvSpPr>
          <p:spPr bwMode="auto">
            <a:xfrm flipV="1">
              <a:off x="3694" y="2888"/>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139285" name="Line 21"/>
            <p:cNvSpPr>
              <a:spLocks noChangeShapeType="1"/>
            </p:cNvSpPr>
            <p:nvPr/>
          </p:nvSpPr>
          <p:spPr bwMode="auto">
            <a:xfrm flipV="1">
              <a:off x="4462" y="2892"/>
              <a:ext cx="0" cy="88"/>
            </a:xfrm>
            <a:prstGeom prst="line">
              <a:avLst/>
            </a:prstGeom>
            <a:noFill/>
            <a:ln w="38100">
              <a:solidFill>
                <a:schemeClr val="bg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grpSp>
      <p:pic>
        <p:nvPicPr>
          <p:cNvPr id="139299" name="Picture 35"/>
          <p:cNvPicPr>
            <a:picLocks noChangeAspect="1" noChangeArrowheads="1"/>
          </p:cNvPicPr>
          <p:nvPr/>
        </p:nvPicPr>
        <p:blipFill>
          <a:blip r:embed="rId5" cstate="print"/>
          <a:srcRect/>
          <a:stretch>
            <a:fillRect/>
          </a:stretch>
        </p:blipFill>
        <p:spPr bwMode="auto">
          <a:xfrm>
            <a:off x="1524000" y="4114800"/>
            <a:ext cx="2591354" cy="2560320"/>
          </a:xfrm>
          <a:prstGeom prst="rect">
            <a:avLst/>
          </a:prstGeom>
          <a:noFill/>
          <a:ln w="9525">
            <a:noFill/>
            <a:miter lim="800000"/>
            <a:headEnd/>
            <a:tailEnd/>
          </a:ln>
          <a:effectLst/>
        </p:spPr>
      </p:pic>
      <p:sp>
        <p:nvSpPr>
          <p:cNvPr id="27" name="AutoShape 4"/>
          <p:cNvSpPr>
            <a:spLocks noChangeArrowheads="1"/>
          </p:cNvSpPr>
          <p:nvPr/>
        </p:nvSpPr>
        <p:spPr bwMode="auto">
          <a:xfrm rot="8702088">
            <a:off x="3812917" y="5142686"/>
            <a:ext cx="443234" cy="149782"/>
          </a:xfrm>
          <a:prstGeom prst="rightArrow">
            <a:avLst>
              <a:gd name="adj1" fmla="val 50000"/>
              <a:gd name="adj2" fmla="val 78153"/>
            </a:avLst>
          </a:prstGeom>
          <a:solidFill>
            <a:srgbClr val="00FF00">
              <a:alpha val="27000"/>
            </a:srgbClr>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28" name="AutoShape 4"/>
          <p:cNvSpPr>
            <a:spLocks noChangeArrowheads="1"/>
          </p:cNvSpPr>
          <p:nvPr/>
        </p:nvSpPr>
        <p:spPr bwMode="auto">
          <a:xfrm rot="10800000">
            <a:off x="5500366" y="3736417"/>
            <a:ext cx="443234" cy="149782"/>
          </a:xfrm>
          <a:prstGeom prst="rightArrow">
            <a:avLst>
              <a:gd name="adj1" fmla="val 50000"/>
              <a:gd name="adj2" fmla="val 78153"/>
            </a:avLst>
          </a:prstGeom>
          <a:solidFill>
            <a:srgbClr val="FF99FF">
              <a:alpha val="27000"/>
            </a:srgbClr>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29" name="AutoShape 4"/>
          <p:cNvSpPr>
            <a:spLocks noChangeArrowheads="1"/>
          </p:cNvSpPr>
          <p:nvPr/>
        </p:nvSpPr>
        <p:spPr bwMode="auto">
          <a:xfrm rot="10800000">
            <a:off x="2223766" y="4267200"/>
            <a:ext cx="443234" cy="149782"/>
          </a:xfrm>
          <a:prstGeom prst="rightArrow">
            <a:avLst>
              <a:gd name="adj1" fmla="val 50000"/>
              <a:gd name="adj2" fmla="val 78153"/>
            </a:avLst>
          </a:prstGeom>
          <a:solidFill>
            <a:srgbClr val="FF99FF">
              <a:alpha val="27000"/>
            </a:srgbClr>
          </a:solidFill>
          <a:ln w="9525" algn="ctr">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Arial" pitchFamily="34" charset="0"/>
            </a:endParaRPr>
          </a:p>
        </p:txBody>
      </p:sp>
      <p:sp>
        <p:nvSpPr>
          <p:cNvPr id="26" name="Text Box 5">
            <a:extLst>
              <a:ext uri="{FF2B5EF4-FFF2-40B4-BE49-F238E27FC236}">
                <a16:creationId xmlns:a16="http://schemas.microsoft.com/office/drawing/2014/main" id="{CA007BDA-0C5B-4602-B2C3-EB861422E5C7}"/>
              </a:ext>
            </a:extLst>
          </p:cNvPr>
          <p:cNvSpPr txBox="1">
            <a:spLocks noChangeArrowheads="1"/>
          </p:cNvSpPr>
          <p:nvPr/>
        </p:nvSpPr>
        <p:spPr bwMode="auto">
          <a:xfrm>
            <a:off x="9251194" y="6454278"/>
            <a:ext cx="2940806"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31" name="Text Box 6">
            <a:extLst>
              <a:ext uri="{FF2B5EF4-FFF2-40B4-BE49-F238E27FC236}">
                <a16:creationId xmlns:a16="http://schemas.microsoft.com/office/drawing/2014/main" id="{5B64CF6D-0F2D-41FC-BCB8-87CF86ECB148}"/>
              </a:ext>
            </a:extLst>
          </p:cNvPr>
          <p:cNvSpPr txBox="1">
            <a:spLocks noChangeArrowheads="1"/>
          </p:cNvSpPr>
          <p:nvPr/>
        </p:nvSpPr>
        <p:spPr bwMode="auto">
          <a:xfrm>
            <a:off x="8178188" y="152400"/>
            <a:ext cx="2337412" cy="369332"/>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schemeClr val="bg1"/>
                </a:solidFill>
                <a:effectLst/>
                <a:uLnTx/>
                <a:uFillTx/>
                <a:ea typeface="+mn-ea"/>
                <a:cs typeface="Arial" pitchFamily="34" charset="0"/>
              </a:rPr>
              <a:t>Sobel Attribute</a:t>
            </a:r>
          </a:p>
        </p:txBody>
      </p:sp>
      <p:grpSp>
        <p:nvGrpSpPr>
          <p:cNvPr id="32" name="Group 29">
            <a:extLst>
              <a:ext uri="{FF2B5EF4-FFF2-40B4-BE49-F238E27FC236}">
                <a16:creationId xmlns:a16="http://schemas.microsoft.com/office/drawing/2014/main" id="{D45676E6-7BD8-43E6-A778-517EA5DA318E}"/>
              </a:ext>
            </a:extLst>
          </p:cNvPr>
          <p:cNvGrpSpPr>
            <a:grpSpLocks/>
          </p:cNvGrpSpPr>
          <p:nvPr/>
        </p:nvGrpSpPr>
        <p:grpSpPr bwMode="auto">
          <a:xfrm>
            <a:off x="9144000" y="457201"/>
            <a:ext cx="838200" cy="1915391"/>
            <a:chOff x="4224" y="816"/>
            <a:chExt cx="528" cy="1659"/>
          </a:xfrm>
        </p:grpSpPr>
        <p:pic>
          <p:nvPicPr>
            <p:cNvPr id="33" name="Picture 30" descr="amp scale bar">
              <a:extLst>
                <a:ext uri="{FF2B5EF4-FFF2-40B4-BE49-F238E27FC236}">
                  <a16:creationId xmlns:a16="http://schemas.microsoft.com/office/drawing/2014/main" id="{0CBFA768-8035-4989-A946-EE74B66002E0}"/>
                </a:ext>
              </a:extLst>
            </p:cNvPr>
            <p:cNvPicPr>
              <a:picLocks noChangeAspect="1" noChangeArrowheads="1"/>
            </p:cNvPicPr>
            <p:nvPr/>
          </p:nvPicPr>
          <p:blipFill>
            <a:blip r:embed="rId6" cstate="print"/>
            <a:srcRect l="40582" t="1749" r="23029" b="1854"/>
            <a:stretch>
              <a:fillRect/>
            </a:stretch>
          </p:blipFill>
          <p:spPr bwMode="auto">
            <a:xfrm>
              <a:off x="4224" y="912"/>
              <a:ext cx="144" cy="1440"/>
            </a:xfrm>
            <a:prstGeom prst="rect">
              <a:avLst/>
            </a:prstGeom>
            <a:noFill/>
            <a:ln>
              <a:solidFill>
                <a:schemeClr val="bg1"/>
              </a:solidFill>
            </a:ln>
          </p:spPr>
        </p:pic>
        <p:sp>
          <p:nvSpPr>
            <p:cNvPr id="34" name="Text Box 32">
              <a:extLst>
                <a:ext uri="{FF2B5EF4-FFF2-40B4-BE49-F238E27FC236}">
                  <a16:creationId xmlns:a16="http://schemas.microsoft.com/office/drawing/2014/main" id="{1A058EEF-FE2C-46BB-AF17-1C7FA7D38395}"/>
                </a:ext>
              </a:extLst>
            </p:cNvPr>
            <p:cNvSpPr txBox="1">
              <a:spLocks noChangeAspect="1" noChangeArrowheads="1"/>
            </p:cNvSpPr>
            <p:nvPr/>
          </p:nvSpPr>
          <p:spPr bwMode="auto">
            <a:xfrm>
              <a:off x="4368" y="816"/>
              <a:ext cx="384"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ea typeface="+mn-ea"/>
                  <a:cs typeface="Arial" pitchFamily="34" charset="0"/>
                </a:rPr>
                <a:t>High</a:t>
              </a:r>
            </a:p>
          </p:txBody>
        </p:sp>
        <p:sp>
          <p:nvSpPr>
            <p:cNvPr id="35" name="Text Box 33">
              <a:extLst>
                <a:ext uri="{FF2B5EF4-FFF2-40B4-BE49-F238E27FC236}">
                  <a16:creationId xmlns:a16="http://schemas.microsoft.com/office/drawing/2014/main" id="{30A965F7-54E3-4A99-A507-D33C12A5FFFA}"/>
                </a:ext>
              </a:extLst>
            </p:cNvPr>
            <p:cNvSpPr txBox="1">
              <a:spLocks noChangeAspect="1" noChangeArrowheads="1"/>
            </p:cNvSpPr>
            <p:nvPr/>
          </p:nvSpPr>
          <p:spPr bwMode="auto">
            <a:xfrm>
              <a:off x="4368" y="2208"/>
              <a:ext cx="384" cy="26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ea typeface="+mn-ea"/>
                  <a:cs typeface="Arial" pitchFamily="34" charset="0"/>
                </a:rPr>
                <a:t>Low</a:t>
              </a:r>
            </a:p>
          </p:txBody>
        </p:sp>
      </p:grpSp>
      <p:sp>
        <p:nvSpPr>
          <p:cNvPr id="6" name="Rectangle 2">
            <a:extLst>
              <a:ext uri="{FF2B5EF4-FFF2-40B4-BE49-F238E27FC236}">
                <a16:creationId xmlns:a16="http://schemas.microsoft.com/office/drawing/2014/main" id="{E1A3D8F9-4BB6-4E57-82AD-8DE6D5D9B9B9}"/>
              </a:ext>
            </a:extLst>
          </p:cNvPr>
          <p:cNvSpPr>
            <a:spLocks noChangeArrowheads="1"/>
          </p:cNvSpPr>
          <p:nvPr/>
        </p:nvSpPr>
        <p:spPr bwMode="auto">
          <a:xfrm>
            <a:off x="0" y="-112712"/>
            <a:ext cx="4267200" cy="1284983"/>
          </a:xfrm>
          <a:prstGeom prst="rect">
            <a:avLst/>
          </a:prstGeom>
          <a:noFill/>
          <a:ln w="9525">
            <a:noFill/>
            <a:miter lim="800000"/>
            <a:headEnd/>
            <a:tailEnd/>
          </a:ln>
          <a:effectLst>
            <a:outerShdw dist="45791" dir="8778596" algn="ctr" rotWithShape="0">
              <a:srgbClr val="000000"/>
            </a:outerShdw>
          </a:effectLst>
        </p:spPr>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After footprint suppression</a:t>
            </a:r>
          </a:p>
        </p:txBody>
      </p:sp>
      <p:sp>
        <p:nvSpPr>
          <p:cNvPr id="7" name="Text Box 5">
            <a:extLst>
              <a:ext uri="{FF2B5EF4-FFF2-40B4-BE49-F238E27FC236}">
                <a16:creationId xmlns:a16="http://schemas.microsoft.com/office/drawing/2014/main" id="{AF75B548-CDAC-44B2-B7F2-60896ABA4FD0}"/>
              </a:ext>
            </a:extLst>
          </p:cNvPr>
          <p:cNvSpPr txBox="1">
            <a:spLocks noChangeArrowheads="1"/>
          </p:cNvSpPr>
          <p:nvPr/>
        </p:nvSpPr>
        <p:spPr bwMode="auto">
          <a:xfrm>
            <a:off x="8001000" y="5715000"/>
            <a:ext cx="2667000" cy="78483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a:t>
            </a: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=600 ms: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San Andres level</a:t>
            </a:r>
          </a:p>
        </p:txBody>
      </p:sp>
      <p:sp>
        <p:nvSpPr>
          <p:cNvPr id="8" name="Text Box 6">
            <a:extLst>
              <a:ext uri="{FF2B5EF4-FFF2-40B4-BE49-F238E27FC236}">
                <a16:creationId xmlns:a16="http://schemas.microsoft.com/office/drawing/2014/main" id="{ADCB44BB-DF61-4B3E-ADF5-99E777486C9B}"/>
              </a:ext>
            </a:extLst>
          </p:cNvPr>
          <p:cNvSpPr txBox="1">
            <a:spLocks noChangeArrowheads="1"/>
          </p:cNvSpPr>
          <p:nvPr/>
        </p:nvSpPr>
        <p:spPr bwMode="auto">
          <a:xfrm>
            <a:off x="8001000" y="2819400"/>
            <a:ext cx="22098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a:t>
            </a: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=500 ms</a:t>
            </a:r>
          </a:p>
        </p:txBody>
      </p:sp>
      <p:sp>
        <p:nvSpPr>
          <p:cNvPr id="4" name="Slide Number Placeholder 3">
            <a:extLst>
              <a:ext uri="{FF2B5EF4-FFF2-40B4-BE49-F238E27FC236}">
                <a16:creationId xmlns:a16="http://schemas.microsoft.com/office/drawing/2014/main" id="{BF1C2EA4-5DCB-1F5F-2291-5CF1A036ADFB}"/>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29</a:t>
            </a:fld>
            <a:endParaRPr lang="en-US" dirty="0">
              <a:solidFill>
                <a:schemeClr val="tx1"/>
              </a:solidFill>
            </a:endParaRPr>
          </a:p>
        </p:txBody>
      </p:sp>
    </p:spTree>
    <p:extLst>
      <p:ext uri="{BB962C8B-B14F-4D97-AF65-F5344CB8AC3E}">
        <p14:creationId xmlns:p14="http://schemas.microsoft.com/office/powerpoint/2010/main" val="113985290"/>
      </p:ext>
    </p:extLst>
  </p:cSld>
  <p:clrMapOvr>
    <a:masterClrMapping/>
  </p:clrMapOvr>
  <mc:AlternateContent xmlns:mc="http://schemas.openxmlformats.org/markup-compatibility/2006" xmlns:p14="http://schemas.microsoft.com/office/powerpoint/2010/main">
    <mc:Choice Requires="p14">
      <p:transition spd="slow" p14:dur="2000" advTm="34988"/>
    </mc:Choice>
    <mc:Fallback xmlns="">
      <p:transition spd="slow" advTm="3498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558188"/>
          </a:xfrm>
        </p:spPr>
        <p:txBody>
          <a:bodyPr/>
          <a:lstStyle/>
          <a:p>
            <a:r>
              <a:rPr lang="en-US" dirty="0"/>
              <a:t>Causes of Acquisition Footprint</a:t>
            </a:r>
          </a:p>
        </p:txBody>
      </p:sp>
      <p:sp>
        <p:nvSpPr>
          <p:cNvPr id="4" name="Content Placeholder 3"/>
          <p:cNvSpPr>
            <a:spLocks noGrp="1"/>
          </p:cNvSpPr>
          <p:nvPr>
            <p:ph sz="half" idx="1"/>
          </p:nvPr>
        </p:nvSpPr>
        <p:spPr>
          <a:xfrm>
            <a:off x="148856" y="1199003"/>
            <a:ext cx="12043144" cy="3256040"/>
          </a:xfrm>
        </p:spPr>
        <p:txBody>
          <a:bodyPr>
            <a:noAutofit/>
          </a:bodyPr>
          <a:lstStyle/>
          <a:p>
            <a:pPr marL="914400" lvl="1" indent="-457200"/>
            <a:r>
              <a:rPr lang="en-US" dirty="0">
                <a:effectLst/>
              </a:rPr>
              <a:t>Aliased backscattered noise, e.g. ground roll and low-velocity shallow diffractions</a:t>
            </a:r>
          </a:p>
          <a:p>
            <a:pPr marL="914400" lvl="1" indent="-457200"/>
            <a:endParaRPr lang="en-US" dirty="0">
              <a:effectLst/>
            </a:endParaRPr>
          </a:p>
          <a:p>
            <a:pPr marL="914400" lvl="1" indent="-457200"/>
            <a:r>
              <a:rPr lang="en-US" dirty="0">
                <a:effectLst/>
              </a:rPr>
              <a:t>Bin-to-bin variations in the distributions of offsets and azimuths that exacerbate AVO effects</a:t>
            </a:r>
          </a:p>
          <a:p>
            <a:pPr marL="914400" lvl="1" indent="-457200"/>
            <a:endParaRPr lang="en-US" dirty="0">
              <a:effectLst/>
            </a:endParaRPr>
          </a:p>
          <a:p>
            <a:pPr marL="914400" lvl="1" indent="-457200"/>
            <a:r>
              <a:rPr lang="en-US" dirty="0">
                <a:effectLst/>
              </a:rPr>
              <a:t>Obstacles causing deviations from the desired regular geometry</a:t>
            </a:r>
          </a:p>
          <a:p>
            <a:pPr marL="914400" lvl="1" indent="-457200"/>
            <a:endParaRPr lang="en-US" dirty="0">
              <a:effectLst/>
            </a:endParaRPr>
          </a:p>
          <a:p>
            <a:pPr marL="914400" lvl="1" indent="-457200"/>
            <a:r>
              <a:rPr lang="en-US" dirty="0">
                <a:effectLst/>
              </a:rPr>
              <a:t>Migration operator’s attempt to image steep dips with short horizontal wavenumbers</a:t>
            </a:r>
          </a:p>
          <a:p>
            <a:pPr marL="914400" lvl="1" indent="-457200"/>
            <a:endParaRPr lang="en-US" dirty="0">
              <a:effectLst/>
            </a:endParaRPr>
          </a:p>
          <a:p>
            <a:pPr marL="914400" lvl="1" indent="-457200"/>
            <a:endParaRPr lang="en-US" dirty="0"/>
          </a:p>
        </p:txBody>
      </p:sp>
      <p:sp>
        <p:nvSpPr>
          <p:cNvPr id="5" name="Slide Number Placeholder 4">
            <a:extLst>
              <a:ext uri="{FF2B5EF4-FFF2-40B4-BE49-F238E27FC236}">
                <a16:creationId xmlns:a16="http://schemas.microsoft.com/office/drawing/2014/main" id="{5B86F646-7A96-424E-18EB-8ACA9B1E2CC8}"/>
              </a:ext>
            </a:extLst>
          </p:cNvPr>
          <p:cNvSpPr>
            <a:spLocks noGrp="1"/>
          </p:cNvSpPr>
          <p:nvPr>
            <p:ph type="sldNum" sz="quarter" idx="10"/>
          </p:nvPr>
        </p:nvSpPr>
        <p:spPr/>
        <p:txBody>
          <a:bodyPr/>
          <a:lstStyle/>
          <a:p>
            <a:pPr>
              <a:defRPr/>
            </a:pPr>
            <a:r>
              <a:rPr lang="en-US"/>
              <a:t>10c-</a:t>
            </a:r>
            <a:fld id="{E6C87FD6-13D6-467D-AEFA-06969EA3EBE3}" type="slidenum">
              <a:rPr lang="en-US" smtClean="0"/>
              <a:pPr>
                <a:defRPr/>
              </a:pPr>
              <a:t>3</a:t>
            </a:fld>
            <a:endParaRPr lang="en-US" dirty="0">
              <a:solidFill>
                <a:schemeClr val="tx1"/>
              </a:solidFill>
            </a:endParaRPr>
          </a:p>
        </p:txBody>
      </p:sp>
    </p:spTree>
    <p:extLst>
      <p:ext uri="{BB962C8B-B14F-4D97-AF65-F5344CB8AC3E}">
        <p14:creationId xmlns:p14="http://schemas.microsoft.com/office/powerpoint/2010/main" val="149553125"/>
      </p:ext>
    </p:extLst>
  </p:cSld>
  <p:clrMapOvr>
    <a:masterClrMapping/>
  </p:clrMapOvr>
  <mc:AlternateContent xmlns:mc="http://schemas.openxmlformats.org/markup-compatibility/2006" xmlns:p14="http://schemas.microsoft.com/office/powerpoint/2010/main">
    <mc:Choice Requires="p14">
      <p:transition spd="slow" p14:dur="2000" advTm="76682"/>
    </mc:Choice>
    <mc:Fallback xmlns="">
      <p:transition spd="slow" advTm="7668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ChangeArrowheads="1"/>
          </p:cNvSpPr>
          <p:nvPr/>
        </p:nvSpPr>
        <p:spPr bwMode="auto">
          <a:xfrm>
            <a:off x="82550" y="85169"/>
            <a:ext cx="8216900" cy="544513"/>
          </a:xfrm>
          <a:prstGeom prst="rect">
            <a:avLst/>
          </a:prstGeom>
          <a:noFill/>
          <a:ln w="9525">
            <a:noFill/>
            <a:miter lim="800000"/>
            <a:headEnd/>
            <a:tailEnd/>
          </a:ln>
          <a:effectLst>
            <a:outerShdw dist="45791" dir="8778596" algn="ctr" rotWithShape="0">
              <a:srgbClr val="000000"/>
            </a:outerShdw>
          </a:effectLst>
        </p:spPr>
        <p:txBody>
          <a:bodyPr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Pitfalls in </a:t>
            </a: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x</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a:t>
            </a:r>
            <a:r>
              <a:rPr kumimoji="0" lang="en-US" sz="3200" b="0" i="1"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k</a:t>
            </a:r>
            <a:r>
              <a:rPr kumimoji="0" lang="en-US" sz="3200" b="0" i="0" u="none" strike="noStrike" kern="1200" cap="none" spc="0" normalizeH="0" baseline="-25000" noProof="0" dirty="0">
                <a:ln>
                  <a:noFill/>
                </a:ln>
                <a:solidFill>
                  <a:srgbClr val="FFCC00"/>
                </a:solidFill>
                <a:effectLst>
                  <a:outerShdw blurRad="38100" dist="38100" dir="2700000" algn="tl">
                    <a:srgbClr val="000000"/>
                  </a:outerShdw>
                </a:effectLst>
                <a:uLnTx/>
                <a:uFillTx/>
                <a:ea typeface="+mn-ea"/>
                <a:cs typeface="+mn-cs"/>
              </a:rPr>
              <a:t>y</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 footprint suppression</a:t>
            </a:r>
            <a:endPar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endParaRPr>
          </a:p>
        </p:txBody>
      </p:sp>
      <p:pic>
        <p:nvPicPr>
          <p:cNvPr id="204806" name="Picture 6"/>
          <p:cNvPicPr>
            <a:picLocks noChangeAspect="1" noChangeArrowheads="1"/>
          </p:cNvPicPr>
          <p:nvPr/>
        </p:nvPicPr>
        <p:blipFill>
          <a:blip r:embed="rId3" cstate="print"/>
          <a:srcRect/>
          <a:stretch>
            <a:fillRect/>
          </a:stretch>
        </p:blipFill>
        <p:spPr bwMode="auto">
          <a:xfrm>
            <a:off x="4198939" y="1524001"/>
            <a:ext cx="3468687" cy="2817813"/>
          </a:xfrm>
          <a:prstGeom prst="rect">
            <a:avLst/>
          </a:prstGeom>
          <a:noFill/>
          <a:ln w="9525">
            <a:noFill/>
            <a:miter lim="800000"/>
            <a:headEnd/>
            <a:tailEnd/>
          </a:ln>
          <a:effectLst/>
        </p:spPr>
      </p:pic>
      <p:sp>
        <p:nvSpPr>
          <p:cNvPr id="204814" name="Text Box 14"/>
          <p:cNvSpPr txBox="1">
            <a:spLocks noChangeArrowheads="1"/>
          </p:cNvSpPr>
          <p:nvPr/>
        </p:nvSpPr>
        <p:spPr bwMode="auto">
          <a:xfrm>
            <a:off x="3613150" y="3078163"/>
            <a:ext cx="577850" cy="369332"/>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A</a:t>
            </a:r>
          </a:p>
        </p:txBody>
      </p:sp>
      <p:sp>
        <p:nvSpPr>
          <p:cNvPr id="204815" name="Text Box 15"/>
          <p:cNvSpPr txBox="1">
            <a:spLocks noChangeArrowheads="1"/>
          </p:cNvSpPr>
          <p:nvPr/>
        </p:nvSpPr>
        <p:spPr bwMode="auto">
          <a:xfrm>
            <a:off x="7651750" y="3078163"/>
            <a:ext cx="57785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A’</a:t>
            </a:r>
          </a:p>
        </p:txBody>
      </p:sp>
      <p:sp>
        <p:nvSpPr>
          <p:cNvPr id="204819" name="AutoShape 19"/>
          <p:cNvSpPr>
            <a:spLocks noChangeArrowheads="1"/>
          </p:cNvSpPr>
          <p:nvPr/>
        </p:nvSpPr>
        <p:spPr bwMode="auto">
          <a:xfrm rot="-2801081">
            <a:off x="6805613" y="3327401"/>
            <a:ext cx="279400" cy="288925"/>
          </a:xfrm>
          <a:prstGeom prst="rightArrow">
            <a:avLst>
              <a:gd name="adj1" fmla="val 50000"/>
              <a:gd name="adj2" fmla="val 25000"/>
            </a:avLst>
          </a:prstGeom>
          <a:solidFill>
            <a:srgbClr val="00FF00">
              <a:alpha val="39000"/>
            </a:srgbClr>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sp>
        <p:nvSpPr>
          <p:cNvPr id="204844" name="Text Box 44"/>
          <p:cNvSpPr txBox="1">
            <a:spLocks noChangeArrowheads="1"/>
          </p:cNvSpPr>
          <p:nvPr/>
        </p:nvSpPr>
        <p:spPr bwMode="auto">
          <a:xfrm>
            <a:off x="3352800" y="4724400"/>
            <a:ext cx="5334000" cy="369332"/>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Time slice through “noise” at </a:t>
            </a:r>
            <a:r>
              <a:rPr kumimoji="0" lang="en-US"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 </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 0.5 s</a:t>
            </a:r>
          </a:p>
        </p:txBody>
      </p:sp>
      <p:sp>
        <p:nvSpPr>
          <p:cNvPr id="10" name="Text Box 5">
            <a:extLst>
              <a:ext uri="{FF2B5EF4-FFF2-40B4-BE49-F238E27FC236}">
                <a16:creationId xmlns:a16="http://schemas.microsoft.com/office/drawing/2014/main" id="{CD65B642-FCEB-4B83-928C-C6B30B0B7325}"/>
              </a:ext>
            </a:extLst>
          </p:cNvPr>
          <p:cNvSpPr txBox="1">
            <a:spLocks noChangeArrowheads="1"/>
          </p:cNvSpPr>
          <p:nvPr/>
        </p:nvSpPr>
        <p:spPr bwMode="auto">
          <a:xfrm>
            <a:off x="9291975" y="6454278"/>
            <a:ext cx="2900025" cy="369332"/>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3" name="Slide Number Placeholder 2">
            <a:extLst>
              <a:ext uri="{FF2B5EF4-FFF2-40B4-BE49-F238E27FC236}">
                <a16:creationId xmlns:a16="http://schemas.microsoft.com/office/drawing/2014/main" id="{8942BC89-81B6-9FA3-650E-A53A3570E52B}"/>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30</a:t>
            </a:fld>
            <a:endParaRPr lang="en-US" dirty="0">
              <a:solidFill>
                <a:schemeClr val="tx1"/>
              </a:solidFill>
            </a:endParaRPr>
          </a:p>
        </p:txBody>
      </p:sp>
    </p:spTree>
    <p:extLst>
      <p:ext uri="{BB962C8B-B14F-4D97-AF65-F5344CB8AC3E}">
        <p14:creationId xmlns:p14="http://schemas.microsoft.com/office/powerpoint/2010/main" val="2526198339"/>
      </p:ext>
    </p:extLst>
  </p:cSld>
  <p:clrMapOvr>
    <a:masterClrMapping/>
  </p:clrMapOvr>
  <mc:AlternateContent xmlns:mc="http://schemas.openxmlformats.org/markup-compatibility/2006" xmlns:p14="http://schemas.microsoft.com/office/powerpoint/2010/main">
    <mc:Choice Requires="p14">
      <p:transition spd="slow" p14:dur="2000" advTm="20878"/>
    </mc:Choice>
    <mc:Fallback xmlns="">
      <p:transition spd="slow" advTm="2087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80" name="Picture 24"/>
          <p:cNvPicPr>
            <a:picLocks noChangeAspect="1" noChangeArrowheads="1"/>
          </p:cNvPicPr>
          <p:nvPr/>
        </p:nvPicPr>
        <p:blipFill>
          <a:blip r:embed="rId3" cstate="print"/>
          <a:srcRect/>
          <a:stretch>
            <a:fillRect/>
          </a:stretch>
        </p:blipFill>
        <p:spPr bwMode="auto">
          <a:xfrm>
            <a:off x="2590800" y="4041776"/>
            <a:ext cx="3468688" cy="2816225"/>
          </a:xfrm>
          <a:prstGeom prst="rect">
            <a:avLst/>
          </a:prstGeom>
          <a:noFill/>
          <a:ln w="9525">
            <a:noFill/>
            <a:miter lim="800000"/>
            <a:headEnd/>
            <a:tailEnd/>
          </a:ln>
          <a:effectLst/>
        </p:spPr>
      </p:pic>
      <p:grpSp>
        <p:nvGrpSpPr>
          <p:cNvPr id="2" name="Group 49"/>
          <p:cNvGrpSpPr>
            <a:grpSpLocks/>
          </p:cNvGrpSpPr>
          <p:nvPr/>
        </p:nvGrpSpPr>
        <p:grpSpPr bwMode="auto">
          <a:xfrm>
            <a:off x="6248400" y="1981201"/>
            <a:ext cx="4541838" cy="3260725"/>
            <a:chOff x="2563" y="288"/>
            <a:chExt cx="2861" cy="2054"/>
          </a:xfrm>
        </p:grpSpPr>
        <p:pic>
          <p:nvPicPr>
            <p:cNvPr id="224259" name="Picture 3"/>
            <p:cNvPicPr>
              <a:picLocks noChangeAspect="1" noChangeArrowheads="1"/>
            </p:cNvPicPr>
            <p:nvPr/>
          </p:nvPicPr>
          <p:blipFill>
            <a:blip r:embed="rId4" cstate="print"/>
            <a:srcRect/>
            <a:stretch>
              <a:fillRect/>
            </a:stretch>
          </p:blipFill>
          <p:spPr bwMode="auto">
            <a:xfrm>
              <a:off x="3080" y="501"/>
              <a:ext cx="2184" cy="1775"/>
            </a:xfrm>
            <a:prstGeom prst="rect">
              <a:avLst/>
            </a:prstGeom>
            <a:noFill/>
            <a:ln w="9525">
              <a:noFill/>
              <a:miter lim="800000"/>
              <a:headEnd/>
              <a:tailEnd/>
            </a:ln>
            <a:effectLst/>
          </p:spPr>
        </p:pic>
        <p:grpSp>
          <p:nvGrpSpPr>
            <p:cNvPr id="3" name="Group 37"/>
            <p:cNvGrpSpPr>
              <a:grpSpLocks/>
            </p:cNvGrpSpPr>
            <p:nvPr/>
          </p:nvGrpSpPr>
          <p:grpSpPr bwMode="auto">
            <a:xfrm>
              <a:off x="2563" y="288"/>
              <a:ext cx="2861" cy="2054"/>
              <a:chOff x="2563" y="288"/>
              <a:chExt cx="2861" cy="2054"/>
            </a:xfrm>
          </p:grpSpPr>
          <p:sp>
            <p:nvSpPr>
              <p:cNvPr id="224267" name="Text Box 11"/>
              <p:cNvSpPr txBox="1">
                <a:spLocks noChangeArrowheads="1"/>
              </p:cNvSpPr>
              <p:nvPr/>
            </p:nvSpPr>
            <p:spPr bwMode="auto">
              <a:xfrm>
                <a:off x="5088" y="288"/>
                <a:ext cx="336" cy="23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A’</a:t>
                </a:r>
              </a:p>
            </p:txBody>
          </p:sp>
          <p:sp>
            <p:nvSpPr>
              <p:cNvPr id="224270" name="Text Box 14"/>
              <p:cNvSpPr txBox="1">
                <a:spLocks noChangeArrowheads="1"/>
              </p:cNvSpPr>
              <p:nvPr/>
            </p:nvSpPr>
            <p:spPr bwMode="auto">
              <a:xfrm>
                <a:off x="2976" y="288"/>
                <a:ext cx="364" cy="23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A</a:t>
                </a:r>
              </a:p>
            </p:txBody>
          </p:sp>
          <p:sp>
            <p:nvSpPr>
              <p:cNvPr id="224290" name="Line 34"/>
              <p:cNvSpPr>
                <a:spLocks noChangeShapeType="1"/>
              </p:cNvSpPr>
              <p:nvPr/>
            </p:nvSpPr>
            <p:spPr bwMode="auto">
              <a:xfrm flipH="1" flipV="1">
                <a:off x="3065" y="1688"/>
                <a:ext cx="2184" cy="4"/>
              </a:xfrm>
              <a:prstGeom prst="line">
                <a:avLst/>
              </a:prstGeom>
              <a:noFill/>
              <a:ln w="25400">
                <a:solidFill>
                  <a:srgbClr val="FF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grpSp>
            <p:nvGrpSpPr>
              <p:cNvPr id="4" name="Group 36"/>
              <p:cNvGrpSpPr>
                <a:grpSpLocks/>
              </p:cNvGrpSpPr>
              <p:nvPr/>
            </p:nvGrpSpPr>
            <p:grpSpPr bwMode="auto">
              <a:xfrm>
                <a:off x="2563" y="493"/>
                <a:ext cx="480" cy="1849"/>
                <a:chOff x="2563" y="493"/>
                <a:chExt cx="480" cy="1849"/>
              </a:xfrm>
            </p:grpSpPr>
            <p:sp>
              <p:nvSpPr>
                <p:cNvPr id="224263" name="Text Box 7"/>
                <p:cNvSpPr txBox="1">
                  <a:spLocks noChangeArrowheads="1"/>
                </p:cNvSpPr>
                <p:nvPr/>
              </p:nvSpPr>
              <p:spPr bwMode="auto">
                <a:xfrm>
                  <a:off x="2681" y="1024"/>
                  <a:ext cx="343" cy="173"/>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0.4 </a:t>
                  </a:r>
                </a:p>
              </p:txBody>
            </p:sp>
            <p:sp>
              <p:nvSpPr>
                <p:cNvPr id="224264" name="Text Box 8"/>
                <p:cNvSpPr txBox="1">
                  <a:spLocks noChangeArrowheads="1"/>
                </p:cNvSpPr>
                <p:nvPr/>
              </p:nvSpPr>
              <p:spPr bwMode="auto">
                <a:xfrm>
                  <a:off x="2640" y="1621"/>
                  <a:ext cx="391" cy="173"/>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0.5 </a:t>
                  </a:r>
                </a:p>
              </p:txBody>
            </p:sp>
            <p:sp>
              <p:nvSpPr>
                <p:cNvPr id="224265" name="Text Box 9"/>
                <p:cNvSpPr txBox="1">
                  <a:spLocks noChangeArrowheads="1"/>
                </p:cNvSpPr>
                <p:nvPr/>
              </p:nvSpPr>
              <p:spPr bwMode="auto">
                <a:xfrm>
                  <a:off x="2688" y="2169"/>
                  <a:ext cx="343" cy="173"/>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0.6 </a:t>
                  </a:r>
                </a:p>
              </p:txBody>
            </p:sp>
            <p:sp>
              <p:nvSpPr>
                <p:cNvPr id="224266" name="Text Box 10"/>
                <p:cNvSpPr txBox="1">
                  <a:spLocks noChangeArrowheads="1"/>
                </p:cNvSpPr>
                <p:nvPr/>
              </p:nvSpPr>
              <p:spPr bwMode="auto">
                <a:xfrm>
                  <a:off x="2688" y="493"/>
                  <a:ext cx="355" cy="173"/>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0.3 </a:t>
                  </a:r>
                </a:p>
              </p:txBody>
            </p:sp>
            <p:sp>
              <p:nvSpPr>
                <p:cNvPr id="224291" name="Text Box 35"/>
                <p:cNvSpPr txBox="1">
                  <a:spLocks noChangeArrowheads="1"/>
                </p:cNvSpPr>
                <p:nvPr/>
              </p:nvSpPr>
              <p:spPr bwMode="auto">
                <a:xfrm rot="-5400000">
                  <a:off x="2334" y="1344"/>
                  <a:ext cx="631" cy="173"/>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Time (s)</a:t>
                  </a:r>
                </a:p>
              </p:txBody>
            </p:sp>
          </p:grpSp>
        </p:grpSp>
      </p:grpSp>
      <p:grpSp>
        <p:nvGrpSpPr>
          <p:cNvPr id="5" name="Group 50"/>
          <p:cNvGrpSpPr>
            <a:grpSpLocks/>
          </p:cNvGrpSpPr>
          <p:nvPr/>
        </p:nvGrpSpPr>
        <p:grpSpPr bwMode="auto">
          <a:xfrm>
            <a:off x="1752600" y="381001"/>
            <a:ext cx="4541838" cy="3260725"/>
            <a:chOff x="67" y="2170"/>
            <a:chExt cx="2861" cy="2054"/>
          </a:xfrm>
        </p:grpSpPr>
        <p:pic>
          <p:nvPicPr>
            <p:cNvPr id="224273" name="Picture 17"/>
            <p:cNvPicPr>
              <a:picLocks noChangeAspect="1" noChangeArrowheads="1"/>
            </p:cNvPicPr>
            <p:nvPr/>
          </p:nvPicPr>
          <p:blipFill>
            <a:blip r:embed="rId5" cstate="print"/>
            <a:srcRect/>
            <a:stretch>
              <a:fillRect/>
            </a:stretch>
          </p:blipFill>
          <p:spPr bwMode="auto">
            <a:xfrm>
              <a:off x="572" y="2393"/>
              <a:ext cx="2185" cy="1775"/>
            </a:xfrm>
            <a:prstGeom prst="rect">
              <a:avLst/>
            </a:prstGeom>
            <a:noFill/>
            <a:ln w="9525">
              <a:noFill/>
              <a:miter lim="800000"/>
              <a:headEnd/>
              <a:tailEnd/>
            </a:ln>
            <a:effectLst/>
          </p:spPr>
        </p:pic>
        <p:grpSp>
          <p:nvGrpSpPr>
            <p:cNvPr id="6" name="Group 38"/>
            <p:cNvGrpSpPr>
              <a:grpSpLocks/>
            </p:cNvGrpSpPr>
            <p:nvPr/>
          </p:nvGrpSpPr>
          <p:grpSpPr bwMode="auto">
            <a:xfrm>
              <a:off x="67" y="2170"/>
              <a:ext cx="2861" cy="2054"/>
              <a:chOff x="2563" y="288"/>
              <a:chExt cx="2861" cy="2054"/>
            </a:xfrm>
          </p:grpSpPr>
          <p:sp>
            <p:nvSpPr>
              <p:cNvPr id="224295" name="Text Box 39"/>
              <p:cNvSpPr txBox="1">
                <a:spLocks noChangeArrowheads="1"/>
              </p:cNvSpPr>
              <p:nvPr/>
            </p:nvSpPr>
            <p:spPr bwMode="auto">
              <a:xfrm>
                <a:off x="5088" y="288"/>
                <a:ext cx="336" cy="23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A’</a:t>
                </a:r>
              </a:p>
            </p:txBody>
          </p:sp>
          <p:sp>
            <p:nvSpPr>
              <p:cNvPr id="224296" name="Text Box 40"/>
              <p:cNvSpPr txBox="1">
                <a:spLocks noChangeArrowheads="1"/>
              </p:cNvSpPr>
              <p:nvPr/>
            </p:nvSpPr>
            <p:spPr bwMode="auto">
              <a:xfrm>
                <a:off x="2976" y="288"/>
                <a:ext cx="364" cy="23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A</a:t>
                </a:r>
              </a:p>
            </p:txBody>
          </p:sp>
          <p:sp>
            <p:nvSpPr>
              <p:cNvPr id="224298" name="Line 42"/>
              <p:cNvSpPr>
                <a:spLocks noChangeShapeType="1"/>
              </p:cNvSpPr>
              <p:nvPr/>
            </p:nvSpPr>
            <p:spPr bwMode="auto">
              <a:xfrm flipH="1" flipV="1">
                <a:off x="3065" y="1688"/>
                <a:ext cx="2184" cy="4"/>
              </a:xfrm>
              <a:prstGeom prst="line">
                <a:avLst/>
              </a:prstGeom>
              <a:noFill/>
              <a:ln w="25400">
                <a:solidFill>
                  <a:srgbClr val="FF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grpSp>
            <p:nvGrpSpPr>
              <p:cNvPr id="7" name="Group 43"/>
              <p:cNvGrpSpPr>
                <a:grpSpLocks/>
              </p:cNvGrpSpPr>
              <p:nvPr/>
            </p:nvGrpSpPr>
            <p:grpSpPr bwMode="auto">
              <a:xfrm>
                <a:off x="2563" y="493"/>
                <a:ext cx="480" cy="1849"/>
                <a:chOff x="2563" y="493"/>
                <a:chExt cx="480" cy="1849"/>
              </a:xfrm>
            </p:grpSpPr>
            <p:sp>
              <p:nvSpPr>
                <p:cNvPr id="224300" name="Text Box 44"/>
                <p:cNvSpPr txBox="1">
                  <a:spLocks noChangeArrowheads="1"/>
                </p:cNvSpPr>
                <p:nvPr/>
              </p:nvSpPr>
              <p:spPr bwMode="auto">
                <a:xfrm>
                  <a:off x="2681" y="1024"/>
                  <a:ext cx="343" cy="173"/>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0.4 </a:t>
                  </a:r>
                </a:p>
              </p:txBody>
            </p:sp>
            <p:sp>
              <p:nvSpPr>
                <p:cNvPr id="224301" name="Text Box 45"/>
                <p:cNvSpPr txBox="1">
                  <a:spLocks noChangeArrowheads="1"/>
                </p:cNvSpPr>
                <p:nvPr/>
              </p:nvSpPr>
              <p:spPr bwMode="auto">
                <a:xfrm>
                  <a:off x="2640" y="1621"/>
                  <a:ext cx="391" cy="173"/>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0.5 </a:t>
                  </a:r>
                </a:p>
              </p:txBody>
            </p:sp>
            <p:sp>
              <p:nvSpPr>
                <p:cNvPr id="224302" name="Text Box 46"/>
                <p:cNvSpPr txBox="1">
                  <a:spLocks noChangeArrowheads="1"/>
                </p:cNvSpPr>
                <p:nvPr/>
              </p:nvSpPr>
              <p:spPr bwMode="auto">
                <a:xfrm>
                  <a:off x="2688" y="2169"/>
                  <a:ext cx="343" cy="173"/>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0.6 </a:t>
                  </a:r>
                </a:p>
              </p:txBody>
            </p:sp>
            <p:sp>
              <p:nvSpPr>
                <p:cNvPr id="224303" name="Text Box 47"/>
                <p:cNvSpPr txBox="1">
                  <a:spLocks noChangeArrowheads="1"/>
                </p:cNvSpPr>
                <p:nvPr/>
              </p:nvSpPr>
              <p:spPr bwMode="auto">
                <a:xfrm>
                  <a:off x="2688" y="493"/>
                  <a:ext cx="355" cy="173"/>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0.3 </a:t>
                  </a:r>
                </a:p>
              </p:txBody>
            </p:sp>
            <p:sp>
              <p:nvSpPr>
                <p:cNvPr id="224304" name="Text Box 48"/>
                <p:cNvSpPr txBox="1">
                  <a:spLocks noChangeArrowheads="1"/>
                </p:cNvSpPr>
                <p:nvPr/>
              </p:nvSpPr>
              <p:spPr bwMode="auto">
                <a:xfrm rot="-5400000">
                  <a:off x="2334" y="1344"/>
                  <a:ext cx="631" cy="173"/>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Time (s)</a:t>
                  </a:r>
                </a:p>
              </p:txBody>
            </p:sp>
          </p:grpSp>
        </p:grpSp>
      </p:grpSp>
      <p:grpSp>
        <p:nvGrpSpPr>
          <p:cNvPr id="8" name="Group 51"/>
          <p:cNvGrpSpPr>
            <a:grpSpLocks/>
          </p:cNvGrpSpPr>
          <p:nvPr/>
        </p:nvGrpSpPr>
        <p:grpSpPr bwMode="auto">
          <a:xfrm>
            <a:off x="1782764" y="3673476"/>
            <a:ext cx="4541837" cy="3260725"/>
            <a:chOff x="2563" y="288"/>
            <a:chExt cx="2861" cy="2054"/>
          </a:xfrm>
        </p:grpSpPr>
        <p:sp>
          <p:nvSpPr>
            <p:cNvPr id="224308" name="Text Box 52"/>
            <p:cNvSpPr txBox="1">
              <a:spLocks noChangeArrowheads="1"/>
            </p:cNvSpPr>
            <p:nvPr/>
          </p:nvSpPr>
          <p:spPr bwMode="auto">
            <a:xfrm>
              <a:off x="5088" y="288"/>
              <a:ext cx="336" cy="23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A’</a:t>
              </a:r>
            </a:p>
          </p:txBody>
        </p:sp>
        <p:sp>
          <p:nvSpPr>
            <p:cNvPr id="224309" name="Text Box 53"/>
            <p:cNvSpPr txBox="1">
              <a:spLocks noChangeArrowheads="1"/>
            </p:cNvSpPr>
            <p:nvPr/>
          </p:nvSpPr>
          <p:spPr bwMode="auto">
            <a:xfrm>
              <a:off x="2976" y="288"/>
              <a:ext cx="364" cy="23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A</a:t>
              </a:r>
            </a:p>
          </p:txBody>
        </p:sp>
        <p:sp>
          <p:nvSpPr>
            <p:cNvPr id="224311" name="Line 55"/>
            <p:cNvSpPr>
              <a:spLocks noChangeShapeType="1"/>
            </p:cNvSpPr>
            <p:nvPr/>
          </p:nvSpPr>
          <p:spPr bwMode="auto">
            <a:xfrm flipH="1" flipV="1">
              <a:off x="3065" y="1688"/>
              <a:ext cx="2184" cy="4"/>
            </a:xfrm>
            <a:prstGeom prst="line">
              <a:avLst/>
            </a:prstGeom>
            <a:noFill/>
            <a:ln w="25400">
              <a:solidFill>
                <a:srgbClr val="FF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itchFamily="34" charset="0"/>
              </a:endParaRPr>
            </a:p>
          </p:txBody>
        </p:sp>
        <p:grpSp>
          <p:nvGrpSpPr>
            <p:cNvPr id="9" name="Group 56"/>
            <p:cNvGrpSpPr>
              <a:grpSpLocks/>
            </p:cNvGrpSpPr>
            <p:nvPr/>
          </p:nvGrpSpPr>
          <p:grpSpPr bwMode="auto">
            <a:xfrm>
              <a:off x="2563" y="493"/>
              <a:ext cx="480" cy="1849"/>
              <a:chOff x="2563" y="493"/>
              <a:chExt cx="480" cy="1849"/>
            </a:xfrm>
          </p:grpSpPr>
          <p:sp>
            <p:nvSpPr>
              <p:cNvPr id="224313" name="Text Box 57"/>
              <p:cNvSpPr txBox="1">
                <a:spLocks noChangeArrowheads="1"/>
              </p:cNvSpPr>
              <p:nvPr/>
            </p:nvSpPr>
            <p:spPr bwMode="auto">
              <a:xfrm>
                <a:off x="2681" y="1024"/>
                <a:ext cx="343" cy="173"/>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0.4 </a:t>
                </a:r>
              </a:p>
            </p:txBody>
          </p:sp>
          <p:sp>
            <p:nvSpPr>
              <p:cNvPr id="224314" name="Text Box 58"/>
              <p:cNvSpPr txBox="1">
                <a:spLocks noChangeArrowheads="1"/>
              </p:cNvSpPr>
              <p:nvPr/>
            </p:nvSpPr>
            <p:spPr bwMode="auto">
              <a:xfrm>
                <a:off x="2640" y="1621"/>
                <a:ext cx="391" cy="173"/>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0.5 </a:t>
                </a:r>
              </a:p>
            </p:txBody>
          </p:sp>
          <p:sp>
            <p:nvSpPr>
              <p:cNvPr id="224315" name="Text Box 59"/>
              <p:cNvSpPr txBox="1">
                <a:spLocks noChangeArrowheads="1"/>
              </p:cNvSpPr>
              <p:nvPr/>
            </p:nvSpPr>
            <p:spPr bwMode="auto">
              <a:xfrm>
                <a:off x="2688" y="2169"/>
                <a:ext cx="343" cy="173"/>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0.6 </a:t>
                </a:r>
              </a:p>
            </p:txBody>
          </p:sp>
          <p:sp>
            <p:nvSpPr>
              <p:cNvPr id="224316" name="Text Box 60"/>
              <p:cNvSpPr txBox="1">
                <a:spLocks noChangeArrowheads="1"/>
              </p:cNvSpPr>
              <p:nvPr/>
            </p:nvSpPr>
            <p:spPr bwMode="auto">
              <a:xfrm>
                <a:off x="2688" y="493"/>
                <a:ext cx="355" cy="173"/>
              </a:xfrm>
              <a:prstGeom prst="rect">
                <a:avLst/>
              </a:prstGeom>
              <a:noFill/>
              <a:ln w="9525">
                <a:noFill/>
                <a:miter lim="800000"/>
                <a:headEnd/>
                <a:tailEnd/>
              </a:ln>
              <a:effectLst/>
            </p:spPr>
            <p:txBody>
              <a:bodyPr>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0.3 </a:t>
                </a:r>
              </a:p>
            </p:txBody>
          </p:sp>
          <p:sp>
            <p:nvSpPr>
              <p:cNvPr id="224317" name="Text Box 61"/>
              <p:cNvSpPr txBox="1">
                <a:spLocks noChangeArrowheads="1"/>
              </p:cNvSpPr>
              <p:nvPr/>
            </p:nvSpPr>
            <p:spPr bwMode="auto">
              <a:xfrm rot="-5400000">
                <a:off x="2334" y="1344"/>
                <a:ext cx="631" cy="173"/>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Time (s)</a:t>
                </a:r>
              </a:p>
            </p:txBody>
          </p:sp>
        </p:grpSp>
      </p:grpSp>
      <p:sp>
        <p:nvSpPr>
          <p:cNvPr id="224318" name="Rectangle 62"/>
          <p:cNvSpPr>
            <a:spLocks noChangeArrowheads="1"/>
          </p:cNvSpPr>
          <p:nvPr/>
        </p:nvSpPr>
        <p:spPr bwMode="auto">
          <a:xfrm>
            <a:off x="7086600" y="4560888"/>
            <a:ext cx="1066800" cy="544512"/>
          </a:xfrm>
          <a:prstGeom prst="rect">
            <a:avLst/>
          </a:prstGeom>
          <a:solidFill>
            <a:srgbClr val="777777"/>
          </a:solidFill>
          <a:ln w="9525">
            <a:noFill/>
            <a:miter lim="800000"/>
            <a:headEnd/>
            <a:tailEnd/>
          </a:ln>
          <a:effectLst>
            <a:outerShdw dist="45791" dir="8778596" algn="ctr" rotWithShape="0">
              <a:srgbClr val="000000"/>
            </a:outerShdw>
          </a:effectLst>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effectLst>
                  <a:outerShdw blurRad="38100" dist="38100" dir="2700000" algn="tl">
                    <a:srgbClr val="000000">
                      <a:alpha val="43137"/>
                    </a:srgbClr>
                  </a:outerShdw>
                </a:effectLst>
                <a:cs typeface="Arial" pitchFamily="34" charset="0"/>
              </a:rPr>
              <a:t>“</a:t>
            </a:r>
            <a:r>
              <a:rPr kumimoji="0" lang="en-US" sz="20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Noise”</a:t>
            </a:r>
          </a:p>
        </p:txBody>
      </p:sp>
      <p:sp>
        <p:nvSpPr>
          <p:cNvPr id="224319" name="Rectangle 63"/>
          <p:cNvSpPr>
            <a:spLocks noChangeArrowheads="1"/>
          </p:cNvSpPr>
          <p:nvPr/>
        </p:nvSpPr>
        <p:spPr bwMode="auto">
          <a:xfrm>
            <a:off x="2590800" y="6313488"/>
            <a:ext cx="1752600" cy="544512"/>
          </a:xfrm>
          <a:prstGeom prst="rect">
            <a:avLst/>
          </a:prstGeom>
          <a:solidFill>
            <a:srgbClr val="777777"/>
          </a:solidFill>
          <a:ln w="9525">
            <a:noFill/>
            <a:miter lim="800000"/>
            <a:headEnd/>
            <a:tailEnd/>
          </a:ln>
          <a:effectLst>
            <a:outerShdw dist="45791" dir="8778596" algn="ctr" rotWithShape="0">
              <a:srgbClr val="000000"/>
            </a:outerShdw>
          </a:effectLst>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Filtered data</a:t>
            </a:r>
          </a:p>
        </p:txBody>
      </p:sp>
      <p:sp>
        <p:nvSpPr>
          <p:cNvPr id="224320" name="Rectangle 64"/>
          <p:cNvSpPr>
            <a:spLocks noChangeArrowheads="1"/>
          </p:cNvSpPr>
          <p:nvPr/>
        </p:nvSpPr>
        <p:spPr bwMode="auto">
          <a:xfrm>
            <a:off x="2590800" y="2971801"/>
            <a:ext cx="1447800" cy="544513"/>
          </a:xfrm>
          <a:prstGeom prst="rect">
            <a:avLst/>
          </a:prstGeom>
          <a:solidFill>
            <a:srgbClr val="777777"/>
          </a:solidFill>
          <a:ln w="9525">
            <a:noFill/>
            <a:miter lim="800000"/>
            <a:headEnd/>
            <a:tailEnd/>
          </a:ln>
          <a:effectLst>
            <a:outerShdw dist="45791" dir="8778596" algn="ctr" rotWithShape="0">
              <a:srgbClr val="000000"/>
            </a:outerShdw>
          </a:effectLst>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Arial" pitchFamily="34" charset="0"/>
              </a:rPr>
              <a:t>Input data</a:t>
            </a:r>
          </a:p>
        </p:txBody>
      </p:sp>
      <p:sp>
        <p:nvSpPr>
          <p:cNvPr id="47" name="Rectangle 2"/>
          <p:cNvSpPr>
            <a:spLocks noChangeArrowheads="1"/>
          </p:cNvSpPr>
          <p:nvPr/>
        </p:nvSpPr>
        <p:spPr bwMode="auto">
          <a:xfrm>
            <a:off x="8118475" y="6424722"/>
            <a:ext cx="4073525" cy="396875"/>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ct val="50000"/>
              </a:spcBef>
              <a:spcAft>
                <a:spcPts val="1350"/>
              </a:spcAft>
              <a:buClr>
                <a:srgbClr val="99284C"/>
              </a:buClr>
              <a:buSzPct val="50000"/>
              <a:buFontTx/>
              <a:buNone/>
              <a:tabLst/>
              <a:defRPr/>
            </a:pPr>
            <a:r>
              <a:rPr kumimoji="0" lang="en-US" sz="200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Arial" pitchFamily="34" charset="0"/>
              </a:rPr>
              <a:t>(Falconer and Marfurt, 2008)</a:t>
            </a:r>
          </a:p>
        </p:txBody>
      </p:sp>
      <p:sp>
        <p:nvSpPr>
          <p:cNvPr id="11" name="Rectangle 4">
            <a:extLst>
              <a:ext uri="{FF2B5EF4-FFF2-40B4-BE49-F238E27FC236}">
                <a16:creationId xmlns:a16="http://schemas.microsoft.com/office/drawing/2014/main" id="{55466DEA-FB7B-44DB-AAD7-3C9D15B5F2A8}"/>
              </a:ext>
            </a:extLst>
          </p:cNvPr>
          <p:cNvSpPr>
            <a:spLocks noChangeArrowheads="1"/>
          </p:cNvSpPr>
          <p:nvPr/>
        </p:nvSpPr>
        <p:spPr bwMode="auto">
          <a:xfrm>
            <a:off x="82550" y="85169"/>
            <a:ext cx="8216900" cy="544513"/>
          </a:xfrm>
          <a:prstGeom prst="rect">
            <a:avLst/>
          </a:prstGeom>
          <a:noFill/>
          <a:ln w="9525">
            <a:noFill/>
            <a:miter lim="800000"/>
            <a:headEnd/>
            <a:tailEnd/>
          </a:ln>
          <a:effectLst>
            <a:outerShdw dist="45791" dir="8778596" algn="ctr" rotWithShape="0">
              <a:srgbClr val="000000"/>
            </a:outerShdw>
          </a:effectLst>
        </p:spPr>
        <p:txBody>
          <a:bodyPr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rPr>
              <a:t>Pitfalls in </a:t>
            </a:r>
            <a:r>
              <a:rPr kumimoji="0" lang="en-US" sz="3200" i="1"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ea typeface="+mn-ea"/>
                <a:cs typeface="+mn-cs"/>
              </a:rPr>
              <a:t>k</a:t>
            </a:r>
            <a:r>
              <a:rPr kumimoji="0" lang="en-US" sz="3200" i="0" u="none" strike="noStrike" kern="1200" cap="none" spc="0" normalizeH="0" baseline="-25000" noProof="0" dirty="0">
                <a:ln>
                  <a:noFill/>
                </a:ln>
                <a:solidFill>
                  <a:srgbClr val="FFCC00"/>
                </a:solidFill>
                <a:effectLst>
                  <a:outerShdw blurRad="38100" dist="38100" dir="2700000" algn="tl">
                    <a:srgbClr val="000000">
                      <a:alpha val="43137"/>
                    </a:srgbClr>
                  </a:outerShdw>
                </a:effectLst>
                <a:uLnTx/>
                <a:uFillTx/>
                <a:ea typeface="+mn-ea"/>
                <a:cs typeface="+mn-cs"/>
              </a:rPr>
              <a:t>x</a:t>
            </a:r>
            <a:r>
              <a:rPr kumimoji="0" lang="en-US" sz="3200"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ea typeface="+mn-ea"/>
                <a:cs typeface="+mn-cs"/>
              </a:rPr>
              <a:t>-</a:t>
            </a:r>
            <a:r>
              <a:rPr kumimoji="0" lang="en-US" sz="3200" i="1"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ea typeface="+mn-ea"/>
                <a:cs typeface="+mn-cs"/>
              </a:rPr>
              <a:t>k</a:t>
            </a:r>
            <a:r>
              <a:rPr kumimoji="0" lang="en-US" sz="3200" i="0" u="none" strike="noStrike" kern="1200" cap="none" spc="0" normalizeH="0" baseline="-25000" noProof="0" dirty="0">
                <a:ln>
                  <a:noFill/>
                </a:ln>
                <a:solidFill>
                  <a:srgbClr val="FFCC00"/>
                </a:solidFill>
                <a:effectLst>
                  <a:outerShdw blurRad="38100" dist="38100" dir="2700000" algn="tl">
                    <a:srgbClr val="000000">
                      <a:alpha val="43137"/>
                    </a:srgbClr>
                  </a:outerShdw>
                </a:effectLst>
                <a:uLnTx/>
                <a:uFillTx/>
                <a:ea typeface="+mn-ea"/>
                <a:cs typeface="+mn-cs"/>
              </a:rPr>
              <a:t>y</a:t>
            </a:r>
            <a:r>
              <a:rPr kumimoji="0" lang="en-US" sz="3200"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ea typeface="+mn-ea"/>
              </a:rPr>
              <a:t> footprint suppression</a:t>
            </a:r>
            <a:endParaRPr kumimoji="0" lang="en-US" sz="320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ea typeface="+mn-ea"/>
              <a:cs typeface="Arial" pitchFamily="34" charset="0"/>
            </a:endParaRPr>
          </a:p>
        </p:txBody>
      </p:sp>
      <p:sp>
        <p:nvSpPr>
          <p:cNvPr id="12" name="Arrow: Right 11">
            <a:extLst>
              <a:ext uri="{FF2B5EF4-FFF2-40B4-BE49-F238E27FC236}">
                <a16:creationId xmlns:a16="http://schemas.microsoft.com/office/drawing/2014/main" id="{26C827EF-4529-48CF-8720-3FAB8D7A5F57}"/>
              </a:ext>
            </a:extLst>
          </p:cNvPr>
          <p:cNvSpPr/>
          <p:nvPr/>
        </p:nvSpPr>
        <p:spPr>
          <a:xfrm rot="3332748" flipH="1">
            <a:off x="5500403" y="3387684"/>
            <a:ext cx="1498630" cy="4545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Dipping reflectors</a:t>
            </a:r>
          </a:p>
        </p:txBody>
      </p:sp>
      <p:sp>
        <p:nvSpPr>
          <p:cNvPr id="13" name="Arrow: Right 12">
            <a:extLst>
              <a:ext uri="{FF2B5EF4-FFF2-40B4-BE49-F238E27FC236}">
                <a16:creationId xmlns:a16="http://schemas.microsoft.com/office/drawing/2014/main" id="{5287824A-CEE0-4807-8E5D-E96C29591B2B}"/>
              </a:ext>
            </a:extLst>
          </p:cNvPr>
          <p:cNvSpPr/>
          <p:nvPr/>
        </p:nvSpPr>
        <p:spPr>
          <a:xfrm rot="3332748" flipH="1">
            <a:off x="9875823" y="4864559"/>
            <a:ext cx="1498630" cy="4545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Dipping reflectors</a:t>
            </a:r>
          </a:p>
        </p:txBody>
      </p:sp>
      <p:graphicFrame>
        <p:nvGraphicFramePr>
          <p:cNvPr id="15" name="Object 14">
            <a:extLst>
              <a:ext uri="{FF2B5EF4-FFF2-40B4-BE49-F238E27FC236}">
                <a16:creationId xmlns:a16="http://schemas.microsoft.com/office/drawing/2014/main" id="{E018E9AD-4734-4C01-BBD7-B75945B48AA1}"/>
              </a:ext>
            </a:extLst>
          </p:cNvPr>
          <p:cNvGraphicFramePr>
            <a:graphicFrameLocks noChangeAspect="1"/>
          </p:cNvGraphicFramePr>
          <p:nvPr>
            <p:extLst>
              <p:ext uri="{D42A27DB-BD31-4B8C-83A1-F6EECF244321}">
                <p14:modId xmlns:p14="http://schemas.microsoft.com/office/powerpoint/2010/main" val="2220885020"/>
              </p:ext>
            </p:extLst>
          </p:nvPr>
        </p:nvGraphicFramePr>
        <p:xfrm>
          <a:off x="7717829" y="871921"/>
          <a:ext cx="2169718" cy="898883"/>
        </p:xfrm>
        <a:graphic>
          <a:graphicData uri="http://schemas.openxmlformats.org/presentationml/2006/ole">
            <mc:AlternateContent xmlns:mc="http://schemas.openxmlformats.org/markup-compatibility/2006">
              <mc:Choice xmlns:v="urn:schemas-microsoft-com:vml" Requires="v">
                <p:oleObj name="Equation" r:id="rId6" imgW="888840" imgH="368280" progId="Equation.DSMT4">
                  <p:embed/>
                </p:oleObj>
              </mc:Choice>
              <mc:Fallback>
                <p:oleObj name="Equation" r:id="rId6" imgW="888840" imgH="368280" progId="Equation.DSMT4">
                  <p:embed/>
                  <p:pic>
                    <p:nvPicPr>
                      <p:cNvPr id="0" name=""/>
                      <p:cNvPicPr/>
                      <p:nvPr/>
                    </p:nvPicPr>
                    <p:blipFill>
                      <a:blip r:embed="rId7"/>
                      <a:stretch>
                        <a:fillRect/>
                      </a:stretch>
                    </p:blipFill>
                    <p:spPr>
                      <a:xfrm>
                        <a:off x="7717829" y="871921"/>
                        <a:ext cx="2169718" cy="898883"/>
                      </a:xfrm>
                      <a:prstGeom prst="rect">
                        <a:avLst/>
                      </a:prstGeom>
                      <a:solidFill>
                        <a:schemeClr val="bg1">
                          <a:lumMod val="85000"/>
                        </a:schemeClr>
                      </a:solidFill>
                    </p:spPr>
                  </p:pic>
                </p:oleObj>
              </mc:Fallback>
            </mc:AlternateContent>
          </a:graphicData>
        </a:graphic>
      </p:graphicFrame>
      <p:sp>
        <p:nvSpPr>
          <p:cNvPr id="14" name="Slide Number Placeholder 13">
            <a:extLst>
              <a:ext uri="{FF2B5EF4-FFF2-40B4-BE49-F238E27FC236}">
                <a16:creationId xmlns:a16="http://schemas.microsoft.com/office/drawing/2014/main" id="{5BC3C1D5-C1FF-D81F-0902-8174B009144F}"/>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31</a:t>
            </a:fld>
            <a:endParaRPr lang="en-US" dirty="0">
              <a:solidFill>
                <a:schemeClr val="tx1"/>
              </a:solidFill>
            </a:endParaRPr>
          </a:p>
        </p:txBody>
      </p:sp>
    </p:spTree>
    <p:extLst>
      <p:ext uri="{BB962C8B-B14F-4D97-AF65-F5344CB8AC3E}">
        <p14:creationId xmlns:p14="http://schemas.microsoft.com/office/powerpoint/2010/main" val="2844307206"/>
      </p:ext>
    </p:extLst>
  </p:cSld>
  <p:clrMapOvr>
    <a:masterClrMapping/>
  </p:clrMapOvr>
  <mc:AlternateContent xmlns:mc="http://schemas.openxmlformats.org/markup-compatibility/2006" xmlns:p14="http://schemas.microsoft.com/office/powerpoint/2010/main">
    <mc:Choice Requires="p14">
      <p:transition spd="slow" p14:dur="2000" advTm="33314"/>
    </mc:Choice>
    <mc:Fallback xmlns="">
      <p:transition spd="slow" advTm="3331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903792"/>
          </a:xfrm>
        </p:spPr>
        <p:txBody>
          <a:bodyPr/>
          <a:lstStyle/>
          <a:p>
            <a:r>
              <a:rPr lang="en-US" sz="2800" dirty="0"/>
              <a:t> Alternative workflow examples: Footprint contamination on structural curvature</a:t>
            </a:r>
          </a:p>
        </p:txBody>
      </p:sp>
      <p:sp>
        <p:nvSpPr>
          <p:cNvPr id="9" name="AutoShape 4"/>
          <p:cNvSpPr>
            <a:spLocks noChangeAspect="1" noChangeArrowheads="1"/>
          </p:cNvSpPr>
          <p:nvPr/>
        </p:nvSpPr>
        <p:spPr bwMode="auto">
          <a:xfrm>
            <a:off x="8278488" y="2579147"/>
            <a:ext cx="2018484" cy="647894"/>
          </a:xfrm>
          <a:prstGeom prst="flowChartProcess">
            <a:avLst/>
          </a:prstGeom>
          <a:solidFill>
            <a:srgbClr val="DDDDDD"/>
          </a:solidFill>
          <a:ln w="28575" cmpd="sng">
            <a:solidFill>
              <a:srgbClr val="FFFF0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kx-ky </a:t>
            </a: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filtering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workflow</a:t>
            </a:r>
          </a:p>
        </p:txBody>
      </p:sp>
      <p:sp>
        <p:nvSpPr>
          <p:cNvPr id="10" name="AutoShape 10"/>
          <p:cNvSpPr>
            <a:spLocks noChangeAspect="1" noChangeArrowheads="1"/>
          </p:cNvSpPr>
          <p:nvPr/>
        </p:nvSpPr>
        <p:spPr bwMode="auto">
          <a:xfrm>
            <a:off x="8890402" y="1063175"/>
            <a:ext cx="794659" cy="1002210"/>
          </a:xfrm>
          <a:prstGeom prst="flowChartMagneticDisk">
            <a:avLst/>
          </a:prstGeom>
          <a:solidFill>
            <a:srgbClr val="DDDDDD"/>
          </a:solidFill>
          <a:ln w="28575" cmpd="sng">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Seismic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amplitude</a:t>
            </a:r>
          </a:p>
        </p:txBody>
      </p:sp>
      <p:sp>
        <p:nvSpPr>
          <p:cNvPr id="11" name="AutoShape 11"/>
          <p:cNvSpPr>
            <a:spLocks noChangeAspect="1" noChangeArrowheads="1"/>
          </p:cNvSpPr>
          <p:nvPr/>
        </p:nvSpPr>
        <p:spPr bwMode="auto">
          <a:xfrm>
            <a:off x="8708778" y="5049771"/>
            <a:ext cx="1168200" cy="1198629"/>
          </a:xfrm>
          <a:prstGeom prst="flowChartMagneticDisk">
            <a:avLst/>
          </a:prstGeom>
          <a:solidFill>
            <a:srgbClr val="DDDDDD"/>
          </a:solidFill>
          <a:ln w="28575" cmpd="sng">
            <a:solidFill>
              <a:srgbClr val="00FF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Oriented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filtered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volume</a:t>
            </a:r>
          </a:p>
        </p:txBody>
      </p:sp>
      <p:cxnSp>
        <p:nvCxnSpPr>
          <p:cNvPr id="12" name="AutoShape 18"/>
          <p:cNvCxnSpPr>
            <a:cxnSpLocks noChangeAspect="1" noChangeShapeType="1"/>
            <a:stCxn id="9" idx="2"/>
            <a:endCxn id="14" idx="0"/>
          </p:cNvCxnSpPr>
          <p:nvPr/>
        </p:nvCxnSpPr>
        <p:spPr bwMode="auto">
          <a:xfrm>
            <a:off x="9287731" y="3227040"/>
            <a:ext cx="2569" cy="605528"/>
          </a:xfrm>
          <a:prstGeom prst="straightConnector1">
            <a:avLst/>
          </a:prstGeom>
          <a:noFill/>
          <a:ln w="38100">
            <a:solidFill>
              <a:schemeClr val="bg1"/>
            </a:solidFill>
            <a:round/>
            <a:headEnd/>
            <a:tailEnd type="triangle" w="med" len="med"/>
          </a:ln>
        </p:spPr>
      </p:cxnSp>
      <p:cxnSp>
        <p:nvCxnSpPr>
          <p:cNvPr id="13" name="AutoShape 19"/>
          <p:cNvCxnSpPr>
            <a:cxnSpLocks noChangeAspect="1" noChangeShapeType="1"/>
            <a:stCxn id="10" idx="3"/>
            <a:endCxn id="9" idx="0"/>
          </p:cNvCxnSpPr>
          <p:nvPr/>
        </p:nvCxnSpPr>
        <p:spPr bwMode="auto">
          <a:xfrm rot="5400000">
            <a:off x="9030850" y="2322265"/>
            <a:ext cx="513762" cy="2"/>
          </a:xfrm>
          <a:prstGeom prst="bentConnector3">
            <a:avLst>
              <a:gd name="adj1" fmla="val 50000"/>
            </a:avLst>
          </a:prstGeom>
          <a:noFill/>
          <a:ln w="38100">
            <a:solidFill>
              <a:schemeClr val="bg1"/>
            </a:solidFill>
            <a:miter lim="800000"/>
            <a:headEnd/>
            <a:tailEnd type="triangle" w="med" len="med"/>
          </a:ln>
        </p:spPr>
      </p:cxnSp>
      <p:sp>
        <p:nvSpPr>
          <p:cNvPr id="14" name="AutoShape 4"/>
          <p:cNvSpPr>
            <a:spLocks noChangeAspect="1" noChangeArrowheads="1"/>
          </p:cNvSpPr>
          <p:nvPr/>
        </p:nvSpPr>
        <p:spPr bwMode="auto">
          <a:xfrm>
            <a:off x="8281057" y="3832569"/>
            <a:ext cx="2018484" cy="647894"/>
          </a:xfrm>
          <a:prstGeom prst="flowChartProcess">
            <a:avLst/>
          </a:prstGeom>
          <a:solidFill>
            <a:srgbClr val="DDDDDD"/>
          </a:solidFill>
          <a:ln w="28575" cmpd="sng">
            <a:solidFill>
              <a:srgbClr val="00FF0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SOF filtering workflow </a:t>
            </a:r>
          </a:p>
        </p:txBody>
      </p:sp>
      <p:cxnSp>
        <p:nvCxnSpPr>
          <p:cNvPr id="15" name="AutoShape 18"/>
          <p:cNvCxnSpPr>
            <a:cxnSpLocks noChangeAspect="1" noChangeShapeType="1"/>
            <a:stCxn id="14" idx="2"/>
            <a:endCxn id="11" idx="1"/>
          </p:cNvCxnSpPr>
          <p:nvPr/>
        </p:nvCxnSpPr>
        <p:spPr bwMode="auto">
          <a:xfrm>
            <a:off x="9290300" y="4480464"/>
            <a:ext cx="2579" cy="569307"/>
          </a:xfrm>
          <a:prstGeom prst="straightConnector1">
            <a:avLst/>
          </a:prstGeom>
          <a:noFill/>
          <a:ln w="38100">
            <a:solidFill>
              <a:schemeClr val="bg1"/>
            </a:solidFill>
            <a:round/>
            <a:headEnd/>
            <a:tailEnd type="triangle" w="med" len="med"/>
          </a:ln>
        </p:spPr>
      </p:cxn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r="49719" b="66667"/>
          <a:stretch/>
        </p:blipFill>
        <p:spPr>
          <a:xfrm>
            <a:off x="2514601" y="1828800"/>
            <a:ext cx="4397331" cy="3200400"/>
          </a:xfrm>
          <a:prstGeom prst="rect">
            <a:avLst/>
          </a:prstGeom>
          <a:ln w="28575" cmpd="sng">
            <a:solidFill>
              <a:srgbClr val="FF0000"/>
            </a:solidFill>
          </a:ln>
        </p:spPr>
      </p:pic>
      <p:pic>
        <p:nvPicPr>
          <p:cNvPr id="20" name="Picture 18" descr="C:\Users\Oswaldo\Documents\Thesis\Master's Thesis\Figures_raw\e_vect_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6673" t="12405" r="10487" b="12697"/>
          <a:stretch/>
        </p:blipFill>
        <p:spPr bwMode="auto">
          <a:xfrm>
            <a:off x="7391401" y="2209800"/>
            <a:ext cx="78317" cy="169164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468767" y="2086827"/>
            <a:ext cx="72167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Positive</a:t>
            </a:r>
          </a:p>
        </p:txBody>
      </p:sp>
      <p:sp>
        <p:nvSpPr>
          <p:cNvPr id="22" name="TextBox 21"/>
          <p:cNvSpPr txBox="1"/>
          <p:nvPr/>
        </p:nvSpPr>
        <p:spPr>
          <a:xfrm>
            <a:off x="7443401" y="3761601"/>
            <a:ext cx="78899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Negative</a:t>
            </a:r>
          </a:p>
        </p:txBody>
      </p:sp>
      <p:sp>
        <p:nvSpPr>
          <p:cNvPr id="23" name="TextBox 22"/>
          <p:cNvSpPr txBox="1"/>
          <p:nvPr/>
        </p:nvSpPr>
        <p:spPr>
          <a:xfrm>
            <a:off x="6985973" y="1857682"/>
            <a:ext cx="86594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Amplitude</a:t>
            </a:r>
          </a:p>
        </p:txBody>
      </p:sp>
      <p:sp>
        <p:nvSpPr>
          <p:cNvPr id="24" name="TextBox 23"/>
          <p:cNvSpPr txBox="1"/>
          <p:nvPr/>
        </p:nvSpPr>
        <p:spPr>
          <a:xfrm>
            <a:off x="4298516" y="5181601"/>
            <a:ext cx="6509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t=0.8 s</a:t>
            </a:r>
          </a:p>
        </p:txBody>
      </p:sp>
      <p:sp>
        <p:nvSpPr>
          <p:cNvPr id="25" name="Right Arrow 24"/>
          <p:cNvSpPr/>
          <p:nvPr/>
        </p:nvSpPr>
        <p:spPr>
          <a:xfrm>
            <a:off x="2794248" y="2490948"/>
            <a:ext cx="320040" cy="155448"/>
          </a:xfrm>
          <a:prstGeom prst="rightArrow">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6" name="Right Arrow 25"/>
          <p:cNvSpPr/>
          <p:nvPr/>
        </p:nvSpPr>
        <p:spPr>
          <a:xfrm>
            <a:off x="4839492" y="2952487"/>
            <a:ext cx="320040" cy="155448"/>
          </a:xfrm>
          <a:prstGeom prst="rightArrow">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7" name="Right Arrow 26"/>
          <p:cNvSpPr/>
          <p:nvPr/>
        </p:nvSpPr>
        <p:spPr>
          <a:xfrm>
            <a:off x="4831225" y="3931455"/>
            <a:ext cx="320040" cy="155448"/>
          </a:xfrm>
          <a:prstGeom prst="rightArrow">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8" name="Right Arrow 27"/>
          <p:cNvSpPr/>
          <p:nvPr/>
        </p:nvSpPr>
        <p:spPr>
          <a:xfrm>
            <a:off x="3239252" y="4533345"/>
            <a:ext cx="320040" cy="155448"/>
          </a:xfrm>
          <a:prstGeom prst="rightArrow">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t="33588" r="50000" b="33589"/>
          <a:stretch/>
        </p:blipFill>
        <p:spPr>
          <a:xfrm>
            <a:off x="2514600" y="1828800"/>
            <a:ext cx="4440864" cy="3200400"/>
          </a:xfrm>
          <a:prstGeom prst="rect">
            <a:avLst/>
          </a:prstGeom>
          <a:ln w="28575" cmpd="sng">
            <a:solidFill>
              <a:srgbClr val="FFFF00"/>
            </a:solidFill>
          </a:ln>
        </p:spPr>
      </p:pic>
      <p:sp>
        <p:nvSpPr>
          <p:cNvPr id="30" name="Right Arrow 29"/>
          <p:cNvSpPr/>
          <p:nvPr/>
        </p:nvSpPr>
        <p:spPr>
          <a:xfrm>
            <a:off x="3124200" y="2514600"/>
            <a:ext cx="320040" cy="155448"/>
          </a:xfrm>
          <a:prstGeom prst="rightArrow">
            <a:avLst/>
          </a:prstGeom>
          <a:solidFill>
            <a:srgbClr val="34FE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Right Arrow 30"/>
          <p:cNvSpPr/>
          <p:nvPr/>
        </p:nvSpPr>
        <p:spPr>
          <a:xfrm>
            <a:off x="4953000" y="3048000"/>
            <a:ext cx="320040" cy="155448"/>
          </a:xfrm>
          <a:prstGeom prst="rightArrow">
            <a:avLst/>
          </a:prstGeom>
          <a:solidFill>
            <a:srgbClr val="34FE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Right Arrow 31"/>
          <p:cNvSpPr/>
          <p:nvPr/>
        </p:nvSpPr>
        <p:spPr>
          <a:xfrm>
            <a:off x="4876800" y="4038600"/>
            <a:ext cx="320040" cy="155448"/>
          </a:xfrm>
          <a:prstGeom prst="rightArrow">
            <a:avLst/>
          </a:prstGeom>
          <a:solidFill>
            <a:srgbClr val="34FE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ight Arrow 32"/>
          <p:cNvSpPr/>
          <p:nvPr/>
        </p:nvSpPr>
        <p:spPr>
          <a:xfrm>
            <a:off x="3200400" y="4724400"/>
            <a:ext cx="320040" cy="155448"/>
          </a:xfrm>
          <a:prstGeom prst="rightArrow">
            <a:avLst/>
          </a:prstGeom>
          <a:solidFill>
            <a:srgbClr val="34FE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50000" t="33461" r="225" b="33461"/>
          <a:stretch/>
        </p:blipFill>
        <p:spPr>
          <a:xfrm>
            <a:off x="2540877" y="1828800"/>
            <a:ext cx="4386648" cy="3200400"/>
          </a:xfrm>
          <a:prstGeom prst="rect">
            <a:avLst/>
          </a:prstGeom>
        </p:spPr>
      </p:pic>
      <p:sp>
        <p:nvSpPr>
          <p:cNvPr id="35" name="Right Arrow 34"/>
          <p:cNvSpPr/>
          <p:nvPr/>
        </p:nvSpPr>
        <p:spPr>
          <a:xfrm rot="412238">
            <a:off x="2446549" y="4057185"/>
            <a:ext cx="320040" cy="1554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Right Arrow 35"/>
          <p:cNvSpPr/>
          <p:nvPr/>
        </p:nvSpPr>
        <p:spPr>
          <a:xfrm rot="8940823">
            <a:off x="6189379" y="3347892"/>
            <a:ext cx="320040" cy="1554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t="66794" r="50000"/>
          <a:stretch/>
        </p:blipFill>
        <p:spPr>
          <a:xfrm>
            <a:off x="2547006" y="1846318"/>
            <a:ext cx="4389627" cy="3200400"/>
          </a:xfrm>
          <a:prstGeom prst="rect">
            <a:avLst/>
          </a:prstGeom>
          <a:ln w="28575" cmpd="sng">
            <a:solidFill>
              <a:srgbClr val="00FF00"/>
            </a:solidFill>
          </a:ln>
        </p:spPr>
      </p:pic>
      <p:sp>
        <p:nvSpPr>
          <p:cNvPr id="38" name="Right Arrow 37"/>
          <p:cNvSpPr/>
          <p:nvPr/>
        </p:nvSpPr>
        <p:spPr>
          <a:xfrm rot="19245559">
            <a:off x="4661281" y="2598300"/>
            <a:ext cx="320040" cy="155448"/>
          </a:xfrm>
          <a:prstGeom prst="rightArrow">
            <a:avLst/>
          </a:prstGeom>
          <a:solidFill>
            <a:srgbClr val="34FE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9" name="Right Arrow 38"/>
          <p:cNvSpPr/>
          <p:nvPr/>
        </p:nvSpPr>
        <p:spPr>
          <a:xfrm rot="19245559">
            <a:off x="5290519" y="4100785"/>
            <a:ext cx="320040" cy="155448"/>
          </a:xfrm>
          <a:prstGeom prst="rightArrow">
            <a:avLst/>
          </a:prstGeom>
          <a:solidFill>
            <a:srgbClr val="34FE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0" name="Right Arrow 39"/>
          <p:cNvSpPr/>
          <p:nvPr/>
        </p:nvSpPr>
        <p:spPr>
          <a:xfrm rot="1012309">
            <a:off x="3139870" y="4005498"/>
            <a:ext cx="320040" cy="155448"/>
          </a:xfrm>
          <a:prstGeom prst="rightArrow">
            <a:avLst/>
          </a:prstGeom>
          <a:solidFill>
            <a:srgbClr val="34FE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1" name="Right Arrow 40"/>
          <p:cNvSpPr/>
          <p:nvPr/>
        </p:nvSpPr>
        <p:spPr>
          <a:xfrm rot="1012309">
            <a:off x="2682670" y="3167298"/>
            <a:ext cx="320040" cy="155448"/>
          </a:xfrm>
          <a:prstGeom prst="rightArrow">
            <a:avLst/>
          </a:prstGeom>
          <a:solidFill>
            <a:srgbClr val="34FE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2" name="Right Arrow 41"/>
          <p:cNvSpPr/>
          <p:nvPr/>
        </p:nvSpPr>
        <p:spPr>
          <a:xfrm rot="13993637">
            <a:off x="6017832" y="2611583"/>
            <a:ext cx="320040" cy="155448"/>
          </a:xfrm>
          <a:prstGeom prst="rightArrow">
            <a:avLst/>
          </a:prstGeom>
          <a:solidFill>
            <a:srgbClr val="34FE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43" name="Picture 42"/>
          <p:cNvPicPr>
            <a:picLocks noChangeAspect="1"/>
          </p:cNvPicPr>
          <p:nvPr/>
        </p:nvPicPr>
        <p:blipFill rotWithShape="1">
          <a:blip r:embed="rId4" cstate="print">
            <a:extLst>
              <a:ext uri="{28A0092B-C50C-407E-A947-70E740481C1C}">
                <a14:useLocalDpi xmlns:a14="http://schemas.microsoft.com/office/drawing/2010/main" val="0"/>
              </a:ext>
            </a:extLst>
          </a:blip>
          <a:srcRect l="50140" t="66667"/>
          <a:stretch/>
        </p:blipFill>
        <p:spPr>
          <a:xfrm>
            <a:off x="2590801" y="1828800"/>
            <a:ext cx="4360545" cy="3200400"/>
          </a:xfrm>
          <a:prstGeom prst="rect">
            <a:avLst/>
          </a:prstGeom>
        </p:spPr>
      </p:pic>
      <p:sp>
        <p:nvSpPr>
          <p:cNvPr id="44" name="Right Arrow 43"/>
          <p:cNvSpPr/>
          <p:nvPr/>
        </p:nvSpPr>
        <p:spPr>
          <a:xfrm rot="9985876">
            <a:off x="6033568" y="3083373"/>
            <a:ext cx="320040" cy="1554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5" name="Right Arrow 44"/>
          <p:cNvSpPr/>
          <p:nvPr/>
        </p:nvSpPr>
        <p:spPr>
          <a:xfrm rot="9282085">
            <a:off x="5885268" y="3718528"/>
            <a:ext cx="320040" cy="1554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6" name="Right Arrow 45"/>
          <p:cNvSpPr/>
          <p:nvPr/>
        </p:nvSpPr>
        <p:spPr>
          <a:xfrm rot="12046840">
            <a:off x="3141366" y="3404518"/>
            <a:ext cx="320040" cy="1554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7" name="Text Box 3"/>
          <p:cNvSpPr txBox="1">
            <a:spLocks noChangeArrowheads="1"/>
          </p:cNvSpPr>
          <p:nvPr/>
        </p:nvSpPr>
        <p:spPr bwMode="auto">
          <a:xfrm>
            <a:off x="8708778" y="6417597"/>
            <a:ext cx="3429000" cy="400110"/>
          </a:xfrm>
          <a:prstGeom prst="rect">
            <a:avLst/>
          </a:prstGeom>
          <a:noFill/>
          <a:ln w="12700">
            <a:noFill/>
            <a:miter lim="800000"/>
            <a:headEnd/>
            <a:tailEnd/>
          </a:ln>
          <a:effec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latin typeface="Calibri" panose="020F0502020204030204"/>
                <a:ea typeface="+mn-ea"/>
                <a:cs typeface="+mn-cs"/>
              </a:rPr>
              <a:t>(Davogustto, 2011)</a:t>
            </a:r>
          </a:p>
        </p:txBody>
      </p:sp>
      <p:sp>
        <p:nvSpPr>
          <p:cNvPr id="4" name="Slide Number Placeholder 3">
            <a:extLst>
              <a:ext uri="{FF2B5EF4-FFF2-40B4-BE49-F238E27FC236}">
                <a16:creationId xmlns:a16="http://schemas.microsoft.com/office/drawing/2014/main" id="{BC02AB16-27E2-FA7D-9A6A-CE8BE7869499}"/>
              </a:ext>
            </a:extLst>
          </p:cNvPr>
          <p:cNvSpPr>
            <a:spLocks noGrp="1"/>
          </p:cNvSpPr>
          <p:nvPr>
            <p:ph type="sldNum" sz="quarter" idx="10"/>
          </p:nvPr>
        </p:nvSpPr>
        <p:spPr/>
        <p:txBody>
          <a:bodyPr/>
          <a:lstStyle/>
          <a:p>
            <a:pPr>
              <a:defRPr/>
            </a:pPr>
            <a:r>
              <a:rPr lang="en-US"/>
              <a:t>10c-</a:t>
            </a:r>
            <a:fld id="{44317F1E-0FAF-41C2-851F-CC2F916AF867}" type="slidenum">
              <a:rPr lang="en-US" smtClean="0"/>
              <a:pPr>
                <a:defRPr/>
              </a:pPr>
              <a:t>32</a:t>
            </a:fld>
            <a:endParaRPr lang="en-US" dirty="0">
              <a:solidFill>
                <a:schemeClr val="tx1"/>
              </a:solidFill>
            </a:endParaRPr>
          </a:p>
        </p:txBody>
      </p:sp>
    </p:spTree>
    <p:custDataLst>
      <p:tags r:id="rId1"/>
    </p:custDataLst>
    <p:extLst>
      <p:ext uri="{BB962C8B-B14F-4D97-AF65-F5344CB8AC3E}">
        <p14:creationId xmlns:p14="http://schemas.microsoft.com/office/powerpoint/2010/main" val="3015571585"/>
      </p:ext>
    </p:extLst>
  </p:cSld>
  <p:clrMapOvr>
    <a:masterClrMapping/>
  </p:clrMapOvr>
  <mc:AlternateContent xmlns:mc="http://schemas.openxmlformats.org/markup-compatibility/2006" xmlns:p14="http://schemas.microsoft.com/office/powerpoint/2010/main">
    <mc:Choice Requires="p14">
      <p:transition spd="slow" p14:dur="2000" advTm="75942"/>
    </mc:Choice>
    <mc:Fallback xmlns="">
      <p:transition spd="slow" advTm="759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500"/>
                                        <p:tgtEl>
                                          <p:spTgt spid="10"/>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Left)">
                                      <p:cBhvr>
                                        <p:cTn id="13" dur="500"/>
                                        <p:tgtEl>
                                          <p:spTgt spid="2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strips(downLeft)">
                                      <p:cBhvr>
                                        <p:cTn id="16" dur="500"/>
                                        <p:tgtEl>
                                          <p:spTgt spid="21"/>
                                        </p:tgtEl>
                                      </p:cBhvr>
                                    </p:animEffect>
                                  </p:childTnLst>
                                </p:cTn>
                              </p:par>
                              <p:par>
                                <p:cTn id="17" presetID="18" presetClass="entr" presetSubtype="12"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500"/>
                                        <p:tgtEl>
                                          <p:spTgt spid="20"/>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trips(downLeft)">
                                      <p:cBhvr>
                                        <p:cTn id="22" dur="500"/>
                                        <p:tgtEl>
                                          <p:spTgt spid="22"/>
                                        </p:tgtEl>
                                      </p:cBhvr>
                                    </p:animEffect>
                                  </p:childTnLst>
                                </p:cTn>
                              </p:par>
                              <p:par>
                                <p:cTn id="23" presetID="2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edg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strips(downLeft)">
                                      <p:cBhvr>
                                        <p:cTn id="30" dur="500"/>
                                        <p:tgtEl>
                                          <p:spTgt spid="25"/>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strips(downLeft)">
                                      <p:cBhvr>
                                        <p:cTn id="33" dur="500"/>
                                        <p:tgtEl>
                                          <p:spTgt spid="26"/>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strips(downLeft)">
                                      <p:cBhvr>
                                        <p:cTn id="36" dur="500"/>
                                        <p:tgtEl>
                                          <p:spTgt spid="27"/>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strips(downLeft)">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ircle(in)">
                                      <p:cBhvr>
                                        <p:cTn id="44" dur="500"/>
                                        <p:tgtEl>
                                          <p:spTgt spid="13"/>
                                        </p:tgtEl>
                                      </p:cBhvr>
                                    </p:animEffect>
                                  </p:childTnLst>
                                </p:cTn>
                              </p:par>
                            </p:childTnLst>
                          </p:cTn>
                        </p:par>
                        <p:par>
                          <p:cTn id="45" fill="hold">
                            <p:stCondLst>
                              <p:cond delay="500"/>
                            </p:stCondLst>
                            <p:childTnLst>
                              <p:par>
                                <p:cTn id="46" presetID="21" presetClass="entr" presetSubtype="1"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heel(1)">
                                      <p:cBhvr>
                                        <p:cTn id="48" dur="500"/>
                                        <p:tgtEl>
                                          <p:spTgt spid="29"/>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heel(1)">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down)">
                                      <p:cBhvr>
                                        <p:cTn id="56" dur="500"/>
                                        <p:tgtEl>
                                          <p:spTgt spid="3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down)">
                                      <p:cBhvr>
                                        <p:cTn id="62" dur="500"/>
                                        <p:tgtEl>
                                          <p:spTgt spid="33"/>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down)">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heel(1)">
                                      <p:cBhvr>
                                        <p:cTn id="70" dur="2000"/>
                                        <p:tgtEl>
                                          <p:spTgt spid="34"/>
                                        </p:tgtEl>
                                      </p:cBhvr>
                                    </p:animEffect>
                                  </p:childTnLst>
                                </p:cTn>
                              </p:par>
                            </p:childTnLst>
                          </p:cTn>
                        </p:par>
                      </p:childTnLst>
                    </p:cTn>
                  </p:par>
                  <p:par>
                    <p:cTn id="71" fill="hold">
                      <p:stCondLst>
                        <p:cond delay="indefinite"/>
                      </p:stCondLst>
                      <p:childTnLst>
                        <p:par>
                          <p:cTn id="72" fill="hold">
                            <p:stCondLst>
                              <p:cond delay="0"/>
                            </p:stCondLst>
                            <p:childTnLst>
                              <p:par>
                                <p:cTn id="73" presetID="20"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edge">
                                      <p:cBhvr>
                                        <p:cTn id="75" dur="500"/>
                                        <p:tgtEl>
                                          <p:spTgt spid="36"/>
                                        </p:tgtEl>
                                      </p:cBhvr>
                                    </p:animEffect>
                                  </p:childTnLst>
                                </p:cTn>
                              </p:par>
                              <p:par>
                                <p:cTn id="76" presetID="20" presetClass="entr" presetSubtype="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wedge">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nodeType="click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wheel(1)">
                                      <p:cBhvr>
                                        <p:cTn id="83" dur="500"/>
                                        <p:tgtEl>
                                          <p:spTgt spid="12"/>
                                        </p:tgtEl>
                                      </p:cBhvr>
                                    </p:animEffect>
                                  </p:childTnLst>
                                </p:cTn>
                              </p:par>
                            </p:childTnLst>
                          </p:cTn>
                        </p:par>
                      </p:childTnLst>
                    </p:cTn>
                  </p:par>
                  <p:par>
                    <p:cTn id="84" fill="hold">
                      <p:stCondLst>
                        <p:cond delay="indefinite"/>
                      </p:stCondLst>
                      <p:childTnLst>
                        <p:par>
                          <p:cTn id="85" fill="hold">
                            <p:stCondLst>
                              <p:cond delay="0"/>
                            </p:stCondLst>
                            <p:childTnLst>
                              <p:par>
                                <p:cTn id="86" presetID="18" presetClass="entr" presetSubtype="12" fill="hold" nodeType="click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strips(downLeft)">
                                      <p:cBhvr>
                                        <p:cTn id="88" dur="500"/>
                                        <p:tgtEl>
                                          <p:spTgt spid="37"/>
                                        </p:tgtEl>
                                      </p:cBhvr>
                                    </p:animEffect>
                                  </p:childTnLst>
                                </p:cTn>
                              </p:par>
                              <p:par>
                                <p:cTn id="89" presetID="18" presetClass="entr" presetSubtype="12"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strips(downLeft)">
                                      <p:cBhvr>
                                        <p:cTn id="91" dur="500"/>
                                        <p:tgtEl>
                                          <p:spTgt spid="14"/>
                                        </p:tgtEl>
                                      </p:cBhvr>
                                    </p:animEffect>
                                  </p:childTnLst>
                                </p:cTn>
                              </p:par>
                              <p:par>
                                <p:cTn id="92" presetID="18" presetClass="entr" presetSubtype="12" fill="hold" nodeType="with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strips(downLeft)">
                                      <p:cBhvr>
                                        <p:cTn id="94" dur="500"/>
                                        <p:tgtEl>
                                          <p:spTgt spid="15"/>
                                        </p:tgtEl>
                                      </p:cBhvr>
                                    </p:animEffect>
                                  </p:childTnLst>
                                </p:cTn>
                              </p:par>
                              <p:par>
                                <p:cTn id="95" presetID="18" presetClass="entr" presetSubtype="12"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strips(downLeft)">
                                      <p:cBhvr>
                                        <p:cTn id="97" dur="500"/>
                                        <p:tgtEl>
                                          <p:spTgt spid="11"/>
                                        </p:tgtEl>
                                      </p:cBhvr>
                                    </p:animEffect>
                                  </p:childTnLst>
                                </p:cTn>
                              </p:par>
                            </p:childTnLst>
                          </p:cTn>
                        </p:par>
                      </p:childTnLst>
                    </p:cTn>
                  </p:par>
                  <p:par>
                    <p:cTn id="98" fill="hold">
                      <p:stCondLst>
                        <p:cond delay="indefinite"/>
                      </p:stCondLst>
                      <p:childTnLst>
                        <p:par>
                          <p:cTn id="99" fill="hold">
                            <p:stCondLst>
                              <p:cond delay="0"/>
                            </p:stCondLst>
                            <p:childTnLst>
                              <p:par>
                                <p:cTn id="100" presetID="18" presetClass="entr" presetSubtype="12" fill="hold" grpId="0" nodeType="click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strips(downLeft)">
                                      <p:cBhvr>
                                        <p:cTn id="102" dur="500"/>
                                        <p:tgtEl>
                                          <p:spTgt spid="40"/>
                                        </p:tgtEl>
                                      </p:cBhvr>
                                    </p:animEffect>
                                  </p:childTnLst>
                                </p:cTn>
                              </p:par>
                              <p:par>
                                <p:cTn id="103" presetID="18" presetClass="entr" presetSubtype="12" fill="hold" grpId="0" nodeType="with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strips(downLeft)">
                                      <p:cBhvr>
                                        <p:cTn id="105" dur="500"/>
                                        <p:tgtEl>
                                          <p:spTgt spid="39"/>
                                        </p:tgtEl>
                                      </p:cBhvr>
                                    </p:animEffect>
                                  </p:childTnLst>
                                </p:cTn>
                              </p:par>
                              <p:par>
                                <p:cTn id="106" presetID="18" presetClass="entr" presetSubtype="12" fill="hold" grpId="0"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strips(downLeft)">
                                      <p:cBhvr>
                                        <p:cTn id="108" dur="500"/>
                                        <p:tgtEl>
                                          <p:spTgt spid="42"/>
                                        </p:tgtEl>
                                      </p:cBhvr>
                                    </p:animEffect>
                                  </p:childTnLst>
                                </p:cTn>
                              </p:par>
                              <p:par>
                                <p:cTn id="109" presetID="18" presetClass="entr" presetSubtype="12"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strips(downLeft)">
                                      <p:cBhvr>
                                        <p:cTn id="111" dur="500"/>
                                        <p:tgtEl>
                                          <p:spTgt spid="38"/>
                                        </p:tgtEl>
                                      </p:cBhvr>
                                    </p:animEffect>
                                  </p:childTnLst>
                                </p:cTn>
                              </p:par>
                              <p:par>
                                <p:cTn id="112" presetID="18" presetClass="entr" presetSubtype="12" fill="hold" grpId="0" nodeType="with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strips(downLeft)">
                                      <p:cBhvr>
                                        <p:cTn id="114" dur="500"/>
                                        <p:tgtEl>
                                          <p:spTgt spid="41"/>
                                        </p:tgtEl>
                                      </p:cBhvr>
                                    </p:animEffect>
                                  </p:childTnLst>
                                </p:cTn>
                              </p:par>
                            </p:childTnLst>
                          </p:cTn>
                        </p:par>
                      </p:childTnLst>
                    </p:cTn>
                  </p:par>
                  <p:par>
                    <p:cTn id="115" fill="hold">
                      <p:stCondLst>
                        <p:cond delay="indefinite"/>
                      </p:stCondLst>
                      <p:childTnLst>
                        <p:par>
                          <p:cTn id="116" fill="hold">
                            <p:stCondLst>
                              <p:cond delay="0"/>
                            </p:stCondLst>
                            <p:childTnLst>
                              <p:par>
                                <p:cTn id="117" presetID="18" presetClass="entr" presetSubtype="12" fill="hold" nodeType="click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strips(downLeft)">
                                      <p:cBhvr>
                                        <p:cTn id="119" dur="500"/>
                                        <p:tgtEl>
                                          <p:spTgt spid="43"/>
                                        </p:tgtEl>
                                      </p:cBhvr>
                                    </p:animEffect>
                                  </p:childTnLst>
                                </p:cTn>
                              </p:par>
                            </p:childTnLst>
                          </p:cTn>
                        </p:par>
                      </p:childTnLst>
                    </p:cTn>
                  </p:par>
                  <p:par>
                    <p:cTn id="120" fill="hold">
                      <p:stCondLst>
                        <p:cond delay="indefinite"/>
                      </p:stCondLst>
                      <p:childTnLst>
                        <p:par>
                          <p:cTn id="121" fill="hold">
                            <p:stCondLst>
                              <p:cond delay="0"/>
                            </p:stCondLst>
                            <p:childTnLst>
                              <p:par>
                                <p:cTn id="122" presetID="18" presetClass="entr" presetSubtype="12" fill="hold" grpId="0" nodeType="clickEffect">
                                  <p:stCondLst>
                                    <p:cond delay="0"/>
                                  </p:stCondLst>
                                  <p:childTnLst>
                                    <p:set>
                                      <p:cBhvr>
                                        <p:cTn id="123" dur="1" fill="hold">
                                          <p:stCondLst>
                                            <p:cond delay="0"/>
                                          </p:stCondLst>
                                        </p:cTn>
                                        <p:tgtEl>
                                          <p:spTgt spid="45"/>
                                        </p:tgtEl>
                                        <p:attrNameLst>
                                          <p:attrName>style.visibility</p:attrName>
                                        </p:attrNameLst>
                                      </p:cBhvr>
                                      <p:to>
                                        <p:strVal val="visible"/>
                                      </p:to>
                                    </p:set>
                                    <p:animEffect transition="in" filter="strips(downLeft)">
                                      <p:cBhvr>
                                        <p:cTn id="124" dur="500"/>
                                        <p:tgtEl>
                                          <p:spTgt spid="45"/>
                                        </p:tgtEl>
                                      </p:cBhvr>
                                    </p:animEffect>
                                  </p:childTnLst>
                                </p:cTn>
                              </p:par>
                              <p:par>
                                <p:cTn id="125" presetID="18" presetClass="entr" presetSubtype="12"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strips(downLeft)">
                                      <p:cBhvr>
                                        <p:cTn id="127" dur="500"/>
                                        <p:tgtEl>
                                          <p:spTgt spid="46"/>
                                        </p:tgtEl>
                                      </p:cBhvr>
                                    </p:animEffect>
                                  </p:childTnLst>
                                </p:cTn>
                              </p:par>
                              <p:par>
                                <p:cTn id="128" presetID="18" presetClass="entr" presetSubtype="12" fill="hold" grpId="0" nodeType="withEffect">
                                  <p:stCondLst>
                                    <p:cond delay="0"/>
                                  </p:stCondLst>
                                  <p:childTnLst>
                                    <p:set>
                                      <p:cBhvr>
                                        <p:cTn id="129" dur="1" fill="hold">
                                          <p:stCondLst>
                                            <p:cond delay="0"/>
                                          </p:stCondLst>
                                        </p:cTn>
                                        <p:tgtEl>
                                          <p:spTgt spid="44"/>
                                        </p:tgtEl>
                                        <p:attrNameLst>
                                          <p:attrName>style.visibility</p:attrName>
                                        </p:attrNameLst>
                                      </p:cBhvr>
                                      <p:to>
                                        <p:strVal val="visible"/>
                                      </p:to>
                                    </p:set>
                                    <p:animEffect transition="in" filter="strips(downLeft)">
                                      <p:cBhvr>
                                        <p:cTn id="13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21" grpId="0"/>
      <p:bldP spid="22" grpId="0"/>
      <p:bldP spid="23" grpId="0"/>
      <p:bldP spid="24" grpId="0"/>
      <p:bldP spid="25" grpId="0" animBg="1"/>
      <p:bldP spid="26" grpId="0" animBg="1"/>
      <p:bldP spid="27" grpId="0" animBg="1"/>
      <p:bldP spid="28" grpId="0" animBg="1"/>
      <p:bldP spid="30" grpId="0" animBg="1"/>
      <p:bldP spid="31" grpId="0" animBg="1"/>
      <p:bldP spid="32" grpId="0" animBg="1"/>
      <p:bldP spid="33" grpId="0" animBg="1"/>
      <p:bldP spid="35" grpId="0" animBg="1"/>
      <p:bldP spid="36" grpId="0" animBg="1"/>
      <p:bldP spid="38" grpId="0" animBg="1"/>
      <p:bldP spid="39" grpId="0" animBg="1"/>
      <p:bldP spid="40" grpId="0" animBg="1"/>
      <p:bldP spid="41" grpId="0" animBg="1"/>
      <p:bldP spid="42" grpId="0" animBg="1"/>
      <p:bldP spid="44" grpId="0" animBg="1"/>
      <p:bldP spid="45" grpId="0" animBg="1"/>
      <p:bldP spid="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p:cNvSpPr>
            <a:spLocks noChangeAspect="1" noChangeArrowheads="1"/>
          </p:cNvSpPr>
          <p:nvPr/>
        </p:nvSpPr>
        <p:spPr bwMode="auto">
          <a:xfrm>
            <a:off x="8278488" y="2579147"/>
            <a:ext cx="2018484" cy="647894"/>
          </a:xfrm>
          <a:prstGeom prst="flowChartProcess">
            <a:avLst/>
          </a:prstGeom>
          <a:solidFill>
            <a:srgbClr val="DDDDDD"/>
          </a:solidFill>
          <a:ln w="28575">
            <a:solidFill>
              <a:srgbClr val="FFFF0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ea typeface="+mn-ea"/>
                <a:cs typeface="Arial" pitchFamily="34" charset="0"/>
              </a:rPr>
              <a:t>k</a:t>
            </a:r>
            <a:r>
              <a:rPr kumimoji="0" lang="en-US" sz="1200" b="1" u="none" strike="noStrike" kern="1200" cap="none" spc="0" normalizeH="0" baseline="-25000" noProof="0" dirty="0">
                <a:ln>
                  <a:noFill/>
                </a:ln>
                <a:solidFill>
                  <a:prstClr val="black"/>
                </a:solidFill>
                <a:effectLst/>
                <a:uLnTx/>
                <a:uFillTx/>
                <a:ea typeface="+mn-ea"/>
                <a:cs typeface="Arial" pitchFamily="34" charset="0"/>
              </a:rPr>
              <a:t>x</a:t>
            </a:r>
            <a:r>
              <a:rPr kumimoji="0" lang="en-US" sz="1200" b="1" i="1" u="none" strike="noStrike" kern="1200" cap="none" spc="0" normalizeH="0" baseline="0" noProof="0" dirty="0">
                <a:ln>
                  <a:noFill/>
                </a:ln>
                <a:solidFill>
                  <a:prstClr val="black"/>
                </a:solidFill>
                <a:effectLst/>
                <a:uLnTx/>
                <a:uFillTx/>
                <a:ea typeface="+mn-ea"/>
                <a:cs typeface="Arial" pitchFamily="34" charset="0"/>
              </a:rPr>
              <a:t>-k</a:t>
            </a:r>
            <a:r>
              <a:rPr kumimoji="0" lang="en-US" sz="1200" b="1" u="none" strike="noStrike" kern="1200" cap="none" spc="0" normalizeH="0" baseline="-25000" noProof="0" dirty="0">
                <a:ln>
                  <a:noFill/>
                </a:ln>
                <a:solidFill>
                  <a:prstClr val="black"/>
                </a:solidFill>
                <a:effectLst/>
                <a:uLnTx/>
                <a:uFillTx/>
                <a:ea typeface="+mn-ea"/>
                <a:cs typeface="Arial" pitchFamily="34" charset="0"/>
              </a:rPr>
              <a:t>y</a:t>
            </a:r>
            <a:r>
              <a:rPr kumimoji="0" lang="en-US" sz="1200" b="1" i="1" u="none" strike="noStrike" kern="1200" cap="none" spc="0" normalizeH="0" baseline="0" noProof="0" dirty="0">
                <a:ln>
                  <a:noFill/>
                </a:ln>
                <a:solidFill>
                  <a:prstClr val="black"/>
                </a:solidFill>
                <a:effectLst/>
                <a:uLnTx/>
                <a:uFillTx/>
                <a:ea typeface="+mn-ea"/>
                <a:cs typeface="Arial" pitchFamily="34" charset="0"/>
              </a:rPr>
              <a:t> </a:t>
            </a:r>
            <a:r>
              <a:rPr kumimoji="0" lang="en-US" sz="1200" b="1" i="0" u="none" strike="noStrike" kern="1200" cap="none" spc="0" normalizeH="0" baseline="0" noProof="0" dirty="0">
                <a:ln>
                  <a:noFill/>
                </a:ln>
                <a:solidFill>
                  <a:prstClr val="black"/>
                </a:solidFill>
                <a:effectLst/>
                <a:uLnTx/>
                <a:uFillTx/>
                <a:ea typeface="+mn-ea"/>
                <a:cs typeface="Arial" pitchFamily="34" charset="0"/>
              </a:rPr>
              <a:t>filtering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itchFamily="34" charset="0"/>
              </a:rPr>
              <a:t>workflow</a:t>
            </a:r>
          </a:p>
        </p:txBody>
      </p:sp>
      <p:sp>
        <p:nvSpPr>
          <p:cNvPr id="10" name="AutoShape 10"/>
          <p:cNvSpPr>
            <a:spLocks noChangeAspect="1" noChangeArrowheads="1"/>
          </p:cNvSpPr>
          <p:nvPr/>
        </p:nvSpPr>
        <p:spPr bwMode="auto">
          <a:xfrm>
            <a:off x="8895549" y="1087533"/>
            <a:ext cx="794659" cy="1002210"/>
          </a:xfrm>
          <a:prstGeom prst="flowChartMagneticDisk">
            <a:avLst/>
          </a:prstGeom>
          <a:solidFill>
            <a:srgbClr val="DDDDDD"/>
          </a:solidFill>
          <a:ln w="28575">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itchFamily="34" charset="0"/>
              </a:rPr>
              <a:t>Seismic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itchFamily="34" charset="0"/>
              </a:rPr>
              <a:t> amplitude</a:t>
            </a:r>
          </a:p>
        </p:txBody>
      </p:sp>
      <p:sp>
        <p:nvSpPr>
          <p:cNvPr id="11" name="AutoShape 11"/>
          <p:cNvSpPr>
            <a:spLocks noChangeAspect="1" noChangeArrowheads="1"/>
          </p:cNvSpPr>
          <p:nvPr/>
        </p:nvSpPr>
        <p:spPr bwMode="auto">
          <a:xfrm>
            <a:off x="8708778" y="5049771"/>
            <a:ext cx="1168200" cy="1198629"/>
          </a:xfrm>
          <a:prstGeom prst="flowChartMagneticDisk">
            <a:avLst/>
          </a:prstGeom>
          <a:solidFill>
            <a:srgbClr val="DDDDDD"/>
          </a:solidFill>
          <a:ln w="28575">
            <a:solidFill>
              <a:srgbClr val="00FF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itchFamily="34" charset="0"/>
              </a:rPr>
              <a:t>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itchFamily="34" charset="0"/>
              </a:rPr>
              <a:t>Oriented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itchFamily="34" charset="0"/>
              </a:rPr>
              <a:t>filtered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itchFamily="34" charset="0"/>
              </a:rPr>
              <a:t>volume</a:t>
            </a:r>
          </a:p>
        </p:txBody>
      </p:sp>
      <p:cxnSp>
        <p:nvCxnSpPr>
          <p:cNvPr id="12" name="AutoShape 18"/>
          <p:cNvCxnSpPr>
            <a:cxnSpLocks noChangeAspect="1" noChangeShapeType="1"/>
            <a:stCxn id="9" idx="2"/>
            <a:endCxn id="14" idx="0"/>
          </p:cNvCxnSpPr>
          <p:nvPr/>
        </p:nvCxnSpPr>
        <p:spPr bwMode="auto">
          <a:xfrm>
            <a:off x="9287731" y="3227040"/>
            <a:ext cx="2569" cy="605528"/>
          </a:xfrm>
          <a:prstGeom prst="straightConnector1">
            <a:avLst/>
          </a:prstGeom>
          <a:noFill/>
          <a:ln w="38100">
            <a:solidFill>
              <a:schemeClr val="bg1"/>
            </a:solidFill>
            <a:round/>
            <a:headEnd/>
            <a:tailEnd type="triangle" w="med" len="med"/>
          </a:ln>
        </p:spPr>
      </p:cxnSp>
      <p:cxnSp>
        <p:nvCxnSpPr>
          <p:cNvPr id="13" name="AutoShape 19"/>
          <p:cNvCxnSpPr>
            <a:cxnSpLocks noChangeAspect="1" noChangeShapeType="1"/>
            <a:stCxn id="10" idx="3"/>
            <a:endCxn id="9" idx="0"/>
          </p:cNvCxnSpPr>
          <p:nvPr/>
        </p:nvCxnSpPr>
        <p:spPr bwMode="auto">
          <a:xfrm rot="5400000">
            <a:off x="9045602" y="2331871"/>
            <a:ext cx="489404" cy="5148"/>
          </a:xfrm>
          <a:prstGeom prst="bentConnector3">
            <a:avLst>
              <a:gd name="adj1" fmla="val 50000"/>
            </a:avLst>
          </a:prstGeom>
          <a:noFill/>
          <a:ln w="38100">
            <a:solidFill>
              <a:schemeClr val="bg1"/>
            </a:solidFill>
            <a:miter lim="800000"/>
            <a:headEnd/>
            <a:tailEnd type="triangle" w="med" len="med"/>
          </a:ln>
        </p:spPr>
      </p:cxnSp>
      <p:sp>
        <p:nvSpPr>
          <p:cNvPr id="14" name="AutoShape 4"/>
          <p:cNvSpPr>
            <a:spLocks noChangeAspect="1" noChangeArrowheads="1"/>
          </p:cNvSpPr>
          <p:nvPr/>
        </p:nvSpPr>
        <p:spPr bwMode="auto">
          <a:xfrm>
            <a:off x="8281057" y="3832569"/>
            <a:ext cx="2018484" cy="647894"/>
          </a:xfrm>
          <a:prstGeom prst="flowChartProcess">
            <a:avLst/>
          </a:prstGeom>
          <a:solidFill>
            <a:srgbClr val="DDDDDD"/>
          </a:solidFill>
          <a:ln w="28575">
            <a:solidFill>
              <a:srgbClr val="00FF0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itchFamily="34" charset="0"/>
              </a:rPr>
              <a:t>SOF filtering workflow </a:t>
            </a:r>
          </a:p>
        </p:txBody>
      </p:sp>
      <p:cxnSp>
        <p:nvCxnSpPr>
          <p:cNvPr id="15" name="AutoShape 18"/>
          <p:cNvCxnSpPr>
            <a:cxnSpLocks noChangeAspect="1" noChangeShapeType="1"/>
            <a:stCxn id="14" idx="2"/>
            <a:endCxn id="11" idx="1"/>
          </p:cNvCxnSpPr>
          <p:nvPr/>
        </p:nvCxnSpPr>
        <p:spPr bwMode="auto">
          <a:xfrm>
            <a:off x="9290300" y="4480464"/>
            <a:ext cx="2579" cy="569307"/>
          </a:xfrm>
          <a:prstGeom prst="straightConnector1">
            <a:avLst/>
          </a:prstGeom>
          <a:noFill/>
          <a:ln w="38100">
            <a:solidFill>
              <a:schemeClr val="bg1"/>
            </a:solidFill>
            <a:round/>
            <a:headEnd/>
            <a:tailEnd type="triangle" w="med" len="med"/>
          </a:ln>
        </p:spPr>
      </p:cxnSp>
      <p:pic>
        <p:nvPicPr>
          <p:cNvPr id="16" name="Picture 5" descr="C:\Users\Oswaldo\Documents\Thesis\Master's Thesis\Figures_raw\K1_nf.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72" t="18508" r="19186" b="14009"/>
          <a:stretch/>
        </p:blipFill>
        <p:spPr bwMode="auto">
          <a:xfrm>
            <a:off x="3429001" y="1929604"/>
            <a:ext cx="4540783" cy="320040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20" name="Picture 18" descr="C:\Users\Oswaldo\Documents\Thesis\Master's Thesis\Figures_raw\e_vect_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6673" t="12405" r="10487" b="12697"/>
          <a:stretch/>
        </p:blipFill>
        <p:spPr bwMode="auto">
          <a:xfrm>
            <a:off x="2438401" y="2464876"/>
            <a:ext cx="78317" cy="169164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519718" y="2320461"/>
            <a:ext cx="67063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Arial" pitchFamily="34" charset="0"/>
              </a:rPr>
              <a:t>Positive</a:t>
            </a:r>
          </a:p>
        </p:txBody>
      </p:sp>
      <p:sp>
        <p:nvSpPr>
          <p:cNvPr id="22" name="TextBox 21"/>
          <p:cNvSpPr txBox="1"/>
          <p:nvPr/>
        </p:nvSpPr>
        <p:spPr>
          <a:xfrm>
            <a:off x="2516291" y="4014670"/>
            <a:ext cx="73353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Arial" pitchFamily="34" charset="0"/>
              </a:rPr>
              <a:t>Negative</a:t>
            </a:r>
          </a:p>
        </p:txBody>
      </p:sp>
      <p:sp>
        <p:nvSpPr>
          <p:cNvPr id="23" name="TextBox 22"/>
          <p:cNvSpPr txBox="1"/>
          <p:nvPr/>
        </p:nvSpPr>
        <p:spPr>
          <a:xfrm>
            <a:off x="1643870" y="1912177"/>
            <a:ext cx="166738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Arial" pitchFamily="34" charset="0"/>
              </a:rPr>
              <a:t>Most positive structural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Arial" pitchFamily="34" charset="0"/>
              </a:rPr>
              <a:t> principal curvature</a:t>
            </a:r>
          </a:p>
        </p:txBody>
      </p:sp>
      <p:sp>
        <p:nvSpPr>
          <p:cNvPr id="24" name="TextBox 23"/>
          <p:cNvSpPr txBox="1"/>
          <p:nvPr/>
        </p:nvSpPr>
        <p:spPr>
          <a:xfrm>
            <a:off x="2489167" y="3206111"/>
            <a:ext cx="26962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Arial" pitchFamily="34" charset="0"/>
              </a:rPr>
              <a:t>0</a:t>
            </a:r>
          </a:p>
        </p:txBody>
      </p:sp>
      <p:sp>
        <p:nvSpPr>
          <p:cNvPr id="25" name="TextBox 24"/>
          <p:cNvSpPr txBox="1"/>
          <p:nvPr/>
        </p:nvSpPr>
        <p:spPr>
          <a:xfrm>
            <a:off x="5047959" y="5193214"/>
            <a:ext cx="60465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Arial" pitchFamily="34" charset="0"/>
              </a:rPr>
              <a:t>t=0.8 s</a:t>
            </a:r>
          </a:p>
        </p:txBody>
      </p:sp>
      <p:sp>
        <p:nvSpPr>
          <p:cNvPr id="26" name="Right Arrow 25"/>
          <p:cNvSpPr/>
          <p:nvPr/>
        </p:nvSpPr>
        <p:spPr>
          <a:xfrm rot="2167040">
            <a:off x="5295233" y="4200085"/>
            <a:ext cx="320040" cy="1554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ea typeface="+mn-ea"/>
              <a:cs typeface="Arial" pitchFamily="34" charset="0"/>
            </a:endParaRPr>
          </a:p>
        </p:txBody>
      </p:sp>
      <p:sp>
        <p:nvSpPr>
          <p:cNvPr id="27" name="Right Arrow 26"/>
          <p:cNvSpPr/>
          <p:nvPr/>
        </p:nvSpPr>
        <p:spPr>
          <a:xfrm>
            <a:off x="4151442" y="2642851"/>
            <a:ext cx="320040" cy="1554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ea typeface="+mn-ea"/>
              <a:cs typeface="Arial" pitchFamily="34" charset="0"/>
            </a:endParaRPr>
          </a:p>
        </p:txBody>
      </p:sp>
      <p:sp>
        <p:nvSpPr>
          <p:cNvPr id="28" name="Right Arrow 27"/>
          <p:cNvSpPr/>
          <p:nvPr/>
        </p:nvSpPr>
        <p:spPr>
          <a:xfrm rot="8252855">
            <a:off x="6381681" y="2372234"/>
            <a:ext cx="320040" cy="1554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ea typeface="+mn-ea"/>
              <a:cs typeface="Arial" pitchFamily="34" charset="0"/>
            </a:endParaRPr>
          </a:p>
        </p:txBody>
      </p:sp>
      <p:sp>
        <p:nvSpPr>
          <p:cNvPr id="29" name="Right Arrow 28"/>
          <p:cNvSpPr/>
          <p:nvPr/>
        </p:nvSpPr>
        <p:spPr>
          <a:xfrm rot="14386347">
            <a:off x="5552223" y="2716834"/>
            <a:ext cx="320040" cy="1554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ea typeface="+mn-ea"/>
              <a:cs typeface="Arial" pitchFamily="34" charset="0"/>
            </a:endParaRPr>
          </a:p>
        </p:txBody>
      </p:sp>
      <p:sp>
        <p:nvSpPr>
          <p:cNvPr id="30" name="Right Arrow 29"/>
          <p:cNvSpPr/>
          <p:nvPr/>
        </p:nvSpPr>
        <p:spPr>
          <a:xfrm>
            <a:off x="5267562" y="3242884"/>
            <a:ext cx="320040" cy="15544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ea typeface="+mn-ea"/>
              <a:cs typeface="Arial" pitchFamily="34" charset="0"/>
            </a:endParaRPr>
          </a:p>
        </p:txBody>
      </p:sp>
      <p:pic>
        <p:nvPicPr>
          <p:cNvPr id="31" name="Picture 6" descr="C:\Users\Oswaldo\Documents\Thesis\Master's Thesis\Figures_raw\K1+FPS.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020" t="18286" r="19138" b="14231"/>
          <a:stretch/>
        </p:blipFill>
        <p:spPr bwMode="auto">
          <a:xfrm>
            <a:off x="3429000" y="1929604"/>
            <a:ext cx="4540783" cy="3200400"/>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32" name="Right Arrow 31"/>
          <p:cNvSpPr/>
          <p:nvPr/>
        </p:nvSpPr>
        <p:spPr>
          <a:xfrm>
            <a:off x="4021667" y="2589686"/>
            <a:ext cx="320040" cy="155448"/>
          </a:xfrm>
          <a:prstGeom prst="rightArrow">
            <a:avLst/>
          </a:prstGeom>
          <a:solidFill>
            <a:srgbClr val="34FE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ea typeface="+mn-ea"/>
              <a:cs typeface="Arial" pitchFamily="34" charset="0"/>
            </a:endParaRPr>
          </a:p>
        </p:txBody>
      </p:sp>
      <p:sp>
        <p:nvSpPr>
          <p:cNvPr id="33" name="Right Arrow 32"/>
          <p:cNvSpPr/>
          <p:nvPr/>
        </p:nvSpPr>
        <p:spPr>
          <a:xfrm>
            <a:off x="5350300" y="3245179"/>
            <a:ext cx="320040" cy="155448"/>
          </a:xfrm>
          <a:prstGeom prst="rightArrow">
            <a:avLst/>
          </a:prstGeom>
          <a:solidFill>
            <a:srgbClr val="34FE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ea typeface="+mn-ea"/>
              <a:cs typeface="Arial" pitchFamily="34" charset="0"/>
            </a:endParaRPr>
          </a:p>
        </p:txBody>
      </p:sp>
      <p:pic>
        <p:nvPicPr>
          <p:cNvPr id="34" name="Picture 8" descr="C:\Users\Oswaldo\Documents\Thesis\Master's Thesis\Figures_raw\K1+FPS+SOF.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111" t="18286" r="19048" b="14231"/>
          <a:stretch/>
        </p:blipFill>
        <p:spPr bwMode="auto">
          <a:xfrm>
            <a:off x="3416450" y="1932075"/>
            <a:ext cx="4540785" cy="3200400"/>
          </a:xfrm>
          <a:prstGeom prst="rect">
            <a:avLst/>
          </a:prstGeom>
          <a:noFill/>
          <a:ln w="28575">
            <a:solidFill>
              <a:srgbClr val="00FF00"/>
            </a:solidFill>
          </a:ln>
          <a:extLst>
            <a:ext uri="{909E8E84-426E-40DD-AFC4-6F175D3DCCD1}">
              <a14:hiddenFill xmlns:a14="http://schemas.microsoft.com/office/drawing/2010/main">
                <a:solidFill>
                  <a:srgbClr val="FFFFFF"/>
                </a:solidFill>
              </a14:hiddenFill>
            </a:ext>
          </a:extLst>
        </p:spPr>
      </p:pic>
      <p:sp>
        <p:nvSpPr>
          <p:cNvPr id="38" name="Right Arrow 37"/>
          <p:cNvSpPr/>
          <p:nvPr/>
        </p:nvSpPr>
        <p:spPr>
          <a:xfrm rot="13824956">
            <a:off x="5505122" y="2697126"/>
            <a:ext cx="320040" cy="155448"/>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ea typeface="+mn-ea"/>
              <a:cs typeface="Arial" pitchFamily="34" charset="0"/>
            </a:endParaRPr>
          </a:p>
        </p:txBody>
      </p:sp>
      <p:sp>
        <p:nvSpPr>
          <p:cNvPr id="39" name="Title 1"/>
          <p:cNvSpPr txBox="1">
            <a:spLocks/>
          </p:cNvSpPr>
          <p:nvPr/>
        </p:nvSpPr>
        <p:spPr bwMode="auto">
          <a:xfrm>
            <a:off x="0" y="-76200"/>
            <a:ext cx="12192000" cy="868552"/>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a:solidFill>
                  <a:srgbClr val="FFC000"/>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eaLnBrk="0" fontAlgn="base" hangingPunct="0">
              <a:spcBef>
                <a:spcPct val="0"/>
              </a:spcBef>
              <a:spcAft>
                <a:spcPct val="0"/>
              </a:spcAft>
              <a:defRPr sz="4400">
                <a:solidFill>
                  <a:schemeClr val="tx1"/>
                </a:solidFill>
                <a:latin typeface="Times New Roman" pitchFamily="18" charset="0"/>
              </a:defRPr>
            </a:lvl6pPr>
            <a:lvl7pPr marL="914400" algn="ctr" rtl="0" eaLnBrk="0" fontAlgn="base" hangingPunct="0">
              <a:spcBef>
                <a:spcPct val="0"/>
              </a:spcBef>
              <a:spcAft>
                <a:spcPct val="0"/>
              </a:spcAft>
              <a:defRPr sz="4400">
                <a:solidFill>
                  <a:schemeClr val="tx1"/>
                </a:solidFill>
                <a:latin typeface="Times New Roman" pitchFamily="18" charset="0"/>
              </a:defRPr>
            </a:lvl7pPr>
            <a:lvl8pPr marL="1371600" algn="ctr" rtl="0" eaLnBrk="0" fontAlgn="base" hangingPunct="0">
              <a:spcBef>
                <a:spcPct val="0"/>
              </a:spcBef>
              <a:spcAft>
                <a:spcPct val="0"/>
              </a:spcAft>
              <a:defRPr sz="4400">
                <a:solidFill>
                  <a:schemeClr val="tx1"/>
                </a:solidFill>
                <a:latin typeface="Times New Roman" pitchFamily="18" charset="0"/>
              </a:defRPr>
            </a:lvl8pPr>
            <a:lvl9pPr marL="1828800" algn="ctr" rtl="0" eaLnBrk="0" fontAlgn="base" hangingPunct="0">
              <a:spcBef>
                <a:spcPct val="0"/>
              </a:spcBef>
              <a:spcAft>
                <a:spcPct val="0"/>
              </a:spcAft>
              <a:defRPr sz="4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mn-lt"/>
                <a:ea typeface="+mj-ea"/>
                <a:cs typeface="Arial" pitchFamily="34" charset="0"/>
              </a:rPr>
              <a:t> Alternative workflow examples: Footprint contamination on structural curvature</a:t>
            </a:r>
          </a:p>
        </p:txBody>
      </p:sp>
      <p:sp>
        <p:nvSpPr>
          <p:cNvPr id="40" name="Text Box 3"/>
          <p:cNvSpPr txBox="1">
            <a:spLocks noChangeArrowheads="1"/>
          </p:cNvSpPr>
          <p:nvPr/>
        </p:nvSpPr>
        <p:spPr bwMode="auto">
          <a:xfrm>
            <a:off x="8763000" y="6417597"/>
            <a:ext cx="3429000" cy="400110"/>
          </a:xfrm>
          <a:prstGeom prst="rect">
            <a:avLst/>
          </a:prstGeom>
          <a:noFill/>
          <a:ln w="12700">
            <a:noFill/>
            <a:miter lim="800000"/>
            <a:headEnd/>
            <a:tailEnd/>
          </a:ln>
          <a:effec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65000"/>
                  </a:schemeClr>
                </a:solidFill>
                <a:effectLst>
                  <a:outerShdw blurRad="38100" dist="38100" dir="2700000" algn="tl">
                    <a:srgbClr val="000000"/>
                  </a:outerShdw>
                </a:effectLst>
                <a:uLnTx/>
                <a:uFillTx/>
                <a:ea typeface="+mn-ea"/>
                <a:cs typeface="+mn-cs"/>
              </a:rPr>
              <a:t>(Davogustto, 2011)</a:t>
            </a:r>
          </a:p>
        </p:txBody>
      </p:sp>
      <p:sp>
        <p:nvSpPr>
          <p:cNvPr id="3" name="Slide Number Placeholder 2">
            <a:extLst>
              <a:ext uri="{FF2B5EF4-FFF2-40B4-BE49-F238E27FC236}">
                <a16:creationId xmlns:a16="http://schemas.microsoft.com/office/drawing/2014/main" id="{F93045D7-9167-F924-BD00-F7258E1E08E3}"/>
              </a:ext>
            </a:extLst>
          </p:cNvPr>
          <p:cNvSpPr>
            <a:spLocks noGrp="1"/>
          </p:cNvSpPr>
          <p:nvPr>
            <p:ph type="sldNum" sz="quarter" idx="10"/>
          </p:nvPr>
        </p:nvSpPr>
        <p:spPr/>
        <p:txBody>
          <a:bodyPr/>
          <a:lstStyle/>
          <a:p>
            <a:pPr>
              <a:defRPr/>
            </a:pPr>
            <a:r>
              <a:rPr lang="en-US"/>
              <a:t>10c-</a:t>
            </a:r>
            <a:fld id="{44317F1E-0FAF-41C2-851F-CC2F916AF867}" type="slidenum">
              <a:rPr lang="en-US" smtClean="0"/>
              <a:pPr>
                <a:defRPr/>
              </a:pPr>
              <a:t>33</a:t>
            </a:fld>
            <a:endParaRPr lang="en-US" dirty="0">
              <a:solidFill>
                <a:schemeClr val="tx1"/>
              </a:solidFill>
            </a:endParaRPr>
          </a:p>
        </p:txBody>
      </p:sp>
    </p:spTree>
    <p:custDataLst>
      <p:tags r:id="rId1"/>
    </p:custDataLst>
    <p:extLst>
      <p:ext uri="{BB962C8B-B14F-4D97-AF65-F5344CB8AC3E}">
        <p14:creationId xmlns:p14="http://schemas.microsoft.com/office/powerpoint/2010/main" val="3203844444"/>
      </p:ext>
    </p:extLst>
  </p:cSld>
  <p:clrMapOvr>
    <a:masterClrMapping/>
  </p:clrMapOvr>
  <mc:AlternateContent xmlns:mc="http://schemas.openxmlformats.org/markup-compatibility/2006" xmlns:p14="http://schemas.microsoft.com/office/powerpoint/2010/main">
    <mc:Choice Requires="p14">
      <p:transition spd="slow" p14:dur="2000" advTm="44036"/>
    </mc:Choice>
    <mc:Fallback xmlns="">
      <p:transition spd="slow" advTm="44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500"/>
                                        <p:tgtEl>
                                          <p:spTgt spid="25"/>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5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500"/>
                                        <p:tgtEl>
                                          <p:spTgt spid="2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500"/>
                                        <p:tgtEl>
                                          <p:spTgt spid="2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500"/>
                                        <p:tgtEl>
                                          <p:spTgt spid="2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1)">
                                      <p:cBhvr>
                                        <p:cTn id="22" dur="500"/>
                                        <p:tgtEl>
                                          <p:spTgt spid="2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500"/>
                                        <p:tgtEl>
                                          <p:spTgt spid="13"/>
                                        </p:tgtEl>
                                      </p:cBhvr>
                                    </p:animEffect>
                                  </p:childTnLst>
                                </p:cTn>
                              </p:par>
                            </p:childTnLst>
                          </p:cTn>
                        </p:par>
                        <p:par>
                          <p:cTn id="48" fill="hold">
                            <p:stCondLst>
                              <p:cond delay="500"/>
                            </p:stCondLst>
                            <p:childTnLst>
                              <p:par>
                                <p:cTn id="49" presetID="21" presetClass="entr" presetSubtype="1"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heel(1)">
                                      <p:cBhvr>
                                        <p:cTn id="51" dur="500"/>
                                        <p:tgtEl>
                                          <p:spTgt spid="31"/>
                                        </p:tgtEl>
                                      </p:cBhvr>
                                    </p:animEffect>
                                  </p:childTnLst>
                                </p:cTn>
                              </p:par>
                            </p:childTnLst>
                          </p:cTn>
                        </p:par>
                        <p:par>
                          <p:cTn id="52" fill="hold">
                            <p:stCondLst>
                              <p:cond delay="1000"/>
                            </p:stCondLst>
                            <p:childTnLst>
                              <p:par>
                                <p:cTn id="53" presetID="21" presetClass="entr" presetSubtype="1"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heel(1)">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heel(1)">
                                      <p:cBhvr>
                                        <p:cTn id="60" dur="500"/>
                                        <p:tgtEl>
                                          <p:spTgt spid="32"/>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heel(1)">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ircle(in)">
                                      <p:cBhvr>
                                        <p:cTn id="68" dur="500"/>
                                        <p:tgtEl>
                                          <p:spTgt spid="12"/>
                                        </p:tgtEl>
                                      </p:cBhvr>
                                    </p:animEffect>
                                  </p:childTnLst>
                                </p:cTn>
                              </p:par>
                            </p:childTnLst>
                          </p:cTn>
                        </p:par>
                        <p:par>
                          <p:cTn id="69" fill="hold">
                            <p:stCondLst>
                              <p:cond delay="500"/>
                            </p:stCondLst>
                            <p:childTnLst>
                              <p:par>
                                <p:cTn id="70" presetID="21" presetClass="entr" presetSubtype="1" fill="hold" nodeType="after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heel(1)">
                                      <p:cBhvr>
                                        <p:cTn id="72" dur="500"/>
                                        <p:tgtEl>
                                          <p:spTgt spid="34"/>
                                        </p:tgtEl>
                                      </p:cBhvr>
                                    </p:animEffect>
                                  </p:childTnLst>
                                </p:cTn>
                              </p:par>
                              <p:par>
                                <p:cTn id="73" presetID="21" presetClass="entr" presetSubtype="1"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heel(1)">
                                      <p:cBhvr>
                                        <p:cTn id="75" dur="500"/>
                                        <p:tgtEl>
                                          <p:spTgt spid="14"/>
                                        </p:tgtEl>
                                      </p:cBhvr>
                                    </p:animEffect>
                                  </p:childTnLst>
                                </p:cTn>
                              </p:par>
                              <p:par>
                                <p:cTn id="76" presetID="21" presetClass="entr" presetSubtype="1"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heel(1)">
                                      <p:cBhvr>
                                        <p:cTn id="78" dur="500"/>
                                        <p:tgtEl>
                                          <p:spTgt spid="15"/>
                                        </p:tgtEl>
                                      </p:cBhvr>
                                    </p:animEffect>
                                  </p:childTnLst>
                                </p:cTn>
                              </p:par>
                              <p:par>
                                <p:cTn id="79" presetID="21" presetClass="entr" presetSubtype="1"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wheel(1)">
                                      <p:cBhvr>
                                        <p:cTn id="81" dur="500"/>
                                        <p:tgtEl>
                                          <p:spTgt spid="11"/>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barn(inVertical)">
                                      <p:cBhvr>
                                        <p:cTn id="8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21" grpId="0"/>
      <p:bldP spid="22" grpId="0"/>
      <p:bldP spid="23" grpId="0"/>
      <p:bldP spid="24" grpId="0"/>
      <p:bldP spid="25" grpId="0"/>
      <p:bldP spid="26" grpId="0" animBg="1"/>
      <p:bldP spid="27" grpId="0" animBg="1"/>
      <p:bldP spid="28" grpId="0" animBg="1"/>
      <p:bldP spid="29" grpId="0" animBg="1"/>
      <p:bldP spid="30" grpId="0" animBg="1"/>
      <p:bldP spid="32" grpId="0" animBg="1"/>
      <p:bldP spid="33" grpId="0" animBg="1"/>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5092" t="15555" r="24074" b="12592"/>
          <a:stretch/>
        </p:blipFill>
        <p:spPr>
          <a:xfrm>
            <a:off x="2516189" y="1371600"/>
            <a:ext cx="7209627" cy="4572000"/>
          </a:xfrm>
          <a:prstGeom prst="rect">
            <a:avLst/>
          </a:prstGeom>
        </p:spPr>
      </p:pic>
      <p:sp>
        <p:nvSpPr>
          <p:cNvPr id="3" name="Title 1"/>
          <p:cNvSpPr>
            <a:spLocks noGrp="1"/>
          </p:cNvSpPr>
          <p:nvPr>
            <p:ph type="title"/>
          </p:nvPr>
        </p:nvSpPr>
        <p:spPr>
          <a:xfrm>
            <a:off x="762001" y="5975016"/>
            <a:ext cx="10969943" cy="579439"/>
          </a:xfrm>
        </p:spPr>
        <p:txBody>
          <a:bodyPr>
            <a:normAutofit/>
          </a:bodyPr>
          <a:lstStyle/>
          <a:p>
            <a:r>
              <a:rPr lang="en-US" sz="2400" dirty="0">
                <a:solidFill>
                  <a:schemeClr val="tx1"/>
                </a:solidFill>
                <a:latin typeface="+mn-lt"/>
              </a:rPr>
              <a:t>Original Amplitude Slice (</a:t>
            </a:r>
            <a:r>
              <a:rPr lang="en-US" sz="2400" i="1" dirty="0">
                <a:solidFill>
                  <a:schemeClr val="tx1"/>
                </a:solidFill>
                <a:latin typeface="+mn-lt"/>
              </a:rPr>
              <a:t>t</a:t>
            </a:r>
            <a:r>
              <a:rPr lang="en-US" sz="2400" dirty="0">
                <a:solidFill>
                  <a:schemeClr val="tx1"/>
                </a:solidFill>
                <a:latin typeface="+mn-lt"/>
              </a:rPr>
              <a:t>= 0.45 s)</a:t>
            </a:r>
          </a:p>
        </p:txBody>
      </p:sp>
      <p:grpSp>
        <p:nvGrpSpPr>
          <p:cNvPr id="5" name="Group 4"/>
          <p:cNvGrpSpPr/>
          <p:nvPr/>
        </p:nvGrpSpPr>
        <p:grpSpPr>
          <a:xfrm>
            <a:off x="8646707" y="1479233"/>
            <a:ext cx="1011414" cy="294640"/>
            <a:chOff x="545868" y="4980777"/>
            <a:chExt cx="1011414" cy="294640"/>
          </a:xfrm>
        </p:grpSpPr>
        <p:cxnSp>
          <p:nvCxnSpPr>
            <p:cNvPr id="17" name="Straight Connector 16"/>
            <p:cNvCxnSpPr/>
            <p:nvPr/>
          </p:nvCxnSpPr>
          <p:spPr>
            <a:xfrm>
              <a:off x="545868" y="5275417"/>
              <a:ext cx="1011414" cy="0"/>
            </a:xfrm>
            <a:prstGeom prst="line">
              <a:avLst/>
            </a:prstGeom>
            <a:ln w="38100">
              <a:solidFill>
                <a:schemeClr val="tx1">
                  <a:lumMod val="95000"/>
                  <a:lumOff val="5000"/>
                </a:schemeClr>
              </a:solidFill>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608013" y="4980777"/>
              <a:ext cx="887124" cy="276998"/>
            </a:xfrm>
            <a:prstGeom prst="rect">
              <a:avLst/>
            </a:prstGeom>
            <a:noFill/>
          </p:spPr>
          <p:txBody>
            <a:bodyPr wrap="square" rtlCol="0">
              <a:spAutoFit/>
            </a:bodyPr>
            <a:lstStyle/>
            <a:p>
              <a:pPr algn="ctr" defTabSz="1218987"/>
              <a:r>
                <a:rPr lang="en-US" sz="1200" dirty="0">
                  <a:solidFill>
                    <a:prstClr val="white"/>
                  </a:solidFill>
                  <a:latin typeface="Calibri"/>
                </a:rPr>
                <a:t>2 mi</a:t>
              </a:r>
            </a:p>
          </p:txBody>
        </p:sp>
      </p:grpSp>
      <p:cxnSp>
        <p:nvCxnSpPr>
          <p:cNvPr id="23" name="Straight Connector 22"/>
          <p:cNvCxnSpPr/>
          <p:nvPr/>
        </p:nvCxnSpPr>
        <p:spPr>
          <a:xfrm>
            <a:off x="3173886" y="6554454"/>
            <a:ext cx="0" cy="14488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4183393" y="6554454"/>
            <a:ext cx="0" cy="144880"/>
          </a:xfrm>
          <a:prstGeom prst="line">
            <a:avLst/>
          </a:prstGeom>
          <a:ln w="38100"/>
        </p:spPr>
        <p:style>
          <a:lnRef idx="1">
            <a:schemeClr val="dk1"/>
          </a:lnRef>
          <a:fillRef idx="0">
            <a:schemeClr val="dk1"/>
          </a:fillRef>
          <a:effectRef idx="0">
            <a:schemeClr val="dk1"/>
          </a:effectRef>
          <a:fontRef idx="minor">
            <a:schemeClr val="tx1"/>
          </a:fontRef>
        </p:style>
      </p:cxnSp>
      <p:grpSp>
        <p:nvGrpSpPr>
          <p:cNvPr id="11" name="Group 10"/>
          <p:cNvGrpSpPr/>
          <p:nvPr/>
        </p:nvGrpSpPr>
        <p:grpSpPr>
          <a:xfrm>
            <a:off x="9770374" y="1066800"/>
            <a:ext cx="1812027" cy="2231218"/>
            <a:chOff x="9768785" y="1121582"/>
            <a:chExt cx="1812027" cy="2231218"/>
          </a:xfrm>
        </p:grpSpPr>
        <p:sp>
          <p:nvSpPr>
            <p:cNvPr id="15" name="TextBox 14"/>
            <p:cNvSpPr txBox="1"/>
            <p:nvPr/>
          </p:nvSpPr>
          <p:spPr>
            <a:xfrm>
              <a:off x="10314570" y="2215124"/>
              <a:ext cx="1266242" cy="276999"/>
            </a:xfrm>
            <a:prstGeom prst="rect">
              <a:avLst/>
            </a:prstGeom>
            <a:noFill/>
          </p:spPr>
          <p:txBody>
            <a:bodyPr wrap="square" rtlCol="0">
              <a:spAutoFit/>
            </a:bodyPr>
            <a:lstStyle/>
            <a:p>
              <a:pPr defTabSz="1218987"/>
              <a:r>
                <a:rPr lang="en-US" sz="1200" dirty="0">
                  <a:solidFill>
                    <a:prstClr val="white"/>
                  </a:solidFill>
                  <a:latin typeface="Calibri"/>
                </a:rPr>
                <a:t>0</a:t>
              </a:r>
            </a:p>
          </p:txBody>
        </p:sp>
        <p:grpSp>
          <p:nvGrpSpPr>
            <p:cNvPr id="9" name="Group 8"/>
            <p:cNvGrpSpPr/>
            <p:nvPr/>
          </p:nvGrpSpPr>
          <p:grpSpPr>
            <a:xfrm>
              <a:off x="9768785" y="1121582"/>
              <a:ext cx="1758711" cy="2231218"/>
              <a:chOff x="9768785" y="2145325"/>
              <a:chExt cx="1758711" cy="2231218"/>
            </a:xfrm>
          </p:grpSpPr>
          <p:sp>
            <p:nvSpPr>
              <p:cNvPr id="8" name="Rectangle 7"/>
              <p:cNvSpPr/>
              <p:nvPr/>
            </p:nvSpPr>
            <p:spPr>
              <a:xfrm>
                <a:off x="10055538" y="2462967"/>
                <a:ext cx="228600" cy="1828800"/>
              </a:xfrm>
              <a:prstGeom prst="rect">
                <a:avLst/>
              </a:prstGeom>
              <a:gradFill>
                <a:gsLst>
                  <a:gs pos="0">
                    <a:schemeClr val="tx1">
                      <a:lumMod val="95000"/>
                      <a:lumOff val="5000"/>
                    </a:schemeClr>
                  </a:gs>
                  <a:gs pos="10000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10" name="TextBox 9"/>
              <p:cNvSpPr txBox="1"/>
              <p:nvPr/>
            </p:nvSpPr>
            <p:spPr>
              <a:xfrm>
                <a:off x="10261254" y="2323958"/>
                <a:ext cx="1266242" cy="276999"/>
              </a:xfrm>
              <a:prstGeom prst="rect">
                <a:avLst/>
              </a:prstGeom>
              <a:noFill/>
            </p:spPr>
            <p:txBody>
              <a:bodyPr wrap="square" rtlCol="0">
                <a:spAutoFit/>
              </a:bodyPr>
              <a:lstStyle/>
              <a:p>
                <a:pPr defTabSz="1218987"/>
                <a:r>
                  <a:rPr lang="en-US" sz="1200" dirty="0">
                    <a:solidFill>
                      <a:prstClr val="white"/>
                    </a:solidFill>
                    <a:latin typeface="Calibri"/>
                  </a:rPr>
                  <a:t>Positive</a:t>
                </a:r>
              </a:p>
            </p:txBody>
          </p:sp>
          <p:sp>
            <p:nvSpPr>
              <p:cNvPr id="12" name="TextBox 11"/>
              <p:cNvSpPr txBox="1"/>
              <p:nvPr/>
            </p:nvSpPr>
            <p:spPr>
              <a:xfrm>
                <a:off x="10284138" y="4099544"/>
                <a:ext cx="1220474" cy="276999"/>
              </a:xfrm>
              <a:prstGeom prst="rect">
                <a:avLst/>
              </a:prstGeom>
              <a:noFill/>
            </p:spPr>
            <p:txBody>
              <a:bodyPr wrap="square" rtlCol="0">
                <a:spAutoFit/>
              </a:bodyPr>
              <a:lstStyle/>
              <a:p>
                <a:pPr defTabSz="1218987"/>
                <a:r>
                  <a:rPr lang="en-US" sz="1200" dirty="0">
                    <a:solidFill>
                      <a:prstClr val="white"/>
                    </a:solidFill>
                    <a:latin typeface="Calibri"/>
                  </a:rPr>
                  <a:t>Negative</a:t>
                </a:r>
              </a:p>
            </p:txBody>
          </p:sp>
          <p:sp>
            <p:nvSpPr>
              <p:cNvPr id="18" name="TextBox 17"/>
              <p:cNvSpPr txBox="1"/>
              <p:nvPr/>
            </p:nvSpPr>
            <p:spPr>
              <a:xfrm>
                <a:off x="9768785" y="2145325"/>
                <a:ext cx="1266242" cy="276999"/>
              </a:xfrm>
              <a:prstGeom prst="rect">
                <a:avLst/>
              </a:prstGeom>
              <a:noFill/>
            </p:spPr>
            <p:txBody>
              <a:bodyPr wrap="square" rtlCol="0">
                <a:spAutoFit/>
              </a:bodyPr>
              <a:lstStyle/>
              <a:p>
                <a:pPr defTabSz="1218987"/>
                <a:r>
                  <a:rPr lang="en-US" sz="1200" dirty="0">
                    <a:solidFill>
                      <a:prstClr val="white"/>
                    </a:solidFill>
                    <a:latin typeface="Calibri"/>
                  </a:rPr>
                  <a:t>Amplitude</a:t>
                </a:r>
              </a:p>
            </p:txBody>
          </p:sp>
        </p:grpSp>
      </p:grpSp>
      <p:sp>
        <p:nvSpPr>
          <p:cNvPr id="20" name="Title 3"/>
          <p:cNvSpPr txBox="1">
            <a:spLocks/>
          </p:cNvSpPr>
          <p:nvPr/>
        </p:nvSpPr>
        <p:spPr bwMode="auto">
          <a:xfrm>
            <a:off x="14288" y="0"/>
            <a:ext cx="9131300" cy="598714"/>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a:defRPr/>
            </a:pPr>
            <a:r>
              <a:rPr lang="en-US" kern="0" dirty="0">
                <a:latin typeface="Calibri"/>
              </a:rPr>
              <a:t>Footprint suppression using </a:t>
            </a:r>
            <a:r>
              <a:rPr lang="en-US" i="1" kern="0" dirty="0">
                <a:latin typeface="Calibri"/>
              </a:rPr>
              <a:t>k</a:t>
            </a:r>
            <a:r>
              <a:rPr lang="en-US" i="1" kern="0" baseline="-25000" dirty="0">
                <a:latin typeface="Calibri"/>
              </a:rPr>
              <a:t>x</a:t>
            </a:r>
            <a:r>
              <a:rPr lang="en-US" i="1" kern="0" dirty="0">
                <a:latin typeface="Calibri"/>
              </a:rPr>
              <a:t>-k</a:t>
            </a:r>
            <a:r>
              <a:rPr lang="en-US" i="1" kern="0" baseline="-25000" dirty="0">
                <a:latin typeface="Calibri"/>
              </a:rPr>
              <a:t>y</a:t>
            </a:r>
            <a:r>
              <a:rPr lang="en-US" kern="0" dirty="0">
                <a:latin typeface="Calibri"/>
              </a:rPr>
              <a:t> filters</a:t>
            </a:r>
          </a:p>
        </p:txBody>
      </p:sp>
      <p:sp>
        <p:nvSpPr>
          <p:cNvPr id="21" name="Rectangle 24"/>
          <p:cNvSpPr>
            <a:spLocks noChangeArrowheads="1"/>
          </p:cNvSpPr>
          <p:nvPr/>
        </p:nvSpPr>
        <p:spPr bwMode="auto">
          <a:xfrm>
            <a:off x="10181273" y="6457890"/>
            <a:ext cx="200914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(Alali et al., 2016)</a:t>
            </a:r>
          </a:p>
        </p:txBody>
      </p:sp>
      <p:sp>
        <p:nvSpPr>
          <p:cNvPr id="2" name="Slide Number Placeholder 1">
            <a:extLst>
              <a:ext uri="{FF2B5EF4-FFF2-40B4-BE49-F238E27FC236}">
                <a16:creationId xmlns:a16="http://schemas.microsoft.com/office/drawing/2014/main" id="{9F8C5FBC-7BA0-0D08-E8FF-413BF59DC569}"/>
              </a:ext>
            </a:extLst>
          </p:cNvPr>
          <p:cNvSpPr>
            <a:spLocks noGrp="1"/>
          </p:cNvSpPr>
          <p:nvPr>
            <p:ph type="sldNum" sz="quarter" idx="12"/>
          </p:nvPr>
        </p:nvSpPr>
        <p:spPr/>
        <p:txBody>
          <a:bodyPr/>
          <a:lstStyle/>
          <a:p>
            <a:r>
              <a:rPr lang="en-US"/>
              <a:t>10c-</a:t>
            </a:r>
            <a:fld id="{32AB8D3D-FB3C-49A2-855E-BE1E1BCDA17C}" type="slidenum">
              <a:rPr lang="en-US" smtClean="0"/>
              <a:pPr/>
              <a:t>34</a:t>
            </a:fld>
            <a:endParaRPr lang="en-US" dirty="0"/>
          </a:p>
        </p:txBody>
      </p:sp>
    </p:spTree>
    <p:extLst>
      <p:ext uri="{BB962C8B-B14F-4D97-AF65-F5344CB8AC3E}">
        <p14:creationId xmlns:p14="http://schemas.microsoft.com/office/powerpoint/2010/main" val="1012253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5324" t="15927" r="24586" b="13588"/>
          <a:stretch/>
        </p:blipFill>
        <p:spPr>
          <a:xfrm>
            <a:off x="2516189" y="1371601"/>
            <a:ext cx="7168045" cy="4621219"/>
          </a:xfrm>
          <a:prstGeom prst="rect">
            <a:avLst/>
          </a:prstGeom>
        </p:spPr>
      </p:pic>
      <p:cxnSp>
        <p:nvCxnSpPr>
          <p:cNvPr id="20" name="Straight Connector 19"/>
          <p:cNvCxnSpPr/>
          <p:nvPr/>
        </p:nvCxnSpPr>
        <p:spPr>
          <a:xfrm>
            <a:off x="3173886" y="6554454"/>
            <a:ext cx="0" cy="144880"/>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4183393" y="6554454"/>
            <a:ext cx="0" cy="144880"/>
          </a:xfrm>
          <a:prstGeom prst="line">
            <a:avLst/>
          </a:prstGeom>
          <a:ln w="38100"/>
        </p:spPr>
        <p:style>
          <a:lnRef idx="1">
            <a:schemeClr val="dk1"/>
          </a:lnRef>
          <a:fillRef idx="0">
            <a:schemeClr val="dk1"/>
          </a:fillRef>
          <a:effectRef idx="0">
            <a:schemeClr val="dk1"/>
          </a:effectRef>
          <a:fontRef idx="minor">
            <a:schemeClr val="tx1"/>
          </a:fontRef>
        </p:style>
      </p:cxnSp>
      <p:grpSp>
        <p:nvGrpSpPr>
          <p:cNvPr id="24" name="Group 23"/>
          <p:cNvGrpSpPr/>
          <p:nvPr/>
        </p:nvGrpSpPr>
        <p:grpSpPr>
          <a:xfrm>
            <a:off x="9770374" y="1066800"/>
            <a:ext cx="1758711" cy="2231218"/>
            <a:chOff x="9768785" y="2145325"/>
            <a:chExt cx="1758711" cy="2231218"/>
          </a:xfrm>
        </p:grpSpPr>
        <p:sp>
          <p:nvSpPr>
            <p:cNvPr id="25" name="Rectangle 24"/>
            <p:cNvSpPr/>
            <p:nvPr/>
          </p:nvSpPr>
          <p:spPr>
            <a:xfrm flipV="1">
              <a:off x="10055538" y="2462967"/>
              <a:ext cx="228600" cy="1828800"/>
            </a:xfrm>
            <a:prstGeom prst="rect">
              <a:avLst/>
            </a:prstGeom>
            <a:gradFill>
              <a:gsLst>
                <a:gs pos="0">
                  <a:schemeClr val="tx1">
                    <a:lumMod val="95000"/>
                    <a:lumOff val="5000"/>
                  </a:schemeClr>
                </a:gs>
                <a:gs pos="10000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26" name="TextBox 25"/>
            <p:cNvSpPr txBox="1"/>
            <p:nvPr/>
          </p:nvSpPr>
          <p:spPr>
            <a:xfrm>
              <a:off x="10261254" y="2323958"/>
              <a:ext cx="1266242" cy="276999"/>
            </a:xfrm>
            <a:prstGeom prst="rect">
              <a:avLst/>
            </a:prstGeom>
            <a:noFill/>
          </p:spPr>
          <p:txBody>
            <a:bodyPr wrap="square" rtlCol="0">
              <a:spAutoFit/>
            </a:bodyPr>
            <a:lstStyle/>
            <a:p>
              <a:pPr defTabSz="1218987"/>
              <a:r>
                <a:rPr lang="en-US" sz="1200" dirty="0">
                  <a:solidFill>
                    <a:prstClr val="white"/>
                  </a:solidFill>
                  <a:latin typeface="Calibri"/>
                </a:rPr>
                <a:t>1.0</a:t>
              </a:r>
            </a:p>
          </p:txBody>
        </p:sp>
        <p:sp>
          <p:nvSpPr>
            <p:cNvPr id="27" name="TextBox 26"/>
            <p:cNvSpPr txBox="1"/>
            <p:nvPr/>
          </p:nvSpPr>
          <p:spPr>
            <a:xfrm>
              <a:off x="10284138" y="4099544"/>
              <a:ext cx="1220474" cy="276999"/>
            </a:xfrm>
            <a:prstGeom prst="rect">
              <a:avLst/>
            </a:prstGeom>
            <a:noFill/>
          </p:spPr>
          <p:txBody>
            <a:bodyPr wrap="square" rtlCol="0">
              <a:spAutoFit/>
            </a:bodyPr>
            <a:lstStyle/>
            <a:p>
              <a:pPr defTabSz="1218987"/>
              <a:r>
                <a:rPr lang="en-US" sz="1200" dirty="0">
                  <a:solidFill>
                    <a:prstClr val="white"/>
                  </a:solidFill>
                  <a:latin typeface="Calibri"/>
                </a:rPr>
                <a:t>0.0</a:t>
              </a:r>
            </a:p>
          </p:txBody>
        </p:sp>
        <p:sp>
          <p:nvSpPr>
            <p:cNvPr id="28" name="TextBox 27"/>
            <p:cNvSpPr txBox="1"/>
            <p:nvPr/>
          </p:nvSpPr>
          <p:spPr>
            <a:xfrm>
              <a:off x="9768785" y="2145325"/>
              <a:ext cx="1266242" cy="276999"/>
            </a:xfrm>
            <a:prstGeom prst="rect">
              <a:avLst/>
            </a:prstGeom>
            <a:noFill/>
          </p:spPr>
          <p:txBody>
            <a:bodyPr wrap="square" rtlCol="0">
              <a:spAutoFit/>
            </a:bodyPr>
            <a:lstStyle/>
            <a:p>
              <a:pPr defTabSz="1218987"/>
              <a:r>
                <a:rPr lang="en-US" sz="1200" dirty="0">
                  <a:solidFill>
                    <a:prstClr val="white"/>
                  </a:solidFill>
                  <a:latin typeface="Calibri"/>
                </a:rPr>
                <a:t>Coherence</a:t>
              </a:r>
            </a:p>
          </p:txBody>
        </p:sp>
      </p:grpSp>
      <p:sp>
        <p:nvSpPr>
          <p:cNvPr id="29" name="Title 1"/>
          <p:cNvSpPr>
            <a:spLocks noGrp="1"/>
          </p:cNvSpPr>
          <p:nvPr>
            <p:ph type="title"/>
          </p:nvPr>
        </p:nvSpPr>
        <p:spPr>
          <a:xfrm>
            <a:off x="762001" y="5975016"/>
            <a:ext cx="10969943" cy="579439"/>
          </a:xfrm>
        </p:spPr>
        <p:txBody>
          <a:bodyPr>
            <a:normAutofit/>
          </a:bodyPr>
          <a:lstStyle/>
          <a:p>
            <a:r>
              <a:rPr lang="en-US" sz="2400" dirty="0">
                <a:solidFill>
                  <a:schemeClr val="tx1"/>
                </a:solidFill>
                <a:latin typeface="+mn-lt"/>
              </a:rPr>
              <a:t>Coherence Slice (</a:t>
            </a:r>
            <a:r>
              <a:rPr lang="en-US" sz="2400" i="1" dirty="0">
                <a:solidFill>
                  <a:schemeClr val="tx1"/>
                </a:solidFill>
                <a:latin typeface="+mn-lt"/>
              </a:rPr>
              <a:t>t</a:t>
            </a:r>
            <a:r>
              <a:rPr lang="en-US" sz="2400" dirty="0">
                <a:solidFill>
                  <a:schemeClr val="tx1"/>
                </a:solidFill>
                <a:latin typeface="+mn-lt"/>
              </a:rPr>
              <a:t>= 0.45 s)</a:t>
            </a:r>
          </a:p>
        </p:txBody>
      </p:sp>
      <p:grpSp>
        <p:nvGrpSpPr>
          <p:cNvPr id="30" name="Group 29"/>
          <p:cNvGrpSpPr/>
          <p:nvPr/>
        </p:nvGrpSpPr>
        <p:grpSpPr>
          <a:xfrm>
            <a:off x="8646707" y="1479233"/>
            <a:ext cx="1011414" cy="294640"/>
            <a:chOff x="545868" y="4980777"/>
            <a:chExt cx="1011414" cy="294640"/>
          </a:xfrm>
        </p:grpSpPr>
        <p:cxnSp>
          <p:nvCxnSpPr>
            <p:cNvPr id="31" name="Straight Connector 30"/>
            <p:cNvCxnSpPr/>
            <p:nvPr/>
          </p:nvCxnSpPr>
          <p:spPr>
            <a:xfrm>
              <a:off x="545868" y="5275417"/>
              <a:ext cx="1011414" cy="0"/>
            </a:xfrm>
            <a:prstGeom prst="line">
              <a:avLst/>
            </a:prstGeom>
            <a:ln w="38100">
              <a:solidFill>
                <a:schemeClr val="tx1">
                  <a:lumMod val="95000"/>
                  <a:lumOff val="5000"/>
                </a:schemeClr>
              </a:solidFill>
            </a:ln>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608013" y="4980777"/>
              <a:ext cx="887124" cy="276998"/>
            </a:xfrm>
            <a:prstGeom prst="rect">
              <a:avLst/>
            </a:prstGeom>
            <a:noFill/>
          </p:spPr>
          <p:txBody>
            <a:bodyPr wrap="square" rtlCol="0">
              <a:spAutoFit/>
            </a:bodyPr>
            <a:lstStyle/>
            <a:p>
              <a:pPr algn="ctr" defTabSz="1218987"/>
              <a:r>
                <a:rPr lang="en-US" sz="1200" dirty="0">
                  <a:solidFill>
                    <a:prstClr val="white"/>
                  </a:solidFill>
                  <a:latin typeface="Calibri"/>
                </a:rPr>
                <a:t>2 mi</a:t>
              </a:r>
            </a:p>
          </p:txBody>
        </p:sp>
      </p:grpSp>
      <p:sp>
        <p:nvSpPr>
          <p:cNvPr id="33" name="Title 3"/>
          <p:cNvSpPr txBox="1">
            <a:spLocks/>
          </p:cNvSpPr>
          <p:nvPr/>
        </p:nvSpPr>
        <p:spPr bwMode="auto">
          <a:xfrm>
            <a:off x="14288" y="0"/>
            <a:ext cx="9131300" cy="598714"/>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a:defRPr/>
            </a:pPr>
            <a:r>
              <a:rPr lang="en-US" kern="0" dirty="0">
                <a:latin typeface="Calibri"/>
              </a:rPr>
              <a:t>Footprint suppression using </a:t>
            </a:r>
            <a:r>
              <a:rPr lang="en-US" i="1" kern="0" dirty="0">
                <a:latin typeface="Calibri"/>
              </a:rPr>
              <a:t>k</a:t>
            </a:r>
            <a:r>
              <a:rPr lang="en-US" i="1" kern="0" baseline="-25000" dirty="0">
                <a:latin typeface="Calibri"/>
              </a:rPr>
              <a:t>x</a:t>
            </a:r>
            <a:r>
              <a:rPr lang="en-US" i="1" kern="0" dirty="0">
                <a:latin typeface="Calibri"/>
              </a:rPr>
              <a:t>-k</a:t>
            </a:r>
            <a:r>
              <a:rPr lang="en-US" i="1" kern="0" baseline="-25000" dirty="0">
                <a:latin typeface="Calibri"/>
              </a:rPr>
              <a:t>y</a:t>
            </a:r>
            <a:r>
              <a:rPr lang="en-US" kern="0" dirty="0">
                <a:latin typeface="Calibri"/>
              </a:rPr>
              <a:t> filters</a:t>
            </a:r>
          </a:p>
        </p:txBody>
      </p:sp>
      <p:sp>
        <p:nvSpPr>
          <p:cNvPr id="17" name="Rectangle 24"/>
          <p:cNvSpPr>
            <a:spLocks noChangeArrowheads="1"/>
          </p:cNvSpPr>
          <p:nvPr/>
        </p:nvSpPr>
        <p:spPr bwMode="auto">
          <a:xfrm>
            <a:off x="10181273" y="6457890"/>
            <a:ext cx="200914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(Alali et al., 2016)</a:t>
            </a:r>
          </a:p>
        </p:txBody>
      </p:sp>
      <p:sp>
        <p:nvSpPr>
          <p:cNvPr id="2" name="Slide Number Placeholder 1">
            <a:extLst>
              <a:ext uri="{FF2B5EF4-FFF2-40B4-BE49-F238E27FC236}">
                <a16:creationId xmlns:a16="http://schemas.microsoft.com/office/drawing/2014/main" id="{2BEC16BE-E727-87CF-C660-CBE63D2C45C3}"/>
              </a:ext>
            </a:extLst>
          </p:cNvPr>
          <p:cNvSpPr>
            <a:spLocks noGrp="1"/>
          </p:cNvSpPr>
          <p:nvPr>
            <p:ph type="sldNum" sz="quarter" idx="12"/>
          </p:nvPr>
        </p:nvSpPr>
        <p:spPr/>
        <p:txBody>
          <a:bodyPr/>
          <a:lstStyle/>
          <a:p>
            <a:r>
              <a:rPr lang="en-US"/>
              <a:t>10c-</a:t>
            </a:r>
            <a:fld id="{32AB8D3D-FB3C-49A2-855E-BE1E1BCDA17C}" type="slidenum">
              <a:rPr lang="en-US" smtClean="0"/>
              <a:pPr/>
              <a:t>35</a:t>
            </a:fld>
            <a:endParaRPr lang="en-US" dirty="0"/>
          </a:p>
        </p:txBody>
      </p:sp>
    </p:spTree>
    <p:extLst>
      <p:ext uri="{BB962C8B-B14F-4D97-AF65-F5344CB8AC3E}">
        <p14:creationId xmlns:p14="http://schemas.microsoft.com/office/powerpoint/2010/main" val="2122815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5391" t="13333" r="9464" b="13505"/>
          <a:stretch/>
        </p:blipFill>
        <p:spPr>
          <a:xfrm>
            <a:off x="2516189" y="1371600"/>
            <a:ext cx="7232659" cy="4576810"/>
          </a:xfrm>
          <a:prstGeom prst="rect">
            <a:avLst/>
          </a:prstGeom>
        </p:spPr>
      </p:pic>
      <p:cxnSp>
        <p:nvCxnSpPr>
          <p:cNvPr id="23" name="Straight Connector 22"/>
          <p:cNvCxnSpPr/>
          <p:nvPr/>
        </p:nvCxnSpPr>
        <p:spPr>
          <a:xfrm>
            <a:off x="3173886" y="6554454"/>
            <a:ext cx="0" cy="14488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4183393" y="6554454"/>
            <a:ext cx="0" cy="144880"/>
          </a:xfrm>
          <a:prstGeom prst="line">
            <a:avLst/>
          </a:prstGeom>
          <a:ln w="38100"/>
        </p:spPr>
        <p:style>
          <a:lnRef idx="1">
            <a:schemeClr val="dk1"/>
          </a:lnRef>
          <a:fillRef idx="0">
            <a:schemeClr val="dk1"/>
          </a:fillRef>
          <a:effectRef idx="0">
            <a:schemeClr val="dk1"/>
          </a:effectRef>
          <a:fontRef idx="minor">
            <a:schemeClr val="tx1"/>
          </a:fontRef>
        </p:style>
      </p:cxnSp>
      <p:sp>
        <p:nvSpPr>
          <p:cNvPr id="25" name="Title 1"/>
          <p:cNvSpPr>
            <a:spLocks noGrp="1"/>
          </p:cNvSpPr>
          <p:nvPr>
            <p:ph type="title"/>
          </p:nvPr>
        </p:nvSpPr>
        <p:spPr>
          <a:xfrm>
            <a:off x="762001" y="5975016"/>
            <a:ext cx="10969943" cy="579439"/>
          </a:xfrm>
        </p:spPr>
        <p:txBody>
          <a:bodyPr>
            <a:normAutofit/>
          </a:bodyPr>
          <a:lstStyle/>
          <a:p>
            <a:r>
              <a:rPr lang="en-US" sz="2400" dirty="0">
                <a:solidFill>
                  <a:schemeClr val="tx1"/>
                </a:solidFill>
                <a:latin typeface="+mn-lt"/>
              </a:rPr>
              <a:t>Slice through median-filtered coherence (</a:t>
            </a:r>
            <a:r>
              <a:rPr lang="en-US" sz="2400" i="1" dirty="0">
                <a:solidFill>
                  <a:schemeClr val="tx1"/>
                </a:solidFill>
                <a:latin typeface="+mn-lt"/>
              </a:rPr>
              <a:t>t</a:t>
            </a:r>
            <a:r>
              <a:rPr lang="en-US" sz="2400" dirty="0">
                <a:solidFill>
                  <a:schemeClr val="tx1"/>
                </a:solidFill>
                <a:latin typeface="+mn-lt"/>
              </a:rPr>
              <a:t>= 0.45 s)</a:t>
            </a:r>
          </a:p>
        </p:txBody>
      </p:sp>
      <p:grpSp>
        <p:nvGrpSpPr>
          <p:cNvPr id="26" name="Group 25"/>
          <p:cNvGrpSpPr/>
          <p:nvPr/>
        </p:nvGrpSpPr>
        <p:grpSpPr>
          <a:xfrm>
            <a:off x="8646707" y="1479233"/>
            <a:ext cx="1011414" cy="294640"/>
            <a:chOff x="545868" y="4980777"/>
            <a:chExt cx="1011414" cy="294640"/>
          </a:xfrm>
        </p:grpSpPr>
        <p:cxnSp>
          <p:nvCxnSpPr>
            <p:cNvPr id="27" name="Straight Connector 26"/>
            <p:cNvCxnSpPr/>
            <p:nvPr/>
          </p:nvCxnSpPr>
          <p:spPr>
            <a:xfrm>
              <a:off x="545868" y="5275417"/>
              <a:ext cx="1011414" cy="0"/>
            </a:xfrm>
            <a:prstGeom prst="line">
              <a:avLst/>
            </a:prstGeom>
            <a:ln w="38100">
              <a:solidFill>
                <a:schemeClr val="tx1">
                  <a:lumMod val="95000"/>
                  <a:lumOff val="5000"/>
                </a:schemeClr>
              </a:solidFill>
            </a:ln>
          </p:spPr>
          <p:style>
            <a:lnRef idx="2">
              <a:schemeClr val="dk1"/>
            </a:lnRef>
            <a:fillRef idx="0">
              <a:schemeClr val="dk1"/>
            </a:fillRef>
            <a:effectRef idx="1">
              <a:schemeClr val="dk1"/>
            </a:effectRef>
            <a:fontRef idx="minor">
              <a:schemeClr val="tx1"/>
            </a:fontRef>
          </p:style>
        </p:cxnSp>
        <p:sp>
          <p:nvSpPr>
            <p:cNvPr id="28" name="TextBox 27"/>
            <p:cNvSpPr txBox="1"/>
            <p:nvPr/>
          </p:nvSpPr>
          <p:spPr>
            <a:xfrm>
              <a:off x="608013" y="4980777"/>
              <a:ext cx="887124" cy="276998"/>
            </a:xfrm>
            <a:prstGeom prst="rect">
              <a:avLst/>
            </a:prstGeom>
            <a:noFill/>
          </p:spPr>
          <p:txBody>
            <a:bodyPr wrap="square" rtlCol="0">
              <a:spAutoFit/>
            </a:bodyPr>
            <a:lstStyle/>
            <a:p>
              <a:pPr algn="ctr" defTabSz="1218987"/>
              <a:r>
                <a:rPr lang="en-US" sz="1200" dirty="0">
                  <a:solidFill>
                    <a:prstClr val="white"/>
                  </a:solidFill>
                  <a:latin typeface="Calibri"/>
                </a:rPr>
                <a:t>2 mi</a:t>
              </a:r>
            </a:p>
          </p:txBody>
        </p:sp>
      </p:grpSp>
      <p:grpSp>
        <p:nvGrpSpPr>
          <p:cNvPr id="15" name="Group 14"/>
          <p:cNvGrpSpPr/>
          <p:nvPr/>
        </p:nvGrpSpPr>
        <p:grpSpPr>
          <a:xfrm>
            <a:off x="9770374" y="1066800"/>
            <a:ext cx="1758711" cy="2231218"/>
            <a:chOff x="9768785" y="2145325"/>
            <a:chExt cx="1758711" cy="2231218"/>
          </a:xfrm>
        </p:grpSpPr>
        <p:sp>
          <p:nvSpPr>
            <p:cNvPr id="17" name="Rectangle 16"/>
            <p:cNvSpPr/>
            <p:nvPr/>
          </p:nvSpPr>
          <p:spPr>
            <a:xfrm flipV="1">
              <a:off x="10055538" y="2462967"/>
              <a:ext cx="228600" cy="1828800"/>
            </a:xfrm>
            <a:prstGeom prst="rect">
              <a:avLst/>
            </a:prstGeom>
            <a:gradFill>
              <a:gsLst>
                <a:gs pos="0">
                  <a:schemeClr val="tx1">
                    <a:lumMod val="95000"/>
                    <a:lumOff val="5000"/>
                  </a:schemeClr>
                </a:gs>
                <a:gs pos="10000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22" name="TextBox 21"/>
            <p:cNvSpPr txBox="1"/>
            <p:nvPr/>
          </p:nvSpPr>
          <p:spPr>
            <a:xfrm>
              <a:off x="10261254" y="2323958"/>
              <a:ext cx="1266242" cy="276999"/>
            </a:xfrm>
            <a:prstGeom prst="rect">
              <a:avLst/>
            </a:prstGeom>
            <a:noFill/>
          </p:spPr>
          <p:txBody>
            <a:bodyPr wrap="square" rtlCol="0">
              <a:spAutoFit/>
            </a:bodyPr>
            <a:lstStyle/>
            <a:p>
              <a:pPr defTabSz="1218987"/>
              <a:r>
                <a:rPr lang="en-US" sz="1200" dirty="0">
                  <a:solidFill>
                    <a:prstClr val="white"/>
                  </a:solidFill>
                  <a:latin typeface="Calibri"/>
                </a:rPr>
                <a:t>1.0</a:t>
              </a:r>
            </a:p>
          </p:txBody>
        </p:sp>
        <p:sp>
          <p:nvSpPr>
            <p:cNvPr id="29" name="TextBox 28"/>
            <p:cNvSpPr txBox="1"/>
            <p:nvPr/>
          </p:nvSpPr>
          <p:spPr>
            <a:xfrm>
              <a:off x="10284138" y="4099544"/>
              <a:ext cx="1220474" cy="276999"/>
            </a:xfrm>
            <a:prstGeom prst="rect">
              <a:avLst/>
            </a:prstGeom>
            <a:noFill/>
          </p:spPr>
          <p:txBody>
            <a:bodyPr wrap="square" rtlCol="0">
              <a:spAutoFit/>
            </a:bodyPr>
            <a:lstStyle/>
            <a:p>
              <a:pPr defTabSz="1218987"/>
              <a:r>
                <a:rPr lang="en-US" sz="1200" dirty="0">
                  <a:solidFill>
                    <a:prstClr val="white"/>
                  </a:solidFill>
                  <a:latin typeface="Calibri"/>
                </a:rPr>
                <a:t>0.0</a:t>
              </a:r>
            </a:p>
          </p:txBody>
        </p:sp>
        <p:sp>
          <p:nvSpPr>
            <p:cNvPr id="30" name="TextBox 29"/>
            <p:cNvSpPr txBox="1"/>
            <p:nvPr/>
          </p:nvSpPr>
          <p:spPr>
            <a:xfrm>
              <a:off x="9768785" y="2145325"/>
              <a:ext cx="1266242" cy="276999"/>
            </a:xfrm>
            <a:prstGeom prst="rect">
              <a:avLst/>
            </a:prstGeom>
            <a:noFill/>
          </p:spPr>
          <p:txBody>
            <a:bodyPr wrap="square" rtlCol="0">
              <a:spAutoFit/>
            </a:bodyPr>
            <a:lstStyle/>
            <a:p>
              <a:pPr defTabSz="1218987"/>
              <a:r>
                <a:rPr lang="en-US" sz="1200" dirty="0">
                  <a:solidFill>
                    <a:prstClr val="white"/>
                  </a:solidFill>
                  <a:latin typeface="Calibri"/>
                </a:rPr>
                <a:t>Coherence</a:t>
              </a:r>
            </a:p>
          </p:txBody>
        </p:sp>
      </p:grpSp>
      <p:sp>
        <p:nvSpPr>
          <p:cNvPr id="31" name="Title 3"/>
          <p:cNvSpPr txBox="1">
            <a:spLocks/>
          </p:cNvSpPr>
          <p:nvPr/>
        </p:nvSpPr>
        <p:spPr bwMode="auto">
          <a:xfrm>
            <a:off x="14288" y="0"/>
            <a:ext cx="9131300" cy="598714"/>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a:defRPr/>
            </a:pPr>
            <a:r>
              <a:rPr lang="en-US" kern="0" dirty="0">
                <a:latin typeface="Calibri"/>
              </a:rPr>
              <a:t>Footprint suppression using </a:t>
            </a:r>
            <a:r>
              <a:rPr lang="en-US" i="1" kern="0" dirty="0">
                <a:latin typeface="Calibri"/>
              </a:rPr>
              <a:t>k</a:t>
            </a:r>
            <a:r>
              <a:rPr lang="en-US" i="1" kern="0" baseline="-25000" dirty="0">
                <a:latin typeface="Calibri"/>
              </a:rPr>
              <a:t>x</a:t>
            </a:r>
            <a:r>
              <a:rPr lang="en-US" i="1" kern="0" dirty="0">
                <a:latin typeface="Calibri"/>
              </a:rPr>
              <a:t>-k</a:t>
            </a:r>
            <a:r>
              <a:rPr lang="en-US" i="1" kern="0" baseline="-25000" dirty="0">
                <a:latin typeface="Calibri"/>
              </a:rPr>
              <a:t>y</a:t>
            </a:r>
            <a:r>
              <a:rPr lang="en-US" kern="0" dirty="0">
                <a:latin typeface="Calibri"/>
              </a:rPr>
              <a:t> filters</a:t>
            </a:r>
          </a:p>
        </p:txBody>
      </p:sp>
      <p:sp>
        <p:nvSpPr>
          <p:cNvPr id="32" name="Rectangle 24"/>
          <p:cNvSpPr>
            <a:spLocks noChangeArrowheads="1"/>
          </p:cNvSpPr>
          <p:nvPr/>
        </p:nvSpPr>
        <p:spPr bwMode="auto">
          <a:xfrm>
            <a:off x="10181273" y="6457890"/>
            <a:ext cx="200914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(Alali et al., 2016)</a:t>
            </a:r>
          </a:p>
        </p:txBody>
      </p:sp>
      <p:sp>
        <p:nvSpPr>
          <p:cNvPr id="2" name="Slide Number Placeholder 1">
            <a:extLst>
              <a:ext uri="{FF2B5EF4-FFF2-40B4-BE49-F238E27FC236}">
                <a16:creationId xmlns:a16="http://schemas.microsoft.com/office/drawing/2014/main" id="{C6A8C9A7-03EC-2608-DC3A-6C695DBFC212}"/>
              </a:ext>
            </a:extLst>
          </p:cNvPr>
          <p:cNvSpPr>
            <a:spLocks noGrp="1"/>
          </p:cNvSpPr>
          <p:nvPr>
            <p:ph type="sldNum" sz="quarter" idx="12"/>
          </p:nvPr>
        </p:nvSpPr>
        <p:spPr/>
        <p:txBody>
          <a:bodyPr/>
          <a:lstStyle/>
          <a:p>
            <a:r>
              <a:rPr lang="en-US"/>
              <a:t>10c-</a:t>
            </a:r>
            <a:fld id="{32AB8D3D-FB3C-49A2-855E-BE1E1BCDA17C}" type="slidenum">
              <a:rPr lang="en-US" smtClean="0"/>
              <a:pPr/>
              <a:t>36</a:t>
            </a:fld>
            <a:endParaRPr lang="en-US" dirty="0"/>
          </a:p>
        </p:txBody>
      </p:sp>
    </p:spTree>
    <p:extLst>
      <p:ext uri="{BB962C8B-B14F-4D97-AF65-F5344CB8AC3E}">
        <p14:creationId xmlns:p14="http://schemas.microsoft.com/office/powerpoint/2010/main" val="2052622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88" y="1599284"/>
            <a:ext cx="4345748"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itle 1"/>
          <p:cNvSpPr>
            <a:spLocks noGrp="1"/>
          </p:cNvSpPr>
          <p:nvPr>
            <p:ph type="title"/>
          </p:nvPr>
        </p:nvSpPr>
        <p:spPr>
          <a:xfrm>
            <a:off x="19240" y="0"/>
            <a:ext cx="10969943" cy="762000"/>
          </a:xfrm>
        </p:spPr>
        <p:txBody>
          <a:bodyPr/>
          <a:lstStyle/>
          <a:p>
            <a:pPr algn="l"/>
            <a:r>
              <a:rPr lang="en-US" i="1" dirty="0">
                <a:latin typeface="+mn-lt"/>
              </a:rPr>
              <a:t> k</a:t>
            </a:r>
            <a:r>
              <a:rPr lang="en-US" i="1" baseline="-25000" dirty="0">
                <a:latin typeface="+mn-lt"/>
              </a:rPr>
              <a:t>x</a:t>
            </a:r>
            <a:r>
              <a:rPr lang="en-US" i="1" dirty="0">
                <a:latin typeface="+mn-lt"/>
              </a:rPr>
              <a:t>-k</a:t>
            </a:r>
            <a:r>
              <a:rPr lang="en-US" i="1" baseline="-25000" dirty="0">
                <a:latin typeface="+mn-lt"/>
              </a:rPr>
              <a:t>y</a:t>
            </a:r>
            <a:r>
              <a:rPr lang="en-US" i="1" dirty="0">
                <a:latin typeface="+mn-lt"/>
              </a:rPr>
              <a:t> </a:t>
            </a:r>
            <a:r>
              <a:rPr lang="en-US" dirty="0">
                <a:latin typeface="+mn-lt"/>
              </a:rPr>
              <a:t>transforms</a:t>
            </a:r>
          </a:p>
        </p:txBody>
      </p:sp>
      <p:pic>
        <p:nvPicPr>
          <p:cNvPr id="21" name="Picture 7"/>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88" y="1587114"/>
            <a:ext cx="4347476"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981200" y="988644"/>
            <a:ext cx="2441694" cy="461665"/>
          </a:xfrm>
          <a:prstGeom prst="rect">
            <a:avLst/>
          </a:prstGeom>
          <a:noFill/>
        </p:spPr>
        <p:txBody>
          <a:bodyPr wrap="none" rtlCol="0">
            <a:spAutoFit/>
          </a:bodyPr>
          <a:lstStyle/>
          <a:p>
            <a:pPr defTabSz="1218987"/>
            <a:r>
              <a:rPr lang="en-US" sz="2400" dirty="0">
                <a:solidFill>
                  <a:srgbClr val="FFFF00"/>
                </a:solidFill>
                <a:latin typeface="Calibri"/>
              </a:rPr>
              <a:t>of amplitude slice</a:t>
            </a:r>
          </a:p>
        </p:txBody>
      </p:sp>
      <p:sp>
        <p:nvSpPr>
          <p:cNvPr id="22" name="TextBox 21"/>
          <p:cNvSpPr txBox="1"/>
          <p:nvPr/>
        </p:nvSpPr>
        <p:spPr>
          <a:xfrm>
            <a:off x="6477000" y="1010355"/>
            <a:ext cx="3450432" cy="461665"/>
          </a:xfrm>
          <a:prstGeom prst="rect">
            <a:avLst/>
          </a:prstGeom>
          <a:noFill/>
        </p:spPr>
        <p:txBody>
          <a:bodyPr wrap="none" rtlCol="0">
            <a:spAutoFit/>
          </a:bodyPr>
          <a:lstStyle/>
          <a:p>
            <a:pPr defTabSz="1218987"/>
            <a:r>
              <a:rPr lang="en-US" sz="2400" dirty="0">
                <a:solidFill>
                  <a:srgbClr val="FFFF00"/>
                </a:solidFill>
                <a:latin typeface="Calibri"/>
              </a:rPr>
              <a:t>of filtered coherence slice</a:t>
            </a:r>
          </a:p>
        </p:txBody>
      </p:sp>
      <p:sp>
        <p:nvSpPr>
          <p:cNvPr id="16" name="Rectangle 24"/>
          <p:cNvSpPr>
            <a:spLocks noChangeArrowheads="1"/>
          </p:cNvSpPr>
          <p:nvPr/>
        </p:nvSpPr>
        <p:spPr bwMode="auto">
          <a:xfrm>
            <a:off x="10181273" y="6457890"/>
            <a:ext cx="200914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(Alali et al., 2016)</a:t>
            </a:r>
          </a:p>
        </p:txBody>
      </p:sp>
      <p:grpSp>
        <p:nvGrpSpPr>
          <p:cNvPr id="4" name="Group 3">
            <a:extLst>
              <a:ext uri="{FF2B5EF4-FFF2-40B4-BE49-F238E27FC236}">
                <a16:creationId xmlns:a16="http://schemas.microsoft.com/office/drawing/2014/main" id="{0A2DB825-DE54-49B2-9B26-3C81B5BEF999}"/>
              </a:ext>
            </a:extLst>
          </p:cNvPr>
          <p:cNvGrpSpPr/>
          <p:nvPr/>
        </p:nvGrpSpPr>
        <p:grpSpPr>
          <a:xfrm>
            <a:off x="609601" y="5811884"/>
            <a:ext cx="4904197" cy="580957"/>
            <a:chOff x="743460" y="5387165"/>
            <a:chExt cx="4681657" cy="580957"/>
          </a:xfrm>
        </p:grpSpPr>
        <p:sp>
          <p:nvSpPr>
            <p:cNvPr id="18" name="Title 1">
              <a:extLst>
                <a:ext uri="{FF2B5EF4-FFF2-40B4-BE49-F238E27FC236}">
                  <a16:creationId xmlns:a16="http://schemas.microsoft.com/office/drawing/2014/main" id="{B372F491-B187-4CA2-A0E6-0CA6A521DD4C}"/>
                </a:ext>
              </a:extLst>
            </p:cNvPr>
            <p:cNvSpPr txBox="1">
              <a:spLocks/>
            </p:cNvSpPr>
            <p:nvPr/>
          </p:nvSpPr>
          <p:spPr>
            <a:xfrm>
              <a:off x="2662795" y="5671282"/>
              <a:ext cx="1144950" cy="296840"/>
            </a:xfrm>
            <a:prstGeom prst="rect">
              <a:avLst/>
            </a:prstGeom>
          </p:spPr>
          <p:txBody>
            <a:bodyPr vert="horz" lIns="121899" tIns="60949" rIns="121899" bIns="60949" rtlCol="0" anchor="ctr">
              <a:normAutofit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pPr algn="l"/>
              <a:r>
                <a:rPr lang="en-US" sz="1200" i="1" dirty="0">
                  <a:solidFill>
                    <a:prstClr val="white"/>
                  </a:solidFill>
                  <a:latin typeface="Calibri"/>
                </a:rPr>
                <a:t> k</a:t>
              </a:r>
              <a:r>
                <a:rPr lang="en-US" sz="1200" i="1" baseline="-25000" dirty="0">
                  <a:solidFill>
                    <a:prstClr val="white"/>
                  </a:solidFill>
                  <a:latin typeface="Calibri"/>
                </a:rPr>
                <a:t>x </a:t>
              </a:r>
              <a:r>
                <a:rPr lang="en-US" sz="1200" dirty="0">
                  <a:solidFill>
                    <a:prstClr val="white"/>
                  </a:solidFill>
                  <a:latin typeface="Calibri"/>
                </a:rPr>
                <a:t>(cycles/kft)</a:t>
              </a:r>
            </a:p>
          </p:txBody>
        </p:sp>
        <p:sp>
          <p:nvSpPr>
            <p:cNvPr id="24" name="Title 1">
              <a:extLst>
                <a:ext uri="{FF2B5EF4-FFF2-40B4-BE49-F238E27FC236}">
                  <a16:creationId xmlns:a16="http://schemas.microsoft.com/office/drawing/2014/main" id="{0354E510-9D34-4B28-B5CD-C8EC6BFA2AB6}"/>
                </a:ext>
              </a:extLst>
            </p:cNvPr>
            <p:cNvSpPr txBox="1">
              <a:spLocks/>
            </p:cNvSpPr>
            <p:nvPr/>
          </p:nvSpPr>
          <p:spPr>
            <a:xfrm>
              <a:off x="743460" y="5387165"/>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-25</a:t>
              </a:r>
            </a:p>
          </p:txBody>
        </p:sp>
        <p:sp>
          <p:nvSpPr>
            <p:cNvPr id="25" name="Title 1">
              <a:extLst>
                <a:ext uri="{FF2B5EF4-FFF2-40B4-BE49-F238E27FC236}">
                  <a16:creationId xmlns:a16="http://schemas.microsoft.com/office/drawing/2014/main" id="{30BED093-2CDB-4A08-85BA-7D839D7BE500}"/>
                </a:ext>
              </a:extLst>
            </p:cNvPr>
            <p:cNvSpPr txBox="1">
              <a:spLocks/>
            </p:cNvSpPr>
            <p:nvPr/>
          </p:nvSpPr>
          <p:spPr>
            <a:xfrm>
              <a:off x="4889767" y="5442682"/>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+25</a:t>
              </a:r>
            </a:p>
          </p:txBody>
        </p:sp>
        <p:sp>
          <p:nvSpPr>
            <p:cNvPr id="26" name="Title 1">
              <a:extLst>
                <a:ext uri="{FF2B5EF4-FFF2-40B4-BE49-F238E27FC236}">
                  <a16:creationId xmlns:a16="http://schemas.microsoft.com/office/drawing/2014/main" id="{77C0BEA2-C05B-473A-B80F-07E11695D56F}"/>
                </a:ext>
              </a:extLst>
            </p:cNvPr>
            <p:cNvSpPr txBox="1">
              <a:spLocks/>
            </p:cNvSpPr>
            <p:nvPr/>
          </p:nvSpPr>
          <p:spPr>
            <a:xfrm>
              <a:off x="2877907" y="5438863"/>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0</a:t>
              </a:r>
            </a:p>
          </p:txBody>
        </p:sp>
      </p:grpSp>
      <p:grpSp>
        <p:nvGrpSpPr>
          <p:cNvPr id="27" name="Group 26">
            <a:extLst>
              <a:ext uri="{FF2B5EF4-FFF2-40B4-BE49-F238E27FC236}">
                <a16:creationId xmlns:a16="http://schemas.microsoft.com/office/drawing/2014/main" id="{0A37B983-E10B-4010-892B-122CBCEFC2DC}"/>
              </a:ext>
            </a:extLst>
          </p:cNvPr>
          <p:cNvGrpSpPr/>
          <p:nvPr/>
        </p:nvGrpSpPr>
        <p:grpSpPr>
          <a:xfrm>
            <a:off x="5715000" y="5867401"/>
            <a:ext cx="4800600" cy="597321"/>
            <a:chOff x="788542" y="5426479"/>
            <a:chExt cx="4800600" cy="597321"/>
          </a:xfrm>
        </p:grpSpPr>
        <p:sp>
          <p:nvSpPr>
            <p:cNvPr id="28" name="Title 1">
              <a:extLst>
                <a:ext uri="{FF2B5EF4-FFF2-40B4-BE49-F238E27FC236}">
                  <a16:creationId xmlns:a16="http://schemas.microsoft.com/office/drawing/2014/main" id="{2AEED77A-2CFB-4E19-9FA8-E3F9DE0AE6A6}"/>
                </a:ext>
              </a:extLst>
            </p:cNvPr>
            <p:cNvSpPr txBox="1">
              <a:spLocks/>
            </p:cNvSpPr>
            <p:nvPr/>
          </p:nvSpPr>
          <p:spPr>
            <a:xfrm>
              <a:off x="2699920" y="5726960"/>
              <a:ext cx="1144950" cy="296840"/>
            </a:xfrm>
            <a:prstGeom prst="rect">
              <a:avLst/>
            </a:prstGeom>
          </p:spPr>
          <p:txBody>
            <a:bodyPr vert="horz" lIns="121899" tIns="60949" rIns="121899" bIns="60949" rtlCol="0" anchor="ctr">
              <a:normAutofit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pPr algn="l"/>
              <a:r>
                <a:rPr lang="en-US" sz="1200" i="1" dirty="0">
                  <a:solidFill>
                    <a:prstClr val="white"/>
                  </a:solidFill>
                  <a:latin typeface="Calibri"/>
                </a:rPr>
                <a:t> k</a:t>
              </a:r>
              <a:r>
                <a:rPr lang="en-US" sz="1200" i="1" baseline="-25000" dirty="0">
                  <a:solidFill>
                    <a:prstClr val="white"/>
                  </a:solidFill>
                  <a:latin typeface="Calibri"/>
                </a:rPr>
                <a:t>x </a:t>
              </a:r>
              <a:r>
                <a:rPr lang="en-US" sz="1200" dirty="0">
                  <a:solidFill>
                    <a:prstClr val="white"/>
                  </a:solidFill>
                  <a:latin typeface="Calibri"/>
                </a:rPr>
                <a:t>(cycles/kft)</a:t>
              </a:r>
            </a:p>
          </p:txBody>
        </p:sp>
        <p:sp>
          <p:nvSpPr>
            <p:cNvPr id="29" name="Title 1">
              <a:extLst>
                <a:ext uri="{FF2B5EF4-FFF2-40B4-BE49-F238E27FC236}">
                  <a16:creationId xmlns:a16="http://schemas.microsoft.com/office/drawing/2014/main" id="{9C6A3C43-22E6-4B99-8950-F075237AFB4B}"/>
                </a:ext>
              </a:extLst>
            </p:cNvPr>
            <p:cNvSpPr txBox="1">
              <a:spLocks/>
            </p:cNvSpPr>
            <p:nvPr/>
          </p:nvSpPr>
          <p:spPr>
            <a:xfrm>
              <a:off x="788542" y="5426479"/>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-25</a:t>
              </a:r>
            </a:p>
          </p:txBody>
        </p:sp>
        <p:sp>
          <p:nvSpPr>
            <p:cNvPr id="30" name="Title 1">
              <a:extLst>
                <a:ext uri="{FF2B5EF4-FFF2-40B4-BE49-F238E27FC236}">
                  <a16:creationId xmlns:a16="http://schemas.microsoft.com/office/drawing/2014/main" id="{A63ACEE1-9DDC-4EEB-B25E-99EBDCC9F743}"/>
                </a:ext>
              </a:extLst>
            </p:cNvPr>
            <p:cNvSpPr txBox="1">
              <a:spLocks/>
            </p:cNvSpPr>
            <p:nvPr/>
          </p:nvSpPr>
          <p:spPr>
            <a:xfrm>
              <a:off x="5053792" y="5426479"/>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+25</a:t>
              </a:r>
            </a:p>
          </p:txBody>
        </p:sp>
        <p:sp>
          <p:nvSpPr>
            <p:cNvPr id="31" name="Title 1">
              <a:extLst>
                <a:ext uri="{FF2B5EF4-FFF2-40B4-BE49-F238E27FC236}">
                  <a16:creationId xmlns:a16="http://schemas.microsoft.com/office/drawing/2014/main" id="{3448848B-F848-4EBD-BA9D-DF63E5266C62}"/>
                </a:ext>
              </a:extLst>
            </p:cNvPr>
            <p:cNvSpPr txBox="1">
              <a:spLocks/>
            </p:cNvSpPr>
            <p:nvPr/>
          </p:nvSpPr>
          <p:spPr>
            <a:xfrm>
              <a:off x="2920192" y="5438863"/>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0</a:t>
              </a:r>
            </a:p>
          </p:txBody>
        </p:sp>
      </p:grpSp>
      <p:grpSp>
        <p:nvGrpSpPr>
          <p:cNvPr id="7" name="Group 6">
            <a:extLst>
              <a:ext uri="{FF2B5EF4-FFF2-40B4-BE49-F238E27FC236}">
                <a16:creationId xmlns:a16="http://schemas.microsoft.com/office/drawing/2014/main" id="{784D9BC5-42E0-4C52-AA73-472F2A9B3A97}"/>
              </a:ext>
            </a:extLst>
          </p:cNvPr>
          <p:cNvGrpSpPr/>
          <p:nvPr/>
        </p:nvGrpSpPr>
        <p:grpSpPr>
          <a:xfrm>
            <a:off x="420930" y="1361253"/>
            <a:ext cx="645870" cy="4814173"/>
            <a:chOff x="76366" y="1376004"/>
            <a:chExt cx="645870" cy="4204690"/>
          </a:xfrm>
        </p:grpSpPr>
        <p:sp>
          <p:nvSpPr>
            <p:cNvPr id="23" name="Title 1">
              <a:extLst>
                <a:ext uri="{FF2B5EF4-FFF2-40B4-BE49-F238E27FC236}">
                  <a16:creationId xmlns:a16="http://schemas.microsoft.com/office/drawing/2014/main" id="{5025A496-8640-4046-BB9F-50C35FC0BB73}"/>
                </a:ext>
              </a:extLst>
            </p:cNvPr>
            <p:cNvSpPr txBox="1">
              <a:spLocks/>
            </p:cNvSpPr>
            <p:nvPr/>
          </p:nvSpPr>
          <p:spPr>
            <a:xfrm rot="16200000">
              <a:off x="-342773" y="3277867"/>
              <a:ext cx="1144950" cy="296840"/>
            </a:xfrm>
            <a:prstGeom prst="rect">
              <a:avLst/>
            </a:prstGeom>
          </p:spPr>
          <p:txBody>
            <a:bodyPr vert="horz" lIns="121899" tIns="60949" rIns="121899" bIns="60949" rtlCol="0" anchor="ctr">
              <a:normAutofit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pPr algn="l"/>
              <a:r>
                <a:rPr lang="en-US" sz="1200" i="1" dirty="0">
                  <a:solidFill>
                    <a:prstClr val="white"/>
                  </a:solidFill>
                  <a:latin typeface="Calibri"/>
                </a:rPr>
                <a:t> k</a:t>
              </a:r>
              <a:r>
                <a:rPr lang="en-US" sz="1200" i="1" baseline="-25000" dirty="0">
                  <a:solidFill>
                    <a:prstClr val="white"/>
                  </a:solidFill>
                  <a:latin typeface="Calibri"/>
                </a:rPr>
                <a:t>y </a:t>
              </a:r>
              <a:r>
                <a:rPr lang="en-US" sz="1200" dirty="0">
                  <a:solidFill>
                    <a:prstClr val="white"/>
                  </a:solidFill>
                  <a:latin typeface="Calibri"/>
                </a:rPr>
                <a:t>(cycles/kft)</a:t>
              </a:r>
            </a:p>
          </p:txBody>
        </p:sp>
        <p:sp>
          <p:nvSpPr>
            <p:cNvPr id="34" name="Title 1">
              <a:extLst>
                <a:ext uri="{FF2B5EF4-FFF2-40B4-BE49-F238E27FC236}">
                  <a16:creationId xmlns:a16="http://schemas.microsoft.com/office/drawing/2014/main" id="{BC49521C-25AF-483B-B713-6565A75A4368}"/>
                </a:ext>
              </a:extLst>
            </p:cNvPr>
            <p:cNvSpPr txBox="1">
              <a:spLocks/>
            </p:cNvSpPr>
            <p:nvPr/>
          </p:nvSpPr>
          <p:spPr>
            <a:xfrm>
              <a:off x="76366" y="5144177"/>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-25</a:t>
              </a:r>
            </a:p>
          </p:txBody>
        </p:sp>
        <p:sp>
          <p:nvSpPr>
            <p:cNvPr id="35" name="Title 1">
              <a:extLst>
                <a:ext uri="{FF2B5EF4-FFF2-40B4-BE49-F238E27FC236}">
                  <a16:creationId xmlns:a16="http://schemas.microsoft.com/office/drawing/2014/main" id="{824E68F6-6207-45C2-99C2-7300190F1F4F}"/>
                </a:ext>
              </a:extLst>
            </p:cNvPr>
            <p:cNvSpPr txBox="1">
              <a:spLocks/>
            </p:cNvSpPr>
            <p:nvPr/>
          </p:nvSpPr>
          <p:spPr>
            <a:xfrm>
              <a:off x="94277" y="1376004"/>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+25</a:t>
              </a:r>
            </a:p>
          </p:txBody>
        </p:sp>
        <p:sp>
          <p:nvSpPr>
            <p:cNvPr id="36" name="Title 1">
              <a:extLst>
                <a:ext uri="{FF2B5EF4-FFF2-40B4-BE49-F238E27FC236}">
                  <a16:creationId xmlns:a16="http://schemas.microsoft.com/office/drawing/2014/main" id="{1EEE17F6-0012-4B50-AF08-62621CD27080}"/>
                </a:ext>
              </a:extLst>
            </p:cNvPr>
            <p:cNvSpPr txBox="1">
              <a:spLocks/>
            </p:cNvSpPr>
            <p:nvPr/>
          </p:nvSpPr>
          <p:spPr>
            <a:xfrm>
              <a:off x="186886" y="3195768"/>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0</a:t>
              </a:r>
            </a:p>
          </p:txBody>
        </p:sp>
      </p:grpSp>
      <p:grpSp>
        <p:nvGrpSpPr>
          <p:cNvPr id="9" name="Group 8">
            <a:extLst>
              <a:ext uri="{FF2B5EF4-FFF2-40B4-BE49-F238E27FC236}">
                <a16:creationId xmlns:a16="http://schemas.microsoft.com/office/drawing/2014/main" id="{AEF8B135-80CB-4EC4-98BF-05DB8FDD1A9D}"/>
              </a:ext>
            </a:extLst>
          </p:cNvPr>
          <p:cNvGrpSpPr/>
          <p:nvPr/>
        </p:nvGrpSpPr>
        <p:grpSpPr>
          <a:xfrm>
            <a:off x="10191960" y="1295400"/>
            <a:ext cx="2046002" cy="2233232"/>
            <a:chOff x="10190372" y="1180795"/>
            <a:chExt cx="2046002" cy="2233232"/>
          </a:xfrm>
        </p:grpSpPr>
        <p:grpSp>
          <p:nvGrpSpPr>
            <p:cNvPr id="6" name="Group 5"/>
            <p:cNvGrpSpPr/>
            <p:nvPr/>
          </p:nvGrpSpPr>
          <p:grpSpPr>
            <a:xfrm>
              <a:off x="10710342" y="1348164"/>
              <a:ext cx="1526032" cy="2065863"/>
              <a:chOff x="10710342" y="1348164"/>
              <a:chExt cx="1526032" cy="2065863"/>
            </a:xfrm>
          </p:grpSpPr>
          <p:pic>
            <p:nvPicPr>
              <p:cNvPr id="8"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0342" y="1486664"/>
                <a:ext cx="2286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10967834" y="1348164"/>
                <a:ext cx="1268540" cy="276999"/>
              </a:xfrm>
              <a:prstGeom prst="rect">
                <a:avLst/>
              </a:prstGeom>
              <a:noFill/>
            </p:spPr>
            <p:txBody>
              <a:bodyPr wrap="square" rtlCol="0">
                <a:spAutoFit/>
              </a:bodyPr>
              <a:lstStyle/>
              <a:p>
                <a:pPr defTabSz="1218987"/>
                <a:r>
                  <a:rPr lang="en-US" sz="1200" dirty="0">
                    <a:solidFill>
                      <a:prstClr val="white"/>
                    </a:solidFill>
                    <a:latin typeface="Calibri"/>
                  </a:rPr>
                  <a:t>Maximum</a:t>
                </a:r>
              </a:p>
            </p:txBody>
          </p:sp>
          <p:sp>
            <p:nvSpPr>
              <p:cNvPr id="11" name="TextBox 10"/>
              <p:cNvSpPr txBox="1"/>
              <p:nvPr/>
            </p:nvSpPr>
            <p:spPr>
              <a:xfrm>
                <a:off x="10967834" y="3137028"/>
                <a:ext cx="1139074" cy="276999"/>
              </a:xfrm>
              <a:prstGeom prst="rect">
                <a:avLst/>
              </a:prstGeom>
              <a:noFill/>
            </p:spPr>
            <p:txBody>
              <a:bodyPr wrap="square" rtlCol="0">
                <a:spAutoFit/>
              </a:bodyPr>
              <a:lstStyle/>
              <a:p>
                <a:pPr defTabSz="1218987"/>
                <a:r>
                  <a:rPr lang="en-US" sz="1200" dirty="0">
                    <a:solidFill>
                      <a:prstClr val="white"/>
                    </a:solidFill>
                    <a:latin typeface="Calibri"/>
                  </a:rPr>
                  <a:t>0</a:t>
                </a:r>
              </a:p>
            </p:txBody>
          </p:sp>
        </p:grpSp>
        <p:sp>
          <p:nvSpPr>
            <p:cNvPr id="38" name="TextBox 37">
              <a:extLst>
                <a:ext uri="{FF2B5EF4-FFF2-40B4-BE49-F238E27FC236}">
                  <a16:creationId xmlns:a16="http://schemas.microsoft.com/office/drawing/2014/main" id="{E6B51B79-10FE-4DA9-BB94-54A031FF7BF5}"/>
                </a:ext>
              </a:extLst>
            </p:cNvPr>
            <p:cNvSpPr txBox="1"/>
            <p:nvPr/>
          </p:nvSpPr>
          <p:spPr>
            <a:xfrm>
              <a:off x="10190372" y="1180795"/>
              <a:ext cx="1268540" cy="276999"/>
            </a:xfrm>
            <a:prstGeom prst="rect">
              <a:avLst/>
            </a:prstGeom>
            <a:noFill/>
          </p:spPr>
          <p:txBody>
            <a:bodyPr wrap="square" rtlCol="0">
              <a:spAutoFit/>
            </a:bodyPr>
            <a:lstStyle/>
            <a:p>
              <a:pPr algn="ctr" defTabSz="1218987"/>
              <a:r>
                <a:rPr lang="en-US" sz="1200" dirty="0">
                  <a:solidFill>
                    <a:prstClr val="white"/>
                  </a:solidFill>
                  <a:latin typeface="Calibri"/>
                </a:rPr>
                <a:t>Magnitude</a:t>
              </a:r>
            </a:p>
          </p:txBody>
        </p:sp>
      </p:grpSp>
      <p:sp>
        <p:nvSpPr>
          <p:cNvPr id="2" name="Slide Number Placeholder 1">
            <a:extLst>
              <a:ext uri="{FF2B5EF4-FFF2-40B4-BE49-F238E27FC236}">
                <a16:creationId xmlns:a16="http://schemas.microsoft.com/office/drawing/2014/main" id="{813D04F2-2632-EC1B-B90F-CCB7CF7EC835}"/>
              </a:ext>
            </a:extLst>
          </p:cNvPr>
          <p:cNvSpPr>
            <a:spLocks noGrp="1"/>
          </p:cNvSpPr>
          <p:nvPr>
            <p:ph type="sldNum" sz="quarter" idx="12"/>
          </p:nvPr>
        </p:nvSpPr>
        <p:spPr/>
        <p:txBody>
          <a:bodyPr/>
          <a:lstStyle/>
          <a:p>
            <a:r>
              <a:rPr lang="en-US"/>
              <a:t>10c-</a:t>
            </a:r>
            <a:fld id="{32AB8D3D-FB3C-49A2-855E-BE1E1BCDA17C}" type="slidenum">
              <a:rPr lang="en-US" smtClean="0"/>
              <a:pPr/>
              <a:t>37</a:t>
            </a:fld>
            <a:endParaRPr lang="en-US" dirty="0"/>
          </a:p>
        </p:txBody>
      </p:sp>
    </p:spTree>
    <p:extLst>
      <p:ext uri="{BB962C8B-B14F-4D97-AF65-F5344CB8AC3E}">
        <p14:creationId xmlns:p14="http://schemas.microsoft.com/office/powerpoint/2010/main" val="871545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a:spLocks noGrp="1"/>
          </p:cNvSpPr>
          <p:nvPr>
            <p:ph type="title"/>
          </p:nvPr>
        </p:nvSpPr>
        <p:spPr>
          <a:xfrm>
            <a:off x="19240" y="0"/>
            <a:ext cx="10969943" cy="762000"/>
          </a:xfrm>
        </p:spPr>
        <p:txBody>
          <a:bodyPr/>
          <a:lstStyle/>
          <a:p>
            <a:pPr algn="l"/>
            <a:r>
              <a:rPr lang="en-US" i="1" dirty="0">
                <a:latin typeface="+mn-lt"/>
              </a:rPr>
              <a:t> k</a:t>
            </a:r>
            <a:r>
              <a:rPr lang="en-US" i="1" baseline="-25000" dirty="0">
                <a:latin typeface="+mn-lt"/>
              </a:rPr>
              <a:t>x</a:t>
            </a:r>
            <a:r>
              <a:rPr lang="en-US" i="1" dirty="0">
                <a:latin typeface="+mn-lt"/>
              </a:rPr>
              <a:t>-k</a:t>
            </a:r>
            <a:r>
              <a:rPr lang="en-US" i="1" baseline="-25000" dirty="0">
                <a:latin typeface="+mn-lt"/>
              </a:rPr>
              <a:t>y</a:t>
            </a:r>
            <a:r>
              <a:rPr lang="en-US" i="1" dirty="0">
                <a:latin typeface="+mn-lt"/>
              </a:rPr>
              <a:t> </a:t>
            </a:r>
            <a:r>
              <a:rPr lang="en-US" dirty="0">
                <a:latin typeface="+mn-lt"/>
              </a:rPr>
              <a:t>transforms</a:t>
            </a:r>
          </a:p>
        </p:txBody>
      </p:sp>
      <p:pic>
        <p:nvPicPr>
          <p:cNvPr id="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88" y="1600200"/>
            <a:ext cx="43434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88" y="1600200"/>
            <a:ext cx="43434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Rectangle 24"/>
          <p:cNvSpPr>
            <a:spLocks noChangeArrowheads="1"/>
          </p:cNvSpPr>
          <p:nvPr/>
        </p:nvSpPr>
        <p:spPr bwMode="auto">
          <a:xfrm>
            <a:off x="10181273" y="6457890"/>
            <a:ext cx="200914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(Alali et al., 2016)</a:t>
            </a:r>
          </a:p>
        </p:txBody>
      </p:sp>
      <p:sp>
        <p:nvSpPr>
          <p:cNvPr id="24" name="TextBox 23">
            <a:extLst>
              <a:ext uri="{FF2B5EF4-FFF2-40B4-BE49-F238E27FC236}">
                <a16:creationId xmlns:a16="http://schemas.microsoft.com/office/drawing/2014/main" id="{750C6225-0E34-4481-8D3A-57DF14434A12}"/>
              </a:ext>
            </a:extLst>
          </p:cNvPr>
          <p:cNvSpPr txBox="1"/>
          <p:nvPr/>
        </p:nvSpPr>
        <p:spPr>
          <a:xfrm>
            <a:off x="1981200" y="988644"/>
            <a:ext cx="2441694" cy="461665"/>
          </a:xfrm>
          <a:prstGeom prst="rect">
            <a:avLst/>
          </a:prstGeom>
          <a:noFill/>
        </p:spPr>
        <p:txBody>
          <a:bodyPr wrap="none" rtlCol="0">
            <a:spAutoFit/>
          </a:bodyPr>
          <a:lstStyle/>
          <a:p>
            <a:pPr defTabSz="1218987"/>
            <a:r>
              <a:rPr lang="en-US" sz="2400" dirty="0">
                <a:solidFill>
                  <a:srgbClr val="FFFF00"/>
                </a:solidFill>
                <a:latin typeface="Calibri"/>
              </a:rPr>
              <a:t>of amplitude slice</a:t>
            </a:r>
          </a:p>
        </p:txBody>
      </p:sp>
      <p:sp>
        <p:nvSpPr>
          <p:cNvPr id="25" name="TextBox 24">
            <a:extLst>
              <a:ext uri="{FF2B5EF4-FFF2-40B4-BE49-F238E27FC236}">
                <a16:creationId xmlns:a16="http://schemas.microsoft.com/office/drawing/2014/main" id="{72D3D70C-6588-4F53-A86D-9FB6EA8CABCF}"/>
              </a:ext>
            </a:extLst>
          </p:cNvPr>
          <p:cNvSpPr txBox="1"/>
          <p:nvPr/>
        </p:nvSpPr>
        <p:spPr>
          <a:xfrm>
            <a:off x="5753373" y="741403"/>
            <a:ext cx="4807919" cy="830997"/>
          </a:xfrm>
          <a:prstGeom prst="rect">
            <a:avLst/>
          </a:prstGeom>
          <a:noFill/>
        </p:spPr>
        <p:txBody>
          <a:bodyPr wrap="none" rtlCol="0">
            <a:spAutoFit/>
          </a:bodyPr>
          <a:lstStyle/>
          <a:p>
            <a:pPr defTabSz="1218987"/>
            <a:r>
              <a:rPr lang="en-US" sz="2400" dirty="0">
                <a:solidFill>
                  <a:srgbClr val="FFFF00"/>
                </a:solidFill>
                <a:latin typeface="Calibri"/>
              </a:rPr>
              <a:t>of Laplacian of a Gaussian applied to </a:t>
            </a:r>
          </a:p>
          <a:p>
            <a:pPr algn="ctr" defTabSz="1218987"/>
            <a:r>
              <a:rPr lang="en-US" sz="2400" dirty="0">
                <a:solidFill>
                  <a:srgbClr val="FFFF00"/>
                </a:solidFill>
                <a:latin typeface="Calibri"/>
              </a:rPr>
              <a:t>filtered coherence slice</a:t>
            </a:r>
          </a:p>
        </p:txBody>
      </p:sp>
      <p:grpSp>
        <p:nvGrpSpPr>
          <p:cNvPr id="26" name="Group 25">
            <a:extLst>
              <a:ext uri="{FF2B5EF4-FFF2-40B4-BE49-F238E27FC236}">
                <a16:creationId xmlns:a16="http://schemas.microsoft.com/office/drawing/2014/main" id="{9FD58BEA-AFB2-409F-98F2-952B1C53821E}"/>
              </a:ext>
            </a:extLst>
          </p:cNvPr>
          <p:cNvGrpSpPr/>
          <p:nvPr/>
        </p:nvGrpSpPr>
        <p:grpSpPr>
          <a:xfrm>
            <a:off x="609601" y="5811884"/>
            <a:ext cx="4904197" cy="580957"/>
            <a:chOff x="743460" y="5387165"/>
            <a:chExt cx="4681657" cy="580957"/>
          </a:xfrm>
        </p:grpSpPr>
        <p:sp>
          <p:nvSpPr>
            <p:cNvPr id="27" name="Title 1">
              <a:extLst>
                <a:ext uri="{FF2B5EF4-FFF2-40B4-BE49-F238E27FC236}">
                  <a16:creationId xmlns:a16="http://schemas.microsoft.com/office/drawing/2014/main" id="{B078AD8F-0FF6-4297-81C6-450A7F4E9F4F}"/>
                </a:ext>
              </a:extLst>
            </p:cNvPr>
            <p:cNvSpPr txBox="1">
              <a:spLocks/>
            </p:cNvSpPr>
            <p:nvPr/>
          </p:nvSpPr>
          <p:spPr>
            <a:xfrm>
              <a:off x="2662795" y="5671282"/>
              <a:ext cx="1144950" cy="296840"/>
            </a:xfrm>
            <a:prstGeom prst="rect">
              <a:avLst/>
            </a:prstGeom>
          </p:spPr>
          <p:txBody>
            <a:bodyPr vert="horz" lIns="121899" tIns="60949" rIns="121899" bIns="60949" rtlCol="0" anchor="ctr">
              <a:normAutofit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pPr algn="l"/>
              <a:r>
                <a:rPr lang="en-US" sz="1200" i="1" dirty="0">
                  <a:solidFill>
                    <a:prstClr val="white"/>
                  </a:solidFill>
                  <a:latin typeface="Calibri"/>
                </a:rPr>
                <a:t> k</a:t>
              </a:r>
              <a:r>
                <a:rPr lang="en-US" sz="1200" i="1" baseline="-25000" dirty="0">
                  <a:solidFill>
                    <a:prstClr val="white"/>
                  </a:solidFill>
                  <a:latin typeface="Calibri"/>
                </a:rPr>
                <a:t>x </a:t>
              </a:r>
              <a:r>
                <a:rPr lang="en-US" sz="1200" dirty="0">
                  <a:solidFill>
                    <a:prstClr val="white"/>
                  </a:solidFill>
                  <a:latin typeface="Calibri"/>
                </a:rPr>
                <a:t>(cycles/kft)</a:t>
              </a:r>
            </a:p>
          </p:txBody>
        </p:sp>
        <p:sp>
          <p:nvSpPr>
            <p:cNvPr id="28" name="Title 1">
              <a:extLst>
                <a:ext uri="{FF2B5EF4-FFF2-40B4-BE49-F238E27FC236}">
                  <a16:creationId xmlns:a16="http://schemas.microsoft.com/office/drawing/2014/main" id="{D453DB54-C88B-4900-8235-5712AF1B6B99}"/>
                </a:ext>
              </a:extLst>
            </p:cNvPr>
            <p:cNvSpPr txBox="1">
              <a:spLocks/>
            </p:cNvSpPr>
            <p:nvPr/>
          </p:nvSpPr>
          <p:spPr>
            <a:xfrm>
              <a:off x="743460" y="5387165"/>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-25</a:t>
              </a:r>
            </a:p>
          </p:txBody>
        </p:sp>
        <p:sp>
          <p:nvSpPr>
            <p:cNvPr id="29" name="Title 1">
              <a:extLst>
                <a:ext uri="{FF2B5EF4-FFF2-40B4-BE49-F238E27FC236}">
                  <a16:creationId xmlns:a16="http://schemas.microsoft.com/office/drawing/2014/main" id="{1ECF6D0B-2C98-445A-8EDF-98557AA1BA1B}"/>
                </a:ext>
              </a:extLst>
            </p:cNvPr>
            <p:cNvSpPr txBox="1">
              <a:spLocks/>
            </p:cNvSpPr>
            <p:nvPr/>
          </p:nvSpPr>
          <p:spPr>
            <a:xfrm>
              <a:off x="4889767" y="5442682"/>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+25</a:t>
              </a:r>
            </a:p>
          </p:txBody>
        </p:sp>
        <p:sp>
          <p:nvSpPr>
            <p:cNvPr id="30" name="Title 1">
              <a:extLst>
                <a:ext uri="{FF2B5EF4-FFF2-40B4-BE49-F238E27FC236}">
                  <a16:creationId xmlns:a16="http://schemas.microsoft.com/office/drawing/2014/main" id="{D1C9F8A1-BEF6-4B5B-AE6E-1134BA214396}"/>
                </a:ext>
              </a:extLst>
            </p:cNvPr>
            <p:cNvSpPr txBox="1">
              <a:spLocks/>
            </p:cNvSpPr>
            <p:nvPr/>
          </p:nvSpPr>
          <p:spPr>
            <a:xfrm>
              <a:off x="2877907" y="5438863"/>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0</a:t>
              </a:r>
            </a:p>
          </p:txBody>
        </p:sp>
      </p:grpSp>
      <p:grpSp>
        <p:nvGrpSpPr>
          <p:cNvPr id="31" name="Group 30">
            <a:extLst>
              <a:ext uri="{FF2B5EF4-FFF2-40B4-BE49-F238E27FC236}">
                <a16:creationId xmlns:a16="http://schemas.microsoft.com/office/drawing/2014/main" id="{80207370-1E9E-48B8-A7BF-1639D1012B9C}"/>
              </a:ext>
            </a:extLst>
          </p:cNvPr>
          <p:cNvGrpSpPr/>
          <p:nvPr/>
        </p:nvGrpSpPr>
        <p:grpSpPr>
          <a:xfrm>
            <a:off x="5715000" y="5867401"/>
            <a:ext cx="4800600" cy="597321"/>
            <a:chOff x="788542" y="5426479"/>
            <a:chExt cx="4800600" cy="597321"/>
          </a:xfrm>
        </p:grpSpPr>
        <p:sp>
          <p:nvSpPr>
            <p:cNvPr id="32" name="Title 1">
              <a:extLst>
                <a:ext uri="{FF2B5EF4-FFF2-40B4-BE49-F238E27FC236}">
                  <a16:creationId xmlns:a16="http://schemas.microsoft.com/office/drawing/2014/main" id="{38EDC461-4A87-4A77-8732-795607191A9D}"/>
                </a:ext>
              </a:extLst>
            </p:cNvPr>
            <p:cNvSpPr txBox="1">
              <a:spLocks/>
            </p:cNvSpPr>
            <p:nvPr/>
          </p:nvSpPr>
          <p:spPr>
            <a:xfrm>
              <a:off x="2699920" y="5726960"/>
              <a:ext cx="1144950" cy="296840"/>
            </a:xfrm>
            <a:prstGeom prst="rect">
              <a:avLst/>
            </a:prstGeom>
          </p:spPr>
          <p:txBody>
            <a:bodyPr vert="horz" lIns="121899" tIns="60949" rIns="121899" bIns="60949" rtlCol="0" anchor="ctr">
              <a:normAutofit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pPr algn="l"/>
              <a:r>
                <a:rPr lang="en-US" sz="1200" i="1" dirty="0">
                  <a:solidFill>
                    <a:prstClr val="white"/>
                  </a:solidFill>
                  <a:latin typeface="Calibri"/>
                </a:rPr>
                <a:t> k</a:t>
              </a:r>
              <a:r>
                <a:rPr lang="en-US" sz="1200" i="1" baseline="-25000" dirty="0">
                  <a:solidFill>
                    <a:prstClr val="white"/>
                  </a:solidFill>
                  <a:latin typeface="Calibri"/>
                </a:rPr>
                <a:t>x </a:t>
              </a:r>
              <a:r>
                <a:rPr lang="en-US" sz="1200" dirty="0">
                  <a:solidFill>
                    <a:prstClr val="white"/>
                  </a:solidFill>
                  <a:latin typeface="Calibri"/>
                </a:rPr>
                <a:t>(cycles/kft)</a:t>
              </a:r>
            </a:p>
          </p:txBody>
        </p:sp>
        <p:sp>
          <p:nvSpPr>
            <p:cNvPr id="33" name="Title 1">
              <a:extLst>
                <a:ext uri="{FF2B5EF4-FFF2-40B4-BE49-F238E27FC236}">
                  <a16:creationId xmlns:a16="http://schemas.microsoft.com/office/drawing/2014/main" id="{99F9E213-7A59-403C-BD62-0F46DAAEEFE7}"/>
                </a:ext>
              </a:extLst>
            </p:cNvPr>
            <p:cNvSpPr txBox="1">
              <a:spLocks/>
            </p:cNvSpPr>
            <p:nvPr/>
          </p:nvSpPr>
          <p:spPr>
            <a:xfrm>
              <a:off x="788542" y="5426479"/>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-25</a:t>
              </a:r>
            </a:p>
          </p:txBody>
        </p:sp>
        <p:sp>
          <p:nvSpPr>
            <p:cNvPr id="34" name="Title 1">
              <a:extLst>
                <a:ext uri="{FF2B5EF4-FFF2-40B4-BE49-F238E27FC236}">
                  <a16:creationId xmlns:a16="http://schemas.microsoft.com/office/drawing/2014/main" id="{D73AEB87-3E6F-44E0-90C6-FBFC5E0E0DA8}"/>
                </a:ext>
              </a:extLst>
            </p:cNvPr>
            <p:cNvSpPr txBox="1">
              <a:spLocks/>
            </p:cNvSpPr>
            <p:nvPr/>
          </p:nvSpPr>
          <p:spPr>
            <a:xfrm>
              <a:off x="5053792" y="5426479"/>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+25</a:t>
              </a:r>
            </a:p>
          </p:txBody>
        </p:sp>
        <p:sp>
          <p:nvSpPr>
            <p:cNvPr id="35" name="Title 1">
              <a:extLst>
                <a:ext uri="{FF2B5EF4-FFF2-40B4-BE49-F238E27FC236}">
                  <a16:creationId xmlns:a16="http://schemas.microsoft.com/office/drawing/2014/main" id="{562AF0EC-9433-4283-9429-7708BDE5D970}"/>
                </a:ext>
              </a:extLst>
            </p:cNvPr>
            <p:cNvSpPr txBox="1">
              <a:spLocks/>
            </p:cNvSpPr>
            <p:nvPr/>
          </p:nvSpPr>
          <p:spPr>
            <a:xfrm>
              <a:off x="2920192" y="5438863"/>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0</a:t>
              </a:r>
            </a:p>
          </p:txBody>
        </p:sp>
      </p:grpSp>
      <p:grpSp>
        <p:nvGrpSpPr>
          <p:cNvPr id="36" name="Group 35">
            <a:extLst>
              <a:ext uri="{FF2B5EF4-FFF2-40B4-BE49-F238E27FC236}">
                <a16:creationId xmlns:a16="http://schemas.microsoft.com/office/drawing/2014/main" id="{EAA74765-2065-492D-8D09-140489AFB4B9}"/>
              </a:ext>
            </a:extLst>
          </p:cNvPr>
          <p:cNvGrpSpPr/>
          <p:nvPr/>
        </p:nvGrpSpPr>
        <p:grpSpPr>
          <a:xfrm>
            <a:off x="420930" y="1361253"/>
            <a:ext cx="645870" cy="4814173"/>
            <a:chOff x="76366" y="1376004"/>
            <a:chExt cx="645870" cy="4204690"/>
          </a:xfrm>
        </p:grpSpPr>
        <p:sp>
          <p:nvSpPr>
            <p:cNvPr id="37" name="Title 1">
              <a:extLst>
                <a:ext uri="{FF2B5EF4-FFF2-40B4-BE49-F238E27FC236}">
                  <a16:creationId xmlns:a16="http://schemas.microsoft.com/office/drawing/2014/main" id="{58BADB63-0BF2-4943-97F6-D0DF283F615C}"/>
                </a:ext>
              </a:extLst>
            </p:cNvPr>
            <p:cNvSpPr txBox="1">
              <a:spLocks/>
            </p:cNvSpPr>
            <p:nvPr/>
          </p:nvSpPr>
          <p:spPr>
            <a:xfrm rot="16200000">
              <a:off x="-342773" y="3277867"/>
              <a:ext cx="1144950" cy="296840"/>
            </a:xfrm>
            <a:prstGeom prst="rect">
              <a:avLst/>
            </a:prstGeom>
          </p:spPr>
          <p:txBody>
            <a:bodyPr vert="horz" lIns="121899" tIns="60949" rIns="121899" bIns="60949" rtlCol="0" anchor="ctr">
              <a:normAutofit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pPr algn="l"/>
              <a:r>
                <a:rPr lang="en-US" sz="1200" i="1" dirty="0">
                  <a:solidFill>
                    <a:prstClr val="white"/>
                  </a:solidFill>
                  <a:latin typeface="Calibri"/>
                </a:rPr>
                <a:t> k</a:t>
              </a:r>
              <a:r>
                <a:rPr lang="en-US" sz="1200" i="1" baseline="-25000" dirty="0">
                  <a:solidFill>
                    <a:prstClr val="white"/>
                  </a:solidFill>
                  <a:latin typeface="Calibri"/>
                </a:rPr>
                <a:t>y </a:t>
              </a:r>
              <a:r>
                <a:rPr lang="en-US" sz="1200" dirty="0">
                  <a:solidFill>
                    <a:prstClr val="white"/>
                  </a:solidFill>
                  <a:latin typeface="Calibri"/>
                </a:rPr>
                <a:t>(cycles/kft)</a:t>
              </a:r>
            </a:p>
          </p:txBody>
        </p:sp>
        <p:sp>
          <p:nvSpPr>
            <p:cNvPr id="38" name="Title 1">
              <a:extLst>
                <a:ext uri="{FF2B5EF4-FFF2-40B4-BE49-F238E27FC236}">
                  <a16:creationId xmlns:a16="http://schemas.microsoft.com/office/drawing/2014/main" id="{F4714775-4807-418C-AF20-A7E93B5E7CBC}"/>
                </a:ext>
              </a:extLst>
            </p:cNvPr>
            <p:cNvSpPr txBox="1">
              <a:spLocks/>
            </p:cNvSpPr>
            <p:nvPr/>
          </p:nvSpPr>
          <p:spPr>
            <a:xfrm>
              <a:off x="76366" y="5144177"/>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-25</a:t>
              </a:r>
            </a:p>
          </p:txBody>
        </p:sp>
        <p:sp>
          <p:nvSpPr>
            <p:cNvPr id="39" name="Title 1">
              <a:extLst>
                <a:ext uri="{FF2B5EF4-FFF2-40B4-BE49-F238E27FC236}">
                  <a16:creationId xmlns:a16="http://schemas.microsoft.com/office/drawing/2014/main" id="{AC80ABAF-89A0-4000-B161-AC861D621958}"/>
                </a:ext>
              </a:extLst>
            </p:cNvPr>
            <p:cNvSpPr txBox="1">
              <a:spLocks/>
            </p:cNvSpPr>
            <p:nvPr/>
          </p:nvSpPr>
          <p:spPr>
            <a:xfrm>
              <a:off x="94277" y="1376004"/>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+25</a:t>
              </a:r>
            </a:p>
          </p:txBody>
        </p:sp>
        <p:sp>
          <p:nvSpPr>
            <p:cNvPr id="40" name="Title 1">
              <a:extLst>
                <a:ext uri="{FF2B5EF4-FFF2-40B4-BE49-F238E27FC236}">
                  <a16:creationId xmlns:a16="http://schemas.microsoft.com/office/drawing/2014/main" id="{82C9AE3D-B055-4A20-93E7-DEA0F99AB2F7}"/>
                </a:ext>
              </a:extLst>
            </p:cNvPr>
            <p:cNvSpPr txBox="1">
              <a:spLocks/>
            </p:cNvSpPr>
            <p:nvPr/>
          </p:nvSpPr>
          <p:spPr>
            <a:xfrm>
              <a:off x="186886" y="3195768"/>
              <a:ext cx="535350" cy="436517"/>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1200" dirty="0">
                  <a:solidFill>
                    <a:prstClr val="white"/>
                  </a:solidFill>
                  <a:latin typeface="Calibri"/>
                </a:rPr>
                <a:t>  0</a:t>
              </a:r>
            </a:p>
          </p:txBody>
        </p:sp>
      </p:grpSp>
      <p:grpSp>
        <p:nvGrpSpPr>
          <p:cNvPr id="41" name="Group 40">
            <a:extLst>
              <a:ext uri="{FF2B5EF4-FFF2-40B4-BE49-F238E27FC236}">
                <a16:creationId xmlns:a16="http://schemas.microsoft.com/office/drawing/2014/main" id="{92751558-285C-4445-A524-1322C8332A69}"/>
              </a:ext>
            </a:extLst>
          </p:cNvPr>
          <p:cNvGrpSpPr/>
          <p:nvPr/>
        </p:nvGrpSpPr>
        <p:grpSpPr>
          <a:xfrm>
            <a:off x="10191960" y="1295400"/>
            <a:ext cx="2046002" cy="2233232"/>
            <a:chOff x="10190372" y="1180795"/>
            <a:chExt cx="2046002" cy="2233232"/>
          </a:xfrm>
        </p:grpSpPr>
        <p:grpSp>
          <p:nvGrpSpPr>
            <p:cNvPr id="42" name="Group 41">
              <a:extLst>
                <a:ext uri="{FF2B5EF4-FFF2-40B4-BE49-F238E27FC236}">
                  <a16:creationId xmlns:a16="http://schemas.microsoft.com/office/drawing/2014/main" id="{62732932-1774-4F69-AC34-5EEA22EA2EF9}"/>
                </a:ext>
              </a:extLst>
            </p:cNvPr>
            <p:cNvGrpSpPr/>
            <p:nvPr/>
          </p:nvGrpSpPr>
          <p:grpSpPr>
            <a:xfrm>
              <a:off x="10710342" y="1348164"/>
              <a:ext cx="1526032" cy="2065863"/>
              <a:chOff x="10710342" y="1348164"/>
              <a:chExt cx="1526032" cy="2065863"/>
            </a:xfrm>
          </p:grpSpPr>
          <p:pic>
            <p:nvPicPr>
              <p:cNvPr id="44" name="Picture 10">
                <a:extLst>
                  <a:ext uri="{FF2B5EF4-FFF2-40B4-BE49-F238E27FC236}">
                    <a16:creationId xmlns:a16="http://schemas.microsoft.com/office/drawing/2014/main" id="{49EF6E96-634F-46CB-87DE-EC3B818D584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0342" y="1486664"/>
                <a:ext cx="2286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5" name="TextBox 44">
                <a:extLst>
                  <a:ext uri="{FF2B5EF4-FFF2-40B4-BE49-F238E27FC236}">
                    <a16:creationId xmlns:a16="http://schemas.microsoft.com/office/drawing/2014/main" id="{ABC6C1A0-D64E-4755-AF4F-03A3CDADC767}"/>
                  </a:ext>
                </a:extLst>
              </p:cNvPr>
              <p:cNvSpPr txBox="1"/>
              <p:nvPr/>
            </p:nvSpPr>
            <p:spPr>
              <a:xfrm>
                <a:off x="10967834" y="1348164"/>
                <a:ext cx="1268540" cy="276999"/>
              </a:xfrm>
              <a:prstGeom prst="rect">
                <a:avLst/>
              </a:prstGeom>
              <a:noFill/>
            </p:spPr>
            <p:txBody>
              <a:bodyPr wrap="square" rtlCol="0">
                <a:spAutoFit/>
              </a:bodyPr>
              <a:lstStyle/>
              <a:p>
                <a:pPr defTabSz="1218987"/>
                <a:r>
                  <a:rPr lang="en-US" sz="1200" dirty="0">
                    <a:solidFill>
                      <a:prstClr val="white"/>
                    </a:solidFill>
                    <a:latin typeface="Calibri"/>
                  </a:rPr>
                  <a:t>Maximum</a:t>
                </a:r>
              </a:p>
            </p:txBody>
          </p:sp>
          <p:sp>
            <p:nvSpPr>
              <p:cNvPr id="46" name="TextBox 45">
                <a:extLst>
                  <a:ext uri="{FF2B5EF4-FFF2-40B4-BE49-F238E27FC236}">
                    <a16:creationId xmlns:a16="http://schemas.microsoft.com/office/drawing/2014/main" id="{3DA06DA4-75EB-4363-8BD3-D98B05465741}"/>
                  </a:ext>
                </a:extLst>
              </p:cNvPr>
              <p:cNvSpPr txBox="1"/>
              <p:nvPr/>
            </p:nvSpPr>
            <p:spPr>
              <a:xfrm>
                <a:off x="10967834" y="3137028"/>
                <a:ext cx="1139074" cy="276999"/>
              </a:xfrm>
              <a:prstGeom prst="rect">
                <a:avLst/>
              </a:prstGeom>
              <a:noFill/>
            </p:spPr>
            <p:txBody>
              <a:bodyPr wrap="square" rtlCol="0">
                <a:spAutoFit/>
              </a:bodyPr>
              <a:lstStyle/>
              <a:p>
                <a:pPr defTabSz="1218987"/>
                <a:r>
                  <a:rPr lang="en-US" sz="1200" dirty="0">
                    <a:solidFill>
                      <a:prstClr val="white"/>
                    </a:solidFill>
                    <a:latin typeface="Calibri"/>
                  </a:rPr>
                  <a:t>0</a:t>
                </a:r>
              </a:p>
            </p:txBody>
          </p:sp>
        </p:grpSp>
        <p:sp>
          <p:nvSpPr>
            <p:cNvPr id="43" name="TextBox 42">
              <a:extLst>
                <a:ext uri="{FF2B5EF4-FFF2-40B4-BE49-F238E27FC236}">
                  <a16:creationId xmlns:a16="http://schemas.microsoft.com/office/drawing/2014/main" id="{7870E648-A021-416B-82EF-52F919BDB70A}"/>
                </a:ext>
              </a:extLst>
            </p:cNvPr>
            <p:cNvSpPr txBox="1"/>
            <p:nvPr/>
          </p:nvSpPr>
          <p:spPr>
            <a:xfrm>
              <a:off x="10190372" y="1180795"/>
              <a:ext cx="1268540" cy="276999"/>
            </a:xfrm>
            <a:prstGeom prst="rect">
              <a:avLst/>
            </a:prstGeom>
            <a:noFill/>
          </p:spPr>
          <p:txBody>
            <a:bodyPr wrap="square" rtlCol="0">
              <a:spAutoFit/>
            </a:bodyPr>
            <a:lstStyle/>
            <a:p>
              <a:pPr algn="ctr" defTabSz="1218987"/>
              <a:r>
                <a:rPr lang="en-US" sz="1200" dirty="0">
                  <a:solidFill>
                    <a:prstClr val="white"/>
                  </a:solidFill>
                  <a:latin typeface="Calibri"/>
                </a:rPr>
                <a:t>Magnitude</a:t>
              </a:r>
            </a:p>
          </p:txBody>
        </p:sp>
      </p:grpSp>
      <p:sp>
        <p:nvSpPr>
          <p:cNvPr id="2" name="Arrow: Right 1">
            <a:extLst>
              <a:ext uri="{FF2B5EF4-FFF2-40B4-BE49-F238E27FC236}">
                <a16:creationId xmlns:a16="http://schemas.microsoft.com/office/drawing/2014/main" id="{722EAC27-26B0-4D85-BE40-B57372BA2D62}"/>
              </a:ext>
            </a:extLst>
          </p:cNvPr>
          <p:cNvSpPr/>
          <p:nvPr/>
        </p:nvSpPr>
        <p:spPr>
          <a:xfrm rot="1665666">
            <a:off x="4354527" y="1715114"/>
            <a:ext cx="2739906" cy="484632"/>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1200" dirty="0">
                <a:solidFill>
                  <a:prstClr val="black"/>
                </a:solidFill>
                <a:latin typeface="Calibri"/>
              </a:rPr>
              <a:t>Build a pedestal filter at each location</a:t>
            </a:r>
          </a:p>
        </p:txBody>
      </p:sp>
      <p:sp>
        <p:nvSpPr>
          <p:cNvPr id="4" name="Slide Number Placeholder 3">
            <a:extLst>
              <a:ext uri="{FF2B5EF4-FFF2-40B4-BE49-F238E27FC236}">
                <a16:creationId xmlns:a16="http://schemas.microsoft.com/office/drawing/2014/main" id="{D6B31957-ED38-640D-4529-292937915660}"/>
              </a:ext>
            </a:extLst>
          </p:cNvPr>
          <p:cNvSpPr>
            <a:spLocks noGrp="1"/>
          </p:cNvSpPr>
          <p:nvPr>
            <p:ph type="sldNum" sz="quarter" idx="12"/>
          </p:nvPr>
        </p:nvSpPr>
        <p:spPr/>
        <p:txBody>
          <a:bodyPr/>
          <a:lstStyle/>
          <a:p>
            <a:r>
              <a:rPr lang="en-US"/>
              <a:t>10c-</a:t>
            </a:r>
            <a:fld id="{32AB8D3D-FB3C-49A2-855E-BE1E1BCDA17C}" type="slidenum">
              <a:rPr lang="en-US" smtClean="0"/>
              <a:pPr/>
              <a:t>38</a:t>
            </a:fld>
            <a:endParaRPr lang="en-US" dirty="0"/>
          </a:p>
        </p:txBody>
      </p:sp>
    </p:spTree>
    <p:extLst>
      <p:ext uri="{BB962C8B-B14F-4D97-AF65-F5344CB8AC3E}">
        <p14:creationId xmlns:p14="http://schemas.microsoft.com/office/powerpoint/2010/main" val="148643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3" name="Straight Connector 22"/>
          <p:cNvCxnSpPr/>
          <p:nvPr/>
        </p:nvCxnSpPr>
        <p:spPr>
          <a:xfrm>
            <a:off x="3173886" y="6554454"/>
            <a:ext cx="0" cy="14488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4183393" y="6554454"/>
            <a:ext cx="0" cy="144880"/>
          </a:xfrm>
          <a:prstGeom prst="line">
            <a:avLst/>
          </a:prstGeom>
          <a:ln w="38100"/>
        </p:spPr>
        <p:style>
          <a:lnRef idx="1">
            <a:schemeClr val="dk1"/>
          </a:lnRef>
          <a:fillRef idx="0">
            <a:schemeClr val="dk1"/>
          </a:fillRef>
          <a:effectRef idx="0">
            <a:schemeClr val="dk1"/>
          </a:effectRef>
          <a:fontRef idx="minor">
            <a:schemeClr val="tx1"/>
          </a:fontRef>
        </p:style>
      </p:cxn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1371601"/>
            <a:ext cx="7205290" cy="456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9770374" y="1066800"/>
            <a:ext cx="1812027" cy="2231218"/>
            <a:chOff x="9768785" y="1121582"/>
            <a:chExt cx="1812027" cy="2231218"/>
          </a:xfrm>
        </p:grpSpPr>
        <p:sp>
          <p:nvSpPr>
            <p:cNvPr id="18" name="TextBox 17"/>
            <p:cNvSpPr txBox="1"/>
            <p:nvPr/>
          </p:nvSpPr>
          <p:spPr>
            <a:xfrm>
              <a:off x="10314570" y="2215124"/>
              <a:ext cx="1266242" cy="276999"/>
            </a:xfrm>
            <a:prstGeom prst="rect">
              <a:avLst/>
            </a:prstGeom>
            <a:noFill/>
          </p:spPr>
          <p:txBody>
            <a:bodyPr wrap="square" rtlCol="0">
              <a:spAutoFit/>
            </a:bodyPr>
            <a:lstStyle/>
            <a:p>
              <a:pPr defTabSz="1218987"/>
              <a:r>
                <a:rPr lang="en-US" sz="1200" dirty="0">
                  <a:solidFill>
                    <a:prstClr val="white"/>
                  </a:solidFill>
                  <a:latin typeface="Calibri"/>
                </a:rPr>
                <a:t>0</a:t>
              </a:r>
            </a:p>
          </p:txBody>
        </p:sp>
        <p:grpSp>
          <p:nvGrpSpPr>
            <p:cNvPr id="19" name="Group 18"/>
            <p:cNvGrpSpPr/>
            <p:nvPr/>
          </p:nvGrpSpPr>
          <p:grpSpPr>
            <a:xfrm>
              <a:off x="9768785" y="1121582"/>
              <a:ext cx="1758711" cy="2231218"/>
              <a:chOff x="9768785" y="2145325"/>
              <a:chExt cx="1758711" cy="2231218"/>
            </a:xfrm>
          </p:grpSpPr>
          <p:sp>
            <p:nvSpPr>
              <p:cNvPr id="20" name="Rectangle 19"/>
              <p:cNvSpPr/>
              <p:nvPr/>
            </p:nvSpPr>
            <p:spPr>
              <a:xfrm>
                <a:off x="10055538" y="2462967"/>
                <a:ext cx="228600" cy="1828800"/>
              </a:xfrm>
              <a:prstGeom prst="rect">
                <a:avLst/>
              </a:prstGeom>
              <a:gradFill>
                <a:gsLst>
                  <a:gs pos="0">
                    <a:schemeClr val="tx1">
                      <a:lumMod val="95000"/>
                      <a:lumOff val="5000"/>
                    </a:schemeClr>
                  </a:gs>
                  <a:gs pos="10000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21" name="TextBox 20"/>
              <p:cNvSpPr txBox="1"/>
              <p:nvPr/>
            </p:nvSpPr>
            <p:spPr>
              <a:xfrm>
                <a:off x="10261254" y="2323958"/>
                <a:ext cx="1266242" cy="276999"/>
              </a:xfrm>
              <a:prstGeom prst="rect">
                <a:avLst/>
              </a:prstGeom>
              <a:noFill/>
            </p:spPr>
            <p:txBody>
              <a:bodyPr wrap="square" rtlCol="0">
                <a:spAutoFit/>
              </a:bodyPr>
              <a:lstStyle/>
              <a:p>
                <a:pPr defTabSz="1218987"/>
                <a:r>
                  <a:rPr lang="en-US" sz="1200" dirty="0">
                    <a:solidFill>
                      <a:prstClr val="white"/>
                    </a:solidFill>
                    <a:latin typeface="Calibri"/>
                  </a:rPr>
                  <a:t>Positive</a:t>
                </a:r>
              </a:p>
            </p:txBody>
          </p:sp>
          <p:sp>
            <p:nvSpPr>
              <p:cNvPr id="25" name="TextBox 24"/>
              <p:cNvSpPr txBox="1"/>
              <p:nvPr/>
            </p:nvSpPr>
            <p:spPr>
              <a:xfrm>
                <a:off x="10284138" y="4099544"/>
                <a:ext cx="1220474" cy="276999"/>
              </a:xfrm>
              <a:prstGeom prst="rect">
                <a:avLst/>
              </a:prstGeom>
              <a:noFill/>
            </p:spPr>
            <p:txBody>
              <a:bodyPr wrap="square" rtlCol="0">
                <a:spAutoFit/>
              </a:bodyPr>
              <a:lstStyle/>
              <a:p>
                <a:pPr defTabSz="1218987"/>
                <a:r>
                  <a:rPr lang="en-US" sz="1200" dirty="0">
                    <a:solidFill>
                      <a:prstClr val="white"/>
                    </a:solidFill>
                    <a:latin typeface="Calibri"/>
                  </a:rPr>
                  <a:t>Negative</a:t>
                </a:r>
              </a:p>
            </p:txBody>
          </p:sp>
          <p:sp>
            <p:nvSpPr>
              <p:cNvPr id="26" name="TextBox 25"/>
              <p:cNvSpPr txBox="1"/>
              <p:nvPr/>
            </p:nvSpPr>
            <p:spPr>
              <a:xfrm>
                <a:off x="9768785" y="2145325"/>
                <a:ext cx="1266242" cy="276999"/>
              </a:xfrm>
              <a:prstGeom prst="rect">
                <a:avLst/>
              </a:prstGeom>
              <a:noFill/>
            </p:spPr>
            <p:txBody>
              <a:bodyPr wrap="square" rtlCol="0">
                <a:spAutoFit/>
              </a:bodyPr>
              <a:lstStyle/>
              <a:p>
                <a:pPr defTabSz="1218987"/>
                <a:r>
                  <a:rPr lang="en-US" sz="1200" dirty="0">
                    <a:solidFill>
                      <a:prstClr val="white"/>
                    </a:solidFill>
                    <a:latin typeface="Calibri"/>
                  </a:rPr>
                  <a:t>Amplitude</a:t>
                </a:r>
              </a:p>
            </p:txBody>
          </p:sp>
        </p:grpSp>
      </p:grpSp>
      <p:sp>
        <p:nvSpPr>
          <p:cNvPr id="27" name="Title 1"/>
          <p:cNvSpPr txBox="1">
            <a:spLocks/>
          </p:cNvSpPr>
          <p:nvPr/>
        </p:nvSpPr>
        <p:spPr>
          <a:xfrm>
            <a:off x="762001" y="5975016"/>
            <a:ext cx="10969943" cy="579439"/>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2400" dirty="0">
                <a:solidFill>
                  <a:prstClr val="white"/>
                </a:solidFill>
                <a:latin typeface="Calibri"/>
              </a:rPr>
              <a:t>Rejected Noise (</a:t>
            </a:r>
            <a:r>
              <a:rPr lang="en-US" sz="2400" i="1" dirty="0">
                <a:solidFill>
                  <a:prstClr val="white"/>
                </a:solidFill>
                <a:latin typeface="Calibri"/>
              </a:rPr>
              <a:t>t</a:t>
            </a:r>
            <a:r>
              <a:rPr lang="en-US" sz="2400" dirty="0">
                <a:solidFill>
                  <a:prstClr val="white"/>
                </a:solidFill>
                <a:latin typeface="Calibri"/>
              </a:rPr>
              <a:t>= 0.45 s)</a:t>
            </a:r>
          </a:p>
        </p:txBody>
      </p:sp>
      <p:grpSp>
        <p:nvGrpSpPr>
          <p:cNvPr id="28" name="Group 27"/>
          <p:cNvGrpSpPr/>
          <p:nvPr/>
        </p:nvGrpSpPr>
        <p:grpSpPr>
          <a:xfrm>
            <a:off x="5214919" y="985083"/>
            <a:ext cx="1011414" cy="294640"/>
            <a:chOff x="545868" y="4980777"/>
            <a:chExt cx="1011414" cy="294640"/>
          </a:xfrm>
        </p:grpSpPr>
        <p:cxnSp>
          <p:nvCxnSpPr>
            <p:cNvPr id="29" name="Straight Connector 28"/>
            <p:cNvCxnSpPr/>
            <p:nvPr/>
          </p:nvCxnSpPr>
          <p:spPr>
            <a:xfrm>
              <a:off x="545868" y="5275417"/>
              <a:ext cx="1011414" cy="0"/>
            </a:xfrm>
            <a:prstGeom prst="line">
              <a:avLst/>
            </a:prstGeom>
            <a:ln w="38100">
              <a:solidFill>
                <a:schemeClr val="tx1">
                  <a:lumMod val="95000"/>
                  <a:lumOff val="5000"/>
                </a:schemeClr>
              </a:solidFill>
            </a:ln>
          </p:spPr>
          <p:style>
            <a:lnRef idx="2">
              <a:schemeClr val="dk1"/>
            </a:lnRef>
            <a:fillRef idx="0">
              <a:schemeClr val="dk1"/>
            </a:fillRef>
            <a:effectRef idx="1">
              <a:schemeClr val="dk1"/>
            </a:effectRef>
            <a:fontRef idx="minor">
              <a:schemeClr val="tx1"/>
            </a:fontRef>
          </p:style>
        </p:cxnSp>
        <p:sp>
          <p:nvSpPr>
            <p:cNvPr id="30" name="TextBox 29"/>
            <p:cNvSpPr txBox="1"/>
            <p:nvPr/>
          </p:nvSpPr>
          <p:spPr>
            <a:xfrm>
              <a:off x="608013" y="4980777"/>
              <a:ext cx="887124" cy="276998"/>
            </a:xfrm>
            <a:prstGeom prst="rect">
              <a:avLst/>
            </a:prstGeom>
            <a:noFill/>
          </p:spPr>
          <p:txBody>
            <a:bodyPr wrap="square" rtlCol="0">
              <a:spAutoFit/>
            </a:bodyPr>
            <a:lstStyle/>
            <a:p>
              <a:pPr algn="ctr" defTabSz="1218987"/>
              <a:r>
                <a:rPr lang="en-US" sz="1200" dirty="0">
                  <a:solidFill>
                    <a:prstClr val="white"/>
                  </a:solidFill>
                  <a:latin typeface="Calibri"/>
                </a:rPr>
                <a:t>2 mi</a:t>
              </a:r>
            </a:p>
          </p:txBody>
        </p:sp>
      </p:grpSp>
      <p:sp>
        <p:nvSpPr>
          <p:cNvPr id="31" name="Title 3"/>
          <p:cNvSpPr txBox="1">
            <a:spLocks/>
          </p:cNvSpPr>
          <p:nvPr/>
        </p:nvSpPr>
        <p:spPr bwMode="auto">
          <a:xfrm>
            <a:off x="14288" y="0"/>
            <a:ext cx="9131300" cy="598714"/>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a:defRPr/>
            </a:pPr>
            <a:r>
              <a:rPr lang="en-US" kern="0" dirty="0">
                <a:latin typeface="Calibri"/>
              </a:rPr>
              <a:t>Footprint suppression using </a:t>
            </a:r>
            <a:r>
              <a:rPr lang="en-US" i="1" kern="0" dirty="0">
                <a:latin typeface="Calibri"/>
              </a:rPr>
              <a:t>k</a:t>
            </a:r>
            <a:r>
              <a:rPr lang="en-US" i="1" kern="0" baseline="-25000" dirty="0">
                <a:latin typeface="Calibri"/>
              </a:rPr>
              <a:t>x</a:t>
            </a:r>
            <a:r>
              <a:rPr lang="en-US" i="1" kern="0" dirty="0">
                <a:latin typeface="Calibri"/>
              </a:rPr>
              <a:t>-k</a:t>
            </a:r>
            <a:r>
              <a:rPr lang="en-US" i="1" kern="0" baseline="-25000" dirty="0">
                <a:latin typeface="Calibri"/>
              </a:rPr>
              <a:t>y</a:t>
            </a:r>
            <a:r>
              <a:rPr lang="en-US" kern="0" dirty="0">
                <a:latin typeface="Calibri"/>
              </a:rPr>
              <a:t> filters</a:t>
            </a:r>
          </a:p>
        </p:txBody>
      </p:sp>
      <p:sp>
        <p:nvSpPr>
          <p:cNvPr id="32" name="Rectangle 24"/>
          <p:cNvSpPr>
            <a:spLocks noChangeArrowheads="1"/>
          </p:cNvSpPr>
          <p:nvPr/>
        </p:nvSpPr>
        <p:spPr bwMode="auto">
          <a:xfrm>
            <a:off x="10181273" y="6457890"/>
            <a:ext cx="200914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(Alali et al., 2016)</a:t>
            </a:r>
          </a:p>
        </p:txBody>
      </p:sp>
      <p:sp>
        <p:nvSpPr>
          <p:cNvPr id="2" name="Slide Number Placeholder 1">
            <a:extLst>
              <a:ext uri="{FF2B5EF4-FFF2-40B4-BE49-F238E27FC236}">
                <a16:creationId xmlns:a16="http://schemas.microsoft.com/office/drawing/2014/main" id="{8A853E55-52A1-340D-7FC5-FBFC4EC99197}"/>
              </a:ext>
            </a:extLst>
          </p:cNvPr>
          <p:cNvSpPr>
            <a:spLocks noGrp="1"/>
          </p:cNvSpPr>
          <p:nvPr>
            <p:ph type="sldNum" sz="quarter" idx="12"/>
          </p:nvPr>
        </p:nvSpPr>
        <p:spPr/>
        <p:txBody>
          <a:bodyPr/>
          <a:lstStyle/>
          <a:p>
            <a:r>
              <a:rPr lang="en-US"/>
              <a:t>10c-</a:t>
            </a:r>
            <a:fld id="{32AB8D3D-FB3C-49A2-855E-BE1E1BCDA17C}" type="slidenum">
              <a:rPr lang="en-US" smtClean="0"/>
              <a:pPr/>
              <a:t>39</a:t>
            </a:fld>
            <a:endParaRPr lang="en-US" dirty="0"/>
          </a:p>
        </p:txBody>
      </p:sp>
    </p:spTree>
    <p:extLst>
      <p:ext uri="{BB962C8B-B14F-4D97-AF65-F5344CB8AC3E}">
        <p14:creationId xmlns:p14="http://schemas.microsoft.com/office/powerpoint/2010/main" val="3451202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E7A8C76-3877-4944-A7BB-16095065A6B2}"/>
              </a:ext>
            </a:extLst>
          </p:cNvPr>
          <p:cNvGrpSpPr/>
          <p:nvPr/>
        </p:nvGrpSpPr>
        <p:grpSpPr>
          <a:xfrm>
            <a:off x="1371599" y="1194683"/>
            <a:ext cx="9388549" cy="5303438"/>
            <a:chOff x="1371600" y="1194683"/>
            <a:chExt cx="8695944" cy="4823081"/>
          </a:xfrm>
        </p:grpSpPr>
        <p:pic>
          <p:nvPicPr>
            <p:cNvPr id="1094659" name="Picture 3"/>
            <p:cNvPicPr>
              <a:picLocks noChangeAspect="1" noChangeArrowheads="1"/>
            </p:cNvPicPr>
            <p:nvPr/>
          </p:nvPicPr>
          <p:blipFill>
            <a:blip r:embed="rId3" cstate="print"/>
            <a:srcRect/>
            <a:stretch>
              <a:fillRect/>
            </a:stretch>
          </p:blipFill>
          <p:spPr bwMode="auto">
            <a:xfrm>
              <a:off x="1371600" y="1194683"/>
              <a:ext cx="8695944" cy="4453749"/>
            </a:xfrm>
            <a:prstGeom prst="rect">
              <a:avLst/>
            </a:prstGeom>
            <a:noFill/>
            <a:ln w="9525">
              <a:noFill/>
              <a:miter lim="800000"/>
              <a:headEnd/>
              <a:tailEnd/>
            </a:ln>
          </p:spPr>
        </p:pic>
        <p:sp>
          <p:nvSpPr>
            <p:cNvPr id="7" name="TextBox 6"/>
            <p:cNvSpPr txBox="1"/>
            <p:nvPr/>
          </p:nvSpPr>
          <p:spPr>
            <a:xfrm>
              <a:off x="2294861" y="5624312"/>
              <a:ext cx="34127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CGG Veritas slip-sweep acquisition</a:t>
              </a:r>
            </a:p>
          </p:txBody>
        </p:sp>
        <p:sp>
          <p:nvSpPr>
            <p:cNvPr id="8" name="TextBox 7"/>
            <p:cNvSpPr txBox="1"/>
            <p:nvPr/>
          </p:nvSpPr>
          <p:spPr>
            <a:xfrm>
              <a:off x="6770556" y="5648432"/>
              <a:ext cx="2669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CGG Veritas V1 acquisition</a:t>
              </a:r>
            </a:p>
          </p:txBody>
        </p:sp>
      </p:grpSp>
      <p:sp>
        <p:nvSpPr>
          <p:cNvPr id="9" name="Text Box 8"/>
          <p:cNvSpPr txBox="1">
            <a:spLocks noChangeArrowheads="1"/>
          </p:cNvSpPr>
          <p:nvPr/>
        </p:nvSpPr>
        <p:spPr bwMode="auto">
          <a:xfrm>
            <a:off x="0" y="1"/>
            <a:ext cx="12312502" cy="56938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1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The best way to avoid footprint? </a:t>
            </a:r>
            <a:r>
              <a:rPr lang="en-US" sz="3100" dirty="0">
                <a:solidFill>
                  <a:srgbClr val="FFCC00"/>
                </a:solidFill>
                <a:effectLst>
                  <a:outerShdw blurRad="38100" dist="38100" dir="2700000" algn="tl">
                    <a:srgbClr val="000000"/>
                  </a:outerShdw>
                </a:effectLst>
              </a:rPr>
              <a:t>Improve your survey design.</a:t>
            </a:r>
          </a:p>
        </p:txBody>
      </p:sp>
      <p:sp>
        <p:nvSpPr>
          <p:cNvPr id="10" name="Text Box 25"/>
          <p:cNvSpPr txBox="1">
            <a:spLocks noChangeArrowheads="1"/>
          </p:cNvSpPr>
          <p:nvPr/>
        </p:nvSpPr>
        <p:spPr bwMode="auto">
          <a:xfrm>
            <a:off x="7524697" y="6457889"/>
            <a:ext cx="4667303" cy="400110"/>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lumMod val="65000"/>
                  </a:schemeClr>
                </a:solidFill>
                <a:effectLst/>
                <a:uLnTx/>
                <a:uFillTx/>
                <a:ea typeface="+mn-ea"/>
                <a:cs typeface="+mn-cs"/>
              </a:rPr>
              <a:t>(CGG-Veritas ad. AAPG Explorer, July, 2009)</a:t>
            </a:r>
          </a:p>
        </p:txBody>
      </p:sp>
      <p:sp>
        <p:nvSpPr>
          <p:cNvPr id="11" name="TextBox 10">
            <a:extLst>
              <a:ext uri="{FF2B5EF4-FFF2-40B4-BE49-F238E27FC236}">
                <a16:creationId xmlns:a16="http://schemas.microsoft.com/office/drawing/2014/main" id="{7E6853D8-8BDB-4499-BC5B-1B2D9AEC13B9}"/>
              </a:ext>
            </a:extLst>
          </p:cNvPr>
          <p:cNvSpPr txBox="1"/>
          <p:nvPr/>
        </p:nvSpPr>
        <p:spPr>
          <a:xfrm>
            <a:off x="98351" y="569388"/>
            <a:ext cx="11608095"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mn-cs"/>
              </a:rPr>
              <a:t>Impact of denser, single vibrators, vs. more widely separated vibrator arrays</a:t>
            </a:r>
          </a:p>
        </p:txBody>
      </p:sp>
      <p:sp>
        <p:nvSpPr>
          <p:cNvPr id="5" name="Arrow: Right 4">
            <a:extLst>
              <a:ext uri="{FF2B5EF4-FFF2-40B4-BE49-F238E27FC236}">
                <a16:creationId xmlns:a16="http://schemas.microsoft.com/office/drawing/2014/main" id="{E75BC68E-04AB-4A6F-B195-41C23639EDE0}"/>
              </a:ext>
            </a:extLst>
          </p:cNvPr>
          <p:cNvSpPr/>
          <p:nvPr/>
        </p:nvSpPr>
        <p:spPr>
          <a:xfrm>
            <a:off x="98351" y="3381153"/>
            <a:ext cx="1743740" cy="1021024"/>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 sweeps per shot location</a:t>
            </a:r>
          </a:p>
        </p:txBody>
      </p:sp>
      <p:sp>
        <p:nvSpPr>
          <p:cNvPr id="6" name="Arrow: Right 5">
            <a:extLst>
              <a:ext uri="{FF2B5EF4-FFF2-40B4-BE49-F238E27FC236}">
                <a16:creationId xmlns:a16="http://schemas.microsoft.com/office/drawing/2014/main" id="{B6EB79ED-8D1A-4BD6-8C29-3D8576D93AE9}"/>
              </a:ext>
            </a:extLst>
          </p:cNvPr>
          <p:cNvSpPr/>
          <p:nvPr/>
        </p:nvSpPr>
        <p:spPr>
          <a:xfrm flipH="1">
            <a:off x="10082142" y="3529711"/>
            <a:ext cx="1951253" cy="113798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 sweep per shot location. Double the shot lines!</a:t>
            </a:r>
          </a:p>
        </p:txBody>
      </p:sp>
      <p:sp>
        <p:nvSpPr>
          <p:cNvPr id="3" name="Slide Number Placeholder 2">
            <a:extLst>
              <a:ext uri="{FF2B5EF4-FFF2-40B4-BE49-F238E27FC236}">
                <a16:creationId xmlns:a16="http://schemas.microsoft.com/office/drawing/2014/main" id="{A5F54F16-DF45-5914-69BD-646C3FE0ABB7}"/>
              </a:ext>
            </a:extLst>
          </p:cNvPr>
          <p:cNvSpPr>
            <a:spLocks noGrp="1"/>
          </p:cNvSpPr>
          <p:nvPr>
            <p:ph type="sldNum" sz="quarter" idx="10"/>
          </p:nvPr>
        </p:nvSpPr>
        <p:spPr/>
        <p:txBody>
          <a:bodyPr/>
          <a:lstStyle/>
          <a:p>
            <a:pPr>
              <a:defRPr/>
            </a:pPr>
            <a:r>
              <a:rPr lang="en-US"/>
              <a:t>10c-</a:t>
            </a:r>
            <a:fld id="{E6C87FD6-13D6-467D-AEFA-06969EA3EBE3}" type="slidenum">
              <a:rPr lang="en-US" smtClean="0"/>
              <a:pPr>
                <a:defRPr/>
              </a:pPr>
              <a:t>4</a:t>
            </a:fld>
            <a:endParaRPr lang="en-US" dirty="0">
              <a:solidFill>
                <a:schemeClr val="tx1"/>
              </a:solidFill>
            </a:endParaRPr>
          </a:p>
        </p:txBody>
      </p:sp>
    </p:spTree>
    <p:extLst>
      <p:ext uri="{BB962C8B-B14F-4D97-AF65-F5344CB8AC3E}">
        <p14:creationId xmlns:p14="http://schemas.microsoft.com/office/powerpoint/2010/main" val="2013429385"/>
      </p:ext>
    </p:extLst>
  </p:cSld>
  <p:clrMapOvr>
    <a:masterClrMapping/>
  </p:clrMapOvr>
  <mc:AlternateContent xmlns:mc="http://schemas.openxmlformats.org/markup-compatibility/2006" xmlns:p14="http://schemas.microsoft.com/office/powerpoint/2010/main">
    <mc:Choice Requires="p14">
      <p:transition spd="slow" p14:dur="2000" advTm="80386"/>
    </mc:Choice>
    <mc:Fallback xmlns="">
      <p:transition spd="slow" advTm="8038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3173886" y="6554454"/>
            <a:ext cx="0" cy="14488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4183393" y="6554454"/>
            <a:ext cx="0" cy="144880"/>
          </a:xfrm>
          <a:prstGeom prst="line">
            <a:avLst/>
          </a:prstGeom>
          <a:ln w="38100"/>
        </p:spPr>
        <p:style>
          <a:lnRef idx="1">
            <a:schemeClr val="dk1"/>
          </a:lnRef>
          <a:fillRef idx="0">
            <a:schemeClr val="dk1"/>
          </a:fillRef>
          <a:effectRef idx="0">
            <a:schemeClr val="dk1"/>
          </a:effectRef>
          <a:fontRef idx="minor">
            <a:schemeClr val="tx1"/>
          </a:fontRef>
        </p:style>
      </p:cxnSp>
      <p:pic>
        <p:nvPicPr>
          <p:cNvPr id="5" name="Picture 4"/>
          <p:cNvPicPr>
            <a:picLocks noChangeAspect="1"/>
          </p:cNvPicPr>
          <p:nvPr/>
        </p:nvPicPr>
        <p:blipFill rotWithShape="1">
          <a:blip r:embed="rId3"/>
          <a:srcRect l="5792" t="13061" r="9864" b="14404"/>
          <a:stretch/>
        </p:blipFill>
        <p:spPr>
          <a:xfrm>
            <a:off x="2516188" y="1371601"/>
            <a:ext cx="7205290" cy="4563361"/>
          </a:xfrm>
          <a:prstGeom prst="rect">
            <a:avLst/>
          </a:prstGeom>
        </p:spPr>
      </p:pic>
      <p:sp>
        <p:nvSpPr>
          <p:cNvPr id="15" name="Title 1"/>
          <p:cNvSpPr txBox="1">
            <a:spLocks/>
          </p:cNvSpPr>
          <p:nvPr/>
        </p:nvSpPr>
        <p:spPr>
          <a:xfrm>
            <a:off x="762001" y="5975016"/>
            <a:ext cx="10969943" cy="579439"/>
          </a:xfrm>
          <a:prstGeom prst="rect">
            <a:avLst/>
          </a:prstGeom>
        </p:spPr>
        <p:txBody>
          <a:bodyPr vert="horz" lIns="121899" tIns="60949" rIns="121899" bIns="60949" rtlCol="0" anchor="ctr">
            <a:normAutofit/>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2400" dirty="0">
                <a:solidFill>
                  <a:prstClr val="white"/>
                </a:solidFill>
                <a:latin typeface="+mn-lt"/>
              </a:rPr>
              <a:t> Amplitude Slice after Footprint Suppression (</a:t>
            </a:r>
            <a:r>
              <a:rPr lang="en-US" sz="2400" i="1" dirty="0">
                <a:solidFill>
                  <a:prstClr val="white"/>
                </a:solidFill>
                <a:latin typeface="+mn-lt"/>
              </a:rPr>
              <a:t>t</a:t>
            </a:r>
            <a:r>
              <a:rPr lang="en-US" sz="2400" dirty="0">
                <a:solidFill>
                  <a:prstClr val="white"/>
                </a:solidFill>
                <a:latin typeface="+mn-lt"/>
              </a:rPr>
              <a:t>= 0.45 s)</a:t>
            </a:r>
          </a:p>
        </p:txBody>
      </p:sp>
      <p:grpSp>
        <p:nvGrpSpPr>
          <p:cNvPr id="16" name="Group 15"/>
          <p:cNvGrpSpPr/>
          <p:nvPr/>
        </p:nvGrpSpPr>
        <p:grpSpPr>
          <a:xfrm>
            <a:off x="8646707" y="1479233"/>
            <a:ext cx="1011414" cy="294640"/>
            <a:chOff x="545868" y="4980777"/>
            <a:chExt cx="1011414" cy="294640"/>
          </a:xfrm>
        </p:grpSpPr>
        <p:cxnSp>
          <p:nvCxnSpPr>
            <p:cNvPr id="18" name="Straight Connector 17"/>
            <p:cNvCxnSpPr/>
            <p:nvPr/>
          </p:nvCxnSpPr>
          <p:spPr>
            <a:xfrm>
              <a:off x="545868" y="5275417"/>
              <a:ext cx="1011414" cy="0"/>
            </a:xfrm>
            <a:prstGeom prst="line">
              <a:avLst/>
            </a:prstGeom>
            <a:ln w="38100">
              <a:solidFill>
                <a:schemeClr val="tx1">
                  <a:lumMod val="95000"/>
                  <a:lumOff val="5000"/>
                </a:schemeClr>
              </a:solidFill>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608013" y="4980777"/>
              <a:ext cx="887124" cy="276998"/>
            </a:xfrm>
            <a:prstGeom prst="rect">
              <a:avLst/>
            </a:prstGeom>
            <a:noFill/>
          </p:spPr>
          <p:txBody>
            <a:bodyPr wrap="square" rtlCol="0">
              <a:spAutoFit/>
            </a:bodyPr>
            <a:lstStyle/>
            <a:p>
              <a:pPr algn="ctr" defTabSz="1218987"/>
              <a:r>
                <a:rPr lang="en-US" sz="1200" dirty="0">
                  <a:solidFill>
                    <a:prstClr val="white"/>
                  </a:solidFill>
                </a:rPr>
                <a:t>2 mi</a:t>
              </a:r>
            </a:p>
          </p:txBody>
        </p:sp>
      </p:grpSp>
      <p:grpSp>
        <p:nvGrpSpPr>
          <p:cNvPr id="20" name="Group 19"/>
          <p:cNvGrpSpPr/>
          <p:nvPr/>
        </p:nvGrpSpPr>
        <p:grpSpPr>
          <a:xfrm>
            <a:off x="9770374" y="1121582"/>
            <a:ext cx="1812027" cy="2231218"/>
            <a:chOff x="9768785" y="1121582"/>
            <a:chExt cx="1812027" cy="2231218"/>
          </a:xfrm>
        </p:grpSpPr>
        <p:sp>
          <p:nvSpPr>
            <p:cNvPr id="21" name="TextBox 20"/>
            <p:cNvSpPr txBox="1"/>
            <p:nvPr/>
          </p:nvSpPr>
          <p:spPr>
            <a:xfrm>
              <a:off x="10314570" y="2215124"/>
              <a:ext cx="1266242" cy="276999"/>
            </a:xfrm>
            <a:prstGeom prst="rect">
              <a:avLst/>
            </a:prstGeom>
            <a:noFill/>
          </p:spPr>
          <p:txBody>
            <a:bodyPr wrap="square" rtlCol="0">
              <a:spAutoFit/>
            </a:bodyPr>
            <a:lstStyle/>
            <a:p>
              <a:pPr defTabSz="1218987"/>
              <a:r>
                <a:rPr lang="en-US" sz="1200" dirty="0">
                  <a:solidFill>
                    <a:prstClr val="white"/>
                  </a:solidFill>
                </a:rPr>
                <a:t>0</a:t>
              </a:r>
            </a:p>
          </p:txBody>
        </p:sp>
        <p:grpSp>
          <p:nvGrpSpPr>
            <p:cNvPr id="25" name="Group 24"/>
            <p:cNvGrpSpPr/>
            <p:nvPr/>
          </p:nvGrpSpPr>
          <p:grpSpPr>
            <a:xfrm>
              <a:off x="9768785" y="1121582"/>
              <a:ext cx="1758711" cy="2231218"/>
              <a:chOff x="9768785" y="2145325"/>
              <a:chExt cx="1758711" cy="2231218"/>
            </a:xfrm>
          </p:grpSpPr>
          <p:sp>
            <p:nvSpPr>
              <p:cNvPr id="26" name="Rectangle 25"/>
              <p:cNvSpPr/>
              <p:nvPr/>
            </p:nvSpPr>
            <p:spPr>
              <a:xfrm>
                <a:off x="10055538" y="2462967"/>
                <a:ext cx="228600" cy="1828800"/>
              </a:xfrm>
              <a:prstGeom prst="rect">
                <a:avLst/>
              </a:prstGeom>
              <a:gradFill>
                <a:gsLst>
                  <a:gs pos="0">
                    <a:schemeClr val="tx1">
                      <a:lumMod val="95000"/>
                      <a:lumOff val="5000"/>
                    </a:schemeClr>
                  </a:gs>
                  <a:gs pos="10000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8987"/>
                <a:endParaRPr lang="en-US" sz="2400" dirty="0">
                  <a:solidFill>
                    <a:prstClr val="white"/>
                  </a:solidFill>
                </a:endParaRPr>
              </a:p>
            </p:txBody>
          </p:sp>
          <p:sp>
            <p:nvSpPr>
              <p:cNvPr id="27" name="TextBox 26"/>
              <p:cNvSpPr txBox="1"/>
              <p:nvPr/>
            </p:nvSpPr>
            <p:spPr>
              <a:xfrm>
                <a:off x="10261254" y="2323958"/>
                <a:ext cx="1266242" cy="276999"/>
              </a:xfrm>
              <a:prstGeom prst="rect">
                <a:avLst/>
              </a:prstGeom>
              <a:noFill/>
            </p:spPr>
            <p:txBody>
              <a:bodyPr wrap="square" rtlCol="0">
                <a:spAutoFit/>
              </a:bodyPr>
              <a:lstStyle/>
              <a:p>
                <a:pPr defTabSz="1218987"/>
                <a:r>
                  <a:rPr lang="en-US" sz="1200" dirty="0">
                    <a:solidFill>
                      <a:prstClr val="white"/>
                    </a:solidFill>
                  </a:rPr>
                  <a:t>Positive</a:t>
                </a:r>
              </a:p>
            </p:txBody>
          </p:sp>
          <p:sp>
            <p:nvSpPr>
              <p:cNvPr id="28" name="TextBox 27"/>
              <p:cNvSpPr txBox="1"/>
              <p:nvPr/>
            </p:nvSpPr>
            <p:spPr>
              <a:xfrm>
                <a:off x="10284138" y="4099544"/>
                <a:ext cx="1220474" cy="276999"/>
              </a:xfrm>
              <a:prstGeom prst="rect">
                <a:avLst/>
              </a:prstGeom>
              <a:noFill/>
            </p:spPr>
            <p:txBody>
              <a:bodyPr wrap="square" rtlCol="0">
                <a:spAutoFit/>
              </a:bodyPr>
              <a:lstStyle/>
              <a:p>
                <a:pPr defTabSz="1218987"/>
                <a:r>
                  <a:rPr lang="en-US" sz="1200" dirty="0">
                    <a:solidFill>
                      <a:prstClr val="white"/>
                    </a:solidFill>
                  </a:rPr>
                  <a:t>Negative</a:t>
                </a:r>
              </a:p>
            </p:txBody>
          </p:sp>
          <p:sp>
            <p:nvSpPr>
              <p:cNvPr id="29" name="TextBox 28"/>
              <p:cNvSpPr txBox="1"/>
              <p:nvPr/>
            </p:nvSpPr>
            <p:spPr>
              <a:xfrm>
                <a:off x="9768785" y="2145325"/>
                <a:ext cx="1266242" cy="276999"/>
              </a:xfrm>
              <a:prstGeom prst="rect">
                <a:avLst/>
              </a:prstGeom>
              <a:noFill/>
            </p:spPr>
            <p:txBody>
              <a:bodyPr wrap="square" rtlCol="0">
                <a:spAutoFit/>
              </a:bodyPr>
              <a:lstStyle/>
              <a:p>
                <a:pPr defTabSz="1218987"/>
                <a:r>
                  <a:rPr lang="en-US" sz="1200" dirty="0">
                    <a:solidFill>
                      <a:prstClr val="white"/>
                    </a:solidFill>
                  </a:rPr>
                  <a:t>Amplitude</a:t>
                </a:r>
              </a:p>
            </p:txBody>
          </p:sp>
        </p:grpSp>
      </p:grpSp>
      <p:sp>
        <p:nvSpPr>
          <p:cNvPr id="30" name="Title 3"/>
          <p:cNvSpPr txBox="1">
            <a:spLocks/>
          </p:cNvSpPr>
          <p:nvPr/>
        </p:nvSpPr>
        <p:spPr bwMode="auto">
          <a:xfrm>
            <a:off x="14288" y="0"/>
            <a:ext cx="9131300" cy="598714"/>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a:defRPr/>
            </a:pPr>
            <a:r>
              <a:rPr lang="en-US" kern="0" dirty="0">
                <a:latin typeface="+mn-lt"/>
              </a:rPr>
              <a:t>Footprint suppression using </a:t>
            </a:r>
            <a:r>
              <a:rPr lang="en-US" i="1" kern="0" dirty="0">
                <a:latin typeface="+mn-lt"/>
              </a:rPr>
              <a:t>k</a:t>
            </a:r>
            <a:r>
              <a:rPr lang="en-US" i="1" kern="0" baseline="-25000" dirty="0">
                <a:latin typeface="+mn-lt"/>
              </a:rPr>
              <a:t>x</a:t>
            </a:r>
            <a:r>
              <a:rPr lang="en-US" i="1" kern="0" dirty="0">
                <a:latin typeface="+mn-lt"/>
              </a:rPr>
              <a:t>-k</a:t>
            </a:r>
            <a:r>
              <a:rPr lang="en-US" i="1" kern="0" baseline="-25000" dirty="0">
                <a:latin typeface="+mn-lt"/>
              </a:rPr>
              <a:t>y</a:t>
            </a:r>
            <a:r>
              <a:rPr lang="en-US" kern="0" dirty="0">
                <a:latin typeface="+mn-lt"/>
              </a:rPr>
              <a:t> filters</a:t>
            </a:r>
          </a:p>
        </p:txBody>
      </p:sp>
      <p:sp>
        <p:nvSpPr>
          <p:cNvPr id="22" name="Rectangle 24"/>
          <p:cNvSpPr>
            <a:spLocks noChangeArrowheads="1"/>
          </p:cNvSpPr>
          <p:nvPr/>
        </p:nvSpPr>
        <p:spPr bwMode="auto">
          <a:xfrm>
            <a:off x="10181274" y="6457890"/>
            <a:ext cx="200914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rPr>
              <a:t>(Alali et al., 2016)</a:t>
            </a:r>
          </a:p>
        </p:txBody>
      </p:sp>
      <p:sp>
        <p:nvSpPr>
          <p:cNvPr id="2" name="Slide Number Placeholder 1">
            <a:extLst>
              <a:ext uri="{FF2B5EF4-FFF2-40B4-BE49-F238E27FC236}">
                <a16:creationId xmlns:a16="http://schemas.microsoft.com/office/drawing/2014/main" id="{646DC5F5-349E-66A2-E5D9-32657CC0B8A2}"/>
              </a:ext>
            </a:extLst>
          </p:cNvPr>
          <p:cNvSpPr>
            <a:spLocks noGrp="1"/>
          </p:cNvSpPr>
          <p:nvPr>
            <p:ph type="sldNum" sz="quarter" idx="12"/>
          </p:nvPr>
        </p:nvSpPr>
        <p:spPr/>
        <p:txBody>
          <a:bodyPr/>
          <a:lstStyle/>
          <a:p>
            <a:r>
              <a:rPr lang="en-US"/>
              <a:t>10c-</a:t>
            </a:r>
            <a:fld id="{32AB8D3D-FB3C-49A2-855E-BE1E1BCDA17C}" type="slidenum">
              <a:rPr lang="en-US" smtClean="0"/>
              <a:pPr/>
              <a:t>40</a:t>
            </a:fld>
            <a:endParaRPr lang="en-US" dirty="0"/>
          </a:p>
        </p:txBody>
      </p:sp>
    </p:spTree>
    <p:extLst>
      <p:ext uri="{BB962C8B-B14F-4D97-AF65-F5344CB8AC3E}">
        <p14:creationId xmlns:p14="http://schemas.microsoft.com/office/powerpoint/2010/main" val="2394927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62001" y="5975016"/>
            <a:ext cx="10969943" cy="579439"/>
          </a:xfrm>
        </p:spPr>
        <p:txBody>
          <a:bodyPr>
            <a:normAutofit/>
          </a:bodyPr>
          <a:lstStyle/>
          <a:p>
            <a:r>
              <a:rPr lang="en-US" sz="2400" dirty="0">
                <a:solidFill>
                  <a:schemeClr val="tx1"/>
                </a:solidFill>
                <a:latin typeface="+mn-lt"/>
              </a:rPr>
              <a:t> Amplitude Slice after Footprint Suppression (</a:t>
            </a:r>
            <a:r>
              <a:rPr lang="en-US" sz="2400" i="1" dirty="0">
                <a:solidFill>
                  <a:schemeClr val="tx1"/>
                </a:solidFill>
                <a:latin typeface="+mn-lt"/>
              </a:rPr>
              <a:t>t</a:t>
            </a:r>
            <a:r>
              <a:rPr lang="en-US" sz="2400" dirty="0">
                <a:solidFill>
                  <a:schemeClr val="tx1"/>
                </a:solidFill>
                <a:latin typeface="+mn-lt"/>
              </a:rPr>
              <a:t>= 0.45 s)</a:t>
            </a:r>
          </a:p>
        </p:txBody>
      </p:sp>
      <p:grpSp>
        <p:nvGrpSpPr>
          <p:cNvPr id="7" name="Group 6"/>
          <p:cNvGrpSpPr/>
          <p:nvPr/>
        </p:nvGrpSpPr>
        <p:grpSpPr>
          <a:xfrm>
            <a:off x="8646707" y="1479233"/>
            <a:ext cx="1011414" cy="294640"/>
            <a:chOff x="545868" y="4980777"/>
            <a:chExt cx="1011414" cy="294640"/>
          </a:xfrm>
        </p:grpSpPr>
        <p:cxnSp>
          <p:nvCxnSpPr>
            <p:cNvPr id="8" name="Straight Connector 7"/>
            <p:cNvCxnSpPr/>
            <p:nvPr/>
          </p:nvCxnSpPr>
          <p:spPr>
            <a:xfrm>
              <a:off x="545868" y="5275417"/>
              <a:ext cx="1011414" cy="0"/>
            </a:xfrm>
            <a:prstGeom prst="line">
              <a:avLst/>
            </a:prstGeom>
            <a:ln w="38100">
              <a:solidFill>
                <a:schemeClr val="tx1">
                  <a:lumMod val="95000"/>
                  <a:lumOff val="5000"/>
                </a:schemeClr>
              </a:solidFill>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608013" y="4980777"/>
              <a:ext cx="887124" cy="276998"/>
            </a:xfrm>
            <a:prstGeom prst="rect">
              <a:avLst/>
            </a:prstGeom>
            <a:noFill/>
          </p:spPr>
          <p:txBody>
            <a:bodyPr wrap="square" rtlCol="0">
              <a:spAutoFit/>
            </a:bodyPr>
            <a:lstStyle/>
            <a:p>
              <a:pPr algn="ctr" defTabSz="1218987"/>
              <a:r>
                <a:rPr lang="en-US" sz="1200" dirty="0">
                  <a:solidFill>
                    <a:prstClr val="white"/>
                  </a:solidFill>
                  <a:latin typeface="Calibri"/>
                </a:rPr>
                <a:t>2 mi</a:t>
              </a:r>
            </a:p>
          </p:txBody>
        </p:sp>
      </p:grpSp>
      <p:grpSp>
        <p:nvGrpSpPr>
          <p:cNvPr id="10" name="Group 9"/>
          <p:cNvGrpSpPr/>
          <p:nvPr/>
        </p:nvGrpSpPr>
        <p:grpSpPr>
          <a:xfrm>
            <a:off x="9770374" y="1121582"/>
            <a:ext cx="1812027" cy="2231218"/>
            <a:chOff x="9768785" y="1121582"/>
            <a:chExt cx="1812027" cy="2231218"/>
          </a:xfrm>
        </p:grpSpPr>
        <p:sp>
          <p:nvSpPr>
            <p:cNvPr id="11" name="TextBox 10"/>
            <p:cNvSpPr txBox="1"/>
            <p:nvPr/>
          </p:nvSpPr>
          <p:spPr>
            <a:xfrm>
              <a:off x="10314570" y="2215124"/>
              <a:ext cx="1266242" cy="276999"/>
            </a:xfrm>
            <a:prstGeom prst="rect">
              <a:avLst/>
            </a:prstGeom>
            <a:noFill/>
          </p:spPr>
          <p:txBody>
            <a:bodyPr wrap="square" rtlCol="0">
              <a:spAutoFit/>
            </a:bodyPr>
            <a:lstStyle/>
            <a:p>
              <a:pPr defTabSz="1218987"/>
              <a:r>
                <a:rPr lang="en-US" sz="1200" dirty="0">
                  <a:solidFill>
                    <a:prstClr val="white"/>
                  </a:solidFill>
                  <a:latin typeface="Calibri"/>
                </a:rPr>
                <a:t>0</a:t>
              </a:r>
            </a:p>
          </p:txBody>
        </p:sp>
        <p:grpSp>
          <p:nvGrpSpPr>
            <p:cNvPr id="12" name="Group 11"/>
            <p:cNvGrpSpPr/>
            <p:nvPr/>
          </p:nvGrpSpPr>
          <p:grpSpPr>
            <a:xfrm>
              <a:off x="9768785" y="1121582"/>
              <a:ext cx="1758711" cy="2231218"/>
              <a:chOff x="9768785" y="2145325"/>
              <a:chExt cx="1758711" cy="2231218"/>
            </a:xfrm>
          </p:grpSpPr>
          <p:sp>
            <p:nvSpPr>
              <p:cNvPr id="13" name="Rectangle 12"/>
              <p:cNvSpPr/>
              <p:nvPr/>
            </p:nvSpPr>
            <p:spPr>
              <a:xfrm>
                <a:off x="10055538" y="2462967"/>
                <a:ext cx="228600" cy="1828800"/>
              </a:xfrm>
              <a:prstGeom prst="rect">
                <a:avLst/>
              </a:prstGeom>
              <a:gradFill>
                <a:gsLst>
                  <a:gs pos="0">
                    <a:schemeClr val="tx1">
                      <a:lumMod val="95000"/>
                      <a:lumOff val="5000"/>
                    </a:schemeClr>
                  </a:gs>
                  <a:gs pos="10000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14" name="TextBox 13"/>
              <p:cNvSpPr txBox="1"/>
              <p:nvPr/>
            </p:nvSpPr>
            <p:spPr>
              <a:xfrm>
                <a:off x="10261254" y="2323958"/>
                <a:ext cx="1266242" cy="276999"/>
              </a:xfrm>
              <a:prstGeom prst="rect">
                <a:avLst/>
              </a:prstGeom>
              <a:noFill/>
            </p:spPr>
            <p:txBody>
              <a:bodyPr wrap="square" rtlCol="0">
                <a:spAutoFit/>
              </a:bodyPr>
              <a:lstStyle/>
              <a:p>
                <a:pPr defTabSz="1218987"/>
                <a:r>
                  <a:rPr lang="en-US" sz="1200" dirty="0">
                    <a:solidFill>
                      <a:prstClr val="white"/>
                    </a:solidFill>
                    <a:latin typeface="Calibri"/>
                  </a:rPr>
                  <a:t>Positive</a:t>
                </a:r>
              </a:p>
            </p:txBody>
          </p:sp>
          <p:sp>
            <p:nvSpPr>
              <p:cNvPr id="15" name="TextBox 14"/>
              <p:cNvSpPr txBox="1"/>
              <p:nvPr/>
            </p:nvSpPr>
            <p:spPr>
              <a:xfrm>
                <a:off x="10284138" y="4099544"/>
                <a:ext cx="1220474" cy="276999"/>
              </a:xfrm>
              <a:prstGeom prst="rect">
                <a:avLst/>
              </a:prstGeom>
              <a:noFill/>
            </p:spPr>
            <p:txBody>
              <a:bodyPr wrap="square" rtlCol="0">
                <a:spAutoFit/>
              </a:bodyPr>
              <a:lstStyle/>
              <a:p>
                <a:pPr defTabSz="1218987"/>
                <a:r>
                  <a:rPr lang="en-US" sz="1200" dirty="0">
                    <a:solidFill>
                      <a:prstClr val="white"/>
                    </a:solidFill>
                    <a:latin typeface="Calibri"/>
                  </a:rPr>
                  <a:t>Negative</a:t>
                </a:r>
              </a:p>
            </p:txBody>
          </p:sp>
          <p:sp>
            <p:nvSpPr>
              <p:cNvPr id="16" name="TextBox 15"/>
              <p:cNvSpPr txBox="1"/>
              <p:nvPr/>
            </p:nvSpPr>
            <p:spPr>
              <a:xfrm>
                <a:off x="9768785" y="2145325"/>
                <a:ext cx="1266242" cy="276999"/>
              </a:xfrm>
              <a:prstGeom prst="rect">
                <a:avLst/>
              </a:prstGeom>
              <a:noFill/>
            </p:spPr>
            <p:txBody>
              <a:bodyPr wrap="square" rtlCol="0">
                <a:spAutoFit/>
              </a:bodyPr>
              <a:lstStyle/>
              <a:p>
                <a:pPr defTabSz="1218987"/>
                <a:r>
                  <a:rPr lang="en-US" sz="1200" dirty="0">
                    <a:solidFill>
                      <a:prstClr val="white"/>
                    </a:solidFill>
                    <a:latin typeface="Calibri"/>
                  </a:rPr>
                  <a:t>Amplitude</a:t>
                </a:r>
              </a:p>
            </p:txBody>
          </p:sp>
        </p:grpSp>
      </p:grpSp>
      <p:sp>
        <p:nvSpPr>
          <p:cNvPr id="17" name="Title 3"/>
          <p:cNvSpPr txBox="1">
            <a:spLocks/>
          </p:cNvSpPr>
          <p:nvPr/>
        </p:nvSpPr>
        <p:spPr bwMode="auto">
          <a:xfrm>
            <a:off x="14288" y="0"/>
            <a:ext cx="9131300" cy="598714"/>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a:defRPr/>
            </a:pPr>
            <a:r>
              <a:rPr lang="en-US" kern="0" dirty="0">
                <a:latin typeface="Calibri"/>
              </a:rPr>
              <a:t>Footprint suppression using 2D CWTs</a:t>
            </a:r>
          </a:p>
        </p:txBody>
      </p:sp>
      <p:sp>
        <p:nvSpPr>
          <p:cNvPr id="19" name="Rectangle 24"/>
          <p:cNvSpPr>
            <a:spLocks noChangeArrowheads="1"/>
          </p:cNvSpPr>
          <p:nvPr/>
        </p:nvSpPr>
        <p:spPr bwMode="auto">
          <a:xfrm>
            <a:off x="10181273" y="6457890"/>
            <a:ext cx="200914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Calibri"/>
              </a:rPr>
              <a:t>(Alali et al., 2016)</a:t>
            </a:r>
          </a:p>
        </p:txBody>
      </p:sp>
      <p:sp>
        <p:nvSpPr>
          <p:cNvPr id="3" name="AutoShape 2" descr="mage002.png"/>
          <p:cNvSpPr>
            <a:spLocks noChangeAspect="1" noChangeArrowheads="1"/>
          </p:cNvSpPr>
          <p:nvPr/>
        </p:nvSpPr>
        <p:spPr bwMode="auto">
          <a:xfrm>
            <a:off x="1588"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218987"/>
            <a:endParaRPr lang="en-US" sz="2400" dirty="0">
              <a:solidFill>
                <a:prstClr val="white"/>
              </a:solidFill>
              <a:latin typeface="Calibri"/>
            </a:endParaRPr>
          </a:p>
        </p:txBody>
      </p:sp>
      <p:pic>
        <p:nvPicPr>
          <p:cNvPr id="25" name="Picture 24"/>
          <p:cNvPicPr>
            <a:picLocks noChangeAspect="1"/>
          </p:cNvPicPr>
          <p:nvPr/>
        </p:nvPicPr>
        <p:blipFill rotWithShape="1">
          <a:blip r:embed="rId3"/>
          <a:srcRect l="5701" t="13333" r="10041" b="14132"/>
          <a:stretch/>
        </p:blipFill>
        <p:spPr>
          <a:xfrm flipV="1">
            <a:off x="2493264" y="1371602"/>
            <a:ext cx="7205472" cy="4566805"/>
          </a:xfrm>
          <a:prstGeom prst="rect">
            <a:avLst/>
          </a:prstGeom>
        </p:spPr>
      </p:pic>
      <p:grpSp>
        <p:nvGrpSpPr>
          <p:cNvPr id="21" name="Group 20">
            <a:extLst>
              <a:ext uri="{FF2B5EF4-FFF2-40B4-BE49-F238E27FC236}">
                <a16:creationId xmlns:a16="http://schemas.microsoft.com/office/drawing/2014/main" id="{56BABAF3-BA05-469A-B3B4-BAC59702EDCC}"/>
              </a:ext>
            </a:extLst>
          </p:cNvPr>
          <p:cNvGrpSpPr/>
          <p:nvPr/>
        </p:nvGrpSpPr>
        <p:grpSpPr>
          <a:xfrm>
            <a:off x="5214919" y="985083"/>
            <a:ext cx="1011414" cy="294640"/>
            <a:chOff x="545868" y="4980777"/>
            <a:chExt cx="1011414" cy="294640"/>
          </a:xfrm>
        </p:grpSpPr>
        <p:cxnSp>
          <p:nvCxnSpPr>
            <p:cNvPr id="22" name="Straight Connector 21">
              <a:extLst>
                <a:ext uri="{FF2B5EF4-FFF2-40B4-BE49-F238E27FC236}">
                  <a16:creationId xmlns:a16="http://schemas.microsoft.com/office/drawing/2014/main" id="{5B873C4B-3C7A-485E-8BBD-7B60C9F11F50}"/>
                </a:ext>
              </a:extLst>
            </p:cNvPr>
            <p:cNvCxnSpPr/>
            <p:nvPr/>
          </p:nvCxnSpPr>
          <p:spPr>
            <a:xfrm>
              <a:off x="545868" y="5275417"/>
              <a:ext cx="1011414" cy="0"/>
            </a:xfrm>
            <a:prstGeom prst="line">
              <a:avLst/>
            </a:prstGeom>
            <a:ln w="38100">
              <a:solidFill>
                <a:schemeClr val="tx1">
                  <a:lumMod val="95000"/>
                  <a:lumOff val="5000"/>
                </a:schemeClr>
              </a:solidFill>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469B1C09-F6A5-4438-9A61-EF306EF39454}"/>
                </a:ext>
              </a:extLst>
            </p:cNvPr>
            <p:cNvSpPr txBox="1"/>
            <p:nvPr/>
          </p:nvSpPr>
          <p:spPr>
            <a:xfrm>
              <a:off x="608013" y="4980777"/>
              <a:ext cx="887124" cy="276998"/>
            </a:xfrm>
            <a:prstGeom prst="rect">
              <a:avLst/>
            </a:prstGeom>
            <a:noFill/>
          </p:spPr>
          <p:txBody>
            <a:bodyPr wrap="square" rtlCol="0">
              <a:spAutoFit/>
            </a:bodyPr>
            <a:lstStyle/>
            <a:p>
              <a:pPr algn="ctr" defTabSz="1218987"/>
              <a:r>
                <a:rPr lang="en-US" sz="1200" dirty="0">
                  <a:solidFill>
                    <a:prstClr val="white"/>
                  </a:solidFill>
                  <a:latin typeface="Calibri"/>
                </a:rPr>
                <a:t>2 mi</a:t>
              </a:r>
            </a:p>
          </p:txBody>
        </p:sp>
      </p:grpSp>
      <p:sp>
        <p:nvSpPr>
          <p:cNvPr id="2" name="Slide Number Placeholder 1">
            <a:extLst>
              <a:ext uri="{FF2B5EF4-FFF2-40B4-BE49-F238E27FC236}">
                <a16:creationId xmlns:a16="http://schemas.microsoft.com/office/drawing/2014/main" id="{32800563-486E-A9B4-BEC8-738D5D36BDF7}"/>
              </a:ext>
            </a:extLst>
          </p:cNvPr>
          <p:cNvSpPr>
            <a:spLocks noGrp="1"/>
          </p:cNvSpPr>
          <p:nvPr>
            <p:ph type="sldNum" sz="quarter" idx="12"/>
          </p:nvPr>
        </p:nvSpPr>
        <p:spPr/>
        <p:txBody>
          <a:bodyPr/>
          <a:lstStyle/>
          <a:p>
            <a:r>
              <a:rPr lang="en-US"/>
              <a:t>10c-</a:t>
            </a:r>
            <a:fld id="{32AB8D3D-FB3C-49A2-855E-BE1E1BCDA17C}" type="slidenum">
              <a:rPr lang="en-US" smtClean="0"/>
              <a:pPr/>
              <a:t>41</a:t>
            </a:fld>
            <a:endParaRPr lang="en-US" dirty="0"/>
          </a:p>
        </p:txBody>
      </p:sp>
    </p:spTree>
    <p:extLst>
      <p:ext uri="{BB962C8B-B14F-4D97-AF65-F5344CB8AC3E}">
        <p14:creationId xmlns:p14="http://schemas.microsoft.com/office/powerpoint/2010/main" val="1857220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2"/>
          <p:cNvGrpSpPr>
            <a:grpSpLocks noChangeAspect="1"/>
          </p:cNvGrpSpPr>
          <p:nvPr/>
        </p:nvGrpSpPr>
        <p:grpSpPr>
          <a:xfrm>
            <a:off x="1524000" y="950340"/>
            <a:ext cx="9144000" cy="4383660"/>
            <a:chOff x="1371600" y="609600"/>
            <a:chExt cx="6096000" cy="2922440"/>
          </a:xfrm>
        </p:grpSpPr>
        <p:pic>
          <p:nvPicPr>
            <p:cNvPr id="25" name="Picture 17" descr="Sobel 908ms"/>
            <p:cNvPicPr>
              <a:picLocks noChangeAspect="1" noChangeArrowheads="1"/>
            </p:cNvPicPr>
            <p:nvPr/>
          </p:nvPicPr>
          <p:blipFill>
            <a:blip r:embed="rId3" cstate="print"/>
            <a:srcRect/>
            <a:stretch>
              <a:fillRect/>
            </a:stretch>
          </p:blipFill>
          <p:spPr bwMode="auto">
            <a:xfrm>
              <a:off x="4495800" y="990600"/>
              <a:ext cx="2971800" cy="2507457"/>
            </a:xfrm>
            <a:prstGeom prst="rect">
              <a:avLst/>
            </a:prstGeom>
            <a:noFill/>
          </p:spPr>
        </p:pic>
        <p:pic>
          <p:nvPicPr>
            <p:cNvPr id="26" name="Picture 9" descr="seismic 908ms"/>
            <p:cNvPicPr>
              <a:picLocks noChangeAspect="1" noChangeArrowheads="1"/>
            </p:cNvPicPr>
            <p:nvPr/>
          </p:nvPicPr>
          <p:blipFill>
            <a:blip r:embed="rId4" cstate="print"/>
            <a:srcRect/>
            <a:stretch>
              <a:fillRect/>
            </a:stretch>
          </p:blipFill>
          <p:spPr bwMode="auto">
            <a:xfrm>
              <a:off x="1371600" y="990600"/>
              <a:ext cx="2971800" cy="2507456"/>
            </a:xfrm>
            <a:prstGeom prst="rect">
              <a:avLst/>
            </a:prstGeom>
            <a:noFill/>
          </p:spPr>
        </p:pic>
        <p:grpSp>
          <p:nvGrpSpPr>
            <p:cNvPr id="4" name="Group 31"/>
            <p:cNvGrpSpPr/>
            <p:nvPr/>
          </p:nvGrpSpPr>
          <p:grpSpPr>
            <a:xfrm rot="19099773">
              <a:off x="1490592" y="2541440"/>
              <a:ext cx="457729" cy="990600"/>
              <a:chOff x="6096000" y="6705600"/>
              <a:chExt cx="457729" cy="990600"/>
            </a:xfrm>
          </p:grpSpPr>
          <p:sp>
            <p:nvSpPr>
              <p:cNvPr id="33" name="Rectangle 32"/>
              <p:cNvSpPr/>
              <p:nvPr/>
            </p:nvSpPr>
            <p:spPr>
              <a:xfrm>
                <a:off x="6172200" y="6705600"/>
                <a:ext cx="325582"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5" name="Group 20"/>
              <p:cNvGrpSpPr/>
              <p:nvPr/>
            </p:nvGrpSpPr>
            <p:grpSpPr>
              <a:xfrm>
                <a:off x="6096000" y="6751766"/>
                <a:ext cx="457729" cy="888884"/>
                <a:chOff x="6026712" y="5674354"/>
                <a:chExt cx="457729" cy="888884"/>
              </a:xfrm>
            </p:grpSpPr>
            <p:sp>
              <p:nvSpPr>
                <p:cNvPr id="35" name="Right Arrow 34"/>
                <p:cNvSpPr/>
                <p:nvPr/>
              </p:nvSpPr>
              <p:spPr>
                <a:xfrm rot="16200000">
                  <a:off x="5902550" y="6106038"/>
                  <a:ext cx="685800" cy="2286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6" name="Text Box 7"/>
                <p:cNvSpPr txBox="1">
                  <a:spLocks noChangeAspect="1" noChangeArrowheads="1"/>
                </p:cNvSpPr>
                <p:nvPr/>
              </p:nvSpPr>
              <p:spPr bwMode="auto">
                <a:xfrm>
                  <a:off x="6026712" y="5674354"/>
                  <a:ext cx="457729" cy="184666"/>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a:t>
                  </a:r>
                </a:p>
              </p:txBody>
            </p:sp>
          </p:grpSp>
        </p:grpSp>
        <p:grpSp>
          <p:nvGrpSpPr>
            <p:cNvPr id="6" name="Group 36"/>
            <p:cNvGrpSpPr/>
            <p:nvPr/>
          </p:nvGrpSpPr>
          <p:grpSpPr>
            <a:xfrm>
              <a:off x="2057400" y="609600"/>
              <a:ext cx="1676400" cy="381000"/>
              <a:chOff x="838200" y="533400"/>
              <a:chExt cx="1368425" cy="381000"/>
            </a:xfrm>
          </p:grpSpPr>
          <p:grpSp>
            <p:nvGrpSpPr>
              <p:cNvPr id="7" name="Group 26"/>
              <p:cNvGrpSpPr/>
              <p:nvPr/>
            </p:nvGrpSpPr>
            <p:grpSpPr>
              <a:xfrm>
                <a:off x="838200" y="533400"/>
                <a:ext cx="1368425" cy="381000"/>
                <a:chOff x="5565775" y="3505200"/>
                <a:chExt cx="1368425" cy="381000"/>
              </a:xfrm>
            </p:grpSpPr>
            <p:sp>
              <p:nvSpPr>
                <p:cNvPr id="31" name="Rectangle 30"/>
                <p:cNvSpPr/>
                <p:nvPr/>
              </p:nvSpPr>
              <p:spPr>
                <a:xfrm>
                  <a:off x="5565775" y="3505200"/>
                  <a:ext cx="1368425"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2" name="Text Box 16"/>
                <p:cNvSpPr txBox="1">
                  <a:spLocks noChangeArrowheads="1"/>
                </p:cNvSpPr>
                <p:nvPr/>
              </p:nvSpPr>
              <p:spPr bwMode="auto">
                <a:xfrm>
                  <a:off x="5641975" y="3581400"/>
                  <a:ext cx="990600" cy="184666"/>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km</a:t>
                  </a:r>
                </a:p>
              </p:txBody>
            </p:sp>
          </p:grpSp>
          <p:cxnSp>
            <p:nvCxnSpPr>
              <p:cNvPr id="30" name="Straight Connector 29"/>
              <p:cNvCxnSpPr/>
              <p:nvPr/>
            </p:nvCxnSpPr>
            <p:spPr>
              <a:xfrm>
                <a:off x="878774" y="819397"/>
                <a:ext cx="914400" cy="45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7" name="TextBox 36"/>
          <p:cNvSpPr txBox="1"/>
          <p:nvPr/>
        </p:nvSpPr>
        <p:spPr>
          <a:xfrm>
            <a:off x="2452265" y="5638801"/>
            <a:ext cx="802335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Before footprint suppression using x-y wavelet transforms</a:t>
            </a:r>
          </a:p>
        </p:txBody>
      </p:sp>
      <p:sp>
        <p:nvSpPr>
          <p:cNvPr id="18" name="Rectangle 2"/>
          <p:cNvSpPr>
            <a:spLocks noChangeArrowheads="1"/>
          </p:cNvSpPr>
          <p:nvPr/>
        </p:nvSpPr>
        <p:spPr bwMode="auto">
          <a:xfrm>
            <a:off x="7072748" y="6439636"/>
            <a:ext cx="5105400" cy="369332"/>
          </a:xfrm>
          <a:prstGeom prst="rect">
            <a:avLst/>
          </a:prstGeom>
          <a:noFill/>
          <a:ln w="9525">
            <a:noFill/>
            <a:miter lim="800000"/>
            <a:headEnd/>
            <a:tailEnd/>
          </a:ln>
        </p:spPr>
        <p:txBody>
          <a:bodyPr wrap="square">
            <a:spAutoFit/>
          </a:bodyPr>
          <a:lstStyle/>
          <a:p>
            <a:pPr marL="0" marR="0" lvl="0" indent="0" algn="r" defTabSz="914400" rtl="0" eaLnBrk="1" fontAlgn="auto" latinLnBrk="0" hangingPunct="1">
              <a:lnSpc>
                <a:spcPct val="100000"/>
              </a:lnSpc>
              <a:spcBef>
                <a:spcPct val="50000"/>
              </a:spcBef>
              <a:spcAft>
                <a:spcPts val="1350"/>
              </a:spcAft>
              <a:buClr>
                <a:srgbClr val="99284C"/>
              </a:buClr>
              <a:buSzPct val="50000"/>
              <a:buFontTx/>
              <a:buNone/>
              <a:tabLst/>
              <a:defRPr/>
            </a:pPr>
            <a:r>
              <a:rPr kumimoji="0" lang="en-US" sz="1800" b="0" i="0" u="none" strike="noStrike" kern="1200" cap="none" spc="0" normalizeH="0" baseline="0" noProof="0" dirty="0">
                <a:ln>
                  <a:noFill/>
                </a:ln>
                <a:solidFill>
                  <a:srgbClr val="FFFFFF">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(Cvetkovic et al., 2008)</a:t>
            </a:r>
          </a:p>
        </p:txBody>
      </p:sp>
      <p:sp>
        <p:nvSpPr>
          <p:cNvPr id="23" name="Title 3">
            <a:extLst>
              <a:ext uri="{FF2B5EF4-FFF2-40B4-BE49-F238E27FC236}">
                <a16:creationId xmlns:a16="http://schemas.microsoft.com/office/drawing/2014/main" id="{C092DBA8-0F6F-4E8A-80E9-AAB2C9FAEA15}"/>
              </a:ext>
            </a:extLst>
          </p:cNvPr>
          <p:cNvSpPr txBox="1">
            <a:spLocks/>
          </p:cNvSpPr>
          <p:nvPr/>
        </p:nvSpPr>
        <p:spPr bwMode="auto">
          <a:xfrm>
            <a:off x="0" y="-48139"/>
            <a:ext cx="9131300" cy="1124185"/>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a:defRPr/>
            </a:pPr>
            <a:r>
              <a:rPr lang="en-US" kern="0" dirty="0">
                <a:latin typeface="Calibri"/>
              </a:rPr>
              <a:t>Footprint suppression using 2D CWTs</a:t>
            </a:r>
          </a:p>
          <a:p>
            <a:pPr algn="l">
              <a:defRPr/>
            </a:pPr>
            <a:r>
              <a:rPr lang="en-US" sz="2800" kern="0" dirty="0">
                <a:solidFill>
                  <a:srgbClr val="FFFF00"/>
                </a:solidFill>
                <a:latin typeface="Calibri"/>
              </a:rPr>
              <a:t>(Chicontepec Basin)</a:t>
            </a:r>
          </a:p>
        </p:txBody>
      </p:sp>
      <p:sp>
        <p:nvSpPr>
          <p:cNvPr id="8" name="Slide Number Placeholder 7">
            <a:extLst>
              <a:ext uri="{FF2B5EF4-FFF2-40B4-BE49-F238E27FC236}">
                <a16:creationId xmlns:a16="http://schemas.microsoft.com/office/drawing/2014/main" id="{949022E6-4C5D-F458-64BB-14BBD7D7FC36}"/>
              </a:ext>
            </a:extLst>
          </p:cNvPr>
          <p:cNvSpPr>
            <a:spLocks noGrp="1"/>
          </p:cNvSpPr>
          <p:nvPr>
            <p:ph type="sldNum" sz="quarter" idx="10"/>
          </p:nvPr>
        </p:nvSpPr>
        <p:spPr/>
        <p:txBody>
          <a:bodyPr/>
          <a:lstStyle/>
          <a:p>
            <a:pPr>
              <a:defRPr/>
            </a:pPr>
            <a:r>
              <a:rPr lang="en-US"/>
              <a:t>10c-</a:t>
            </a:r>
            <a:fld id="{E6C87FD6-13D6-467D-AEFA-06969EA3EBE3}" type="slidenum">
              <a:rPr lang="en-US" smtClean="0"/>
              <a:pPr>
                <a:defRPr/>
              </a:pPr>
              <a:t>42</a:t>
            </a:fld>
            <a:endParaRPr lang="en-US" dirty="0">
              <a:solidFill>
                <a:schemeClr val="tx1"/>
              </a:solidFill>
            </a:endParaRPr>
          </a:p>
        </p:txBody>
      </p:sp>
    </p:spTree>
    <p:extLst>
      <p:ext uri="{BB962C8B-B14F-4D97-AF65-F5344CB8AC3E}">
        <p14:creationId xmlns:p14="http://schemas.microsoft.com/office/powerpoint/2010/main" val="2733523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7"/>
          <p:cNvSpPr txBox="1">
            <a:spLocks noChangeAspect="1" noChangeArrowheads="1"/>
          </p:cNvSpPr>
          <p:nvPr/>
        </p:nvSpPr>
        <p:spPr bwMode="auto">
          <a:xfrm>
            <a:off x="2895600" y="4904602"/>
            <a:ext cx="330540" cy="276999"/>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a:t>
            </a:r>
          </a:p>
        </p:txBody>
      </p:sp>
      <p:grpSp>
        <p:nvGrpSpPr>
          <p:cNvPr id="3" name="Group 23"/>
          <p:cNvGrpSpPr>
            <a:grpSpLocks noChangeAspect="1"/>
          </p:cNvGrpSpPr>
          <p:nvPr/>
        </p:nvGrpSpPr>
        <p:grpSpPr>
          <a:xfrm>
            <a:off x="1524000" y="1524000"/>
            <a:ext cx="9144000" cy="3771900"/>
            <a:chOff x="1371600" y="3886200"/>
            <a:chExt cx="6096000" cy="2514600"/>
          </a:xfrm>
        </p:grpSpPr>
        <p:pic>
          <p:nvPicPr>
            <p:cNvPr id="7" name="Picture 23" descr="adapt subtract Sobel 908ms"/>
            <p:cNvPicPr>
              <a:picLocks noChangeAspect="1" noChangeArrowheads="1"/>
            </p:cNvPicPr>
            <p:nvPr/>
          </p:nvPicPr>
          <p:blipFill>
            <a:blip r:embed="rId3" cstate="print"/>
            <a:srcRect/>
            <a:stretch>
              <a:fillRect/>
            </a:stretch>
          </p:blipFill>
          <p:spPr bwMode="auto">
            <a:xfrm>
              <a:off x="4495800" y="3886200"/>
              <a:ext cx="2971800" cy="2507457"/>
            </a:xfrm>
            <a:prstGeom prst="rect">
              <a:avLst/>
            </a:prstGeom>
            <a:noFill/>
          </p:spPr>
        </p:pic>
        <p:pic>
          <p:nvPicPr>
            <p:cNvPr id="8" name="Picture 2" descr="adapt subtract fileterd 908ms"/>
            <p:cNvPicPr>
              <a:picLocks noChangeAspect="1" noChangeArrowheads="1"/>
            </p:cNvPicPr>
            <p:nvPr/>
          </p:nvPicPr>
          <p:blipFill>
            <a:blip r:embed="rId4" cstate="print"/>
            <a:srcRect/>
            <a:stretch>
              <a:fillRect/>
            </a:stretch>
          </p:blipFill>
          <p:spPr bwMode="auto">
            <a:xfrm>
              <a:off x="1371600" y="3893344"/>
              <a:ext cx="2971800" cy="2507456"/>
            </a:xfrm>
            <a:prstGeom prst="rect">
              <a:avLst/>
            </a:prstGeom>
            <a:noFill/>
          </p:spPr>
        </p:pic>
        <p:sp>
          <p:nvSpPr>
            <p:cNvPr id="13" name="AutoShape 4"/>
            <p:cNvSpPr>
              <a:spLocks noChangeArrowheads="1"/>
            </p:cNvSpPr>
            <p:nvPr/>
          </p:nvSpPr>
          <p:spPr bwMode="auto">
            <a:xfrm rot="17646866">
              <a:off x="6012529" y="5182854"/>
              <a:ext cx="663911" cy="247304"/>
            </a:xfrm>
            <a:prstGeom prst="rightArrow">
              <a:avLst>
                <a:gd name="adj1" fmla="val 50000"/>
                <a:gd name="adj2" fmla="val 78153"/>
              </a:avLst>
            </a:prstGeom>
            <a:solidFill>
              <a:srgbClr val="FFFF00"/>
            </a:solidFill>
            <a:ln w="9525" algn="ctr">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4" name="AutoShape 4"/>
            <p:cNvSpPr>
              <a:spLocks noChangeArrowheads="1"/>
            </p:cNvSpPr>
            <p:nvPr/>
          </p:nvSpPr>
          <p:spPr bwMode="auto">
            <a:xfrm rot="8782659">
              <a:off x="5956533" y="3896923"/>
              <a:ext cx="663911" cy="247304"/>
            </a:xfrm>
            <a:prstGeom prst="rightArrow">
              <a:avLst>
                <a:gd name="adj1" fmla="val 50000"/>
                <a:gd name="adj2" fmla="val 78153"/>
              </a:avLst>
            </a:prstGeom>
            <a:solidFill>
              <a:srgbClr val="FFFF00"/>
            </a:solidFill>
            <a:ln w="9525" algn="ctr">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38" name="Right Arrow 37"/>
          <p:cNvSpPr/>
          <p:nvPr/>
        </p:nvSpPr>
        <p:spPr>
          <a:xfrm rot="13699773">
            <a:off x="1616674" y="4538216"/>
            <a:ext cx="1028700" cy="3429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9" name="Text Box 7"/>
          <p:cNvSpPr txBox="1">
            <a:spLocks noChangeAspect="1" noChangeArrowheads="1"/>
          </p:cNvSpPr>
          <p:nvPr/>
        </p:nvSpPr>
        <p:spPr bwMode="auto">
          <a:xfrm rot="19099773">
            <a:off x="1346662" y="4052766"/>
            <a:ext cx="686594" cy="276999"/>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a:t>
            </a:r>
          </a:p>
        </p:txBody>
      </p:sp>
      <p:sp>
        <p:nvSpPr>
          <p:cNvPr id="40" name="Text Box 16"/>
          <p:cNvSpPr txBox="1">
            <a:spLocks noChangeArrowheads="1"/>
          </p:cNvSpPr>
          <p:nvPr/>
        </p:nvSpPr>
        <p:spPr bwMode="auto">
          <a:xfrm>
            <a:off x="2692724" y="1064641"/>
            <a:ext cx="1820314" cy="276999"/>
          </a:xfrm>
          <a:prstGeom prst="rect">
            <a:avLst/>
          </a:prstGeom>
          <a:noFill/>
          <a:ln w="9525" algn="ctr">
            <a:noFill/>
            <a:miter lim="800000"/>
            <a:headEnd/>
            <a:tailEnd/>
          </a:ln>
          <a:effectLst/>
        </p:spPr>
        <p:txBody>
          <a:bodyPr>
            <a:spAutoFit/>
          </a:bodyPr>
          <a:lstStyle/>
          <a:p>
            <a:pPr marL="0" marR="0" lvl="0" indent="0" algn="ctr" defTabSz="1019175"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km</a:t>
            </a:r>
          </a:p>
        </p:txBody>
      </p:sp>
      <p:cxnSp>
        <p:nvCxnSpPr>
          <p:cNvPr id="41" name="Straight Connector 40"/>
          <p:cNvCxnSpPr/>
          <p:nvPr/>
        </p:nvCxnSpPr>
        <p:spPr>
          <a:xfrm>
            <a:off x="2627258" y="1379336"/>
            <a:ext cx="1680290" cy="67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664402" y="5638801"/>
            <a:ext cx="377859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After footprint suppression</a:t>
            </a:r>
          </a:p>
        </p:txBody>
      </p:sp>
      <p:sp>
        <p:nvSpPr>
          <p:cNvPr id="18" name="Rectangle 2">
            <a:extLst>
              <a:ext uri="{FF2B5EF4-FFF2-40B4-BE49-F238E27FC236}">
                <a16:creationId xmlns:a16="http://schemas.microsoft.com/office/drawing/2014/main" id="{D588774D-FBB7-4763-9C2E-7EDBBF641975}"/>
              </a:ext>
            </a:extLst>
          </p:cNvPr>
          <p:cNvSpPr>
            <a:spLocks noChangeArrowheads="1"/>
          </p:cNvSpPr>
          <p:nvPr/>
        </p:nvSpPr>
        <p:spPr bwMode="auto">
          <a:xfrm>
            <a:off x="7086600" y="6465425"/>
            <a:ext cx="5105400" cy="369332"/>
          </a:xfrm>
          <a:prstGeom prst="rect">
            <a:avLst/>
          </a:prstGeom>
          <a:noFill/>
          <a:ln w="9525">
            <a:noFill/>
            <a:miter lim="800000"/>
            <a:headEnd/>
            <a:tailEnd/>
          </a:ln>
        </p:spPr>
        <p:txBody>
          <a:bodyPr wrap="square">
            <a:spAutoFit/>
          </a:bodyPr>
          <a:lstStyle/>
          <a:p>
            <a:pPr marL="0" marR="0" lvl="0" indent="0" algn="r" defTabSz="914400" rtl="0" eaLnBrk="1" fontAlgn="auto" latinLnBrk="0" hangingPunct="1">
              <a:lnSpc>
                <a:spcPct val="100000"/>
              </a:lnSpc>
              <a:spcBef>
                <a:spcPct val="50000"/>
              </a:spcBef>
              <a:spcAft>
                <a:spcPts val="1350"/>
              </a:spcAft>
              <a:buClr>
                <a:srgbClr val="99284C"/>
              </a:buClr>
              <a:buSzPct val="50000"/>
              <a:buFontTx/>
              <a:buNone/>
              <a:tabLst/>
              <a:defRPr/>
            </a:pPr>
            <a:r>
              <a:rPr kumimoji="0" lang="en-US" sz="1800" b="0" i="0" u="none" strike="noStrike" kern="1200" cap="none" spc="0" normalizeH="0" baseline="0" noProof="0" dirty="0">
                <a:ln>
                  <a:noFill/>
                </a:ln>
                <a:solidFill>
                  <a:srgbClr val="FFFFFF">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(Cvetkovic et al., 2008)</a:t>
            </a:r>
          </a:p>
        </p:txBody>
      </p:sp>
      <p:sp>
        <p:nvSpPr>
          <p:cNvPr id="19" name="Title 3">
            <a:extLst>
              <a:ext uri="{FF2B5EF4-FFF2-40B4-BE49-F238E27FC236}">
                <a16:creationId xmlns:a16="http://schemas.microsoft.com/office/drawing/2014/main" id="{77AA94A8-48AC-4FEB-9937-E628290841A9}"/>
              </a:ext>
            </a:extLst>
          </p:cNvPr>
          <p:cNvSpPr txBox="1">
            <a:spLocks/>
          </p:cNvSpPr>
          <p:nvPr/>
        </p:nvSpPr>
        <p:spPr bwMode="auto">
          <a:xfrm>
            <a:off x="0" y="-15147"/>
            <a:ext cx="9131300" cy="1124185"/>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3200" b="0">
                <a:solidFill>
                  <a:srgbClr val="FFCC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200" b="1">
                <a:solidFill>
                  <a:srgbClr val="FFCC00"/>
                </a:solidFill>
                <a:effectLst>
                  <a:outerShdw blurRad="38100" dist="38100" dir="2700000" algn="tl">
                    <a:srgbClr val="000000"/>
                  </a:outerShdw>
                </a:effectLst>
                <a:latin typeface="Arial" charset="0"/>
              </a:defRPr>
            </a:lvl9pPr>
          </a:lstStyle>
          <a:p>
            <a:pPr algn="l">
              <a:defRPr/>
            </a:pPr>
            <a:r>
              <a:rPr lang="en-US" kern="0" dirty="0">
                <a:latin typeface="Calibri"/>
              </a:rPr>
              <a:t>Footprint suppression using 2D CWTs</a:t>
            </a:r>
          </a:p>
          <a:p>
            <a:pPr algn="l">
              <a:defRPr/>
            </a:pPr>
            <a:r>
              <a:rPr lang="en-US" sz="2800" kern="0" dirty="0">
                <a:solidFill>
                  <a:srgbClr val="FFFF00"/>
                </a:solidFill>
                <a:latin typeface="Calibri"/>
              </a:rPr>
              <a:t>(Chicontepec Basin)</a:t>
            </a:r>
          </a:p>
        </p:txBody>
      </p:sp>
      <p:sp>
        <p:nvSpPr>
          <p:cNvPr id="4" name="Slide Number Placeholder 3">
            <a:extLst>
              <a:ext uri="{FF2B5EF4-FFF2-40B4-BE49-F238E27FC236}">
                <a16:creationId xmlns:a16="http://schemas.microsoft.com/office/drawing/2014/main" id="{5C126529-19B6-6987-6F07-E9D96C85313E}"/>
              </a:ext>
            </a:extLst>
          </p:cNvPr>
          <p:cNvSpPr>
            <a:spLocks noGrp="1"/>
          </p:cNvSpPr>
          <p:nvPr>
            <p:ph type="sldNum" sz="quarter" idx="10"/>
          </p:nvPr>
        </p:nvSpPr>
        <p:spPr/>
        <p:txBody>
          <a:bodyPr/>
          <a:lstStyle/>
          <a:p>
            <a:pPr>
              <a:defRPr/>
            </a:pPr>
            <a:r>
              <a:rPr lang="en-US"/>
              <a:t>10c-</a:t>
            </a:r>
            <a:fld id="{E6C87FD6-13D6-467D-AEFA-06969EA3EBE3}" type="slidenum">
              <a:rPr lang="en-US" smtClean="0"/>
              <a:pPr>
                <a:defRPr/>
              </a:pPr>
              <a:t>43</a:t>
            </a:fld>
            <a:endParaRPr lang="en-US" dirty="0">
              <a:solidFill>
                <a:schemeClr val="tx1"/>
              </a:solidFill>
            </a:endParaRPr>
          </a:p>
        </p:txBody>
      </p:sp>
    </p:spTree>
    <p:extLst>
      <p:ext uri="{BB962C8B-B14F-4D97-AF65-F5344CB8AC3E}">
        <p14:creationId xmlns:p14="http://schemas.microsoft.com/office/powerpoint/2010/main" val="3141485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96164" y="706583"/>
            <a:ext cx="11338635" cy="4832092"/>
          </a:xfrm>
          <a:prstGeom prst="rect">
            <a:avLst/>
          </a:prstGeom>
          <a:noFill/>
          <a:ln>
            <a:solidFill>
              <a:srgbClr val="FFC000"/>
            </a:solidFill>
          </a:ln>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457200" indent="-457200" algn="just">
              <a:spcBef>
                <a:spcPts val="1200"/>
              </a:spcBef>
              <a:defRPr/>
            </a:pPr>
            <a:r>
              <a:rPr lang="en-US" altLang="ko-KR" sz="2800" dirty="0">
                <a:solidFill>
                  <a:srgbClr val="FFFF00"/>
                </a:solidFill>
                <a:effectLst>
                  <a:outerShdw blurRad="38100" dist="38100" dir="2700000" algn="tl">
                    <a:srgbClr val="000000">
                      <a:alpha val="43137"/>
                    </a:srgbClr>
                  </a:outerShdw>
                </a:effectLst>
                <a:latin typeface="Calibri"/>
                <a:ea typeface="Batang" pitchFamily="18" charset="-127"/>
              </a:rPr>
              <a:t>In Summary:</a:t>
            </a:r>
          </a:p>
          <a:p>
            <a:pPr marL="457200" indent="-457200" algn="just">
              <a:spcBef>
                <a:spcPts val="1200"/>
              </a:spcBef>
              <a:buFont typeface="Arial" panose="020B0604020202020204" pitchFamily="34" charset="0"/>
              <a:buChar char="•"/>
              <a:defRPr/>
            </a:pPr>
            <a:r>
              <a:rPr lang="en-US" dirty="0">
                <a:solidFill>
                  <a:srgbClr val="FFFFFF"/>
                </a:solidFill>
                <a:effectLst>
                  <a:outerShdw blurRad="38100" dist="38100" dir="2700000" algn="tl">
                    <a:srgbClr val="000000">
                      <a:alpha val="43137"/>
                    </a:srgbClr>
                  </a:outerShdw>
                </a:effectLst>
                <a:latin typeface="Calibri"/>
              </a:rPr>
              <a:t>Periodic acquisition programs often generate periodic acquisition footprint. For reasonably flat overburden, the periodic pattern can be attenuated through </a:t>
            </a:r>
            <a:r>
              <a:rPr lang="en-US" i="1" dirty="0">
                <a:solidFill>
                  <a:srgbClr val="FFFFFF"/>
                </a:solidFill>
                <a:effectLst>
                  <a:outerShdw blurRad="38100" dist="38100" dir="2700000" algn="tl">
                    <a:srgbClr val="000000">
                      <a:alpha val="43137"/>
                    </a:srgbClr>
                  </a:outerShdw>
                </a:effectLst>
                <a:latin typeface="Calibri"/>
              </a:rPr>
              <a:t>k</a:t>
            </a:r>
            <a:r>
              <a:rPr lang="en-US" i="1" baseline="-25000" dirty="0">
                <a:solidFill>
                  <a:srgbClr val="FFFFFF"/>
                </a:solidFill>
                <a:effectLst>
                  <a:outerShdw blurRad="38100" dist="38100" dir="2700000" algn="tl">
                    <a:srgbClr val="000000">
                      <a:alpha val="43137"/>
                    </a:srgbClr>
                  </a:outerShdw>
                </a:effectLst>
                <a:latin typeface="Calibri"/>
              </a:rPr>
              <a:t>x</a:t>
            </a:r>
            <a:r>
              <a:rPr lang="en-US" i="1" dirty="0">
                <a:solidFill>
                  <a:srgbClr val="FFFFFF"/>
                </a:solidFill>
                <a:effectLst>
                  <a:outerShdw blurRad="38100" dist="38100" dir="2700000" algn="tl">
                    <a:srgbClr val="000000">
                      <a:alpha val="43137"/>
                    </a:srgbClr>
                  </a:outerShdw>
                </a:effectLst>
                <a:latin typeface="Calibri"/>
              </a:rPr>
              <a:t>-k</a:t>
            </a:r>
            <a:r>
              <a:rPr lang="en-US" i="1" baseline="-25000" dirty="0">
                <a:solidFill>
                  <a:srgbClr val="FFFFFF"/>
                </a:solidFill>
                <a:effectLst>
                  <a:outerShdw blurRad="38100" dist="38100" dir="2700000" algn="tl">
                    <a:srgbClr val="000000">
                      <a:alpha val="43137"/>
                    </a:srgbClr>
                  </a:outerShdw>
                </a:effectLst>
                <a:latin typeface="Calibri"/>
              </a:rPr>
              <a:t>y</a:t>
            </a:r>
            <a:r>
              <a:rPr lang="en-US" i="1" dirty="0">
                <a:solidFill>
                  <a:srgbClr val="FFFFFF"/>
                </a:solidFill>
                <a:effectLst>
                  <a:outerShdw blurRad="38100" dist="38100" dir="2700000" algn="tl">
                    <a:srgbClr val="000000">
                      <a:alpha val="43137"/>
                    </a:srgbClr>
                  </a:outerShdw>
                </a:effectLst>
                <a:latin typeface="Calibri"/>
              </a:rPr>
              <a:t> </a:t>
            </a:r>
            <a:r>
              <a:rPr lang="en-US" dirty="0">
                <a:solidFill>
                  <a:srgbClr val="FFFFFF"/>
                </a:solidFill>
                <a:effectLst>
                  <a:outerShdw blurRad="38100" dist="38100" dir="2700000" algn="tl">
                    <a:srgbClr val="000000">
                      <a:alpha val="43137"/>
                    </a:srgbClr>
                  </a:outerShdw>
                </a:effectLst>
                <a:latin typeface="Calibri"/>
              </a:rPr>
              <a:t>filtering</a:t>
            </a:r>
          </a:p>
          <a:p>
            <a:pPr marL="457200" indent="-457200" algn="just">
              <a:spcBef>
                <a:spcPts val="1200"/>
              </a:spcBef>
              <a:buFont typeface="Arial" panose="020B0604020202020204" pitchFamily="34" charset="0"/>
              <a:buChar char="•"/>
              <a:defRPr/>
            </a:pPr>
            <a:r>
              <a:rPr lang="en-US" dirty="0">
                <a:solidFill>
                  <a:srgbClr val="FFFFFF"/>
                </a:solidFill>
                <a:effectLst>
                  <a:outerShdw blurRad="38100" dist="38100" dir="2700000" algn="tl">
                    <a:srgbClr val="000000">
                      <a:alpha val="43137"/>
                    </a:srgbClr>
                  </a:outerShdw>
                </a:effectLst>
                <a:latin typeface="Calibri"/>
              </a:rPr>
              <a:t>The 2D CWT can adapt to footprint that changes pattern due to the velocity overburden or due to different acquisition patterns seen in merged surveys, </a:t>
            </a:r>
          </a:p>
          <a:p>
            <a:pPr marL="457200" indent="-457200" algn="just">
              <a:spcBef>
                <a:spcPts val="1200"/>
              </a:spcBef>
              <a:buFont typeface="Arial" panose="020B0604020202020204" pitchFamily="34" charset="0"/>
              <a:buChar char="•"/>
              <a:defRPr/>
            </a:pPr>
            <a:r>
              <a:rPr lang="en-US" altLang="ko-KR" dirty="0">
                <a:solidFill>
                  <a:srgbClr val="FFFFFF"/>
                </a:solidFill>
                <a:effectLst>
                  <a:outerShdw blurRad="38100" dist="38100" dir="2700000" algn="tl">
                    <a:srgbClr val="000000">
                      <a:alpha val="43137"/>
                    </a:srgbClr>
                  </a:outerShdw>
                </a:effectLst>
                <a:latin typeface="Calibri"/>
                <a:ea typeface="Batang" pitchFamily="18" charset="-127"/>
              </a:rPr>
              <a:t>Dense acquisition is the best way to avoid acquisition footprint. For wide azimuth land acquisition, increasing the number of traces per km</a:t>
            </a:r>
            <a:r>
              <a:rPr lang="en-US" altLang="ko-KR" baseline="30000" dirty="0">
                <a:solidFill>
                  <a:srgbClr val="FFFFFF"/>
                </a:solidFill>
                <a:effectLst>
                  <a:outerShdw blurRad="38100" dist="38100" dir="2700000" algn="tl">
                    <a:srgbClr val="000000">
                      <a:alpha val="43137"/>
                    </a:srgbClr>
                  </a:outerShdw>
                </a:effectLst>
                <a:latin typeface="Calibri"/>
                <a:ea typeface="Batang" pitchFamily="18" charset="-127"/>
              </a:rPr>
              <a:t>2</a:t>
            </a:r>
            <a:r>
              <a:rPr lang="en-US" altLang="ko-KR" dirty="0">
                <a:solidFill>
                  <a:srgbClr val="FFFFFF"/>
                </a:solidFill>
                <a:effectLst>
                  <a:outerShdw blurRad="38100" dist="38100" dir="2700000" algn="tl">
                    <a:srgbClr val="000000">
                      <a:alpha val="43137"/>
                    </a:srgbClr>
                  </a:outerShdw>
                </a:effectLst>
                <a:latin typeface="Calibri"/>
                <a:ea typeface="Batang" pitchFamily="18" charset="-127"/>
              </a:rPr>
              <a:t> by a factor of four does not increase the cost of acquisition by four</a:t>
            </a:r>
          </a:p>
          <a:p>
            <a:pPr marL="457200" indent="-457200" algn="just">
              <a:spcBef>
                <a:spcPts val="1200"/>
              </a:spcBef>
              <a:buFont typeface="Arial" panose="020B0604020202020204" pitchFamily="34" charset="0"/>
              <a:buChar char="•"/>
              <a:defRPr/>
            </a:pPr>
            <a:r>
              <a:rPr lang="en-US" altLang="ko-KR" dirty="0">
                <a:solidFill>
                  <a:srgbClr val="FFFFFF"/>
                </a:solidFill>
                <a:effectLst>
                  <a:outerShdw blurRad="38100" dist="38100" dir="2700000" algn="tl">
                    <a:srgbClr val="000000">
                      <a:alpha val="43137"/>
                    </a:srgbClr>
                  </a:outerShdw>
                </a:effectLst>
                <a:latin typeface="Calibri"/>
                <a:ea typeface="Batang" pitchFamily="18" charset="-127"/>
              </a:rPr>
              <a:t>5D interpolation is a partial solution to footprint prior to impedance inversion; however, edges in the data are often smeared</a:t>
            </a:r>
            <a:endParaRPr lang="en-US" altLang="ko-KR" dirty="0">
              <a:solidFill>
                <a:srgbClr val="FFFF00"/>
              </a:solidFill>
              <a:effectLst>
                <a:outerShdw blurRad="38100" dist="38100" dir="2700000" algn="tl">
                  <a:srgbClr val="000000">
                    <a:alpha val="43137"/>
                  </a:srgbClr>
                </a:outerShdw>
              </a:effectLst>
              <a:latin typeface="Calibri"/>
              <a:ea typeface="Batang" pitchFamily="18" charset="-127"/>
            </a:endParaRPr>
          </a:p>
        </p:txBody>
      </p:sp>
      <p:sp>
        <p:nvSpPr>
          <p:cNvPr id="2" name="Rectangle 1">
            <a:extLst>
              <a:ext uri="{FF2B5EF4-FFF2-40B4-BE49-F238E27FC236}">
                <a16:creationId xmlns:a16="http://schemas.microsoft.com/office/drawing/2014/main" id="{5FD808AF-4671-43C1-B5F0-9B1B4CC19B03}"/>
              </a:ext>
            </a:extLst>
          </p:cNvPr>
          <p:cNvSpPr/>
          <p:nvPr/>
        </p:nvSpPr>
        <p:spPr>
          <a:xfrm>
            <a:off x="0" y="0"/>
            <a:ext cx="7370800" cy="584775"/>
          </a:xfrm>
          <a:prstGeom prst="rect">
            <a:avLst/>
          </a:prstGeom>
        </p:spPr>
        <p:txBody>
          <a:bodyPr wrap="none">
            <a:spAutoFit/>
          </a:bodyPr>
          <a:lstStyle/>
          <a:p>
            <a:pPr marL="457200" indent="-457200">
              <a:spcBef>
                <a:spcPts val="1200"/>
              </a:spcBef>
              <a:defRPr/>
            </a:pPr>
            <a:r>
              <a:rPr lang="en-US" sz="3200" dirty="0">
                <a:solidFill>
                  <a:srgbClr val="FFCC00"/>
                </a:solidFill>
                <a:effectLst>
                  <a:outerShdw blurRad="38100" dist="38100" dir="2700000" algn="tl">
                    <a:srgbClr val="000000">
                      <a:alpha val="43137"/>
                    </a:srgbClr>
                  </a:outerShdw>
                </a:effectLst>
              </a:rPr>
              <a:t>Post Migration Poststack Data Conditioning</a:t>
            </a:r>
          </a:p>
        </p:txBody>
      </p:sp>
      <p:sp>
        <p:nvSpPr>
          <p:cNvPr id="3" name="Slide Number Placeholder 2">
            <a:extLst>
              <a:ext uri="{FF2B5EF4-FFF2-40B4-BE49-F238E27FC236}">
                <a16:creationId xmlns:a16="http://schemas.microsoft.com/office/drawing/2014/main" id="{5D68BA1A-0764-ED3E-AC23-D05750788BDB}"/>
              </a:ext>
            </a:extLst>
          </p:cNvPr>
          <p:cNvSpPr>
            <a:spLocks noGrp="1"/>
          </p:cNvSpPr>
          <p:nvPr>
            <p:ph type="sldNum" sz="quarter" idx="12"/>
          </p:nvPr>
        </p:nvSpPr>
        <p:spPr/>
        <p:txBody>
          <a:bodyPr/>
          <a:lstStyle/>
          <a:p>
            <a:r>
              <a:rPr lang="en-US"/>
              <a:t>10c-</a:t>
            </a:r>
            <a:fld id="{32AB8D3D-FB3C-49A2-855E-BE1E1BCDA17C}" type="slidenum">
              <a:rPr lang="en-US" smtClean="0"/>
              <a:pPr/>
              <a:t>44</a:t>
            </a:fld>
            <a:endParaRPr lang="en-US" dirty="0"/>
          </a:p>
        </p:txBody>
      </p:sp>
    </p:spTree>
    <p:extLst>
      <p:ext uri="{BB962C8B-B14F-4D97-AF65-F5344CB8AC3E}">
        <p14:creationId xmlns:p14="http://schemas.microsoft.com/office/powerpoint/2010/main" val="3747305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1783492" y="2399831"/>
            <a:ext cx="8625016" cy="1143000"/>
          </a:xfrm>
        </p:spPr>
        <p:txBody>
          <a:bodyPr>
            <a:noAutofit/>
          </a:bodyPr>
          <a:lstStyle/>
          <a:p>
            <a:pPr algn="ctr"/>
            <a:r>
              <a:rPr lang="en-US" dirty="0"/>
              <a:t>Reducing acquisition footprint</a:t>
            </a:r>
            <a:br>
              <a:rPr lang="en-US" dirty="0"/>
            </a:br>
            <a:r>
              <a:rPr lang="en-US" dirty="0"/>
              <a:t>by reprocessing the original common shot gathers</a:t>
            </a:r>
          </a:p>
        </p:txBody>
      </p:sp>
      <p:sp>
        <p:nvSpPr>
          <p:cNvPr id="3" name="Slide Number Placeholder 2">
            <a:extLst>
              <a:ext uri="{FF2B5EF4-FFF2-40B4-BE49-F238E27FC236}">
                <a16:creationId xmlns:a16="http://schemas.microsoft.com/office/drawing/2014/main" id="{E79D0EAB-DC95-02A2-4AFA-92324262B730}"/>
              </a:ext>
            </a:extLst>
          </p:cNvPr>
          <p:cNvSpPr>
            <a:spLocks noGrp="1"/>
          </p:cNvSpPr>
          <p:nvPr>
            <p:ph type="sldNum" sz="quarter" idx="10"/>
          </p:nvPr>
        </p:nvSpPr>
        <p:spPr/>
        <p:txBody>
          <a:bodyPr/>
          <a:lstStyle/>
          <a:p>
            <a:pPr>
              <a:defRPr/>
            </a:pPr>
            <a:r>
              <a:rPr lang="en-US"/>
              <a:t>10c-</a:t>
            </a:r>
            <a:fld id="{E6C87FD6-13D6-467D-AEFA-06969EA3EBE3}" type="slidenum">
              <a:rPr lang="en-US" smtClean="0"/>
              <a:pPr>
                <a:defRPr/>
              </a:pPr>
              <a:t>5</a:t>
            </a:fld>
            <a:endParaRPr lang="en-US" dirty="0">
              <a:solidFill>
                <a:schemeClr val="tx1"/>
              </a:solidFill>
            </a:endParaRPr>
          </a:p>
        </p:txBody>
      </p:sp>
    </p:spTree>
    <p:extLst>
      <p:ext uri="{BB962C8B-B14F-4D97-AF65-F5344CB8AC3E}">
        <p14:creationId xmlns:p14="http://schemas.microsoft.com/office/powerpoint/2010/main" val="1904392454"/>
      </p:ext>
    </p:extLst>
  </p:cSld>
  <p:clrMapOvr>
    <a:masterClrMapping/>
  </p:clrMapOvr>
  <mc:AlternateContent xmlns:mc="http://schemas.openxmlformats.org/markup-compatibility/2006" xmlns:p14="http://schemas.microsoft.com/office/powerpoint/2010/main">
    <mc:Choice Requires="p14">
      <p:transition spd="slow" p14:dur="2000" advTm="8004"/>
    </mc:Choice>
    <mc:Fallback xmlns="">
      <p:transition spd="slow" advTm="800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26" name="Rectangle 22"/>
          <p:cNvSpPr>
            <a:spLocks noChangeArrowheads="1"/>
          </p:cNvSpPr>
          <p:nvPr/>
        </p:nvSpPr>
        <p:spPr bwMode="auto">
          <a:xfrm>
            <a:off x="648854" y="846598"/>
            <a:ext cx="11249891" cy="461665"/>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Times New Roman" pitchFamily="18" charset="0"/>
              </a:rPr>
              <a:t>Original data. Note the E-W acquisition footprint </a:t>
            </a:r>
            <a:endPar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endParaRPr>
          </a:p>
        </p:txBody>
      </p:sp>
      <p:pic>
        <p:nvPicPr>
          <p:cNvPr id="98322" name="Picture 18" descr="Acqtsl1336"/>
          <p:cNvPicPr>
            <a:picLocks noChangeArrowheads="1"/>
          </p:cNvPicPr>
          <p:nvPr/>
        </p:nvPicPr>
        <p:blipFill>
          <a:blip r:embed="rId3" cstate="print"/>
          <a:srcRect/>
          <a:stretch>
            <a:fillRect/>
          </a:stretch>
        </p:blipFill>
        <p:spPr bwMode="auto">
          <a:xfrm>
            <a:off x="7921625" y="3886200"/>
            <a:ext cx="2286000" cy="2286000"/>
          </a:xfrm>
          <a:prstGeom prst="rect">
            <a:avLst/>
          </a:prstGeom>
          <a:noFill/>
        </p:spPr>
      </p:pic>
      <p:pic>
        <p:nvPicPr>
          <p:cNvPr id="98323" name="Picture 19" descr="Acqtsl1316"/>
          <p:cNvPicPr>
            <a:picLocks noChangeArrowheads="1"/>
          </p:cNvPicPr>
          <p:nvPr/>
        </p:nvPicPr>
        <p:blipFill>
          <a:blip r:embed="rId4" cstate="print"/>
          <a:srcRect/>
          <a:stretch>
            <a:fillRect/>
          </a:stretch>
        </p:blipFill>
        <p:spPr bwMode="auto">
          <a:xfrm>
            <a:off x="5180013" y="3886200"/>
            <a:ext cx="2286000" cy="2286000"/>
          </a:xfrm>
          <a:prstGeom prst="rect">
            <a:avLst/>
          </a:prstGeom>
          <a:noFill/>
        </p:spPr>
      </p:pic>
      <p:pic>
        <p:nvPicPr>
          <p:cNvPr id="98324" name="Picture 20" descr="Acqtsl1272"/>
          <p:cNvPicPr>
            <a:picLocks noChangeArrowheads="1"/>
          </p:cNvPicPr>
          <p:nvPr/>
        </p:nvPicPr>
        <p:blipFill>
          <a:blip r:embed="rId5" cstate="print"/>
          <a:srcRect/>
          <a:stretch>
            <a:fillRect/>
          </a:stretch>
        </p:blipFill>
        <p:spPr bwMode="auto">
          <a:xfrm>
            <a:off x="2438400" y="3886200"/>
            <a:ext cx="2286000" cy="2286000"/>
          </a:xfrm>
          <a:prstGeom prst="rect">
            <a:avLst/>
          </a:prstGeom>
          <a:noFill/>
        </p:spPr>
      </p:pic>
      <p:sp>
        <p:nvSpPr>
          <p:cNvPr id="98307" name="Text Box 3"/>
          <p:cNvSpPr txBox="1">
            <a:spLocks noChangeArrowheads="1"/>
          </p:cNvSpPr>
          <p:nvPr/>
        </p:nvSpPr>
        <p:spPr bwMode="auto">
          <a:xfrm>
            <a:off x="2667000" y="6173789"/>
            <a:ext cx="1803400" cy="396875"/>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1272 ms</a:t>
            </a:r>
          </a:p>
        </p:txBody>
      </p:sp>
      <p:sp>
        <p:nvSpPr>
          <p:cNvPr id="98309" name="Text Box 5"/>
          <p:cNvSpPr txBox="1">
            <a:spLocks noChangeArrowheads="1"/>
          </p:cNvSpPr>
          <p:nvPr/>
        </p:nvSpPr>
        <p:spPr bwMode="auto">
          <a:xfrm>
            <a:off x="8189914" y="6173789"/>
            <a:ext cx="1792287" cy="396875"/>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1332 ms</a:t>
            </a:r>
          </a:p>
        </p:txBody>
      </p:sp>
      <p:sp>
        <p:nvSpPr>
          <p:cNvPr id="98311" name="Text Box 7"/>
          <p:cNvSpPr txBox="1">
            <a:spLocks noChangeArrowheads="1"/>
          </p:cNvSpPr>
          <p:nvPr/>
        </p:nvSpPr>
        <p:spPr bwMode="auto">
          <a:xfrm>
            <a:off x="5257800" y="6173789"/>
            <a:ext cx="2032000" cy="396875"/>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1316 ms</a:t>
            </a:r>
          </a:p>
        </p:txBody>
      </p:sp>
      <p:pic>
        <p:nvPicPr>
          <p:cNvPr id="98313" name="Picture 9" descr="SeisAcqtsl1272"/>
          <p:cNvPicPr>
            <a:picLocks noChangeArrowheads="1"/>
          </p:cNvPicPr>
          <p:nvPr/>
        </p:nvPicPr>
        <p:blipFill>
          <a:blip r:embed="rId6" cstate="print"/>
          <a:srcRect/>
          <a:stretch>
            <a:fillRect/>
          </a:stretch>
        </p:blipFill>
        <p:spPr bwMode="auto">
          <a:xfrm>
            <a:off x="2436813" y="1370013"/>
            <a:ext cx="2286000" cy="2286000"/>
          </a:xfrm>
          <a:prstGeom prst="rect">
            <a:avLst/>
          </a:prstGeom>
          <a:noFill/>
        </p:spPr>
      </p:pic>
      <p:pic>
        <p:nvPicPr>
          <p:cNvPr id="98315" name="Picture 11" descr="SeisAcqtsl1316"/>
          <p:cNvPicPr>
            <a:picLocks noChangeArrowheads="1"/>
          </p:cNvPicPr>
          <p:nvPr/>
        </p:nvPicPr>
        <p:blipFill>
          <a:blip r:embed="rId7" cstate="print"/>
          <a:srcRect/>
          <a:stretch>
            <a:fillRect/>
          </a:stretch>
        </p:blipFill>
        <p:spPr bwMode="auto">
          <a:xfrm>
            <a:off x="5180013" y="1370013"/>
            <a:ext cx="2286000" cy="2286000"/>
          </a:xfrm>
          <a:prstGeom prst="rect">
            <a:avLst/>
          </a:prstGeom>
          <a:noFill/>
        </p:spPr>
      </p:pic>
      <p:pic>
        <p:nvPicPr>
          <p:cNvPr id="98317" name="Picture 13" descr="SeisAcqtsl1336"/>
          <p:cNvPicPr>
            <a:picLocks noChangeArrowheads="1"/>
          </p:cNvPicPr>
          <p:nvPr/>
        </p:nvPicPr>
        <p:blipFill>
          <a:blip r:embed="rId8" cstate="print"/>
          <a:srcRect/>
          <a:stretch>
            <a:fillRect/>
          </a:stretch>
        </p:blipFill>
        <p:spPr bwMode="auto">
          <a:xfrm>
            <a:off x="7921625" y="1370013"/>
            <a:ext cx="2286000" cy="2286000"/>
          </a:xfrm>
          <a:prstGeom prst="rect">
            <a:avLst/>
          </a:prstGeom>
          <a:noFill/>
        </p:spPr>
      </p:pic>
      <p:sp>
        <p:nvSpPr>
          <p:cNvPr id="98327" name="Text Box 23"/>
          <p:cNvSpPr txBox="1">
            <a:spLocks noChangeArrowheads="1"/>
          </p:cNvSpPr>
          <p:nvPr/>
        </p:nvSpPr>
        <p:spPr bwMode="auto">
          <a:xfrm rot="-5400000">
            <a:off x="1201738" y="2481263"/>
            <a:ext cx="1803400" cy="396875"/>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Amplitude</a:t>
            </a:r>
          </a:p>
        </p:txBody>
      </p:sp>
      <p:sp>
        <p:nvSpPr>
          <p:cNvPr id="98328" name="Text Box 24"/>
          <p:cNvSpPr txBox="1">
            <a:spLocks noChangeArrowheads="1"/>
          </p:cNvSpPr>
          <p:nvPr/>
        </p:nvSpPr>
        <p:spPr bwMode="auto">
          <a:xfrm rot="-5400000">
            <a:off x="1277938" y="4819651"/>
            <a:ext cx="1803400" cy="396875"/>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Coherence</a:t>
            </a:r>
          </a:p>
        </p:txBody>
      </p:sp>
      <p:sp>
        <p:nvSpPr>
          <p:cNvPr id="98329" name="Text Box 25"/>
          <p:cNvSpPr txBox="1">
            <a:spLocks noChangeArrowheads="1"/>
          </p:cNvSpPr>
          <p:nvPr/>
        </p:nvSpPr>
        <p:spPr bwMode="auto">
          <a:xfrm>
            <a:off x="9841998" y="6452177"/>
            <a:ext cx="2306849" cy="400110"/>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ea typeface="+mn-ea"/>
                <a:cs typeface="+mn-cs"/>
              </a:rPr>
              <a:t>(Chopra et al., 2002)</a:t>
            </a:r>
          </a:p>
        </p:txBody>
      </p:sp>
      <p:sp>
        <p:nvSpPr>
          <p:cNvPr id="3" name="Text Box 8">
            <a:extLst>
              <a:ext uri="{FF2B5EF4-FFF2-40B4-BE49-F238E27FC236}">
                <a16:creationId xmlns:a16="http://schemas.microsoft.com/office/drawing/2014/main" id="{6DD5134F-158B-4369-97E1-B0E5F7C7455A}"/>
              </a:ext>
            </a:extLst>
          </p:cNvPr>
          <p:cNvSpPr txBox="1">
            <a:spLocks noChangeArrowheads="1"/>
          </p:cNvSpPr>
          <p:nvPr/>
        </p:nvSpPr>
        <p:spPr bwMode="auto">
          <a:xfrm>
            <a:off x="0" y="1"/>
            <a:ext cx="12312502" cy="56938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1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The next best way to avoid footprint? </a:t>
            </a:r>
            <a:r>
              <a:rPr lang="en-US" sz="3100" dirty="0">
                <a:solidFill>
                  <a:srgbClr val="FFCC00"/>
                </a:solidFill>
                <a:effectLst>
                  <a:outerShdw blurRad="38100" dist="38100" dir="2700000" algn="tl">
                    <a:srgbClr val="000000"/>
                  </a:outerShdw>
                </a:effectLst>
              </a:rPr>
              <a:t>Improve your processing workflow.</a:t>
            </a:r>
          </a:p>
        </p:txBody>
      </p:sp>
      <p:sp>
        <p:nvSpPr>
          <p:cNvPr id="4" name="Slide Number Placeholder 3">
            <a:extLst>
              <a:ext uri="{FF2B5EF4-FFF2-40B4-BE49-F238E27FC236}">
                <a16:creationId xmlns:a16="http://schemas.microsoft.com/office/drawing/2014/main" id="{A2322C61-2945-6E06-5C18-A7B245EF2E80}"/>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6</a:t>
            </a:fld>
            <a:endParaRPr lang="en-US" dirty="0">
              <a:solidFill>
                <a:schemeClr val="tx1"/>
              </a:solidFill>
            </a:endParaRPr>
          </a:p>
        </p:txBody>
      </p:sp>
    </p:spTree>
    <p:extLst>
      <p:ext uri="{BB962C8B-B14F-4D97-AF65-F5344CB8AC3E}">
        <p14:creationId xmlns:p14="http://schemas.microsoft.com/office/powerpoint/2010/main" val="2924236223"/>
      </p:ext>
    </p:extLst>
  </p:cSld>
  <p:clrMapOvr>
    <a:masterClrMapping/>
  </p:clrMapOvr>
  <mc:AlternateContent xmlns:mc="http://schemas.openxmlformats.org/markup-compatibility/2006" xmlns:p14="http://schemas.microsoft.com/office/powerpoint/2010/main">
    <mc:Choice Requires="p14">
      <p:transition spd="slow" p14:dur="2000" advTm="29408"/>
    </mc:Choice>
    <mc:Fallback xmlns="">
      <p:transition spd="slow" advTm="2940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44" name="Picture 1040" descr="Acqremtsl1272"/>
          <p:cNvPicPr>
            <a:picLocks noChangeArrowheads="1"/>
          </p:cNvPicPr>
          <p:nvPr/>
        </p:nvPicPr>
        <p:blipFill>
          <a:blip r:embed="rId3" cstate="print"/>
          <a:srcRect/>
          <a:stretch>
            <a:fillRect/>
          </a:stretch>
        </p:blipFill>
        <p:spPr bwMode="auto">
          <a:xfrm>
            <a:off x="2438400" y="3884613"/>
            <a:ext cx="2286000" cy="2286000"/>
          </a:xfrm>
          <a:prstGeom prst="rect">
            <a:avLst/>
          </a:prstGeom>
          <a:noFill/>
        </p:spPr>
      </p:pic>
      <p:pic>
        <p:nvPicPr>
          <p:cNvPr id="99345" name="Picture 1041" descr="Acqremtsl1316"/>
          <p:cNvPicPr>
            <a:picLocks noChangeArrowheads="1"/>
          </p:cNvPicPr>
          <p:nvPr/>
        </p:nvPicPr>
        <p:blipFill>
          <a:blip r:embed="rId4" cstate="print"/>
          <a:srcRect/>
          <a:stretch>
            <a:fillRect/>
          </a:stretch>
        </p:blipFill>
        <p:spPr bwMode="auto">
          <a:xfrm>
            <a:off x="5180013" y="3884613"/>
            <a:ext cx="2286000" cy="2286000"/>
          </a:xfrm>
          <a:prstGeom prst="rect">
            <a:avLst/>
          </a:prstGeom>
          <a:noFill/>
        </p:spPr>
      </p:pic>
      <p:pic>
        <p:nvPicPr>
          <p:cNvPr id="99346" name="Picture 1042" descr="Acqremtsl1336"/>
          <p:cNvPicPr>
            <a:picLocks noChangeArrowheads="1"/>
          </p:cNvPicPr>
          <p:nvPr/>
        </p:nvPicPr>
        <p:blipFill>
          <a:blip r:embed="rId5" cstate="print"/>
          <a:srcRect/>
          <a:stretch>
            <a:fillRect/>
          </a:stretch>
        </p:blipFill>
        <p:spPr bwMode="auto">
          <a:xfrm>
            <a:off x="7921625" y="3884613"/>
            <a:ext cx="2286000" cy="2286000"/>
          </a:xfrm>
          <a:prstGeom prst="rect">
            <a:avLst/>
          </a:prstGeom>
          <a:noFill/>
        </p:spPr>
      </p:pic>
      <p:sp>
        <p:nvSpPr>
          <p:cNvPr id="99339" name="Text Box 1035"/>
          <p:cNvSpPr txBox="1">
            <a:spLocks noChangeArrowheads="1"/>
          </p:cNvSpPr>
          <p:nvPr/>
        </p:nvSpPr>
        <p:spPr bwMode="auto">
          <a:xfrm>
            <a:off x="9885150" y="6419562"/>
            <a:ext cx="2306850" cy="400110"/>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lumMod val="65000"/>
                  </a:schemeClr>
                </a:solidFill>
                <a:effectLst/>
                <a:uLnTx/>
                <a:uFillTx/>
                <a:ea typeface="+mn-ea"/>
                <a:cs typeface="+mn-cs"/>
              </a:rPr>
              <a:t>(Chopra et al., 2002)</a:t>
            </a:r>
          </a:p>
        </p:txBody>
      </p:sp>
      <p:pic>
        <p:nvPicPr>
          <p:cNvPr id="99341" name="Picture 1037" descr="Seisacqremtsl1272"/>
          <p:cNvPicPr>
            <a:picLocks noChangeArrowheads="1"/>
          </p:cNvPicPr>
          <p:nvPr/>
        </p:nvPicPr>
        <p:blipFill>
          <a:blip r:embed="rId6" cstate="print"/>
          <a:srcRect/>
          <a:stretch>
            <a:fillRect/>
          </a:stretch>
        </p:blipFill>
        <p:spPr bwMode="auto">
          <a:xfrm>
            <a:off x="2436813" y="1370013"/>
            <a:ext cx="2286000" cy="2286000"/>
          </a:xfrm>
          <a:prstGeom prst="rect">
            <a:avLst/>
          </a:prstGeom>
          <a:noFill/>
        </p:spPr>
      </p:pic>
      <p:pic>
        <p:nvPicPr>
          <p:cNvPr id="99342" name="Picture 1038" descr="Seisacqremtsl1316"/>
          <p:cNvPicPr>
            <a:picLocks noChangeArrowheads="1"/>
          </p:cNvPicPr>
          <p:nvPr/>
        </p:nvPicPr>
        <p:blipFill>
          <a:blip r:embed="rId7" cstate="print"/>
          <a:srcRect/>
          <a:stretch>
            <a:fillRect/>
          </a:stretch>
        </p:blipFill>
        <p:spPr bwMode="auto">
          <a:xfrm>
            <a:off x="5180013" y="1370013"/>
            <a:ext cx="2286000" cy="2286000"/>
          </a:xfrm>
          <a:prstGeom prst="rect">
            <a:avLst/>
          </a:prstGeom>
          <a:noFill/>
        </p:spPr>
      </p:pic>
      <p:pic>
        <p:nvPicPr>
          <p:cNvPr id="99343" name="Picture 1039" descr="Seisacqremtsl1332"/>
          <p:cNvPicPr>
            <a:picLocks noChangeArrowheads="1"/>
          </p:cNvPicPr>
          <p:nvPr/>
        </p:nvPicPr>
        <p:blipFill>
          <a:blip r:embed="rId8" cstate="print"/>
          <a:srcRect/>
          <a:stretch>
            <a:fillRect/>
          </a:stretch>
        </p:blipFill>
        <p:spPr bwMode="auto">
          <a:xfrm>
            <a:off x="7921625" y="1370013"/>
            <a:ext cx="2286000" cy="2286000"/>
          </a:xfrm>
          <a:prstGeom prst="rect">
            <a:avLst/>
          </a:prstGeom>
          <a:noFill/>
        </p:spPr>
      </p:pic>
      <p:sp>
        <p:nvSpPr>
          <p:cNvPr id="99359" name="Text Box 1055"/>
          <p:cNvSpPr txBox="1">
            <a:spLocks noChangeArrowheads="1"/>
          </p:cNvSpPr>
          <p:nvPr/>
        </p:nvSpPr>
        <p:spPr bwMode="auto">
          <a:xfrm>
            <a:off x="2667000" y="6232526"/>
            <a:ext cx="1803400" cy="396875"/>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mn-ea"/>
                <a:cs typeface="+mn-cs"/>
              </a:rPr>
              <a:t>1272 ms</a:t>
            </a:r>
          </a:p>
        </p:txBody>
      </p:sp>
      <p:sp>
        <p:nvSpPr>
          <p:cNvPr id="99360" name="Text Box 1056"/>
          <p:cNvSpPr txBox="1">
            <a:spLocks noChangeArrowheads="1"/>
          </p:cNvSpPr>
          <p:nvPr/>
        </p:nvSpPr>
        <p:spPr bwMode="auto">
          <a:xfrm>
            <a:off x="8189914" y="6232526"/>
            <a:ext cx="1792287" cy="396875"/>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mn-ea"/>
                <a:cs typeface="+mn-cs"/>
              </a:rPr>
              <a:t>1332 ms</a:t>
            </a:r>
          </a:p>
        </p:txBody>
      </p:sp>
      <p:sp>
        <p:nvSpPr>
          <p:cNvPr id="99361" name="Text Box 1057"/>
          <p:cNvSpPr txBox="1">
            <a:spLocks noChangeArrowheads="1"/>
          </p:cNvSpPr>
          <p:nvPr/>
        </p:nvSpPr>
        <p:spPr bwMode="auto">
          <a:xfrm>
            <a:off x="5257800" y="6232526"/>
            <a:ext cx="2032000" cy="396875"/>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mn-ea"/>
                <a:cs typeface="+mn-cs"/>
              </a:rPr>
              <a:t>1316 ms</a:t>
            </a:r>
          </a:p>
        </p:txBody>
      </p:sp>
      <p:sp>
        <p:nvSpPr>
          <p:cNvPr id="20" name="Text Box 23"/>
          <p:cNvSpPr txBox="1">
            <a:spLocks noChangeArrowheads="1"/>
          </p:cNvSpPr>
          <p:nvPr/>
        </p:nvSpPr>
        <p:spPr bwMode="auto">
          <a:xfrm rot="-5400000">
            <a:off x="1201738" y="2481263"/>
            <a:ext cx="1803400" cy="396875"/>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mn-ea"/>
                <a:cs typeface="+mn-cs"/>
              </a:rPr>
              <a:t>Amplitude</a:t>
            </a:r>
          </a:p>
        </p:txBody>
      </p:sp>
      <p:sp>
        <p:nvSpPr>
          <p:cNvPr id="21" name="Text Box 24"/>
          <p:cNvSpPr txBox="1">
            <a:spLocks noChangeArrowheads="1"/>
          </p:cNvSpPr>
          <p:nvPr/>
        </p:nvSpPr>
        <p:spPr bwMode="auto">
          <a:xfrm rot="-5400000">
            <a:off x="1277938" y="4819651"/>
            <a:ext cx="1803400" cy="396875"/>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mn-ea"/>
                <a:cs typeface="+mn-cs"/>
              </a:rPr>
              <a:t>Coherence</a:t>
            </a:r>
          </a:p>
        </p:txBody>
      </p:sp>
      <p:sp>
        <p:nvSpPr>
          <p:cNvPr id="3" name="Rectangle 22">
            <a:extLst>
              <a:ext uri="{FF2B5EF4-FFF2-40B4-BE49-F238E27FC236}">
                <a16:creationId xmlns:a16="http://schemas.microsoft.com/office/drawing/2014/main" id="{C4EBEA84-D63F-4855-BDE7-13A922F25C4E}"/>
              </a:ext>
            </a:extLst>
          </p:cNvPr>
          <p:cNvSpPr>
            <a:spLocks noChangeArrowheads="1"/>
          </p:cNvSpPr>
          <p:nvPr/>
        </p:nvSpPr>
        <p:spPr bwMode="auto">
          <a:xfrm>
            <a:off x="148856" y="814473"/>
            <a:ext cx="12043144" cy="461665"/>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cs typeface="Times New Roman" pitchFamily="18" charset="0"/>
              </a:rPr>
              <a:t>After trace balancing, statics, and improved velocity analysis</a:t>
            </a:r>
            <a:endParaRPr kumimoji="0"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ea typeface="+mn-ea"/>
            </a:endParaRPr>
          </a:p>
        </p:txBody>
      </p:sp>
      <p:sp>
        <p:nvSpPr>
          <p:cNvPr id="4" name="Text Box 8">
            <a:extLst>
              <a:ext uri="{FF2B5EF4-FFF2-40B4-BE49-F238E27FC236}">
                <a16:creationId xmlns:a16="http://schemas.microsoft.com/office/drawing/2014/main" id="{C8FF3A6A-EC66-4490-978F-A7B2AF19A82F}"/>
              </a:ext>
            </a:extLst>
          </p:cNvPr>
          <p:cNvSpPr txBox="1">
            <a:spLocks noChangeArrowheads="1"/>
          </p:cNvSpPr>
          <p:nvPr/>
        </p:nvSpPr>
        <p:spPr bwMode="auto">
          <a:xfrm>
            <a:off x="0" y="1"/>
            <a:ext cx="12312502" cy="56938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1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The next best way to avoid footprint? </a:t>
            </a:r>
            <a:r>
              <a:rPr lang="en-US" sz="3100" dirty="0">
                <a:solidFill>
                  <a:srgbClr val="FFCC00"/>
                </a:solidFill>
                <a:effectLst>
                  <a:outerShdw blurRad="38100" dist="38100" dir="2700000" algn="tl">
                    <a:srgbClr val="000000"/>
                  </a:outerShdw>
                </a:effectLst>
              </a:rPr>
              <a:t>Improve your processing workflow.</a:t>
            </a:r>
          </a:p>
        </p:txBody>
      </p:sp>
      <p:sp>
        <p:nvSpPr>
          <p:cNvPr id="5" name="Slide Number Placeholder 4">
            <a:extLst>
              <a:ext uri="{FF2B5EF4-FFF2-40B4-BE49-F238E27FC236}">
                <a16:creationId xmlns:a16="http://schemas.microsoft.com/office/drawing/2014/main" id="{4AEF76AB-F677-C2E3-DFC0-9BE868EDEB8D}"/>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7</a:t>
            </a:fld>
            <a:endParaRPr lang="en-US" dirty="0">
              <a:solidFill>
                <a:schemeClr val="tx1"/>
              </a:solidFill>
            </a:endParaRPr>
          </a:p>
        </p:txBody>
      </p:sp>
    </p:spTree>
    <p:extLst>
      <p:ext uri="{BB962C8B-B14F-4D97-AF65-F5344CB8AC3E}">
        <p14:creationId xmlns:p14="http://schemas.microsoft.com/office/powerpoint/2010/main" val="1980262084"/>
      </p:ext>
    </p:extLst>
  </p:cSld>
  <p:clrMapOvr>
    <a:masterClrMapping/>
  </p:clrMapOvr>
  <mc:AlternateContent xmlns:mc="http://schemas.openxmlformats.org/markup-compatibility/2006" xmlns:p14="http://schemas.microsoft.com/office/powerpoint/2010/main">
    <mc:Choice Requires="p14">
      <p:transition spd="slow" p14:dur="2000" advTm="26771"/>
    </mc:Choice>
    <mc:Fallback xmlns="">
      <p:transition spd="slow" advTm="2677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1027" descr="Slide2"/>
          <p:cNvPicPr>
            <a:picLocks noChangeAspect="1" noChangeArrowheads="1"/>
          </p:cNvPicPr>
          <p:nvPr/>
        </p:nvPicPr>
        <p:blipFill>
          <a:blip r:embed="rId3" cstate="print"/>
          <a:srcRect l="1111" r="2222" b="740"/>
          <a:stretch>
            <a:fillRect/>
          </a:stretch>
        </p:blipFill>
        <p:spPr bwMode="auto">
          <a:xfrm>
            <a:off x="2667000" y="914400"/>
            <a:ext cx="6629400" cy="5105400"/>
          </a:xfrm>
          <a:prstGeom prst="rect">
            <a:avLst/>
          </a:prstGeom>
          <a:noFill/>
        </p:spPr>
      </p:pic>
      <p:sp>
        <p:nvSpPr>
          <p:cNvPr id="91143" name="Text Box 1031"/>
          <p:cNvSpPr txBox="1">
            <a:spLocks noChangeArrowheads="1"/>
          </p:cNvSpPr>
          <p:nvPr/>
        </p:nvSpPr>
        <p:spPr bwMode="auto">
          <a:xfrm>
            <a:off x="10204981" y="6472261"/>
            <a:ext cx="1987019" cy="36933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uLnTx/>
                <a:uFillTx/>
                <a:ea typeface="+mn-ea"/>
                <a:cs typeface="+mn-cs"/>
              </a:rPr>
              <a:t>(Famini et al, 2005)</a:t>
            </a:r>
          </a:p>
        </p:txBody>
      </p:sp>
      <p:sp>
        <p:nvSpPr>
          <p:cNvPr id="91145" name="Text Box 1033"/>
          <p:cNvSpPr txBox="1">
            <a:spLocks noChangeArrowheads="1"/>
          </p:cNvSpPr>
          <p:nvPr/>
        </p:nvSpPr>
        <p:spPr bwMode="auto">
          <a:xfrm>
            <a:off x="4724400" y="6019800"/>
            <a:ext cx="22860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Time = 0.940 s</a:t>
            </a:r>
          </a:p>
        </p:txBody>
      </p:sp>
      <p:sp>
        <p:nvSpPr>
          <p:cNvPr id="91147" name="AutoShape 1035"/>
          <p:cNvSpPr>
            <a:spLocks noChangeArrowheads="1"/>
          </p:cNvSpPr>
          <p:nvPr/>
        </p:nvSpPr>
        <p:spPr bwMode="auto">
          <a:xfrm>
            <a:off x="4369981" y="1238250"/>
            <a:ext cx="1445034" cy="425450"/>
          </a:xfrm>
          <a:prstGeom prst="rightArrow">
            <a:avLst>
              <a:gd name="adj1" fmla="val 50000"/>
              <a:gd name="adj2" fmla="val 45056"/>
            </a:avLst>
          </a:prstGeom>
          <a:solidFill>
            <a:srgbClr val="FFFF00"/>
          </a:solidFill>
          <a:ln w="12700">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Reduced footprint</a:t>
            </a:r>
          </a:p>
        </p:txBody>
      </p:sp>
      <p:sp>
        <p:nvSpPr>
          <p:cNvPr id="3" name="Text Box 8">
            <a:extLst>
              <a:ext uri="{FF2B5EF4-FFF2-40B4-BE49-F238E27FC236}">
                <a16:creationId xmlns:a16="http://schemas.microsoft.com/office/drawing/2014/main" id="{EE9A8D53-31EB-4367-8DD1-CE81B4B01374}"/>
              </a:ext>
            </a:extLst>
          </p:cNvPr>
          <p:cNvSpPr txBox="1">
            <a:spLocks noChangeArrowheads="1"/>
          </p:cNvSpPr>
          <p:nvPr/>
        </p:nvSpPr>
        <p:spPr bwMode="auto">
          <a:xfrm>
            <a:off x="0" y="1"/>
            <a:ext cx="12312502" cy="56938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1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The next best way to avoid footprint? </a:t>
            </a:r>
            <a:r>
              <a:rPr lang="en-US" sz="3100" dirty="0">
                <a:solidFill>
                  <a:srgbClr val="FFCC00"/>
                </a:solidFill>
                <a:effectLst>
                  <a:outerShdw blurRad="38100" dist="38100" dir="2700000" algn="tl">
                    <a:srgbClr val="000000"/>
                  </a:outerShdw>
                </a:effectLst>
              </a:rPr>
              <a:t>Improve your processing workflow.</a:t>
            </a:r>
          </a:p>
        </p:txBody>
      </p:sp>
      <p:sp>
        <p:nvSpPr>
          <p:cNvPr id="4" name="Text Box 1032">
            <a:extLst>
              <a:ext uri="{FF2B5EF4-FFF2-40B4-BE49-F238E27FC236}">
                <a16:creationId xmlns:a16="http://schemas.microsoft.com/office/drawing/2014/main" id="{ADA11A68-F0EC-4D95-88CC-291E2D18548C}"/>
              </a:ext>
            </a:extLst>
          </p:cNvPr>
          <p:cNvSpPr txBox="1">
            <a:spLocks noChangeArrowheads="1"/>
          </p:cNvSpPr>
          <p:nvPr/>
        </p:nvSpPr>
        <p:spPr bwMode="auto">
          <a:xfrm>
            <a:off x="9395637" y="2962885"/>
            <a:ext cx="2567763" cy="83099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effectLst>
                  <a:outerShdw blurRad="38100" dist="38100" dir="2700000" algn="tl">
                    <a:srgbClr val="000000"/>
                  </a:outerShdw>
                </a:effectLst>
              </a:rPr>
              <a:t>Vacuum Field, Delaware Basin</a:t>
            </a:r>
            <a:endParaRPr kumimoji="0"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endParaRPr>
          </a:p>
        </p:txBody>
      </p:sp>
      <p:sp>
        <p:nvSpPr>
          <p:cNvPr id="5" name="Text Box 1032">
            <a:extLst>
              <a:ext uri="{FF2B5EF4-FFF2-40B4-BE49-F238E27FC236}">
                <a16:creationId xmlns:a16="http://schemas.microsoft.com/office/drawing/2014/main" id="{803C18F0-E3A1-4D24-9837-CD69E0BDA5F0}"/>
              </a:ext>
            </a:extLst>
          </p:cNvPr>
          <p:cNvSpPr txBox="1">
            <a:spLocks noChangeArrowheads="1"/>
          </p:cNvSpPr>
          <p:nvPr/>
        </p:nvSpPr>
        <p:spPr bwMode="auto">
          <a:xfrm>
            <a:off x="0" y="2652032"/>
            <a:ext cx="2667000" cy="1200329"/>
          </a:xfrm>
          <a:prstGeom prst="rect">
            <a:avLst/>
          </a:prstGeom>
          <a:noFill/>
          <a:ln w="9525">
            <a:noFill/>
            <a:miter lim="800000"/>
            <a:headEnd/>
            <a:tailEnd/>
          </a:ln>
          <a:effec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effectLst>
                  <a:outerShdw blurRad="38100" dist="38100" dir="2700000" algn="tl">
                    <a:srgbClr val="000000"/>
                  </a:outerShdw>
                </a:effectLst>
              </a:rPr>
              <a:t>A processing workflow that minimizes footprint</a:t>
            </a:r>
            <a:endParaRPr kumimoji="0" lang="en-US" sz="2400" b="0" i="0" u="none" strike="noStrike" kern="1200" cap="none" spc="0" normalizeH="0" baseline="0" noProof="0" dirty="0">
              <a:ln>
                <a:noFill/>
              </a:ln>
              <a:solidFill>
                <a:schemeClr val="bg1"/>
              </a:solidFill>
              <a:effectLst>
                <a:outerShdw blurRad="38100" dist="38100" dir="2700000" algn="tl">
                  <a:srgbClr val="000000"/>
                </a:outerShdw>
              </a:effectLst>
              <a:uLnTx/>
              <a:uFillTx/>
            </a:endParaRPr>
          </a:p>
        </p:txBody>
      </p:sp>
      <p:sp>
        <p:nvSpPr>
          <p:cNvPr id="6" name="AutoShape 1036">
            <a:extLst>
              <a:ext uri="{FF2B5EF4-FFF2-40B4-BE49-F238E27FC236}">
                <a16:creationId xmlns:a16="http://schemas.microsoft.com/office/drawing/2014/main" id="{031F45ED-FA43-495D-9BA0-514938546ADB}"/>
              </a:ext>
            </a:extLst>
          </p:cNvPr>
          <p:cNvSpPr>
            <a:spLocks noChangeArrowheads="1"/>
          </p:cNvSpPr>
          <p:nvPr/>
        </p:nvSpPr>
        <p:spPr bwMode="auto">
          <a:xfrm rot="16725947">
            <a:off x="3880493" y="5933236"/>
            <a:ext cx="1205143" cy="388938"/>
          </a:xfrm>
          <a:prstGeom prst="rightArrow">
            <a:avLst>
              <a:gd name="adj1" fmla="val 50000"/>
              <a:gd name="adj2" fmla="val 45612"/>
            </a:avLst>
          </a:prstGeom>
          <a:solidFill>
            <a:srgbClr val="66FF33"/>
          </a:solidFill>
          <a:ln w="12700">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Poor </a:t>
            </a:r>
            <a:r>
              <a:rPr kumimoji="0" lang="en-US" sz="1200" b="0" i="0" u="none" strike="noStrike" kern="1200" cap="none" spc="0" normalizeH="0" baseline="0" noProof="0" dirty="0">
                <a:ln>
                  <a:noFill/>
                </a:ln>
                <a:solidFill>
                  <a:prstClr val="black"/>
                </a:solidFill>
                <a:effectLst/>
                <a:uLnTx/>
                <a:uFillTx/>
                <a:ea typeface="+mn-ea"/>
                <a:cs typeface="+mn-cs"/>
              </a:rPr>
              <a:t>resolution</a:t>
            </a:r>
          </a:p>
        </p:txBody>
      </p:sp>
      <p:sp>
        <p:nvSpPr>
          <p:cNvPr id="7" name="AutoShape 1036">
            <a:extLst>
              <a:ext uri="{FF2B5EF4-FFF2-40B4-BE49-F238E27FC236}">
                <a16:creationId xmlns:a16="http://schemas.microsoft.com/office/drawing/2014/main" id="{54AE8CDB-8C6E-4FF3-A850-1E93BF9093E8}"/>
              </a:ext>
            </a:extLst>
          </p:cNvPr>
          <p:cNvSpPr>
            <a:spLocks noChangeArrowheads="1"/>
          </p:cNvSpPr>
          <p:nvPr/>
        </p:nvSpPr>
        <p:spPr bwMode="auto">
          <a:xfrm rot="20620687" flipH="1">
            <a:off x="5674285" y="4027222"/>
            <a:ext cx="1205143" cy="388938"/>
          </a:xfrm>
          <a:prstGeom prst="rightArrow">
            <a:avLst>
              <a:gd name="adj1" fmla="val 50000"/>
              <a:gd name="adj2" fmla="val 45612"/>
            </a:avLst>
          </a:prstGeom>
          <a:solidFill>
            <a:srgbClr val="66FF33"/>
          </a:solidFill>
          <a:ln w="12700">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Poor </a:t>
            </a:r>
            <a:r>
              <a:rPr kumimoji="0" lang="en-US" sz="1200" b="0" i="0" u="none" strike="noStrike" kern="1200" cap="none" spc="0" normalizeH="0" baseline="0" noProof="0" dirty="0">
                <a:ln>
                  <a:noFill/>
                </a:ln>
                <a:solidFill>
                  <a:prstClr val="black"/>
                </a:solidFill>
                <a:effectLst/>
                <a:uLnTx/>
                <a:uFillTx/>
                <a:ea typeface="+mn-ea"/>
                <a:cs typeface="+mn-cs"/>
              </a:rPr>
              <a:t>resolution</a:t>
            </a:r>
          </a:p>
        </p:txBody>
      </p:sp>
      <p:sp>
        <p:nvSpPr>
          <p:cNvPr id="8" name="AutoShape 1036">
            <a:extLst>
              <a:ext uri="{FF2B5EF4-FFF2-40B4-BE49-F238E27FC236}">
                <a16:creationId xmlns:a16="http://schemas.microsoft.com/office/drawing/2014/main" id="{D5C1F164-5149-4CE2-9604-19D7F164C5E5}"/>
              </a:ext>
            </a:extLst>
          </p:cNvPr>
          <p:cNvSpPr>
            <a:spLocks noChangeArrowheads="1"/>
          </p:cNvSpPr>
          <p:nvPr/>
        </p:nvSpPr>
        <p:spPr bwMode="auto">
          <a:xfrm rot="18054880">
            <a:off x="1889954" y="5446518"/>
            <a:ext cx="1205143" cy="388938"/>
          </a:xfrm>
          <a:prstGeom prst="rightArrow">
            <a:avLst>
              <a:gd name="adj1" fmla="val 50000"/>
              <a:gd name="adj2" fmla="val 45612"/>
            </a:avLst>
          </a:prstGeom>
          <a:solidFill>
            <a:srgbClr val="66FF33"/>
          </a:solidFill>
          <a:ln w="12700">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Poor </a:t>
            </a:r>
            <a:r>
              <a:rPr kumimoji="0" lang="en-US" sz="1200" b="0" i="0" u="none" strike="noStrike" kern="1200" cap="none" spc="0" normalizeH="0" baseline="0" noProof="0" dirty="0">
                <a:ln>
                  <a:noFill/>
                </a:ln>
                <a:solidFill>
                  <a:prstClr val="black"/>
                </a:solidFill>
                <a:effectLst/>
                <a:uLnTx/>
                <a:uFillTx/>
                <a:ea typeface="+mn-ea"/>
                <a:cs typeface="+mn-cs"/>
              </a:rPr>
              <a:t>resolution</a:t>
            </a:r>
          </a:p>
        </p:txBody>
      </p:sp>
      <p:sp>
        <p:nvSpPr>
          <p:cNvPr id="10" name="AutoShape 1035">
            <a:extLst>
              <a:ext uri="{FF2B5EF4-FFF2-40B4-BE49-F238E27FC236}">
                <a16:creationId xmlns:a16="http://schemas.microsoft.com/office/drawing/2014/main" id="{8F30186C-B46E-47D2-9523-065683FDCFD1}"/>
              </a:ext>
            </a:extLst>
          </p:cNvPr>
          <p:cNvSpPr>
            <a:spLocks noChangeArrowheads="1"/>
          </p:cNvSpPr>
          <p:nvPr/>
        </p:nvSpPr>
        <p:spPr bwMode="auto">
          <a:xfrm>
            <a:off x="4895120" y="2026052"/>
            <a:ext cx="1445034" cy="425450"/>
          </a:xfrm>
          <a:prstGeom prst="rightArrow">
            <a:avLst>
              <a:gd name="adj1" fmla="val 50000"/>
              <a:gd name="adj2" fmla="val 45056"/>
            </a:avLst>
          </a:prstGeom>
          <a:solidFill>
            <a:srgbClr val="FFFF00"/>
          </a:solidFill>
          <a:ln w="12700">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Reduced footprint</a:t>
            </a:r>
          </a:p>
        </p:txBody>
      </p:sp>
      <p:sp>
        <p:nvSpPr>
          <p:cNvPr id="9" name="Slide Number Placeholder 8">
            <a:extLst>
              <a:ext uri="{FF2B5EF4-FFF2-40B4-BE49-F238E27FC236}">
                <a16:creationId xmlns:a16="http://schemas.microsoft.com/office/drawing/2014/main" id="{E49AE288-AB0F-5BBE-E0B9-A2E8C479D133}"/>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8</a:t>
            </a:fld>
            <a:endParaRPr lang="en-US" dirty="0">
              <a:solidFill>
                <a:schemeClr val="tx1"/>
              </a:solidFill>
            </a:endParaRPr>
          </a:p>
        </p:txBody>
      </p:sp>
    </p:spTree>
    <p:extLst>
      <p:ext uri="{BB962C8B-B14F-4D97-AF65-F5344CB8AC3E}">
        <p14:creationId xmlns:p14="http://schemas.microsoft.com/office/powerpoint/2010/main" val="3216791152"/>
      </p:ext>
    </p:extLst>
  </p:cSld>
  <p:clrMapOvr>
    <a:masterClrMapping/>
  </p:clrMapOvr>
  <mc:AlternateContent xmlns:mc="http://schemas.openxmlformats.org/markup-compatibility/2006" xmlns:p14="http://schemas.microsoft.com/office/powerpoint/2010/main">
    <mc:Choice Requires="p14">
      <p:transition spd="slow" p14:dur="2000" advTm="61880"/>
    </mc:Choice>
    <mc:Fallback xmlns="">
      <p:transition spd="slow" advTm="6188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Slide1"/>
          <p:cNvPicPr>
            <a:picLocks noChangeAspect="1" noChangeArrowheads="1"/>
          </p:cNvPicPr>
          <p:nvPr/>
        </p:nvPicPr>
        <p:blipFill>
          <a:blip r:embed="rId3" cstate="print"/>
          <a:srcRect t="1111" r="3334"/>
          <a:stretch>
            <a:fillRect/>
          </a:stretch>
        </p:blipFill>
        <p:spPr bwMode="auto">
          <a:xfrm>
            <a:off x="2667000" y="914400"/>
            <a:ext cx="6629400" cy="5086350"/>
          </a:xfrm>
          <a:prstGeom prst="rect">
            <a:avLst/>
          </a:prstGeom>
          <a:noFill/>
        </p:spPr>
      </p:pic>
      <p:sp>
        <p:nvSpPr>
          <p:cNvPr id="90121" name="Text Box 9"/>
          <p:cNvSpPr txBox="1">
            <a:spLocks noChangeArrowheads="1"/>
          </p:cNvSpPr>
          <p:nvPr/>
        </p:nvSpPr>
        <p:spPr bwMode="auto">
          <a:xfrm>
            <a:off x="4724400" y="6019800"/>
            <a:ext cx="2286000" cy="36933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rPr>
              <a:t>Time = 0.940 s</a:t>
            </a:r>
          </a:p>
        </p:txBody>
      </p:sp>
      <p:sp>
        <p:nvSpPr>
          <p:cNvPr id="9" name="Text Box 1031">
            <a:extLst>
              <a:ext uri="{FF2B5EF4-FFF2-40B4-BE49-F238E27FC236}">
                <a16:creationId xmlns:a16="http://schemas.microsoft.com/office/drawing/2014/main" id="{AF4CD38E-FA69-4747-8183-58375B5D8DF8}"/>
              </a:ext>
            </a:extLst>
          </p:cNvPr>
          <p:cNvSpPr txBox="1">
            <a:spLocks noChangeArrowheads="1"/>
          </p:cNvSpPr>
          <p:nvPr/>
        </p:nvSpPr>
        <p:spPr bwMode="auto">
          <a:xfrm>
            <a:off x="10204981" y="6472261"/>
            <a:ext cx="1987019" cy="36933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uLnTx/>
                <a:uFillTx/>
                <a:ea typeface="+mn-ea"/>
                <a:cs typeface="+mn-cs"/>
              </a:rPr>
              <a:t>(Famini et al, 2005)</a:t>
            </a:r>
          </a:p>
        </p:txBody>
      </p:sp>
      <p:sp>
        <p:nvSpPr>
          <p:cNvPr id="10" name="Text Box 1032">
            <a:extLst>
              <a:ext uri="{FF2B5EF4-FFF2-40B4-BE49-F238E27FC236}">
                <a16:creationId xmlns:a16="http://schemas.microsoft.com/office/drawing/2014/main" id="{3A19ABF6-3BFD-4D4F-93DD-554154C23DB3}"/>
              </a:ext>
            </a:extLst>
          </p:cNvPr>
          <p:cNvSpPr txBox="1">
            <a:spLocks noChangeArrowheads="1"/>
          </p:cNvSpPr>
          <p:nvPr/>
        </p:nvSpPr>
        <p:spPr bwMode="auto">
          <a:xfrm>
            <a:off x="0" y="0"/>
            <a:ext cx="7162800" cy="101566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Coherence on reprocessed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FF00"/>
                </a:solidFill>
                <a:effectLst>
                  <a:outerShdw blurRad="38100" dist="38100" dir="2700000" algn="tl">
                    <a:srgbClr val="000000"/>
                  </a:outerShdw>
                </a:effectLst>
              </a:rPr>
              <a:t>Vacuum Field, Delaware Basin</a:t>
            </a:r>
            <a:endParaRPr kumimoji="0" 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endParaRPr>
          </a:p>
        </p:txBody>
      </p:sp>
      <p:sp>
        <p:nvSpPr>
          <p:cNvPr id="4" name="AutoShape 1035">
            <a:extLst>
              <a:ext uri="{FF2B5EF4-FFF2-40B4-BE49-F238E27FC236}">
                <a16:creationId xmlns:a16="http://schemas.microsoft.com/office/drawing/2014/main" id="{6752C79F-1C17-411D-AE63-AEE049D0428E}"/>
              </a:ext>
            </a:extLst>
          </p:cNvPr>
          <p:cNvSpPr>
            <a:spLocks noChangeArrowheads="1"/>
          </p:cNvSpPr>
          <p:nvPr/>
        </p:nvSpPr>
        <p:spPr bwMode="auto">
          <a:xfrm>
            <a:off x="4369981" y="1238250"/>
            <a:ext cx="1445034" cy="425450"/>
          </a:xfrm>
          <a:prstGeom prst="rightArrow">
            <a:avLst>
              <a:gd name="adj1" fmla="val 50000"/>
              <a:gd name="adj2" fmla="val 45056"/>
            </a:avLst>
          </a:prstGeom>
          <a:solidFill>
            <a:srgbClr val="FFFF00"/>
          </a:solidFill>
          <a:ln w="12700">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Stronger footprint</a:t>
            </a:r>
          </a:p>
        </p:txBody>
      </p:sp>
      <p:sp>
        <p:nvSpPr>
          <p:cNvPr id="5" name="AutoShape 1036">
            <a:extLst>
              <a:ext uri="{FF2B5EF4-FFF2-40B4-BE49-F238E27FC236}">
                <a16:creationId xmlns:a16="http://schemas.microsoft.com/office/drawing/2014/main" id="{818B43CF-F9C3-45BD-B1FF-4B3A16FD9366}"/>
              </a:ext>
            </a:extLst>
          </p:cNvPr>
          <p:cNvSpPr>
            <a:spLocks noChangeArrowheads="1"/>
          </p:cNvSpPr>
          <p:nvPr/>
        </p:nvSpPr>
        <p:spPr bwMode="auto">
          <a:xfrm rot="16725947">
            <a:off x="3880493" y="5933236"/>
            <a:ext cx="1205143" cy="388938"/>
          </a:xfrm>
          <a:prstGeom prst="rightArrow">
            <a:avLst>
              <a:gd name="adj1" fmla="val 50000"/>
              <a:gd name="adj2" fmla="val 45612"/>
            </a:avLst>
          </a:prstGeom>
          <a:solidFill>
            <a:srgbClr val="66FF33"/>
          </a:solidFill>
          <a:ln w="12700">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Better </a:t>
            </a:r>
            <a:r>
              <a:rPr kumimoji="0" lang="en-US" sz="1200" b="0" i="0" u="none" strike="noStrike" kern="1200" cap="none" spc="0" normalizeH="0" baseline="0" noProof="0" dirty="0">
                <a:ln>
                  <a:noFill/>
                </a:ln>
                <a:solidFill>
                  <a:prstClr val="black"/>
                </a:solidFill>
                <a:effectLst/>
                <a:uLnTx/>
                <a:uFillTx/>
                <a:ea typeface="+mn-ea"/>
                <a:cs typeface="+mn-cs"/>
              </a:rPr>
              <a:t>resolution</a:t>
            </a:r>
          </a:p>
        </p:txBody>
      </p:sp>
      <p:sp>
        <p:nvSpPr>
          <p:cNvPr id="6" name="Text Box 1032">
            <a:extLst>
              <a:ext uri="{FF2B5EF4-FFF2-40B4-BE49-F238E27FC236}">
                <a16:creationId xmlns:a16="http://schemas.microsoft.com/office/drawing/2014/main" id="{4763C9A8-DB76-4E85-81FA-26B32F72DEFD}"/>
              </a:ext>
            </a:extLst>
          </p:cNvPr>
          <p:cNvSpPr txBox="1">
            <a:spLocks noChangeArrowheads="1"/>
          </p:cNvSpPr>
          <p:nvPr/>
        </p:nvSpPr>
        <p:spPr bwMode="auto">
          <a:xfrm>
            <a:off x="9395637" y="2962885"/>
            <a:ext cx="2567763" cy="83099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effectLst>
                  <a:outerShdw blurRad="38100" dist="38100" dir="2700000" algn="tl">
                    <a:srgbClr val="000000"/>
                  </a:outerShdw>
                </a:effectLst>
              </a:rPr>
              <a:t>Vacuum Field, Delaware Basin</a:t>
            </a:r>
            <a:endParaRPr kumimoji="0"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endParaRPr>
          </a:p>
        </p:txBody>
      </p:sp>
      <p:sp>
        <p:nvSpPr>
          <p:cNvPr id="7" name="Text Box 1032">
            <a:extLst>
              <a:ext uri="{FF2B5EF4-FFF2-40B4-BE49-F238E27FC236}">
                <a16:creationId xmlns:a16="http://schemas.microsoft.com/office/drawing/2014/main" id="{34B58996-3EFA-4966-BE99-1F6236AC987E}"/>
              </a:ext>
            </a:extLst>
          </p:cNvPr>
          <p:cNvSpPr txBox="1">
            <a:spLocks noChangeArrowheads="1"/>
          </p:cNvSpPr>
          <p:nvPr/>
        </p:nvSpPr>
        <p:spPr bwMode="auto">
          <a:xfrm>
            <a:off x="0" y="2652032"/>
            <a:ext cx="2667000" cy="1569660"/>
          </a:xfrm>
          <a:prstGeom prst="rect">
            <a:avLst/>
          </a:prstGeom>
          <a:noFill/>
          <a:ln w="9525">
            <a:noFill/>
            <a:miter lim="800000"/>
            <a:headEnd/>
            <a:tailEnd/>
          </a:ln>
          <a:effec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effectLst>
                  <a:outerShdw blurRad="38100" dist="38100" dir="2700000" algn="tl">
                    <a:srgbClr val="000000"/>
                  </a:outerShdw>
                </a:effectLst>
              </a:rPr>
              <a:t>A processing workflow that maximizes resolution</a:t>
            </a:r>
            <a:endParaRPr kumimoji="0" lang="en-US" sz="2400" b="0" i="0" u="none" strike="noStrike" kern="1200" cap="none" spc="0" normalizeH="0" baseline="0" noProof="0" dirty="0">
              <a:ln>
                <a:noFill/>
              </a:ln>
              <a:solidFill>
                <a:schemeClr val="bg1"/>
              </a:solidFill>
              <a:effectLst>
                <a:outerShdw blurRad="38100" dist="38100" dir="2700000" algn="tl">
                  <a:srgbClr val="000000"/>
                </a:outerShdw>
              </a:effectLst>
              <a:uLnTx/>
              <a:uFillTx/>
            </a:endParaRPr>
          </a:p>
        </p:txBody>
      </p:sp>
      <p:sp>
        <p:nvSpPr>
          <p:cNvPr id="14" name="AutoShape 1036">
            <a:extLst>
              <a:ext uri="{FF2B5EF4-FFF2-40B4-BE49-F238E27FC236}">
                <a16:creationId xmlns:a16="http://schemas.microsoft.com/office/drawing/2014/main" id="{10E54B13-1A1D-4B73-9765-D32347D31513}"/>
              </a:ext>
            </a:extLst>
          </p:cNvPr>
          <p:cNvSpPr>
            <a:spLocks noChangeArrowheads="1"/>
          </p:cNvSpPr>
          <p:nvPr/>
        </p:nvSpPr>
        <p:spPr bwMode="auto">
          <a:xfrm rot="20620687" flipH="1">
            <a:off x="5674285" y="4027222"/>
            <a:ext cx="1205143" cy="388938"/>
          </a:xfrm>
          <a:prstGeom prst="rightArrow">
            <a:avLst>
              <a:gd name="adj1" fmla="val 50000"/>
              <a:gd name="adj2" fmla="val 45612"/>
            </a:avLst>
          </a:prstGeom>
          <a:solidFill>
            <a:srgbClr val="66FF33"/>
          </a:solidFill>
          <a:ln w="12700">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Better </a:t>
            </a:r>
            <a:r>
              <a:rPr kumimoji="0" lang="en-US" sz="1200" b="0" i="0" u="none" strike="noStrike" kern="1200" cap="none" spc="0" normalizeH="0" baseline="0" noProof="0" dirty="0">
                <a:ln>
                  <a:noFill/>
                </a:ln>
                <a:solidFill>
                  <a:prstClr val="black"/>
                </a:solidFill>
                <a:effectLst/>
                <a:uLnTx/>
                <a:uFillTx/>
                <a:ea typeface="+mn-ea"/>
                <a:cs typeface="+mn-cs"/>
              </a:rPr>
              <a:t>resolution</a:t>
            </a:r>
          </a:p>
        </p:txBody>
      </p:sp>
      <p:sp>
        <p:nvSpPr>
          <p:cNvPr id="16" name="AutoShape 1036">
            <a:extLst>
              <a:ext uri="{FF2B5EF4-FFF2-40B4-BE49-F238E27FC236}">
                <a16:creationId xmlns:a16="http://schemas.microsoft.com/office/drawing/2014/main" id="{F10A63E4-5B35-4656-B444-0A6E65788FB6}"/>
              </a:ext>
            </a:extLst>
          </p:cNvPr>
          <p:cNvSpPr>
            <a:spLocks noChangeArrowheads="1"/>
          </p:cNvSpPr>
          <p:nvPr/>
        </p:nvSpPr>
        <p:spPr bwMode="auto">
          <a:xfrm rot="18054880">
            <a:off x="1889954" y="5446518"/>
            <a:ext cx="1205143" cy="388938"/>
          </a:xfrm>
          <a:prstGeom prst="rightArrow">
            <a:avLst>
              <a:gd name="adj1" fmla="val 50000"/>
              <a:gd name="adj2" fmla="val 45612"/>
            </a:avLst>
          </a:prstGeom>
          <a:solidFill>
            <a:srgbClr val="66FF33"/>
          </a:solidFill>
          <a:ln w="12700">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Better </a:t>
            </a:r>
            <a:r>
              <a:rPr kumimoji="0" lang="en-US" sz="1200" b="0" i="0" u="none" strike="noStrike" kern="1200" cap="none" spc="0" normalizeH="0" baseline="0" noProof="0" dirty="0">
                <a:ln>
                  <a:noFill/>
                </a:ln>
                <a:solidFill>
                  <a:prstClr val="black"/>
                </a:solidFill>
                <a:effectLst/>
                <a:uLnTx/>
                <a:uFillTx/>
                <a:ea typeface="+mn-ea"/>
                <a:cs typeface="+mn-cs"/>
              </a:rPr>
              <a:t>resolution</a:t>
            </a:r>
          </a:p>
        </p:txBody>
      </p:sp>
      <p:sp>
        <p:nvSpPr>
          <p:cNvPr id="18" name="AutoShape 1035">
            <a:extLst>
              <a:ext uri="{FF2B5EF4-FFF2-40B4-BE49-F238E27FC236}">
                <a16:creationId xmlns:a16="http://schemas.microsoft.com/office/drawing/2014/main" id="{8A0DB53C-42BE-4015-BCD8-1602D8E5ACA5}"/>
              </a:ext>
            </a:extLst>
          </p:cNvPr>
          <p:cNvSpPr>
            <a:spLocks noChangeArrowheads="1"/>
          </p:cNvSpPr>
          <p:nvPr/>
        </p:nvSpPr>
        <p:spPr bwMode="auto">
          <a:xfrm>
            <a:off x="4895120" y="2026052"/>
            <a:ext cx="1445034" cy="425450"/>
          </a:xfrm>
          <a:prstGeom prst="rightArrow">
            <a:avLst>
              <a:gd name="adj1" fmla="val 50000"/>
              <a:gd name="adj2" fmla="val 45056"/>
            </a:avLst>
          </a:prstGeom>
          <a:solidFill>
            <a:srgbClr val="FFFF00"/>
          </a:solidFill>
          <a:ln w="12700">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Stronger footprint</a:t>
            </a:r>
          </a:p>
        </p:txBody>
      </p:sp>
      <p:sp>
        <p:nvSpPr>
          <p:cNvPr id="3" name="Slide Number Placeholder 2">
            <a:extLst>
              <a:ext uri="{FF2B5EF4-FFF2-40B4-BE49-F238E27FC236}">
                <a16:creationId xmlns:a16="http://schemas.microsoft.com/office/drawing/2014/main" id="{DBF350DC-8FAB-BAFA-C4EB-4530CDE4DE47}"/>
              </a:ext>
            </a:extLst>
          </p:cNvPr>
          <p:cNvSpPr>
            <a:spLocks noGrp="1"/>
          </p:cNvSpPr>
          <p:nvPr>
            <p:ph type="sldNum" sz="quarter" idx="10"/>
          </p:nvPr>
        </p:nvSpPr>
        <p:spPr/>
        <p:txBody>
          <a:bodyPr/>
          <a:lstStyle/>
          <a:p>
            <a:pPr>
              <a:defRPr/>
            </a:pPr>
            <a:r>
              <a:rPr lang="en-US"/>
              <a:t>10c-</a:t>
            </a:r>
            <a:fld id="{0D126475-E98B-4E79-A2BB-CBEEB8F86428}" type="slidenum">
              <a:rPr lang="en-US" smtClean="0"/>
              <a:pPr>
                <a:defRPr/>
              </a:pPr>
              <a:t>9</a:t>
            </a:fld>
            <a:endParaRPr lang="en-US" dirty="0">
              <a:solidFill>
                <a:schemeClr val="tx1"/>
              </a:solidFill>
            </a:endParaRPr>
          </a:p>
        </p:txBody>
      </p:sp>
    </p:spTree>
    <p:extLst>
      <p:ext uri="{BB962C8B-B14F-4D97-AF65-F5344CB8AC3E}">
        <p14:creationId xmlns:p14="http://schemas.microsoft.com/office/powerpoint/2010/main" val="579547486"/>
      </p:ext>
    </p:extLst>
  </p:cSld>
  <p:clrMapOvr>
    <a:masterClrMapping/>
  </p:clrMapOvr>
  <mc:AlternateContent xmlns:mc="http://schemas.openxmlformats.org/markup-compatibility/2006" xmlns:p14="http://schemas.microsoft.com/office/powerpoint/2010/main">
    <mc:Choice Requires="p14">
      <p:transition spd="slow" p14:dur="2000" advTm="49791"/>
    </mc:Choice>
    <mc:Fallback xmlns="">
      <p:transition spd="slow" advTm="4979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3.7|28"/>
</p:tagLst>
</file>

<file path=ppt/tags/tag10.xml><?xml version="1.0" encoding="utf-8"?>
<p:tagLst xmlns:a="http://schemas.openxmlformats.org/drawingml/2006/main" xmlns:r="http://schemas.openxmlformats.org/officeDocument/2006/relationships" xmlns:p="http://schemas.openxmlformats.org/presentationml/2006/main">
  <p:tag name="TIMING" val="|35.5|3.3"/>
</p:tagLst>
</file>

<file path=ppt/tags/tag11.xml><?xml version="1.0" encoding="utf-8"?>
<p:tagLst xmlns:a="http://schemas.openxmlformats.org/drawingml/2006/main" xmlns:r="http://schemas.openxmlformats.org/officeDocument/2006/relationships" xmlns:p="http://schemas.openxmlformats.org/presentationml/2006/main">
  <p:tag name="TIMING" val="|7.2|13.5|3.1|7.5|2.4|11.6|2.4|1.3|17.6|5|2.9"/>
</p:tagLst>
</file>

<file path=ppt/tags/tag12.xml><?xml version="1.0" encoding="utf-8"?>
<p:tagLst xmlns:a="http://schemas.openxmlformats.org/drawingml/2006/main" xmlns:r="http://schemas.openxmlformats.org/officeDocument/2006/relationships" xmlns:p="http://schemas.openxmlformats.org/presentationml/2006/main">
  <p:tag name="TIMING" val="|24.1|1.4|5.8|1.3|10.2"/>
</p:tagLst>
</file>

<file path=ppt/tags/tag2.xml><?xml version="1.0" encoding="utf-8"?>
<p:tagLst xmlns:a="http://schemas.openxmlformats.org/drawingml/2006/main" xmlns:r="http://schemas.openxmlformats.org/officeDocument/2006/relationships" xmlns:p="http://schemas.openxmlformats.org/presentationml/2006/main">
  <p:tag name="TIMING" val="|39.8"/>
</p:tagLst>
</file>

<file path=ppt/tags/tag3.xml><?xml version="1.0" encoding="utf-8"?>
<p:tagLst xmlns:a="http://schemas.openxmlformats.org/drawingml/2006/main" xmlns:r="http://schemas.openxmlformats.org/officeDocument/2006/relationships" xmlns:p="http://schemas.openxmlformats.org/presentationml/2006/main">
  <p:tag name="TIMING" val="|39.8"/>
</p:tagLst>
</file>

<file path=ppt/tags/tag4.xml><?xml version="1.0" encoding="utf-8"?>
<p:tagLst xmlns:a="http://schemas.openxmlformats.org/drawingml/2006/main" xmlns:r="http://schemas.openxmlformats.org/officeDocument/2006/relationships" xmlns:p="http://schemas.openxmlformats.org/presentationml/2006/main">
  <p:tag name="TIMING" val="|88.2|41.7"/>
</p:tagLst>
</file>

<file path=ppt/tags/tag5.xml><?xml version="1.0" encoding="utf-8"?>
<p:tagLst xmlns:a="http://schemas.openxmlformats.org/drawingml/2006/main" xmlns:r="http://schemas.openxmlformats.org/officeDocument/2006/relationships" xmlns:p="http://schemas.openxmlformats.org/presentationml/2006/main">
  <p:tag name="TIMING" val="|88.2|41.7"/>
</p:tagLst>
</file>

<file path=ppt/tags/tag6.xml><?xml version="1.0" encoding="utf-8"?>
<p:tagLst xmlns:a="http://schemas.openxmlformats.org/drawingml/2006/main" xmlns:r="http://schemas.openxmlformats.org/officeDocument/2006/relationships" xmlns:p="http://schemas.openxmlformats.org/presentationml/2006/main">
  <p:tag name="TIMING" val="|88.2|41.7"/>
</p:tagLst>
</file>

<file path=ppt/tags/tag7.xml><?xml version="1.0" encoding="utf-8"?>
<p:tagLst xmlns:a="http://schemas.openxmlformats.org/drawingml/2006/main" xmlns:r="http://schemas.openxmlformats.org/officeDocument/2006/relationships" xmlns:p="http://schemas.openxmlformats.org/presentationml/2006/main">
  <p:tag name="TIMING" val="|10.1"/>
</p:tagLst>
</file>

<file path=ppt/tags/tag8.xml><?xml version="1.0" encoding="utf-8"?>
<p:tagLst xmlns:a="http://schemas.openxmlformats.org/drawingml/2006/main" xmlns:r="http://schemas.openxmlformats.org/officeDocument/2006/relationships" xmlns:p="http://schemas.openxmlformats.org/presentationml/2006/main">
  <p:tag name="TIMING" val="|8.4|3.5|1.2|0.6"/>
</p:tagLst>
</file>

<file path=ppt/tags/tag9.xml><?xml version="1.0" encoding="utf-8"?>
<p:tagLst xmlns:a="http://schemas.openxmlformats.org/drawingml/2006/main" xmlns:r="http://schemas.openxmlformats.org/officeDocument/2006/relationships" xmlns:p="http://schemas.openxmlformats.org/presentationml/2006/main">
  <p:tag name="TIMING" val="|1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1035</TotalTime>
  <Words>4386</Words>
  <Application>Microsoft Office PowerPoint</Application>
  <PresentationFormat>Widescreen</PresentationFormat>
  <Paragraphs>693</Paragraphs>
  <Slides>44</Slides>
  <Notes>43</Notes>
  <HiddenSlides>6</HiddenSlides>
  <MMClips>0</MMClips>
  <ScaleCrop>false</ScaleCrop>
  <HeadingPairs>
    <vt:vector size="8" baseType="variant">
      <vt:variant>
        <vt:lpstr>Fonts Used</vt:lpstr>
      </vt:variant>
      <vt:variant>
        <vt:i4>2</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49" baseType="lpstr">
      <vt:lpstr>Arial</vt:lpstr>
      <vt:lpstr>Calibri</vt:lpstr>
      <vt:lpstr>Office Theme</vt:lpstr>
      <vt:lpstr>1_Office Theme</vt:lpstr>
      <vt:lpstr>Equation</vt:lpstr>
      <vt:lpstr>PowerPoint Presentation</vt:lpstr>
      <vt:lpstr>PowerPoint Presentation</vt:lpstr>
      <vt:lpstr>Causes of Acquisition Footprint</vt:lpstr>
      <vt:lpstr>PowerPoint Presentation</vt:lpstr>
      <vt:lpstr>Reducing acquisition footprint by reprocessing the original common shot gathers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Alternative workflow examples: Footprint contamination on structural curvature</vt:lpstr>
      <vt:lpstr>PowerPoint Presentation</vt:lpstr>
      <vt:lpstr>Original Amplitude Slice (t= 0.45 s)</vt:lpstr>
      <vt:lpstr>Coherence Slice (t= 0.45 s)</vt:lpstr>
      <vt:lpstr>Slice through median-filtered coherence (t= 0.45 s)</vt:lpstr>
      <vt:lpstr> kx-ky transforms</vt:lpstr>
      <vt:lpstr> kx-ky transforms</vt:lpstr>
      <vt:lpstr>PowerPoint Presentation</vt:lpstr>
      <vt:lpstr>PowerPoint Presentation</vt:lpstr>
      <vt:lpstr> Amplitude Slice after Footprint Suppression (t= 0.45 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Marfurt</dc:creator>
  <cp:lastModifiedBy>Marfurt, Kurt J.</cp:lastModifiedBy>
  <cp:revision>131</cp:revision>
  <dcterms:created xsi:type="dcterms:W3CDTF">2018-01-02T17:04:06Z</dcterms:created>
  <dcterms:modified xsi:type="dcterms:W3CDTF">2023-10-04T06:34:32Z</dcterms:modified>
</cp:coreProperties>
</file>