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66" r:id="rId3"/>
    <p:sldMasterId id="2147483669" r:id="rId4"/>
  </p:sldMasterIdLst>
  <p:notesMasterIdLst>
    <p:notesMasterId r:id="rId112"/>
  </p:notesMasterIdLst>
  <p:sldIdLst>
    <p:sldId id="257" r:id="rId5"/>
    <p:sldId id="259" r:id="rId6"/>
    <p:sldId id="365" r:id="rId7"/>
    <p:sldId id="352" r:id="rId8"/>
    <p:sldId id="444" r:id="rId9"/>
    <p:sldId id="445" r:id="rId10"/>
    <p:sldId id="353" r:id="rId11"/>
    <p:sldId id="424" r:id="rId12"/>
    <p:sldId id="389" r:id="rId13"/>
    <p:sldId id="390" r:id="rId14"/>
    <p:sldId id="432" r:id="rId15"/>
    <p:sldId id="433" r:id="rId16"/>
    <p:sldId id="434" r:id="rId17"/>
    <p:sldId id="435" r:id="rId18"/>
    <p:sldId id="436" r:id="rId19"/>
    <p:sldId id="437" r:id="rId20"/>
    <p:sldId id="439" r:id="rId21"/>
    <p:sldId id="440" r:id="rId22"/>
    <p:sldId id="441" r:id="rId23"/>
    <p:sldId id="442" r:id="rId24"/>
    <p:sldId id="425" r:id="rId25"/>
    <p:sldId id="426" r:id="rId26"/>
    <p:sldId id="427" r:id="rId27"/>
    <p:sldId id="428" r:id="rId28"/>
    <p:sldId id="429" r:id="rId29"/>
    <p:sldId id="430" r:id="rId30"/>
    <p:sldId id="431" r:id="rId31"/>
    <p:sldId id="443" r:id="rId32"/>
    <p:sldId id="260" r:id="rId33"/>
    <p:sldId id="418" r:id="rId34"/>
    <p:sldId id="419" r:id="rId35"/>
    <p:sldId id="387" r:id="rId36"/>
    <p:sldId id="420" r:id="rId37"/>
    <p:sldId id="264" r:id="rId38"/>
    <p:sldId id="258" r:id="rId39"/>
    <p:sldId id="470" r:id="rId40"/>
    <p:sldId id="471" r:id="rId41"/>
    <p:sldId id="261" r:id="rId42"/>
    <p:sldId id="262" r:id="rId43"/>
    <p:sldId id="265" r:id="rId44"/>
    <p:sldId id="263" r:id="rId45"/>
    <p:sldId id="266" r:id="rId46"/>
    <p:sldId id="267" r:id="rId47"/>
    <p:sldId id="268" r:id="rId48"/>
    <p:sldId id="272" r:id="rId49"/>
    <p:sldId id="472" r:id="rId50"/>
    <p:sldId id="421" r:id="rId51"/>
    <p:sldId id="422" r:id="rId52"/>
    <p:sldId id="372" r:id="rId53"/>
    <p:sldId id="373" r:id="rId54"/>
    <p:sldId id="374" r:id="rId55"/>
    <p:sldId id="375" r:id="rId56"/>
    <p:sldId id="376" r:id="rId57"/>
    <p:sldId id="377" r:id="rId58"/>
    <p:sldId id="446" r:id="rId59"/>
    <p:sldId id="447" r:id="rId60"/>
    <p:sldId id="448" r:id="rId61"/>
    <p:sldId id="449" r:id="rId62"/>
    <p:sldId id="450" r:id="rId63"/>
    <p:sldId id="451" r:id="rId64"/>
    <p:sldId id="452" r:id="rId65"/>
    <p:sldId id="453" r:id="rId66"/>
    <p:sldId id="464" r:id="rId67"/>
    <p:sldId id="465" r:id="rId68"/>
    <p:sldId id="466" r:id="rId69"/>
    <p:sldId id="467" r:id="rId70"/>
    <p:sldId id="468" r:id="rId71"/>
    <p:sldId id="454" r:id="rId72"/>
    <p:sldId id="455" r:id="rId73"/>
    <p:sldId id="456" r:id="rId74"/>
    <p:sldId id="457" r:id="rId75"/>
    <p:sldId id="458" r:id="rId76"/>
    <p:sldId id="459" r:id="rId77"/>
    <p:sldId id="460" r:id="rId78"/>
    <p:sldId id="461" r:id="rId79"/>
    <p:sldId id="462" r:id="rId80"/>
    <p:sldId id="463" r:id="rId81"/>
    <p:sldId id="469" r:id="rId82"/>
    <p:sldId id="273" r:id="rId83"/>
    <p:sldId id="274" r:id="rId84"/>
    <p:sldId id="275" r:id="rId85"/>
    <p:sldId id="276" r:id="rId86"/>
    <p:sldId id="277" r:id="rId87"/>
    <p:sldId id="278" r:id="rId88"/>
    <p:sldId id="279" r:id="rId89"/>
    <p:sldId id="280" r:id="rId90"/>
    <p:sldId id="281" r:id="rId91"/>
    <p:sldId id="282" r:id="rId92"/>
    <p:sldId id="283" r:id="rId93"/>
    <p:sldId id="284" r:id="rId94"/>
    <p:sldId id="285" r:id="rId95"/>
    <p:sldId id="286" r:id="rId96"/>
    <p:sldId id="287" r:id="rId97"/>
    <p:sldId id="288" r:id="rId98"/>
    <p:sldId id="289" r:id="rId99"/>
    <p:sldId id="290" r:id="rId100"/>
    <p:sldId id="291" r:id="rId101"/>
    <p:sldId id="320" r:id="rId102"/>
    <p:sldId id="321" r:id="rId103"/>
    <p:sldId id="322" r:id="rId104"/>
    <p:sldId id="323" r:id="rId105"/>
    <p:sldId id="324" r:id="rId106"/>
    <p:sldId id="325" r:id="rId107"/>
    <p:sldId id="326" r:id="rId108"/>
    <p:sldId id="327" r:id="rId109"/>
    <p:sldId id="350" r:id="rId110"/>
    <p:sldId id="351"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0"/>
    <a:srgbClr val="0066FF"/>
    <a:srgbClr val="0B02BE"/>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9" autoAdjust="0"/>
    <p:restoredTop sz="71292" autoAdjust="0"/>
  </p:normalViewPr>
  <p:slideViewPr>
    <p:cSldViewPr snapToGrid="0">
      <p:cViewPr varScale="1">
        <p:scale>
          <a:sx n="91" d="100"/>
          <a:sy n="91" d="100"/>
        </p:scale>
        <p:origin x="738" y="90"/>
      </p:cViewPr>
      <p:guideLst/>
    </p:cSldViewPr>
  </p:slideViewPr>
  <p:notesTextViewPr>
    <p:cViewPr>
      <p:scale>
        <a:sx n="1" d="1"/>
        <a:sy n="1" d="1"/>
      </p:scale>
      <p:origin x="0" y="0"/>
    </p:cViewPr>
  </p:notesTextViewPr>
  <p:sorterViewPr>
    <p:cViewPr varScale="1">
      <p:scale>
        <a:sx n="100" d="100"/>
        <a:sy n="100" d="100"/>
      </p:scale>
      <p:origin x="0" y="-251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3E743-3AE0-4496-BAA2-E5979DC341B9}" type="datetimeFigureOut">
              <a:rPr lang="en-US" smtClean="0"/>
              <a:t>11/13/2023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3C513-7B74-4C6D-B066-07EE47E46F38}" type="slidenum">
              <a:rPr lang="en-US" smtClean="0"/>
              <a:t>‹#›</a:t>
            </a:fld>
            <a:endParaRPr lang="en-US" dirty="0"/>
          </a:p>
        </p:txBody>
      </p:sp>
    </p:spTree>
    <p:extLst>
      <p:ext uri="{BB962C8B-B14F-4D97-AF65-F5344CB8AC3E}">
        <p14:creationId xmlns:p14="http://schemas.microsoft.com/office/powerpoint/2010/main" val="18599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hdr" sz="quarter"/>
          </p:nvPr>
        </p:nvSpPr>
        <p:spPr>
          <a:ln/>
        </p:spPr>
        <p:txBody>
          <a:bodyPr/>
          <a:lstStyle/>
          <a:p>
            <a:r>
              <a:rPr lang="en-US" dirty="0"/>
              <a:t>10. Inversion for acoustic and elastic impedance</a:t>
            </a: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r>
              <a:rPr lang="en-US" dirty="0"/>
              <a:t>The quality of any seismic inversion is only as good as the data that is provided to it. Common errors include incorrect velocities resulting in residual moveout errors, crossing noise, migration stretch, and multiples.</a:t>
            </a:r>
          </a:p>
        </p:txBody>
      </p:sp>
    </p:spTree>
    <p:extLst>
      <p:ext uri="{BB962C8B-B14F-4D97-AF65-F5344CB8AC3E}">
        <p14:creationId xmlns:p14="http://schemas.microsoft.com/office/powerpoint/2010/main" val="3057543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defTabSz="905256" eaLnBrk="1" fontAlgn="auto" hangingPunct="1">
              <a:spcBef>
                <a:spcPts val="0"/>
              </a:spcBef>
              <a:spcAft>
                <a:spcPts val="0"/>
              </a:spcAft>
            </a:pPr>
            <a:r>
              <a:rPr lang="en-US" dirty="0">
                <a:latin typeface="+mn-lt"/>
              </a:rPr>
              <a:t>Simplified stratigraphic column of the Fort Worth Basin in Wise County (Silva, 2013). The Barnett Shale lies between two prominent limestone and it lies directly on the Viola Limestone in our testing survey.</a:t>
            </a:r>
          </a:p>
          <a:p>
            <a:endParaRPr lang="en-US" dirty="0"/>
          </a:p>
        </p:txBody>
      </p:sp>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fld id="{C62C8BE0-8255-4EDD-8233-BFFE1CD85A59}" type="slidenum">
              <a:rPr lang="en-US" smtClean="0"/>
              <a:t>10</a:t>
            </a:fld>
            <a:endParaRPr lang="en-US" dirty="0"/>
          </a:p>
        </p:txBody>
      </p:sp>
    </p:spTree>
    <p:extLst>
      <p:ext uri="{BB962C8B-B14F-4D97-AF65-F5344CB8AC3E}">
        <p14:creationId xmlns:p14="http://schemas.microsoft.com/office/powerpoint/2010/main" val="1108115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Vertical</a:t>
            </a:r>
            <a:r>
              <a:rPr lang="en-US" baseline="0" dirty="0"/>
              <a:t> slices generated with and without PLSM interpolation. One of the advantages of PLSM is amplitude balancing. The least-squares objective is to find a reflectivity that when forward model (demigrated) best represents the data measured on the surface. If more than one trace falls within a demigrated bin, the result is an increase in the number of constraints and hence confidence in our result, and not an increase in the amplitude of the subsurface event.</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225139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C000"/>
                </a:solidFill>
                <a:effectLst>
                  <a:outerShdw blurRad="38100" dist="38100" dir="2700000" algn="tl">
                    <a:srgbClr val="000000">
                      <a:alpha val="43137"/>
                    </a:srgbClr>
                  </a:outerShdw>
                </a:effectLst>
              </a:rPr>
              <a:t>Coherence computed from amplitude volumes </a:t>
            </a:r>
            <a:r>
              <a:rPr lang="en-US" sz="1200" i="1" dirty="0">
                <a:solidFill>
                  <a:srgbClr val="FFC000"/>
                </a:solidFill>
                <a:effectLst>
                  <a:outerShdw blurRad="38100" dist="38100" dir="2700000" algn="tl">
                    <a:srgbClr val="000000">
                      <a:alpha val="43137"/>
                    </a:srgbClr>
                  </a:outerShdw>
                </a:effectLst>
              </a:rPr>
              <a:t>without</a:t>
            </a:r>
            <a:r>
              <a:rPr lang="en-US" sz="1200" dirty="0">
                <a:solidFill>
                  <a:srgbClr val="FFC000"/>
                </a:solidFill>
                <a:effectLst>
                  <a:outerShdw blurRad="38100" dist="38100" dir="2700000" algn="tl">
                    <a:srgbClr val="000000">
                      <a:alpha val="43137"/>
                    </a:srgbClr>
                  </a:outerShdw>
                </a:effectLst>
              </a:rPr>
              <a:t>  interpolation. The edges are somewhat diffuse.</a:t>
            </a:r>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6601353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C000"/>
                </a:solidFill>
                <a:effectLst>
                  <a:outerShdw blurRad="38100" dist="38100" dir="2700000" algn="tl">
                    <a:srgbClr val="000000">
                      <a:alpha val="43137"/>
                    </a:srgbClr>
                  </a:outerShdw>
                </a:effectLst>
              </a:rPr>
              <a:t>Coherence computed from amplitude volumes </a:t>
            </a:r>
            <a:r>
              <a:rPr lang="en-US" sz="1200" i="0" dirty="0">
                <a:solidFill>
                  <a:srgbClr val="FFC000"/>
                </a:solidFill>
                <a:effectLst>
                  <a:outerShdw blurRad="38100" dist="38100" dir="2700000" algn="tl">
                    <a:srgbClr val="000000">
                      <a:alpha val="43137"/>
                    </a:srgbClr>
                  </a:outerShdw>
                </a:effectLst>
              </a:rPr>
              <a:t>generated </a:t>
            </a:r>
            <a:r>
              <a:rPr lang="en-US" sz="1200" i="1" dirty="0">
                <a:solidFill>
                  <a:srgbClr val="FFC000"/>
                </a:solidFill>
                <a:effectLst>
                  <a:outerShdw blurRad="38100" dist="38100" dir="2700000" algn="tl">
                    <a:srgbClr val="000000">
                      <a:alpha val="43137"/>
                    </a:srgbClr>
                  </a:outerShdw>
                </a:effectLst>
              </a:rPr>
              <a:t>with</a:t>
            </a:r>
            <a:r>
              <a:rPr lang="en-US" sz="1200" i="1" baseline="0" dirty="0">
                <a:solidFill>
                  <a:srgbClr val="FFC000"/>
                </a:solidFill>
                <a:effectLst>
                  <a:outerShdw blurRad="38100" dist="38100" dir="2700000" algn="tl">
                    <a:srgbClr val="000000">
                      <a:alpha val="43137"/>
                    </a:srgbClr>
                  </a:outerShdw>
                </a:effectLst>
              </a:rPr>
              <a:t> PLSM</a:t>
            </a:r>
            <a:r>
              <a:rPr lang="en-US" sz="1200" dirty="0">
                <a:solidFill>
                  <a:srgbClr val="FFC000"/>
                </a:solidFill>
                <a:effectLst>
                  <a:outerShdw blurRad="38100" dist="38100" dir="2700000" algn="tl">
                    <a:srgbClr val="000000">
                      <a:alpha val="43137"/>
                    </a:srgbClr>
                  </a:outerShdw>
                </a:effectLst>
              </a:rPr>
              <a:t> interpolation. The edges are sharper and acquisition footprint is minimized.</a:t>
            </a:r>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42909790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Good</a:t>
            </a:r>
            <a:r>
              <a:rPr lang="en-US" baseline="0" dirty="0"/>
              <a:t> images require wrestling with the data. You may also wish to hide your identity. Imagen </a:t>
            </a:r>
            <a:r>
              <a:rPr lang="en-US" baseline="0" dirty="0" err="1"/>
              <a:t>cortesia</a:t>
            </a:r>
            <a:r>
              <a:rPr lang="en-US" baseline="0" dirty="0"/>
              <a:t> de Alfredo Ferndadez.</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46858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a:t>
            </a:r>
            <a:r>
              <a:rPr lang="en-US" baseline="0" dirty="0"/>
              <a:t> representative isotropic prestack time-migrated gather over a Barnett Shale play. Target depth is at </a:t>
            </a:r>
            <a:r>
              <a:rPr lang="en-US" i="1" baseline="0" dirty="0"/>
              <a:t>t</a:t>
            </a:r>
            <a:r>
              <a:rPr lang="en-US" baseline="0" dirty="0"/>
              <a:t>=1.2 s. Vertical transverse isotropy gives rise to hockey stick move at the far offset. velocities increase with the angle of incidence. (b) The most common way of dealing with anisotropy is to simply mute the farthest offsets. (c) By correcting the input data for anisotropy and using a non-hyperbolic non-stretch NMO correction, one can preserve both the information content and the resolution of the farther offset traces. (After Zhang et al., 2014).</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29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latin typeface="+mn-lt"/>
              </a:rPr>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179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latin typeface="+mn-lt"/>
              </a:rPr>
              <a:t>Stacked sections after (a) conventional migrated gathers with 130% muting criteria and (b) the same gathers after nonhyperbolic moveout corrects and nonstretch NMO correction. The target Barnett Shale lies between </a:t>
            </a:r>
            <a:r>
              <a:rPr lang="en-US" i="1" dirty="0">
                <a:latin typeface="+mn-lt"/>
              </a:rPr>
              <a:t>t</a:t>
            </a:r>
            <a:r>
              <a:rPr lang="en-US" dirty="0">
                <a:latin typeface="+mn-lt"/>
              </a:rPr>
              <a:t>=1.1</a:t>
            </a:r>
            <a:r>
              <a:rPr lang="en-US" i="1" dirty="0">
                <a:latin typeface="+mn-lt"/>
              </a:rPr>
              <a:t>s</a:t>
            </a:r>
            <a:r>
              <a:rPr lang="en-US" dirty="0">
                <a:latin typeface="+mn-lt"/>
              </a:rPr>
              <a:t> and </a:t>
            </a:r>
            <a:r>
              <a:rPr lang="en-US" i="1" dirty="0">
                <a:latin typeface="+mn-lt"/>
              </a:rPr>
              <a:t>t</a:t>
            </a:r>
            <a:r>
              <a:rPr lang="en-US" dirty="0">
                <a:latin typeface="+mn-lt"/>
              </a:rPr>
              <a:t>=1.3</a:t>
            </a:r>
            <a:r>
              <a:rPr lang="en-US" i="1" dirty="0">
                <a:latin typeface="+mn-lt"/>
              </a:rPr>
              <a:t>s</a:t>
            </a:r>
            <a:r>
              <a:rPr lang="en-US" dirty="0">
                <a:latin typeface="+mn-lt"/>
              </a:rPr>
              <a:t>. Note the improved stacking power indicated by red arrows and time resolution indicated by yellow arrow.  (After Zhang</a:t>
            </a:r>
            <a:r>
              <a:rPr lang="en-US" baseline="0" dirty="0">
                <a:latin typeface="+mn-lt"/>
              </a:rPr>
              <a:t> et al., 2014).</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407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latin typeface="+mn-lt"/>
              </a:rPr>
              <a:t>Velocity analysis results performed on the coarse grid (20x20) super gathers. (a) Stacking velocity from hyperbolic velocity analysis on the offset truncated gathers</a:t>
            </a:r>
            <a:endParaRPr lang="en-US" dirty="0"/>
          </a:p>
        </p:txBody>
      </p:sp>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pPr marL="0" marR="0" lvl="0" indent="0" algn="r" defTabSz="914400" rtl="0" eaLnBrk="1" fontAlgn="auto" latinLnBrk="0" hangingPunct="1">
              <a:lnSpc>
                <a:spcPct val="100000"/>
              </a:lnSpc>
              <a:spcBef>
                <a:spcPts val="0"/>
              </a:spcBef>
              <a:spcAft>
                <a:spcPts val="0"/>
              </a:spcAft>
              <a:buClrTx/>
              <a:buSzTx/>
              <a:buFontTx/>
              <a:buNone/>
              <a:tabLst/>
              <a:defRPr/>
            </a:pPr>
            <a:fld id="{C62C8BE0-8255-4EDD-8233-BFFE1CD85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51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defTabSz="905256" eaLnBrk="1" fontAlgn="auto" hangingPunct="1">
              <a:spcBef>
                <a:spcPts val="0"/>
              </a:spcBef>
              <a:spcAft>
                <a:spcPts val="0"/>
              </a:spcAft>
            </a:pPr>
            <a:r>
              <a:rPr lang="en-US" dirty="0">
                <a:latin typeface="+mn-lt"/>
              </a:rPr>
              <a:t>interval velocity converted from stacking velocity. The interval velocity is used for generating the initial target interval velocity and the initial interval anellipticity is set 0.</a:t>
            </a:r>
          </a:p>
          <a:p>
            <a:endParaRPr lang="en-US" dirty="0"/>
          </a:p>
        </p:txBody>
      </p:sp>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pPr marL="0" marR="0" lvl="0" indent="0" algn="r" defTabSz="914400" rtl="0" eaLnBrk="1" fontAlgn="auto" latinLnBrk="0" hangingPunct="1">
              <a:lnSpc>
                <a:spcPct val="100000"/>
              </a:lnSpc>
              <a:spcBef>
                <a:spcPts val="0"/>
              </a:spcBef>
              <a:spcAft>
                <a:spcPts val="0"/>
              </a:spcAft>
              <a:buClrTx/>
              <a:buSzTx/>
              <a:buFontTx/>
              <a:buNone/>
              <a:tabLst/>
              <a:defRPr/>
            </a:pPr>
            <a:fld id="{C62C8BE0-8255-4EDD-8233-BFFE1CD85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44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defTabSz="905256" eaLnBrk="1" fontAlgn="auto" hangingPunct="1">
              <a:spcBef>
                <a:spcPts val="0"/>
              </a:spcBef>
              <a:spcAft>
                <a:spcPts val="0"/>
              </a:spcAft>
            </a:pPr>
            <a:r>
              <a:rPr lang="en-US" dirty="0">
                <a:latin typeface="+mn-lt"/>
              </a:rPr>
              <a:t>Horizons used for parameterizing the model. There are 18 horizons in our testing, and we interpret those horizons on the stacked section that just use the near offset data (Figure 4) in the time migrated gathers.</a:t>
            </a:r>
          </a:p>
          <a:p>
            <a:endParaRPr lang="en-US" dirty="0"/>
          </a:p>
        </p:txBody>
      </p:sp>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pPr marL="0" marR="0" lvl="0" indent="0" algn="r" defTabSz="914400" rtl="0" eaLnBrk="1" fontAlgn="auto" latinLnBrk="0" hangingPunct="1">
              <a:lnSpc>
                <a:spcPct val="100000"/>
              </a:lnSpc>
              <a:spcBef>
                <a:spcPts val="0"/>
              </a:spcBef>
              <a:spcAft>
                <a:spcPts val="0"/>
              </a:spcAft>
              <a:buClrTx/>
              <a:buSzTx/>
              <a:buFontTx/>
              <a:buNone/>
              <a:tabLst/>
              <a:defRPr/>
            </a:pPr>
            <a:fld id="{C62C8BE0-8255-4EDD-8233-BFFE1CD85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859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latin typeface="+mn-lt"/>
                  </a:rPr>
                  <a:t>Optimized model results using the workflow shown in Figure 1. During the optimization procedure, we first update interval NMO velocity (a) </a:t>
                </a:r>
                <a14:m>
                  <m:oMath xmlns:m="http://schemas.openxmlformats.org/officeDocument/2006/math">
                    <m:sSub>
                      <m:sSubPr>
                        <m:ctrlPr>
                          <a:rPr lang="en-US" i="1">
                            <a:latin typeface="Cambria Math" panose="02040503050406030204" pitchFamily="18" charset="0"/>
                          </a:rPr>
                        </m:ctrlPr>
                      </m:sSubPr>
                      <m:e>
                        <m:r>
                          <a:rPr lang="el-GR" i="1">
                            <a:latin typeface="Cambria Math"/>
                          </a:rPr>
                          <m:t>𝑣</m:t>
                        </m:r>
                      </m:e>
                      <m:sub>
                        <m:r>
                          <a:rPr lang="en-US" i="1">
                            <a:latin typeface="Cambria Math"/>
                          </a:rPr>
                          <m:t>𝑛𝑚𝑜</m:t>
                        </m:r>
                      </m:sub>
                    </m:sSub>
                  </m:oMath>
                </a14:m>
                <a:r>
                  <a:rPr lang="en-US" dirty="0">
                    <a:latin typeface="+mn-lt"/>
                  </a:rPr>
                  <a:t> and (b) </a:t>
                </a:r>
                <a14:m>
                  <m:oMath xmlns:m="http://schemas.openxmlformats.org/officeDocument/2006/math">
                    <m:sSub>
                      <m:sSubPr>
                        <m:ctrlPr>
                          <a:rPr lang="en-US" i="1">
                            <a:latin typeface="Cambria Math" panose="02040503050406030204" pitchFamily="18" charset="0"/>
                          </a:rPr>
                        </m:ctrlPr>
                      </m:sSubPr>
                      <m:e>
                        <m:r>
                          <a:rPr lang="el-GR" i="1">
                            <a:latin typeface="Cambria Math"/>
                          </a:rPr>
                          <m:t>𝜂</m:t>
                        </m:r>
                      </m:e>
                      <m:sub>
                        <m:r>
                          <a:rPr lang="en-US" i="1">
                            <a:latin typeface="Cambria Math"/>
                          </a:rPr>
                          <m:t>𝑖𝑛𝑡</m:t>
                        </m:r>
                      </m:sub>
                    </m:sSub>
                  </m:oMath>
                </a14:m>
                <a:r>
                  <a:rPr lang="en-US" dirty="0">
                    <a:latin typeface="+mn-lt"/>
                  </a:rPr>
                  <a:t>, . Note optimal interval velocity has higher resolution compared to that of initial interval velocity. </a:t>
                </a:r>
                <a:endParaRPr lang="en-US" dirty="0"/>
              </a:p>
            </p:txBody>
          </p:sp>
        </mc:Choice>
        <mc:Fallback xmlns="">
          <p:sp>
            <p:nvSpPr>
              <p:cNvPr id="3" name="Notes Placeholder 2"/>
              <p:cNvSpPr>
                <a:spLocks noGrp="1"/>
              </p:cNvSpPr>
              <p:nvPr>
                <p:ph type="body" idx="1"/>
              </p:nvPr>
            </p:nvSpPr>
            <p:spPr/>
            <p:txBody>
              <a:bodyPr/>
              <a:lstStyle/>
              <a:p>
                <a:r>
                  <a:rPr lang="en-US" dirty="0">
                    <a:latin typeface="+mn-lt"/>
                  </a:rPr>
                  <a:t>Optimized model results using the workflow shown in Figure 1. During the optimization procedure, we first update interval NMO velocity (a) </a:t>
                </a:r>
                <a:r>
                  <a:rPr lang="el-GR" i="0">
                    <a:latin typeface="+mn-lt"/>
                  </a:rPr>
                  <a:t>𝑣</a:t>
                </a:r>
                <a:r>
                  <a:rPr lang="en-US" i="0">
                    <a:latin typeface="+mn-lt"/>
                  </a:rPr>
                  <a:t>_𝑛𝑚𝑜</a:t>
                </a:r>
                <a:r>
                  <a:rPr lang="en-US" dirty="0">
                    <a:latin typeface="+mn-lt"/>
                  </a:rPr>
                  <a:t> and (b) </a:t>
                </a:r>
                <a:r>
                  <a:rPr lang="el-GR" i="0">
                    <a:latin typeface="+mn-lt"/>
                  </a:rPr>
                  <a:t>𝜂</a:t>
                </a:r>
                <a:r>
                  <a:rPr lang="en-US" i="0">
                    <a:latin typeface="+mn-lt"/>
                  </a:rPr>
                  <a:t>_𝑖𝑛𝑡</a:t>
                </a:r>
                <a:r>
                  <a:rPr lang="en-US" dirty="0">
                    <a:latin typeface="+mn-lt"/>
                  </a:rPr>
                  <a:t>, </a:t>
                </a:r>
                <a:r>
                  <a:rPr lang="en-US" dirty="0">
                    <a:latin typeface="+mn-lt"/>
                  </a:rPr>
                  <a:t>. Note optimal interval velocity has higher resolution compared to that of initial interval velocity. </a:t>
                </a:r>
                <a:endParaRPr lang="en-US" dirty="0"/>
              </a:p>
            </p:txBody>
          </p:sp>
        </mc:Fallback>
      </mc:AlternateContent>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pPr marL="0" marR="0" lvl="0" indent="0" algn="r" defTabSz="914400" rtl="0" eaLnBrk="1" fontAlgn="auto" latinLnBrk="0" hangingPunct="1">
              <a:lnSpc>
                <a:spcPct val="100000"/>
              </a:lnSpc>
              <a:spcBef>
                <a:spcPts val="0"/>
              </a:spcBef>
              <a:spcAft>
                <a:spcPts val="0"/>
              </a:spcAft>
              <a:buClrTx/>
              <a:buSzTx/>
              <a:buFontTx/>
              <a:buNone/>
              <a:tabLst/>
              <a:defRPr/>
            </a:pPr>
            <a:fld id="{C62C8BE0-8255-4EDD-8233-BFFE1CD85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249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05256" eaLnBrk="1" fontAlgn="auto" hangingPunct="1">
                  <a:spcBef>
                    <a:spcPts val="0"/>
                  </a:spcBef>
                  <a:spcAft>
                    <a:spcPts val="0"/>
                  </a:spcAft>
                </a:pPr>
                <a:r>
                  <a:rPr lang="en-US" dirty="0">
                    <a:latin typeface="+mn-lt"/>
                  </a:rPr>
                  <a:t>Optimized model results using the workflow shown in Figure 1. During the optimization procedure, we first update interval NMO velocity (a) </a:t>
                </a:r>
                <a14:m>
                  <m:oMath xmlns:m="http://schemas.openxmlformats.org/officeDocument/2006/math">
                    <m:sSub>
                      <m:sSubPr>
                        <m:ctrlPr>
                          <a:rPr lang="en-US" i="1">
                            <a:latin typeface="Cambria Math" panose="02040503050406030204" pitchFamily="18" charset="0"/>
                          </a:rPr>
                        </m:ctrlPr>
                      </m:sSubPr>
                      <m:e>
                        <m:r>
                          <a:rPr lang="el-GR" i="1">
                            <a:latin typeface="Cambria Math"/>
                          </a:rPr>
                          <m:t>𝑣</m:t>
                        </m:r>
                      </m:e>
                      <m:sub>
                        <m:r>
                          <a:rPr lang="en-US" i="1">
                            <a:latin typeface="Cambria Math"/>
                          </a:rPr>
                          <m:t>𝑛𝑚𝑜</m:t>
                        </m:r>
                      </m:sub>
                    </m:sSub>
                  </m:oMath>
                </a14:m>
                <a:r>
                  <a:rPr lang="en-US" dirty="0">
                    <a:latin typeface="+mn-lt"/>
                  </a:rPr>
                  <a:t> and (b) </a:t>
                </a:r>
                <a14:m>
                  <m:oMath xmlns:m="http://schemas.openxmlformats.org/officeDocument/2006/math">
                    <m:sSub>
                      <m:sSubPr>
                        <m:ctrlPr>
                          <a:rPr lang="en-US" i="1">
                            <a:latin typeface="Cambria Math" panose="02040503050406030204" pitchFamily="18" charset="0"/>
                          </a:rPr>
                        </m:ctrlPr>
                      </m:sSubPr>
                      <m:e>
                        <m:r>
                          <a:rPr lang="el-GR" i="1">
                            <a:latin typeface="Cambria Math"/>
                          </a:rPr>
                          <m:t>𝜂</m:t>
                        </m:r>
                      </m:e>
                      <m:sub>
                        <m:r>
                          <a:rPr lang="en-US" i="1">
                            <a:latin typeface="Cambria Math"/>
                          </a:rPr>
                          <m:t>𝑖𝑛𝑡</m:t>
                        </m:r>
                      </m:sub>
                    </m:sSub>
                  </m:oMath>
                </a14:m>
                <a:r>
                  <a:rPr lang="en-US" dirty="0">
                    <a:latin typeface="+mn-lt"/>
                  </a:rPr>
                  <a:t>, </a:t>
                </a:r>
                <a:endParaRPr lang="en-US" dirty="0"/>
              </a:p>
              <a:p>
                <a:endParaRPr lang="en-US" dirty="0"/>
              </a:p>
            </p:txBody>
          </p:sp>
        </mc:Choice>
        <mc:Fallback xmlns="">
          <p:sp>
            <p:nvSpPr>
              <p:cNvPr id="3" name="Notes Placeholder 2"/>
              <p:cNvSpPr>
                <a:spLocks noGrp="1"/>
              </p:cNvSpPr>
              <p:nvPr>
                <p:ph type="body" idx="1"/>
              </p:nvPr>
            </p:nvSpPr>
            <p:spPr/>
            <p:txBody>
              <a:bodyPr/>
              <a:lstStyle/>
              <a:p>
                <a:pPr defTabSz="905256" eaLnBrk="1" fontAlgn="auto" hangingPunct="1">
                  <a:spcBef>
                    <a:spcPts val="0"/>
                  </a:spcBef>
                  <a:spcAft>
                    <a:spcPts val="0"/>
                  </a:spcAft>
                </a:pPr>
                <a:r>
                  <a:rPr lang="en-US" dirty="0">
                    <a:latin typeface="+mn-lt"/>
                  </a:rPr>
                  <a:t>Optimized model results using the workflow shown in Figure 1. During the optimization procedure, we first update interval NMO velocity (a) </a:t>
                </a:r>
                <a:r>
                  <a:rPr lang="el-GR" i="0">
                    <a:latin typeface="Cambria Math"/>
                  </a:rPr>
                  <a:t>𝑣</a:t>
                </a:r>
                <a:r>
                  <a:rPr lang="en-US" i="0">
                    <a:latin typeface="Cambria Math"/>
                  </a:rPr>
                  <a:t>_𝑛𝑚𝑜</a:t>
                </a:r>
                <a:r>
                  <a:rPr lang="en-US" dirty="0">
                    <a:latin typeface="+mn-lt"/>
                  </a:rPr>
                  <a:t> and (b) </a:t>
                </a:r>
                <a:r>
                  <a:rPr lang="el-GR" i="0">
                    <a:latin typeface="Cambria Math"/>
                  </a:rPr>
                  <a:t>𝜂</a:t>
                </a:r>
                <a:r>
                  <a:rPr lang="en-US" i="0">
                    <a:latin typeface="Cambria Math"/>
                  </a:rPr>
                  <a:t>_𝑖𝑛𝑡</a:t>
                </a:r>
                <a:r>
                  <a:rPr lang="en-US" dirty="0">
                    <a:latin typeface="+mn-lt"/>
                  </a:rPr>
                  <a:t>, </a:t>
                </a:r>
                <a:endParaRPr lang="en-US" dirty="0"/>
              </a:p>
              <a:p>
                <a:endParaRPr lang="en-US" dirty="0"/>
              </a:p>
            </p:txBody>
          </p:sp>
        </mc:Fallback>
      </mc:AlternateContent>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pPr marL="0" marR="0" lvl="0" indent="0" algn="r" defTabSz="914400" rtl="0" eaLnBrk="1" fontAlgn="auto" latinLnBrk="0" hangingPunct="1">
              <a:lnSpc>
                <a:spcPct val="100000"/>
              </a:lnSpc>
              <a:spcBef>
                <a:spcPts val="0"/>
              </a:spcBef>
              <a:spcAft>
                <a:spcPts val="0"/>
              </a:spcAft>
              <a:buClrTx/>
              <a:buSzTx/>
              <a:buFontTx/>
              <a:buNone/>
              <a:tabLst/>
              <a:defRPr/>
            </a:pPr>
            <a:fld id="{C62C8BE0-8255-4EDD-8233-BFFE1CD85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040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Stacking velocity from</a:t>
            </a:r>
            <a:r>
              <a:rPr lang="en-US" baseline="0" dirty="0"/>
              <a:t> high resolution velocity analysis.</a:t>
            </a:r>
            <a:endParaRPr lang="en-US" dirty="0"/>
          </a:p>
        </p:txBody>
      </p:sp>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pPr marL="0" marR="0" lvl="0" indent="0" algn="r" defTabSz="914400" rtl="0" eaLnBrk="1" fontAlgn="auto" latinLnBrk="0" hangingPunct="1">
              <a:lnSpc>
                <a:spcPct val="100000"/>
              </a:lnSpc>
              <a:spcBef>
                <a:spcPts val="0"/>
              </a:spcBef>
              <a:spcAft>
                <a:spcPts val="0"/>
              </a:spcAft>
              <a:buClrTx/>
              <a:buSzTx/>
              <a:buFontTx/>
              <a:buNone/>
              <a:tabLst/>
              <a:defRPr/>
            </a:pPr>
            <a:fld id="{C62C8BE0-8255-4EDD-8233-BFFE1CD85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36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r>
              <a:rPr lang="en-US" dirty="0"/>
              <a:t>15. Data conditioning</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r>
              <a:rPr lang="en-US" dirty="0"/>
              <a:t>Learner objectives for this lecture.</a:t>
            </a:r>
          </a:p>
        </p:txBody>
      </p:sp>
    </p:spTree>
    <p:extLst>
      <p:ext uri="{BB962C8B-B14F-4D97-AF65-F5344CB8AC3E}">
        <p14:creationId xmlns:p14="http://schemas.microsoft.com/office/powerpoint/2010/main" val="2591473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defTabSz="905256" eaLnBrk="1" fontAlgn="auto" hangingPunct="1">
              <a:spcBef>
                <a:spcPts val="0"/>
              </a:spcBef>
              <a:spcAft>
                <a:spcPts val="0"/>
              </a:spcAft>
            </a:pPr>
            <a:r>
              <a:rPr lang="en-US" dirty="0"/>
              <a:t>Stacking anellipticity from</a:t>
            </a:r>
            <a:r>
              <a:rPr lang="en-US" baseline="0" dirty="0"/>
              <a:t> high resolution velocity analysis.</a:t>
            </a:r>
            <a:endParaRPr lang="en-US" dirty="0"/>
          </a:p>
          <a:p>
            <a:endParaRPr lang="en-US" dirty="0"/>
          </a:p>
        </p:txBody>
      </p:sp>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pPr marL="0" marR="0" lvl="0" indent="0" algn="r" defTabSz="914400" rtl="0" eaLnBrk="1" fontAlgn="auto" latinLnBrk="0" hangingPunct="1">
              <a:lnSpc>
                <a:spcPct val="100000"/>
              </a:lnSpc>
              <a:spcBef>
                <a:spcPts val="0"/>
              </a:spcBef>
              <a:spcAft>
                <a:spcPts val="0"/>
              </a:spcAft>
              <a:buClrTx/>
              <a:buSzTx/>
              <a:buFontTx/>
              <a:buNone/>
              <a:tabLst/>
              <a:defRPr/>
            </a:pPr>
            <a:fld id="{C62C8BE0-8255-4EDD-8233-BFFE1CD85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736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15. Data conditioning</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r>
              <a:rPr lang="en-US" dirty="0"/>
              <a:t>Learner objectives for this lecture.</a:t>
            </a:r>
          </a:p>
        </p:txBody>
      </p:sp>
    </p:spTree>
    <p:extLst>
      <p:ext uri="{BB962C8B-B14F-4D97-AF65-F5344CB8AC3E}">
        <p14:creationId xmlns:p14="http://schemas.microsoft.com/office/powerpoint/2010/main" val="2005712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non-stretch NMO procedure using a matching pursuit algorithm. In this model, the wavelet is considered to carry information about the travel time and amplitude of the reflection coefficient spikes. The envelope of the source wavelet is assumed to be centered around these spikes. Thus, one first computes the envelopes and their times on the uncorrected data. These time of the reflections spikes are then corrected, and the wavelets moved as a whole, without stretching, along with it.</a:t>
            </a:r>
          </a:p>
          <a:p>
            <a:endParaRPr lang="en-US" dirty="0"/>
          </a:p>
          <a:p>
            <a:r>
              <a:rPr lang="en-US" dirty="0"/>
              <a:t>The process begins with the strongest wavelets, leaving a residual. At the next iteration, one moves the strongest wavelet on the residual, continuing until the some user-defined percentage of the energy (e.g. 99.9%) has been corrected.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3C513-7B74-4C6D-B066-07EE47E46F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59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r>
              <a:rPr lang="en-US" dirty="0"/>
              <a:t>A time-migrated gather after application of reverse moveout.</a:t>
            </a:r>
          </a:p>
        </p:txBody>
      </p:sp>
      <p:sp>
        <p:nvSpPr>
          <p:cNvPr id="4" name="Slide Number Placeholder 3"/>
          <p:cNvSpPr>
            <a:spLocks noGrp="1"/>
          </p:cNvSpPr>
          <p:nvPr>
            <p:ph type="sldNum" sz="quarter" idx="10"/>
          </p:nvPr>
        </p:nvSpPr>
        <p:spPr>
          <a:xfrm>
            <a:off x="3970938" y="8772668"/>
            <a:ext cx="3037840" cy="461804"/>
          </a:xfrm>
          <a:prstGeom prst="rect">
            <a:avLst/>
          </a:prstGeom>
        </p:spPr>
        <p:txBody>
          <a:bodyPr lIns="92830" tIns="46415" rIns="92830" bIns="46415"/>
          <a:lstStyle/>
          <a:p>
            <a:pPr marL="0" marR="0" lvl="0" indent="0" algn="r" defTabSz="914400" rtl="0" eaLnBrk="1" fontAlgn="auto" latinLnBrk="0" hangingPunct="1">
              <a:lnSpc>
                <a:spcPct val="100000"/>
              </a:lnSpc>
              <a:spcBef>
                <a:spcPts val="0"/>
              </a:spcBef>
              <a:spcAft>
                <a:spcPts val="0"/>
              </a:spcAft>
              <a:buClrTx/>
              <a:buSzTx/>
              <a:buFontTx/>
              <a:buNone/>
              <a:tabLst/>
              <a:defRPr/>
            </a:pPr>
            <a:fld id="{6E38B63E-BA30-4B6B-8127-91D0411805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25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NMO-corrected gather. The larger offsets exceed 50% stretch and have been muted.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3C513-7B74-4C6D-B066-07EE47E46F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815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r>
              <a:rPr lang="en-US" dirty="0"/>
              <a:t>The nonstretch NMO gather. Note that the larger offsets no longer need to be muted.</a:t>
            </a:r>
          </a:p>
        </p:txBody>
      </p:sp>
      <p:sp>
        <p:nvSpPr>
          <p:cNvPr id="4" name="Slide Number Placeholder 3"/>
          <p:cNvSpPr>
            <a:spLocks noGrp="1"/>
          </p:cNvSpPr>
          <p:nvPr>
            <p:ph type="sldNum" sz="quarter" idx="10"/>
          </p:nvPr>
        </p:nvSpPr>
        <p:spPr>
          <a:xfrm>
            <a:off x="3970938" y="8772668"/>
            <a:ext cx="3037840" cy="461804"/>
          </a:xfrm>
          <a:prstGeom prst="rect">
            <a:avLst/>
          </a:prstGeom>
        </p:spPr>
        <p:txBody>
          <a:bodyPr lIns="92830" tIns="46415" rIns="92830" bIns="46415"/>
          <a:lstStyle/>
          <a:p>
            <a:pPr marL="0" marR="0" lvl="0" indent="0" algn="r" defTabSz="914400" rtl="0" eaLnBrk="1" fontAlgn="auto" latinLnBrk="0" hangingPunct="1">
              <a:lnSpc>
                <a:spcPct val="100000"/>
              </a:lnSpc>
              <a:spcBef>
                <a:spcPts val="0"/>
              </a:spcBef>
              <a:spcAft>
                <a:spcPts val="0"/>
              </a:spcAft>
              <a:buClrTx/>
              <a:buSzTx/>
              <a:buFontTx/>
              <a:buNone/>
              <a:tabLst/>
              <a:defRPr/>
            </a:pPr>
            <a:fld id="{6E38B63E-BA30-4B6B-8127-91D0411805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28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 Original migrated data with a 30% stretch mute. (b) The same gather after RNMO followed by MPNMO showing the increase in far-offset information. (After Mutlu and Marfurt, 2015).</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289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Frequency spectrum of the stacked original “final product” prestack time-migrated data (in blue) and after detailed velocity analysis and an MPNMO correction (in orange). The overlap area appears as purple. No postmigration spectral balancing has been applied to either volume such that the differences are due to better event alignment and reduction of migration stretch.</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146756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15. Data conditioning</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r>
              <a:rPr lang="en-US" dirty="0"/>
              <a:t>Learner objectives for this lecture.</a:t>
            </a:r>
          </a:p>
        </p:txBody>
      </p:sp>
    </p:spTree>
    <p:extLst>
      <p:ext uri="{BB962C8B-B14F-4D97-AF65-F5344CB8AC3E}">
        <p14:creationId xmlns:p14="http://schemas.microsoft.com/office/powerpoint/2010/main" val="1273492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prestack structure-oriented filtering workflow. The algorithm is similar to poststack SOF. However, instead of filtering 9 adjacent traces, one might filter 9 adjacent traces from 3 adjacent offsets, or 27 traces at a time. The algorithm can also work on azimuthally limited migrated gathers.</a:t>
            </a:r>
          </a:p>
        </p:txBody>
      </p:sp>
      <p:sp>
        <p:nvSpPr>
          <p:cNvPr id="4" name="Slide Number Placeholder 3"/>
          <p:cNvSpPr>
            <a:spLocks noGrp="1"/>
          </p:cNvSpPr>
          <p:nvPr>
            <p:ph type="sldNum" sz="quarter" idx="10"/>
          </p:nvPr>
        </p:nvSpPr>
        <p:spPr/>
        <p:txBody>
          <a:bodyPr/>
          <a:lstStyle/>
          <a:p>
            <a:fld id="{81F3C513-7B74-4C6D-B066-07EE47E46F38}" type="slidenum">
              <a:rPr lang="en-US" smtClean="0"/>
              <a:t>29</a:t>
            </a:fld>
            <a:endParaRPr lang="en-US" dirty="0"/>
          </a:p>
        </p:txBody>
      </p:sp>
    </p:spTree>
    <p:extLst>
      <p:ext uri="{BB962C8B-B14F-4D97-AF65-F5344CB8AC3E}">
        <p14:creationId xmlns:p14="http://schemas.microsoft.com/office/powerpoint/2010/main" val="1373516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r>
              <a:rPr lang="en-US" dirty="0"/>
              <a:t>15. Data conditioning</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r>
              <a:rPr lang="en-US" dirty="0"/>
              <a:t>Learner objectives for this lecture.</a:t>
            </a:r>
          </a:p>
        </p:txBody>
      </p:sp>
    </p:spTree>
    <p:extLst>
      <p:ext uri="{BB962C8B-B14F-4D97-AF65-F5344CB8AC3E}">
        <p14:creationId xmlns:p14="http://schemas.microsoft.com/office/powerpoint/2010/main" val="2662280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Migrated common reflection point gathers (a) before, and (b) after edge-preserving prestack structure-oriented filtering. (c) The rejected noise plotted at the same scale. The Chicontepec reservoir falls between the orange and blue picks. Note the improve signal-to-noise ratio after prestack SOF. (After Mutlu and Marfurt, 2015)</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982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seismic line through (a) the original prestack time-migrated data volume, and (b) after improved velocity analysis and nonstretch NMO. (c) Vertical resolution is improved and faults are better imaged. (After Mutlu and Marfurt, 2015). </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376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A representative line through the (a) P-impedance and (b) S-impedance volumes computed from the conditioned data volume. The Chicontepec sandstones appear as high-impedance, purple lenses within the lower impedance shales. Note the excellent shear impedance well tie. Because of the rock properties, the S-impedance provides better discrimination between sands and shales than</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1173415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Coherence slices computed from (Left)</a:t>
            </a:r>
            <a:r>
              <a:rPr lang="en-US" baseline="0" dirty="0"/>
              <a:t> </a:t>
            </a:r>
            <a:r>
              <a:rPr lang="en-US" dirty="0"/>
              <a:t>the original data and (Right)</a:t>
            </a:r>
            <a:r>
              <a:rPr lang="en-US" baseline="0" dirty="0"/>
              <a:t> </a:t>
            </a:r>
            <a:r>
              <a:rPr lang="en-US" dirty="0"/>
              <a:t>preconditioned</a:t>
            </a:r>
            <a:r>
              <a:rPr lang="en-US" baseline="0" dirty="0"/>
              <a:t> data</a:t>
            </a:r>
            <a:r>
              <a:rPr lang="en-US" dirty="0"/>
              <a:t>. Counterintuitively, improved lateral resolution and reduced smearing results in a </a:t>
            </a:r>
            <a:r>
              <a:rPr lang="en-US" i="1" dirty="0"/>
              <a:t>less</a:t>
            </a:r>
            <a:r>
              <a:rPr lang="en-US" dirty="0"/>
              <a:t> coherent image, delineating more edges.</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670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 flat-layered geology and vertical incidence almost 100% of the near-offset reflected energy consists of PP reflections. At farther offset, the P wave energy </a:t>
            </a:r>
            <a:r>
              <a:rPr lang="en-US" sz="1200" u="sng"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converted to PP and PS reflection</a:t>
            </a:r>
            <a:r>
              <a:rPr lang="en-US" sz="1200" u="sng"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and transmission</a:t>
            </a:r>
            <a:r>
              <a:rPr lang="en-US" sz="1200" u="sng"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which leads to </a:t>
            </a:r>
            <a:r>
              <a:rPr lang="en-US" sz="1200" u="sng"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PP reflection at far offset sensitive to both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S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ρ</a:t>
            </a:r>
            <a:r>
              <a:rPr lang="en-US" sz="1200"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Unless we acquire multicomponent data, we do not directly measure the PS reflection events. Rather, it is the sensitivity </a:t>
            </a:r>
            <a:r>
              <a:rPr lang="en-US" sz="1200" kern="1200" dirty="0">
                <a:solidFill>
                  <a:schemeClr val="tx1"/>
                </a:solidFill>
                <a:effectLst/>
                <a:latin typeface="+mn-lt"/>
                <a:ea typeface="+mn-ea"/>
                <a:cs typeface="+mn-cs"/>
              </a:rPr>
              <a:t>of the PP reflection events to incident angle that allows us to invert for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ρ</a:t>
            </a:r>
            <a:r>
              <a:rPr lang="en-US" sz="1200" strike="sngStrik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three-term approximation of the Zoeppritz’s equations developed by Aki and Richards (1980) show that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ρ</a:t>
            </a:r>
            <a:r>
              <a:rPr lang="en-US" sz="1200" kern="1200" dirty="0">
                <a:solidFill>
                  <a:schemeClr val="tx1"/>
                </a:solidFill>
                <a:effectLst/>
                <a:latin typeface="+mn-lt"/>
                <a:ea typeface="+mn-ea"/>
                <a:cs typeface="+mn-cs"/>
              </a:rPr>
              <a:t> can be estimated from the coefficients (intercept, gradient and curvature) of the three-term approximation equations which are calculated from ‘PP’ reflected waves as a function of incident angles (Figure 6). The intercept is the zero-angle reflection coefficient (Figure </a:t>
            </a:r>
            <a:r>
              <a:rPr lang="en-US" sz="1200" strike="sngStrike" kern="1200" dirty="0">
                <a:solidFill>
                  <a:schemeClr val="tx1"/>
                </a:solidFill>
                <a:effectLst/>
                <a:latin typeface="+mn-lt"/>
                <a:ea typeface="+mn-ea"/>
                <a:cs typeface="+mn-cs"/>
              </a:rPr>
              <a:t>5b</a:t>
            </a:r>
            <a:r>
              <a:rPr lang="en-US" sz="1200" u="sng" kern="1200" dirty="0">
                <a:solidFill>
                  <a:schemeClr val="tx1"/>
                </a:solidFill>
                <a:effectLst/>
                <a:latin typeface="+mn-lt"/>
                <a:ea typeface="+mn-ea"/>
                <a:cs typeface="+mn-cs"/>
              </a:rPr>
              <a:t>1a</a:t>
            </a:r>
            <a:r>
              <a:rPr lang="en-US" sz="1200" kern="1200" dirty="0">
                <a:solidFill>
                  <a:schemeClr val="tx1"/>
                </a:solidFill>
                <a:effectLst/>
                <a:latin typeface="+mn-lt"/>
                <a:ea typeface="+mn-ea"/>
                <a:cs typeface="+mn-cs"/>
              </a:rPr>
              <a:t>) which is related to the acoustic impedance contrast across the reflector. The gradient is related to both </a:t>
            </a:r>
            <a:r>
              <a:rPr lang="en-US" sz="1200" u="sng"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shear and acoustic impedance contrast across the interface. The third coefficient (curvature) which measures the curvature of the amplitude near the critical angle is greatly influenced by the density contrast across the interface. Because the offset is small, the recorded seismic wavefield does not suffer from migration stretch. At farther offsets (Figure </a:t>
            </a:r>
            <a:r>
              <a:rPr lang="en-US" sz="1200" strike="sngStrike" kern="1200" dirty="0">
                <a:solidFill>
                  <a:schemeClr val="tx1"/>
                </a:solidFill>
                <a:effectLst/>
                <a:latin typeface="+mn-lt"/>
                <a:ea typeface="+mn-ea"/>
                <a:cs typeface="+mn-cs"/>
              </a:rPr>
              <a:t>5b</a:t>
            </a:r>
            <a:r>
              <a:rPr lang="en-US" sz="1200" u="sng" kern="1200" dirty="0">
                <a:solidFill>
                  <a:schemeClr val="tx1"/>
                </a:solidFill>
                <a:effectLst/>
                <a:latin typeface="+mn-lt"/>
                <a:ea typeface="+mn-ea"/>
                <a:cs typeface="+mn-cs"/>
              </a:rPr>
              <a:t>1b</a:t>
            </a:r>
            <a:r>
              <a:rPr lang="en-US" sz="1200" kern="1200" dirty="0">
                <a:solidFill>
                  <a:schemeClr val="tx1"/>
                </a:solidFill>
                <a:effectLst/>
                <a:latin typeface="+mn-lt"/>
                <a:ea typeface="+mn-ea"/>
                <a:cs typeface="+mn-cs"/>
              </a:rPr>
              <a:t>), the PP reflected event now suffers from migration stretch. Since the farther offset are sensitive to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ρ</a:t>
            </a:r>
            <a:r>
              <a:rPr lang="en-US" sz="1200" kern="1200" dirty="0">
                <a:solidFill>
                  <a:schemeClr val="tx1"/>
                </a:solidFill>
                <a:effectLst/>
                <a:latin typeface="+mn-lt"/>
                <a:ea typeface="+mn-ea"/>
                <a:cs typeface="+mn-cs"/>
              </a:rPr>
              <a:t>, the lower resolution of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ρ</a:t>
            </a:r>
            <a:r>
              <a:rPr lang="en-US" sz="1200" kern="1200" dirty="0">
                <a:solidFill>
                  <a:schemeClr val="tx1"/>
                </a:solidFill>
                <a:effectLst/>
                <a:latin typeface="+mn-lt"/>
                <a:ea typeface="+mn-ea"/>
                <a:cs typeface="+mn-cs"/>
              </a:rPr>
              <a:t> compared to that of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is attributed to migration stretch and not to attenuation.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742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methodology to compensate for migration stretch using data located in the </a:t>
            </a:r>
            <a:r>
              <a:rPr lang="en-US" dirty="0" err="1"/>
              <a:t>fortworth</a:t>
            </a:r>
            <a:r>
              <a:rPr lang="en-US" dirty="0"/>
              <a:t> basin. The red start shows approximate location of the data. To elaborate the concept of migration stretch, I have shown two events. The red line shows the location of the reflector in time before pre-stack time migration. After the migration, we try to relocate all the offset data to zero offset causing stretching of the wavelet which is proportional to distant from zero offset. Hence, farther the offset, more the stretching. And this causes decrease in resolution of S-impedance and density.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688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show a algorithm flow chart explaining the steps involved computation. The input to the algorithm is unmuted prestack time migrated gather and RMS or migration velocity volume of equal size.  and the outcome is Optional output files include the residual gathers, the correction factor, and the wavelet dictionary used in the matching pursuit algorithm. The algorithm computes reverse NMO internally. </a:t>
            </a:r>
            <a:r>
              <a:rPr lang="en-US" sz="1200" kern="1200" dirty="0">
                <a:solidFill>
                  <a:schemeClr val="tx1"/>
                </a:solidFill>
                <a:effectLst/>
                <a:latin typeface="+mn-lt"/>
                <a:ea typeface="+mn-ea"/>
                <a:cs typeface="+mn-cs"/>
              </a:rPr>
              <a:t>We compensate </a:t>
            </a:r>
            <a:r>
              <a:rPr lang="en-US" sz="1200" u="sng" kern="1200" dirty="0">
                <a:solidFill>
                  <a:schemeClr val="tx1"/>
                </a:solidFill>
                <a:effectLst/>
                <a:latin typeface="+mn-lt"/>
                <a:ea typeface="+mn-ea"/>
                <a:cs typeface="+mn-cs"/>
              </a:rPr>
              <a:t>for migration </a:t>
            </a:r>
            <a:r>
              <a:rPr lang="en-US" sz="1200" kern="1200" dirty="0">
                <a:solidFill>
                  <a:schemeClr val="tx1"/>
                </a:solidFill>
                <a:effectLst/>
                <a:latin typeface="+mn-lt"/>
                <a:ea typeface="+mn-ea"/>
                <a:cs typeface="+mn-cs"/>
              </a:rPr>
              <a:t>stretch by computing a wavelet compression factor,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by mapping wavelet at any particular offset of reflector with zero offset wavelet of that reflector which can then be used to scale the wavelets to generate the compensated trace. We use a matching pursuit algorithm to estimate the location of the reflection’s spikes, fit wavelets to the data and then compensate for migration stretch.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4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show the original gather on the left hand side, migration stretch compensated gather in the middle and compensation factor on the rightmost side. One can see improvement on the far offset data after the migration stretch. The compensation factor increase with offset and decreases with depth. For the near offset data, the compensation is zero which should be.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493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data shown in the previous slide but after data conditioning. We applied muting, radon transform and trim statics. One can see improvement in the far offset data. A zoom in view of the yellow box is shown in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28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than increase in resolution of far offset data, we also see change in Amplitude signature at far offset. The phase reversal shown by the arrows is actually due to stretching. This can lead to misinterpretation of AVO. A quantitative change in AVO is shown in next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10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In general, the processing center uses state-of-the art software, often including tomography, to pick velocities that provide the sharpest, most coherent seismic image in the time allotted. (a) Interpreters often apply trim statics to migrated gathers prior to prestack impedance inversion, where the improved alignment also improves the vertical resolution of the stacked data. (b) Some interpreters and most oil company technology groups also  have the ability to perform conventional semblance-based velocity spectra. In addition they have access to sensitive well control that allows them to evaluate alternative hypotheses as to which event is a primary reflector and which may be an interbed multiple. Although time consuming, such interpreter-driven velocity analysis can provide significant improvements in data fidelity and seismic resolution in the target zone of interest. (After  Marfurt, 2018).</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909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reflectors which gradually disappear at far offset due to interference of over- and under-lying reflectors caused by stretching appear </a:t>
            </a:r>
            <a:r>
              <a:rPr lang="en-US" sz="1200" u="sng" kern="1200" dirty="0">
                <a:solidFill>
                  <a:schemeClr val="tx1"/>
                </a:solidFill>
                <a:effectLst/>
                <a:latin typeface="+mn-lt"/>
                <a:ea typeface="+mn-ea"/>
                <a:cs typeface="+mn-cs"/>
              </a:rPr>
              <a:t>stronger </a:t>
            </a:r>
            <a:r>
              <a:rPr lang="en-US" sz="1200" kern="1200" dirty="0">
                <a:solidFill>
                  <a:schemeClr val="tx1"/>
                </a:solidFill>
                <a:effectLst/>
                <a:latin typeface="+mn-lt"/>
                <a:ea typeface="+mn-ea"/>
                <a:cs typeface="+mn-cs"/>
              </a:rPr>
              <a:t>after the compensation shown by red and blue line. In the original gather, it appears that phase reversal occurs at farther offset. In reality, after compensation we can observe that there is no phase reversal. The phase reversal signature is because of the interference of the top and bottom negative reflector encompassing the positive amplitude reflector.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91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show the amplitude spectrum of near,</a:t>
            </a:r>
            <a:r>
              <a:rPr lang="en-US" baseline="0" dirty="0"/>
              <a:t> mid and </a:t>
            </a:r>
            <a:r>
              <a:rPr lang="en-US" dirty="0"/>
              <a:t>far angle stack data. We can see that after the compensation we observe a boost in the higher frequency at the farther angles leading increase in the resolution of the far angle stack data. The compensation</a:t>
            </a:r>
            <a:r>
              <a:rPr lang="en-US" baseline="0" dirty="0"/>
              <a:t> has insignificant effect on the near angle data.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37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performed prestack simultaneous inversion on original gather and compensated gather so see any change in resolution. </a:t>
            </a:r>
            <a:r>
              <a:rPr lang="en-US" sz="1200" kern="1200" dirty="0">
                <a:solidFill>
                  <a:schemeClr val="tx1"/>
                </a:solidFill>
                <a:effectLst/>
                <a:latin typeface="+mn-lt"/>
                <a:ea typeface="+mn-ea"/>
                <a:cs typeface="+mn-cs"/>
              </a:rPr>
              <a:t>The maximum usable incident angle of 42</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at the Barnett Shale target allowed us to estimate </a:t>
            </a:r>
            <a:r>
              <a:rPr lang="en-US" sz="1200" i="1" kern="1200" dirty="0">
                <a:solidFill>
                  <a:schemeClr val="tx1"/>
                </a:solidFill>
                <a:effectLst/>
                <a:latin typeface="+mn-lt"/>
                <a:ea typeface="+mn-ea"/>
                <a:cs typeface="+mn-cs"/>
              </a:rPr>
              <a:t>ρ</a:t>
            </a:r>
            <a:r>
              <a:rPr lang="en-US" sz="1200" kern="1200" dirty="0">
                <a:solidFill>
                  <a:schemeClr val="tx1"/>
                </a:solidFill>
                <a:effectLst/>
                <a:latin typeface="+mn-lt"/>
                <a:ea typeface="+mn-ea"/>
                <a:cs typeface="+mn-cs"/>
              </a:rPr>
              <a:t> from inversion. </a:t>
            </a:r>
            <a:r>
              <a:rPr lang="en-US" sz="1200" u="none" kern="1200" dirty="0">
                <a:solidFill>
                  <a:schemeClr val="tx1"/>
                </a:solidFill>
                <a:effectLst/>
                <a:latin typeface="+mn-lt"/>
                <a:ea typeface="+mn-ea"/>
                <a:cs typeface="+mn-cs"/>
              </a:rPr>
              <a:t>Angles beyond 42° were contaminated by strong linear noise from the shallow section; they also fall beyond the critical angle and are not useful   for inversion. </a:t>
            </a:r>
            <a:r>
              <a:rPr lang="en-US" sz="1200" kern="1200" dirty="0">
                <a:solidFill>
                  <a:schemeClr val="tx1"/>
                </a:solidFill>
                <a:effectLst/>
                <a:latin typeface="+mn-lt"/>
                <a:ea typeface="+mn-ea"/>
                <a:cs typeface="+mn-cs"/>
              </a:rPr>
              <a:t>A good match between the </a:t>
            </a:r>
            <a:r>
              <a:rPr lang="en-US" sz="1200" i="1" kern="1200" dirty="0" err="1">
                <a:solidFill>
                  <a:schemeClr val="tx1"/>
                </a:solidFill>
                <a:effectLst/>
                <a:latin typeface="+mn-lt"/>
                <a:ea typeface="+mn-ea"/>
                <a:cs typeface="+mn-cs"/>
              </a:rPr>
              <a:t>Z</a:t>
            </a:r>
            <a:r>
              <a:rPr lang="en-US" sz="1200" kern="1200" baseline="-25000" dirty="0" err="1">
                <a:solidFill>
                  <a:schemeClr val="tx1"/>
                </a:solidFill>
                <a:effectLst/>
                <a:latin typeface="+mn-lt"/>
                <a:ea typeface="+mn-ea"/>
                <a:cs typeface="+mn-cs"/>
              </a:rPr>
              <a:t>P</a:t>
            </a:r>
            <a:r>
              <a:rPr lang="en-US" sz="1200" kern="1200" baseline="30000" dirty="0" err="1">
                <a:solidFill>
                  <a:schemeClr val="tx1"/>
                </a:solidFill>
                <a:effectLst/>
                <a:latin typeface="+mn-lt"/>
                <a:ea typeface="+mn-ea"/>
                <a:cs typeface="+mn-cs"/>
              </a:rPr>
              <a:t>log</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Z</a:t>
            </a:r>
            <a:r>
              <a:rPr lang="en-US" sz="1200" kern="1200" baseline="-25000" dirty="0" err="1">
                <a:solidFill>
                  <a:schemeClr val="tx1"/>
                </a:solidFill>
                <a:effectLst/>
                <a:latin typeface="+mn-lt"/>
                <a:ea typeface="+mn-ea"/>
                <a:cs typeface="+mn-cs"/>
              </a:rPr>
              <a:t>P</a:t>
            </a:r>
            <a:r>
              <a:rPr lang="en-US" sz="1200" kern="1200" baseline="30000" dirty="0" err="1">
                <a:solidFill>
                  <a:schemeClr val="tx1"/>
                </a:solidFill>
                <a:effectLst/>
                <a:latin typeface="+mn-lt"/>
                <a:ea typeface="+mn-ea"/>
                <a:cs typeface="+mn-cs"/>
              </a:rPr>
              <a:t>seismic</a:t>
            </a:r>
            <a:r>
              <a:rPr lang="en-US" sz="1200" kern="1200" dirty="0">
                <a:solidFill>
                  <a:schemeClr val="tx1"/>
                </a:solidFill>
                <a:effectLst/>
                <a:latin typeface="+mn-lt"/>
                <a:ea typeface="+mn-ea"/>
                <a:cs typeface="+mn-cs"/>
              </a:rPr>
              <a:t> confirms the fidelity of the inversion. The</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difference between </a:t>
            </a:r>
            <a:r>
              <a:rPr lang="en-US" sz="1200" kern="1200" dirty="0" err="1">
                <a:solidFill>
                  <a:schemeClr val="tx1"/>
                </a:solidFill>
                <a:effectLst/>
                <a:latin typeface="+mn-lt"/>
                <a:ea typeface="+mn-ea"/>
                <a:cs typeface="+mn-cs"/>
              </a:rPr>
              <a:t>Z</a:t>
            </a:r>
            <a:r>
              <a:rPr lang="en-US" sz="1200" kern="1200" baseline="-25000" dirty="0" err="1">
                <a:solidFill>
                  <a:schemeClr val="tx1"/>
                </a:solidFill>
                <a:effectLst/>
                <a:latin typeface="+mn-lt"/>
                <a:ea typeface="+mn-ea"/>
                <a:cs typeface="+mn-cs"/>
              </a:rPr>
              <a:t>P</a:t>
            </a:r>
            <a:r>
              <a:rPr lang="en-US" sz="1200" kern="1200" baseline="30000" dirty="0" err="1">
                <a:solidFill>
                  <a:schemeClr val="tx1"/>
                </a:solidFill>
                <a:effectLst/>
                <a:latin typeface="+mn-lt"/>
                <a:ea typeface="+mn-ea"/>
                <a:cs typeface="+mn-cs"/>
              </a:rPr>
              <a:t>original</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Z</a:t>
            </a:r>
            <a:r>
              <a:rPr lang="en-US" sz="1200" kern="1200" baseline="-25000" dirty="0" err="1">
                <a:solidFill>
                  <a:schemeClr val="tx1"/>
                </a:solidFill>
                <a:effectLst/>
                <a:latin typeface="+mn-lt"/>
                <a:ea typeface="+mn-ea"/>
                <a:cs typeface="+mn-cs"/>
              </a:rPr>
              <a:t>p</a:t>
            </a:r>
            <a:r>
              <a:rPr lang="en-US" sz="1200" kern="1200" baseline="30000" dirty="0" err="1">
                <a:solidFill>
                  <a:schemeClr val="tx1"/>
                </a:solidFill>
                <a:effectLst/>
                <a:latin typeface="+mn-lt"/>
                <a:ea typeface="+mn-ea"/>
                <a:cs typeface="+mn-cs"/>
              </a:rPr>
              <a:t>compensated</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highlights the area of significant change. Maximum change in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 occurs near the fast rocks (limestone and basement). During prestack inversion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is not independently estimated from zero offset traces, rather it is calculated from the coefficients of the three-term linear approximation equation. Stretch compensation causes change in the values of those coefficients by changing the AVO response. Such a change in AVO response exemplifies when there is significant change in velocity across reflectors. Hence, we observe maximum change in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near the fast rocks.</a:t>
            </a: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460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shows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S </a:t>
            </a:r>
            <a:r>
              <a:rPr lang="en-US" sz="1200" kern="1200" dirty="0">
                <a:solidFill>
                  <a:schemeClr val="tx1"/>
                </a:solidFill>
                <a:effectLst/>
                <a:latin typeface="+mn-lt"/>
                <a:ea typeface="+mn-ea"/>
                <a:cs typeface="+mn-cs"/>
              </a:rPr>
              <a:t>from prestack simultaneous inversion for original and compensated gather. The black arrows highlight the areas of maximum change. </a:t>
            </a:r>
            <a:r>
              <a:rPr lang="en-US" sz="1200" u="sng" kern="1200" dirty="0">
                <a:solidFill>
                  <a:schemeClr val="tx1"/>
                </a:solidFill>
                <a:effectLst/>
                <a:latin typeface="+mn-lt"/>
                <a:ea typeface="+mn-ea"/>
                <a:cs typeface="+mn-cs"/>
              </a:rPr>
              <a:t>These </a:t>
            </a:r>
            <a:r>
              <a:rPr lang="en-US" sz="1200" kern="1200" dirty="0">
                <a:solidFill>
                  <a:schemeClr val="tx1"/>
                </a:solidFill>
                <a:effectLst/>
                <a:latin typeface="+mn-lt"/>
                <a:ea typeface="+mn-ea"/>
                <a:cs typeface="+mn-cs"/>
              </a:rPr>
              <a:t>change</a:t>
            </a:r>
            <a:r>
              <a:rPr lang="en-US" sz="1200" u="sng"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can be attributed to both </a:t>
            </a:r>
            <a:r>
              <a:rPr lang="en-US" sz="1200" u="sng"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change in </a:t>
            </a:r>
            <a:r>
              <a:rPr lang="en-US" sz="1200" u="sng"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AVO </a:t>
            </a:r>
            <a:r>
              <a:rPr lang="en-US" sz="1200" u="sng" kern="1200" dirty="0">
                <a:solidFill>
                  <a:schemeClr val="tx1"/>
                </a:solidFill>
                <a:effectLst/>
                <a:latin typeface="+mn-lt"/>
                <a:ea typeface="+mn-ea"/>
                <a:cs typeface="+mn-cs"/>
              </a:rPr>
              <a:t>response </a:t>
            </a:r>
            <a:r>
              <a:rPr lang="en-US" sz="1200" kern="1200" dirty="0">
                <a:solidFill>
                  <a:schemeClr val="tx1"/>
                </a:solidFill>
                <a:effectLst/>
                <a:latin typeface="+mn-lt"/>
                <a:ea typeface="+mn-ea"/>
                <a:cs typeface="+mn-cs"/>
              </a:rPr>
              <a:t>and </a:t>
            </a:r>
            <a:r>
              <a:rPr lang="en-US" sz="1200" u="sng" kern="1200" dirty="0">
                <a:solidFill>
                  <a:schemeClr val="tx1"/>
                </a:solidFill>
                <a:effectLst/>
                <a:latin typeface="+mn-lt"/>
                <a:ea typeface="+mn-ea"/>
                <a:cs typeface="+mn-cs"/>
              </a:rPr>
              <a:t>an </a:t>
            </a:r>
            <a:r>
              <a:rPr lang="en-US" sz="1200" kern="1200" dirty="0">
                <a:solidFill>
                  <a:schemeClr val="tx1"/>
                </a:solidFill>
                <a:effectLst/>
                <a:latin typeface="+mn-lt"/>
                <a:ea typeface="+mn-ea"/>
                <a:cs typeface="+mn-cs"/>
              </a:rPr>
              <a:t>increase in resolution. The </a:t>
            </a:r>
            <a:r>
              <a:rPr lang="en-US" sz="1200" u="none" kern="1200" dirty="0">
                <a:solidFill>
                  <a:schemeClr val="tx1"/>
                </a:solidFill>
                <a:effectLst/>
                <a:latin typeface="+mn-lt"/>
                <a:ea typeface="+mn-ea"/>
                <a:cs typeface="+mn-cs"/>
              </a:rPr>
              <a:t>grey arrows </a:t>
            </a:r>
            <a:r>
              <a:rPr lang="en-US" sz="1200" kern="1200" dirty="0">
                <a:solidFill>
                  <a:schemeClr val="tx1"/>
                </a:solidFill>
                <a:effectLst/>
                <a:latin typeface="+mn-lt"/>
                <a:ea typeface="+mn-ea"/>
                <a:cs typeface="+mn-cs"/>
              </a:rPr>
              <a:t>indicate areas where an increase in resolution is observed. A significant increase in resolution is obtained in the shallower zone than the deeper. This is because wavelet compensation factor applied in the methodology decreases with depth and increases with angle of incidence.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515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The </a:t>
            </a:r>
            <a:r>
              <a:rPr lang="en-US" sz="1200" i="1" u="none" kern="1200" dirty="0">
                <a:solidFill>
                  <a:schemeClr val="tx1"/>
                </a:solidFill>
                <a:effectLst/>
                <a:latin typeface="+mn-lt"/>
                <a:ea typeface="+mn-ea"/>
                <a:cs typeface="+mn-cs"/>
              </a:rPr>
              <a:t>ρ </a:t>
            </a:r>
            <a:r>
              <a:rPr lang="en-US" sz="1200" u="none" kern="1200" dirty="0">
                <a:solidFill>
                  <a:schemeClr val="tx1"/>
                </a:solidFill>
                <a:effectLst/>
                <a:latin typeface="+mn-lt"/>
                <a:ea typeface="+mn-ea"/>
                <a:cs typeface="+mn-cs"/>
              </a:rPr>
              <a:t>results for the original and compensated gathers is shown in Figure. The black arrows in the difference volume indicate areas near the fast reflectors where the maximum change in </a:t>
            </a:r>
            <a:r>
              <a:rPr lang="en-US" sz="1200" i="1" u="none" kern="1200" dirty="0">
                <a:solidFill>
                  <a:schemeClr val="tx1"/>
                </a:solidFill>
                <a:effectLst/>
                <a:latin typeface="+mn-lt"/>
                <a:ea typeface="+mn-ea"/>
                <a:cs typeface="+mn-cs"/>
              </a:rPr>
              <a:t>ρ</a:t>
            </a:r>
            <a:r>
              <a:rPr lang="en-US" sz="1200" u="none" kern="1200" dirty="0">
                <a:solidFill>
                  <a:schemeClr val="tx1"/>
                </a:solidFill>
                <a:effectLst/>
                <a:latin typeface="+mn-lt"/>
                <a:ea typeface="+mn-ea"/>
                <a:cs typeface="+mn-cs"/>
              </a:rPr>
              <a:t> is observed. We attribute these changes to change in AVO response and an increase in resolution. The gray arrows indicate areas away from the faster reflectors where the change in density is attributed to increase in resolution. As with the </a:t>
            </a:r>
            <a:r>
              <a:rPr lang="en-US" sz="1200" i="1" u="none" kern="1200" dirty="0">
                <a:solidFill>
                  <a:schemeClr val="tx1"/>
                </a:solidFill>
                <a:effectLst/>
                <a:latin typeface="+mn-lt"/>
                <a:ea typeface="+mn-ea"/>
                <a:cs typeface="+mn-cs"/>
              </a:rPr>
              <a:t>Z</a:t>
            </a:r>
            <a:r>
              <a:rPr lang="en-US" sz="1200" u="none" kern="1200" baseline="-25000" dirty="0">
                <a:solidFill>
                  <a:schemeClr val="tx1"/>
                </a:solidFill>
                <a:effectLst/>
                <a:latin typeface="+mn-lt"/>
                <a:ea typeface="+mn-ea"/>
                <a:cs typeface="+mn-cs"/>
              </a:rPr>
              <a:t>S</a:t>
            </a:r>
            <a:r>
              <a:rPr lang="en-US" sz="1200" u="none" kern="1200" dirty="0">
                <a:solidFill>
                  <a:schemeClr val="tx1"/>
                </a:solidFill>
                <a:effectLst/>
                <a:latin typeface="+mn-lt"/>
                <a:ea typeface="+mn-ea"/>
                <a:cs typeface="+mn-cs"/>
              </a:rPr>
              <a:t> images, the improvement in resolution is higher for the shallower zone than the deeper zone because compensation factor is higher for shallower zone. Compared to Zs, we observe maximum increase in resolution in density which is in context with the AVO that density is most sensitive to farther angles.</a:t>
            </a: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83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simple model constructed to show the change of tuning with offset.  Layer A is 50 m thick while Layer B is 150 m thick. The thickness of the event A is just above the quarter wavelength of source wavelet. The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of both the event is 7200 (m/s * g/cm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while the </a:t>
            </a:r>
            <a:r>
              <a:rPr lang="en-US" sz="1200" i="1" kern="1200" dirty="0">
                <a:solidFill>
                  <a:schemeClr val="tx1"/>
                </a:solidFill>
                <a:effectLst/>
                <a:latin typeface="+mn-lt"/>
                <a:ea typeface="+mn-ea"/>
                <a:cs typeface="+mn-cs"/>
              </a:rPr>
              <a:t>Z</a:t>
            </a:r>
            <a:r>
              <a:rPr lang="en-US" sz="1200" kern="1200" baseline="-250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of the background model is 6900 (m/s * g/cm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The figure in</a:t>
            </a:r>
            <a:r>
              <a:rPr lang="en-US" sz="1200" kern="1200" baseline="0" dirty="0">
                <a:solidFill>
                  <a:schemeClr val="tx1"/>
                </a:solidFill>
                <a:effectLst/>
                <a:latin typeface="+mn-lt"/>
                <a:ea typeface="+mn-ea"/>
                <a:cs typeface="+mn-cs"/>
              </a:rPr>
              <a:t> the left bottom show </a:t>
            </a:r>
            <a:r>
              <a:rPr lang="en-US" sz="1200" kern="1200" dirty="0">
                <a:solidFill>
                  <a:schemeClr val="tx1"/>
                </a:solidFill>
                <a:effectLst/>
                <a:latin typeface="+mn-lt"/>
                <a:ea typeface="+mn-ea"/>
                <a:cs typeface="+mn-cs"/>
              </a:rPr>
              <a:t>Prestack time migrated CMP gather of the 2D elastic modelling response of the model. The yellow arrow indicates the offset where it is difficult to resolve event A due to stretching of the top and bottom reflector of the event. The figure on the right bottom</a:t>
            </a:r>
            <a:r>
              <a:rPr lang="en-US" sz="1200" kern="1200" baseline="0" dirty="0">
                <a:solidFill>
                  <a:schemeClr val="tx1"/>
                </a:solidFill>
                <a:effectLst/>
                <a:latin typeface="+mn-lt"/>
                <a:ea typeface="+mn-ea"/>
                <a:cs typeface="+mn-cs"/>
              </a:rPr>
              <a:t> show </a:t>
            </a:r>
            <a:r>
              <a:rPr lang="en-US" sz="1200" kern="1200" dirty="0">
                <a:solidFill>
                  <a:schemeClr val="tx1"/>
                </a:solidFill>
                <a:effectLst/>
                <a:latin typeface="+mn-lt"/>
                <a:ea typeface="+mn-ea"/>
                <a:cs typeface="+mn-cs"/>
              </a:rPr>
              <a:t>Migration stretch compensated CMP gather of the 2D elastic modelling response of the model. The yellow arrow indicates artifacts caused due to incorrect representation of the composite wavelet for the event. The wavelet</a:t>
            </a:r>
            <a:r>
              <a:rPr lang="en-US" sz="1200" kern="1200" baseline="0" dirty="0">
                <a:solidFill>
                  <a:schemeClr val="tx1"/>
                </a:solidFill>
                <a:effectLst/>
                <a:latin typeface="+mn-lt"/>
                <a:ea typeface="+mn-ea"/>
                <a:cs typeface="+mn-cs"/>
              </a:rPr>
              <a:t> in time and frequency domain are shown on the top right.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1395F-A300-4426-A24C-8CBC5A56A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58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pitchFamily="18" charset="0"/>
                <a:cs typeface="Times New Roman" pitchFamily="18" charset="0"/>
              </a:rPr>
              <a:t>A representative (a) original and (b) conditioned gather showing the reservoir zone betwee</a:t>
            </a:r>
            <a:r>
              <a:rPr lang="en-US" sz="1600" baseline="0" dirty="0">
                <a:solidFill>
                  <a:schemeClr val="bg1"/>
                </a:solidFill>
                <a:latin typeface="Times New Roman" pitchFamily="18" charset="0"/>
                <a:cs typeface="Times New Roman" pitchFamily="18" charset="0"/>
              </a:rPr>
              <a:t>n the </a:t>
            </a:r>
            <a:r>
              <a:rPr lang="en-US" sz="1600" dirty="0">
                <a:solidFill>
                  <a:schemeClr val="bg1"/>
                </a:solidFill>
                <a:latin typeface="Times New Roman" pitchFamily="18" charset="0"/>
                <a:cs typeface="Times New Roman" pitchFamily="18" charset="0"/>
              </a:rPr>
              <a:t>blue and green lines. (c) AVO reflectivity at the top of the reservoir interval. (After Singleton et al., 2009).</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051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pitchFamily="18" charset="0"/>
                <a:cs typeface="Times New Roman" pitchFamily="18" charset="0"/>
              </a:rPr>
              <a:t>P-wave impedance, </a:t>
            </a:r>
            <a:r>
              <a:rPr lang="en-US" sz="1600" i="1" dirty="0">
                <a:solidFill>
                  <a:schemeClr val="bg1"/>
                </a:solidFill>
                <a:latin typeface="Times New Roman" pitchFamily="18" charset="0"/>
                <a:cs typeface="Times New Roman" pitchFamily="18" charset="0"/>
              </a:rPr>
              <a:t>Z</a:t>
            </a:r>
            <a:r>
              <a:rPr lang="en-US" sz="1600" i="1" baseline="-25000" dirty="0">
                <a:solidFill>
                  <a:schemeClr val="bg1"/>
                </a:solidFill>
                <a:latin typeface="Times New Roman" pitchFamily="18" charset="0"/>
                <a:cs typeface="Times New Roman" pitchFamily="18" charset="0"/>
              </a:rPr>
              <a:t>P</a:t>
            </a:r>
            <a:r>
              <a:rPr lang="en-US" sz="1600" baseline="0" dirty="0">
                <a:solidFill>
                  <a:schemeClr val="bg1"/>
                </a:solidFill>
                <a:latin typeface="Times New Roman" pitchFamily="18" charset="0"/>
                <a:cs typeface="Times New Roman" pitchFamily="18" charset="0"/>
              </a:rPr>
              <a:t> versus S-wave impedance, </a:t>
            </a:r>
            <a:r>
              <a:rPr lang="en-US" sz="1600" i="1" baseline="0" dirty="0">
                <a:solidFill>
                  <a:schemeClr val="bg1"/>
                </a:solidFill>
                <a:latin typeface="Times New Roman" pitchFamily="18" charset="0"/>
                <a:cs typeface="Times New Roman" pitchFamily="18" charset="0"/>
              </a:rPr>
              <a:t>Z</a:t>
            </a:r>
            <a:r>
              <a:rPr lang="en-US" sz="1600" i="1" baseline="-25000" dirty="0">
                <a:solidFill>
                  <a:schemeClr val="bg1"/>
                </a:solidFill>
                <a:latin typeface="Times New Roman" pitchFamily="18" charset="0"/>
                <a:cs typeface="Times New Roman" pitchFamily="18" charset="0"/>
              </a:rPr>
              <a:t>S</a:t>
            </a:r>
            <a:r>
              <a:rPr lang="en-US" sz="1600" baseline="-25000" dirty="0">
                <a:solidFill>
                  <a:schemeClr val="bg1"/>
                </a:solidFill>
                <a:latin typeface="Times New Roman" pitchFamily="18" charset="0"/>
                <a:cs typeface="Times New Roman" pitchFamily="18" charset="0"/>
              </a:rPr>
              <a:t> </a:t>
            </a:r>
            <a:r>
              <a:rPr lang="en-US" sz="1600" dirty="0">
                <a:solidFill>
                  <a:schemeClr val="bg1"/>
                </a:solidFill>
                <a:latin typeface="Times New Roman" pitchFamily="18" charset="0"/>
                <a:cs typeface="Times New Roman" pitchFamily="18" charset="0"/>
              </a:rPr>
              <a:t> crossplots</a:t>
            </a:r>
            <a:r>
              <a:rPr lang="en-US" sz="1600" baseline="0" dirty="0">
                <a:solidFill>
                  <a:schemeClr val="bg1"/>
                </a:solidFill>
                <a:latin typeface="Times New Roman" pitchFamily="18" charset="0"/>
                <a:cs typeface="Times New Roman" pitchFamily="18" charset="0"/>
              </a:rPr>
              <a:t> (Top) before and (Bottom) after data conditioning</a:t>
            </a:r>
            <a:r>
              <a:rPr lang="en-US" sz="1600" dirty="0">
                <a:solidFill>
                  <a:schemeClr val="bg1"/>
                </a:solidFill>
                <a:latin typeface="Times New Roman" pitchFamily="18" charset="0"/>
                <a:cs typeface="Times New Roman" pitchFamily="18" charset="0"/>
              </a:rPr>
              <a:t>. The</a:t>
            </a:r>
            <a:r>
              <a:rPr lang="en-US" sz="1600" baseline="0" dirty="0">
                <a:solidFill>
                  <a:schemeClr val="bg1"/>
                </a:solidFill>
                <a:latin typeface="Times New Roman" pitchFamily="18" charset="0"/>
                <a:cs typeface="Times New Roman" pitchFamily="18" charset="0"/>
              </a:rPr>
              <a:t> color bar represents the number of </a:t>
            </a:r>
            <a:r>
              <a:rPr lang="en-US" sz="1600" dirty="0">
                <a:solidFill>
                  <a:schemeClr val="bg1"/>
                </a:solidFill>
                <a:latin typeface="Times New Roman" pitchFamily="18" charset="0"/>
                <a:cs typeface="Times New Roman" pitchFamily="18" charset="0"/>
              </a:rPr>
              <a:t>(</a:t>
            </a:r>
            <a:r>
              <a:rPr lang="en-US" sz="1600" i="1" dirty="0">
                <a:solidFill>
                  <a:schemeClr val="bg1"/>
                </a:solidFill>
                <a:latin typeface="Times New Roman" pitchFamily="18" charset="0"/>
                <a:cs typeface="Times New Roman" pitchFamily="18" charset="0"/>
              </a:rPr>
              <a:t>Z</a:t>
            </a:r>
            <a:r>
              <a:rPr lang="en-US" sz="1600" i="1" baseline="-25000" dirty="0">
                <a:solidFill>
                  <a:schemeClr val="bg1"/>
                </a:solidFill>
                <a:latin typeface="Times New Roman" pitchFamily="18" charset="0"/>
                <a:cs typeface="Times New Roman" pitchFamily="18" charset="0"/>
              </a:rPr>
              <a:t>P</a:t>
            </a:r>
            <a:r>
              <a:rPr lang="en-US" sz="1600" baseline="0" dirty="0">
                <a:solidFill>
                  <a:schemeClr val="bg1"/>
                </a:solidFill>
                <a:latin typeface="Times New Roman" pitchFamily="18" charset="0"/>
                <a:cs typeface="Times New Roman" pitchFamily="18" charset="0"/>
              </a:rPr>
              <a:t> ,</a:t>
            </a:r>
            <a:r>
              <a:rPr lang="en-US" sz="1600" i="1" baseline="0" dirty="0">
                <a:solidFill>
                  <a:schemeClr val="bg1"/>
                </a:solidFill>
                <a:latin typeface="Times New Roman" pitchFamily="18" charset="0"/>
                <a:cs typeface="Times New Roman" pitchFamily="18" charset="0"/>
              </a:rPr>
              <a:t>Z</a:t>
            </a:r>
            <a:r>
              <a:rPr lang="en-US" sz="1600" i="1" baseline="-25000" dirty="0">
                <a:solidFill>
                  <a:schemeClr val="bg1"/>
                </a:solidFill>
                <a:latin typeface="Times New Roman" pitchFamily="18" charset="0"/>
                <a:cs typeface="Times New Roman" pitchFamily="18" charset="0"/>
              </a:rPr>
              <a:t>S</a:t>
            </a:r>
            <a:r>
              <a:rPr lang="en-US" sz="1600" i="0" baseline="0" dirty="0">
                <a:solidFill>
                  <a:schemeClr val="bg1"/>
                </a:solidFill>
                <a:latin typeface="Times New Roman" pitchFamily="18" charset="0"/>
                <a:cs typeface="Times New Roman" pitchFamily="18" charset="0"/>
              </a:rPr>
              <a:t>) pairs at any crossplot location. T</a:t>
            </a:r>
            <a:r>
              <a:rPr lang="en-US" sz="1600" dirty="0">
                <a:solidFill>
                  <a:schemeClr val="bg1"/>
                </a:solidFill>
                <a:latin typeface="Times New Roman" pitchFamily="18" charset="0"/>
                <a:cs typeface="Times New Roman" pitchFamily="18" charset="0"/>
              </a:rPr>
              <a:t>he pay capture polygons derived from the upscaled well logs are shown with their hits filled in (magenta for highest porosity zone, cyan for next highest porosity zone). Black ovals within the data cloud indicate separate lithology and/or porosity clusters within the volume. Notice that noisy data in (a) extend outside of the black ovals (b). In particular, note the data contamination in the high-porosity portion of the reservoir capture. (After Singleton, 2009).</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579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Location of the</a:t>
            </a:r>
            <a:r>
              <a:rPr lang="en-US" baseline="0" dirty="0"/>
              <a:t> of 3D survey acquired in the Tabasco area of Mexico over carbonate washes of the Sierra Madre Oriental.</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4244180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Arial" charset="0"/>
                <a:ea typeface="+mn-ea"/>
                <a:cs typeface="+mn-cs"/>
              </a:rPr>
              <a:t>Offset PSTM unconditioned gathers. Red arrows indicate the horizon that correlates with the main unconformity. The orange</a:t>
            </a:r>
            <a:r>
              <a:rPr lang="en-US" sz="1200" i="0" kern="1200" baseline="0" dirty="0">
                <a:solidFill>
                  <a:schemeClr val="tx1"/>
                </a:solidFill>
                <a:latin typeface="Arial" charset="0"/>
                <a:ea typeface="+mn-ea"/>
                <a:cs typeface="+mn-cs"/>
              </a:rPr>
              <a:t> </a:t>
            </a:r>
            <a:r>
              <a:rPr lang="en-US" sz="1200" i="0" kern="1200" dirty="0">
                <a:solidFill>
                  <a:schemeClr val="tx1"/>
                </a:solidFill>
                <a:latin typeface="Arial" charset="0"/>
                <a:ea typeface="+mn-ea"/>
                <a:cs typeface="+mn-cs"/>
              </a:rPr>
              <a:t>arrow in the map indicates the position of the shown gathers.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Arial" charset="0"/>
                <a:ea typeface="+mn-ea"/>
                <a:cs typeface="+mn-cs"/>
              </a:rPr>
              <a:t>The data available for seismic inversion consist of 10 km2 of prestack time migrated common reflection point amplitude gathers after normal move-out (NMO) correction. The conditioning of seismic data for prestack seismic inversion has an important influence on inverted results. I concentrate in enhancement of signal to noise ratio and flattening of gathers. </a:t>
            </a:r>
            <a:endParaRPr lang="en-US" i="0" dirty="0"/>
          </a:p>
        </p:txBody>
      </p:sp>
      <p:sp>
        <p:nvSpPr>
          <p:cNvPr id="4" name="Slide Number Placeholder 3"/>
          <p:cNvSpPr>
            <a:spLocks noGrp="1"/>
          </p:cNvSpPr>
          <p:nvPr>
            <p:ph type="sldNum" sz="quarter" idx="10"/>
          </p:nvPr>
        </p:nvSpPr>
        <p:spPr>
          <a:xfrm>
            <a:off x="3970436" y="8772690"/>
            <a:ext cx="3038372" cy="461804"/>
          </a:xfrm>
          <a:prstGeom prst="rect">
            <a:avLst/>
          </a:prstGeom>
        </p:spPr>
        <p:txBody>
          <a:bodyPr/>
          <a:lstStyle/>
          <a:p>
            <a:pPr>
              <a:defRPr/>
            </a:pPr>
            <a:fld id="{1091164A-8142-463D-842A-7C3BBAF86495}" type="slidenum">
              <a:rPr lang="es-ES" smtClean="0"/>
              <a:pPr>
                <a:defRPr/>
              </a:pPr>
              <a:t>50</a:t>
            </a:fld>
            <a:endParaRPr lang="es-ES" dirty="0"/>
          </a:p>
        </p:txBody>
      </p:sp>
    </p:spTree>
    <p:extLst>
      <p:ext uri="{BB962C8B-B14F-4D97-AF65-F5344CB8AC3E}">
        <p14:creationId xmlns:p14="http://schemas.microsoft.com/office/powerpoint/2010/main" val="215956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Location of the</a:t>
            </a:r>
            <a:r>
              <a:rPr lang="en-US" baseline="0" dirty="0"/>
              <a:t> Chicontepec Basin, Mexico. Traditionally, the target has been tight sandstones in the Chicontepec formation, requiring hydraulic fracturing. At present, the deeper </a:t>
            </a:r>
            <a:r>
              <a:rPr lang="en-US" baseline="0" dirty="0" err="1"/>
              <a:t>Pimienta</a:t>
            </a:r>
            <a:r>
              <a:rPr lang="en-US" baseline="0" dirty="0"/>
              <a:t> source rock is being evaluated as an unconventional resource play.</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20632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Arial" charset="0"/>
                <a:ea typeface="+mn-ea"/>
                <a:cs typeface="+mn-cs"/>
              </a:rPr>
              <a:t>Offset PSTM gathers</a:t>
            </a:r>
            <a:r>
              <a:rPr lang="en-US" sz="1200" i="1" kern="1200" baseline="0" dirty="0">
                <a:solidFill>
                  <a:schemeClr val="tx1"/>
                </a:solidFill>
                <a:latin typeface="Arial" charset="0"/>
                <a:ea typeface="+mn-ea"/>
                <a:cs typeface="+mn-cs"/>
              </a:rPr>
              <a:t> </a:t>
            </a:r>
            <a:r>
              <a:rPr lang="en-US" sz="1200" i="1" kern="1200" dirty="0">
                <a:solidFill>
                  <a:schemeClr val="tx1"/>
                </a:solidFill>
                <a:latin typeface="Arial" charset="0"/>
                <a:ea typeface="+mn-ea"/>
                <a:cs typeface="+mn-cs"/>
              </a:rPr>
              <a:t>after two iterations of prestack-SOF. Red arrows indicate the horizon that correlates with the main unconformity. The orange</a:t>
            </a:r>
            <a:r>
              <a:rPr lang="en-US" sz="1200" i="1" kern="1200" baseline="0" dirty="0">
                <a:solidFill>
                  <a:schemeClr val="tx1"/>
                </a:solidFill>
                <a:latin typeface="Arial" charset="0"/>
                <a:ea typeface="+mn-ea"/>
                <a:cs typeface="+mn-cs"/>
              </a:rPr>
              <a:t> </a:t>
            </a:r>
            <a:r>
              <a:rPr lang="en-US" sz="1200" i="1" kern="1200" dirty="0">
                <a:solidFill>
                  <a:schemeClr val="tx1"/>
                </a:solidFill>
                <a:latin typeface="Arial" charset="0"/>
                <a:ea typeface="+mn-ea"/>
                <a:cs typeface="+mn-cs"/>
              </a:rPr>
              <a:t>arrow in the map indicates the position of the shown gathers. </a:t>
            </a:r>
          </a:p>
          <a:p>
            <a:endParaRPr lang="en-US" sz="1200" i="1" kern="1200" dirty="0">
              <a:solidFill>
                <a:schemeClr val="tx1"/>
              </a:solidFill>
              <a:latin typeface="Arial" charset="0"/>
              <a:ea typeface="+mn-ea"/>
              <a:cs typeface="+mn-cs"/>
            </a:endParaRPr>
          </a:p>
          <a:p>
            <a:r>
              <a:rPr lang="en-US" sz="1200" i="0" kern="1200" dirty="0">
                <a:solidFill>
                  <a:schemeClr val="tx1"/>
                </a:solidFill>
                <a:latin typeface="Arial" charset="0"/>
                <a:ea typeface="+mn-ea"/>
                <a:cs typeface="+mn-cs"/>
              </a:rPr>
              <a:t>First, I run two iterations of prestack-SOF using the workflow suggested by Davogustto et al., (2011).</a:t>
            </a:r>
            <a:r>
              <a:rPr lang="en-US" sz="1200" i="0" kern="1200" baseline="0" dirty="0">
                <a:solidFill>
                  <a:schemeClr val="tx1"/>
                </a:solidFill>
                <a:latin typeface="Arial" charset="0"/>
                <a:ea typeface="+mn-ea"/>
                <a:cs typeface="+mn-cs"/>
              </a:rPr>
              <a:t> </a:t>
            </a:r>
            <a:r>
              <a:rPr lang="en-US" sz="1200" i="0" kern="1200" dirty="0">
                <a:solidFill>
                  <a:schemeClr val="tx1"/>
                </a:solidFill>
                <a:latin typeface="Arial" charset="0"/>
                <a:ea typeface="+mn-ea"/>
                <a:cs typeface="+mn-cs"/>
              </a:rPr>
              <a:t>SOF attenuates cross-cutting random and coherent noise while preserving amplitudes and enhancing signal to noise ratio (Zhang, 2010). </a:t>
            </a:r>
            <a:endParaRPr lang="en-US" dirty="0"/>
          </a:p>
        </p:txBody>
      </p:sp>
      <p:sp>
        <p:nvSpPr>
          <p:cNvPr id="4" name="Slide Number Placeholder 3"/>
          <p:cNvSpPr>
            <a:spLocks noGrp="1"/>
          </p:cNvSpPr>
          <p:nvPr>
            <p:ph type="sldNum" sz="quarter" idx="10"/>
          </p:nvPr>
        </p:nvSpPr>
        <p:spPr>
          <a:xfrm>
            <a:off x="3970436" y="8772690"/>
            <a:ext cx="3038372" cy="461804"/>
          </a:xfrm>
          <a:prstGeom prst="rect">
            <a:avLst/>
          </a:prstGeom>
        </p:spPr>
        <p:txBody>
          <a:bodyPr/>
          <a:lstStyle/>
          <a:p>
            <a:pPr>
              <a:defRPr/>
            </a:pPr>
            <a:fld id="{1091164A-8142-463D-842A-7C3BBAF86495}" type="slidenum">
              <a:rPr lang="es-ES" smtClean="0"/>
              <a:pPr>
                <a:defRPr/>
              </a:pPr>
              <a:t>51</a:t>
            </a:fld>
            <a:endParaRPr lang="es-ES" dirty="0"/>
          </a:p>
        </p:txBody>
      </p:sp>
    </p:spTree>
    <p:extLst>
      <p:ext uri="{BB962C8B-B14F-4D97-AF65-F5344CB8AC3E}">
        <p14:creationId xmlns:p14="http://schemas.microsoft.com/office/powerpoint/2010/main" val="814599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latin typeface="Arial" charset="0"/>
                <a:ea typeface="+mn-ea"/>
                <a:cs typeface="+mn-cs"/>
              </a:rPr>
              <a:t>Offset PSTM gathers: (a) (c) Rejected noise computed as the difference between unconditioned  and prestack-SOF</a:t>
            </a:r>
            <a:r>
              <a:rPr lang="en-US" sz="1200" i="1" kern="1200" baseline="0" dirty="0">
                <a:solidFill>
                  <a:schemeClr val="tx1"/>
                </a:solidFill>
                <a:latin typeface="Arial" charset="0"/>
                <a:ea typeface="+mn-ea"/>
                <a:cs typeface="+mn-cs"/>
              </a:rPr>
              <a:t> </a:t>
            </a:r>
            <a:r>
              <a:rPr lang="en-US" sz="1200" i="1" kern="1200" dirty="0">
                <a:solidFill>
                  <a:schemeClr val="tx1"/>
                </a:solidFill>
                <a:latin typeface="Arial" charset="0"/>
                <a:ea typeface="+mn-ea"/>
                <a:cs typeface="+mn-cs"/>
              </a:rPr>
              <a:t>gathers. The orange arrow in the map indicates the position of the shown gathers. </a:t>
            </a:r>
          </a:p>
          <a:p>
            <a:endParaRPr lang="en-US" dirty="0"/>
          </a:p>
        </p:txBody>
      </p:sp>
      <p:sp>
        <p:nvSpPr>
          <p:cNvPr id="4" name="Slide Number Placeholder 3"/>
          <p:cNvSpPr>
            <a:spLocks noGrp="1"/>
          </p:cNvSpPr>
          <p:nvPr>
            <p:ph type="sldNum" sz="quarter" idx="10"/>
          </p:nvPr>
        </p:nvSpPr>
        <p:spPr>
          <a:xfrm>
            <a:off x="3970436" y="8772690"/>
            <a:ext cx="3038372" cy="461804"/>
          </a:xfrm>
          <a:prstGeom prst="rect">
            <a:avLst/>
          </a:prstGeom>
        </p:spPr>
        <p:txBody>
          <a:bodyPr/>
          <a:lstStyle/>
          <a:p>
            <a:pPr>
              <a:defRPr/>
            </a:pPr>
            <a:fld id="{1091164A-8142-463D-842A-7C3BBAF86495}" type="slidenum">
              <a:rPr lang="es-ES" smtClean="0"/>
              <a:pPr>
                <a:defRPr/>
              </a:pPr>
              <a:t>52</a:t>
            </a:fld>
            <a:endParaRPr lang="es-ES" dirty="0"/>
          </a:p>
        </p:txBody>
      </p:sp>
    </p:spTree>
    <p:extLst>
      <p:ext uri="{BB962C8B-B14F-4D97-AF65-F5344CB8AC3E}">
        <p14:creationId xmlns:p14="http://schemas.microsoft.com/office/powerpoint/2010/main" val="834818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Arial" charset="0"/>
                <a:ea typeface="+mn-ea"/>
                <a:cs typeface="+mn-cs"/>
              </a:rPr>
              <a:t>After SOF, I convert the common reflection point gathers from offset to angle domain using the smoothed RMS migration velocity field.</a:t>
            </a:r>
            <a:endParaRPr lang="en-US" dirty="0"/>
          </a:p>
        </p:txBody>
      </p:sp>
      <p:sp>
        <p:nvSpPr>
          <p:cNvPr id="4" name="Slide Number Placeholder 3"/>
          <p:cNvSpPr>
            <a:spLocks noGrp="1"/>
          </p:cNvSpPr>
          <p:nvPr>
            <p:ph type="sldNum" sz="quarter" idx="10"/>
          </p:nvPr>
        </p:nvSpPr>
        <p:spPr>
          <a:xfrm>
            <a:off x="3970436" y="8772690"/>
            <a:ext cx="3038372" cy="461804"/>
          </a:xfrm>
          <a:prstGeom prst="rect">
            <a:avLst/>
          </a:prstGeom>
        </p:spPr>
        <p:txBody>
          <a:bodyPr/>
          <a:lstStyle/>
          <a:p>
            <a:pPr>
              <a:defRPr/>
            </a:pPr>
            <a:fld id="{1091164A-8142-463D-842A-7C3BBAF86495}" type="slidenum">
              <a:rPr lang="es-ES" smtClean="0"/>
              <a:pPr>
                <a:defRPr/>
              </a:pPr>
              <a:t>53</a:t>
            </a:fld>
            <a:endParaRPr lang="es-ES" dirty="0"/>
          </a:p>
        </p:txBody>
      </p:sp>
    </p:spTree>
    <p:extLst>
      <p:ext uri="{BB962C8B-B14F-4D97-AF65-F5344CB8AC3E}">
        <p14:creationId xmlns:p14="http://schemas.microsoft.com/office/powerpoint/2010/main" val="3749965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Arial" charset="0"/>
                <a:ea typeface="+mn-ea"/>
                <a:cs typeface="+mn-cs"/>
              </a:rPr>
              <a:t>Finally, I applied trim statics to obtain flattened aligned gathers. Trim statics calculates an optimal shift by crosscorrelating a reference stacked volume with the gather traces to correct for miss alignment in time or residual moveout. I stack the prestack-SOF gathers to use that volume as my reference and I use a 350 ms window length from the main unconformity, which separates the Miocene shale from the Eocene carbonate conglomerates for trim statics.</a:t>
            </a:r>
            <a:endParaRPr lang="en-US" dirty="0"/>
          </a:p>
        </p:txBody>
      </p:sp>
      <p:sp>
        <p:nvSpPr>
          <p:cNvPr id="4" name="Slide Number Placeholder 3"/>
          <p:cNvSpPr>
            <a:spLocks noGrp="1"/>
          </p:cNvSpPr>
          <p:nvPr>
            <p:ph type="sldNum" sz="quarter" idx="10"/>
          </p:nvPr>
        </p:nvSpPr>
        <p:spPr>
          <a:xfrm>
            <a:off x="3970436" y="8772690"/>
            <a:ext cx="3038372" cy="461804"/>
          </a:xfrm>
          <a:prstGeom prst="rect">
            <a:avLst/>
          </a:prstGeom>
        </p:spPr>
        <p:txBody>
          <a:bodyPr/>
          <a:lstStyle/>
          <a:p>
            <a:pPr>
              <a:defRPr/>
            </a:pPr>
            <a:fld id="{1091164A-8142-463D-842A-7C3BBAF86495}" type="slidenum">
              <a:rPr lang="es-ES" smtClean="0"/>
              <a:pPr>
                <a:defRPr/>
              </a:pPr>
              <a:t>54</a:t>
            </a:fld>
            <a:endParaRPr lang="es-ES" dirty="0"/>
          </a:p>
        </p:txBody>
      </p:sp>
    </p:spTree>
    <p:extLst>
      <p:ext uri="{BB962C8B-B14F-4D97-AF65-F5344CB8AC3E}">
        <p14:creationId xmlns:p14="http://schemas.microsoft.com/office/powerpoint/2010/main" val="6617560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15. Data conditioning</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r>
              <a:rPr lang="en-US" dirty="0"/>
              <a:t>Learner objectives for this lecture.</a:t>
            </a:r>
          </a:p>
        </p:txBody>
      </p:sp>
    </p:spTree>
    <p:extLst>
      <p:ext uri="{BB962C8B-B14F-4D97-AF65-F5344CB8AC3E}">
        <p14:creationId xmlns:p14="http://schemas.microsoft.com/office/powerpoint/2010/main" val="4272863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baseline="0" dirty="0"/>
              <a:t>Seismic acquisition is expensive, older surveys were acquired with limited recording capacity, and sometimes obstacles during acquisition can cause gaps, unbalanced fold and unequal offset-azimuth distribution. 5D interpolation can be used to interpolate source and receiver pairs to better balance the seismic acquisition. (After Trad, 2005).</a:t>
            </a:r>
            <a:endParaRPr lang="en-US" dirty="0"/>
          </a:p>
        </p:txBody>
      </p:sp>
      <p:sp>
        <p:nvSpPr>
          <p:cNvPr id="4" name="Slide Number Placeholder 3"/>
          <p:cNvSpPr>
            <a:spLocks noGrp="1"/>
          </p:cNvSpPr>
          <p:nvPr>
            <p:ph type="sldNum" sz="quarter" idx="10"/>
          </p:nvPr>
        </p:nvSpPr>
        <p:spPr>
          <a:xfrm>
            <a:off x="3970938" y="8772668"/>
            <a:ext cx="3037840" cy="461804"/>
          </a:xfrm>
          <a:prstGeom prst="rect">
            <a:avLst/>
          </a:prstGeom>
        </p:spPr>
        <p:txBody>
          <a:bodyPr lIns="92830" tIns="46415" rIns="92830" bIns="46415"/>
          <a:lstStyle/>
          <a:p>
            <a:fld id="{F708D3C7-96EF-4B85-8C2C-98D631B8A02C}" type="slidenum">
              <a:rPr lang="en-US" smtClean="0"/>
              <a:t>56</a:t>
            </a:fld>
            <a:endParaRPr lang="en-US" dirty="0"/>
          </a:p>
        </p:txBody>
      </p:sp>
    </p:spTree>
    <p:extLst>
      <p:ext uri="{BB962C8B-B14F-4D97-AF65-F5344CB8AC3E}">
        <p14:creationId xmlns:p14="http://schemas.microsoft.com/office/powerpoint/2010/main" val="665755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A</a:t>
            </a:r>
            <a:r>
              <a:rPr lang="en-US" baseline="0" dirty="0"/>
              <a:t> simplified flow chart of the 5D interpolation workflow. After statics and NMO, one computes the 4D Fourier transform of the flattened data. Spectral components that fall above a user-specified threshold are used to reconstruct the missing traces. These reconstructed traces are inserted into the supergather with the original flattened data traces. At this point, one recomputes the Fourier components, and repeats the process until convergence is achieved. At the end, one removes the original NMO correction to provide an interpolated gather.</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3079598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(Top) Shot and receiver locations of the actual survey, and (bottom) two decimated versions.  The data in the bottom survey will be 5D interpolated in an attempt to reconstruct geometries similar to the dense survey shown on the top. The first depopulated survey (V1) had every second shot and receiver station removed, doubling the trace spacing and creating a dataset with one-quarter the original fold. The second depopulated survey (V2) also created a dataset with one-quarter the original fold, this time by removing every second shot and receiver line, thereby altering the distance to the nearest offset.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Each of the depopulated volumes was then interpolated using a pre-stack interpolation algorithm to recreate a version of the original data with its original fold restored. In addition, the original volume was also interpolated creating a volume with four times the original fold. In total, therefore, six real data volumes were processed and compared at all stages of the QI workflow.</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81855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P-impedance slices at target zone from original (top right and left), interpolated decimated versions (2nd), decimated versions (3rd) and interpolated original compared to original (bottom).  C</a:t>
            </a:r>
            <a:r>
              <a:rPr lang="en-US" sz="1200" b="0" i="0" u="none" strike="noStrike" kern="1200" baseline="0" dirty="0">
                <a:solidFill>
                  <a:schemeClr val="tx1"/>
                </a:solidFill>
                <a:latin typeface="+mn-lt"/>
                <a:ea typeface="+mn-ea"/>
                <a:cs typeface="+mn-cs"/>
              </a:rPr>
              <a:t>omparisons between the derived P-impedance from each of the five additional volumes for comparison to that</a:t>
            </a:r>
          </a:p>
          <a:p>
            <a:r>
              <a:rPr lang="en-US" sz="1200" b="0" i="0" u="none" strike="noStrike" kern="1200" baseline="0" dirty="0">
                <a:solidFill>
                  <a:schemeClr val="tx1"/>
                </a:solidFill>
                <a:latin typeface="+mn-lt"/>
                <a:ea typeface="+mn-ea"/>
                <a:cs typeface="+mn-cs"/>
              </a:rPr>
              <a:t>of the original acquisition geometry. All attributes were generated and compared in this way, and then were used separately to predict facies and fluids for each geometry and interpolation test dataset.</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9073301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These images show that 5D interpolation applied to the decimated data reproduces most of the details of the original data. Carrying this one step further, Bellman interpolates the original data by a factor of four, resulting in greater lateral resolution.</a:t>
            </a:r>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30803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The data were originally migrated using 3D Kirchhoff prestack time migration resulting in gathers consisting of 60 traces with an offset interval of 50 m. The migrated data were then subjected to inverse NMO, and the velocity analysis repeated, providing a residual velocity analysis. </a:t>
            </a:r>
            <a:r>
              <a:rPr lang="en-US" baseline="0" dirty="0"/>
              <a:t>(After Sarkar et al., 2011). </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835168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Templates for classification were determined using computed attributes from well logs. This figure shows the two crossplots used to classify each set of derived attributes. The density vs. μρ crossplot shows effective separation between sand and shale, and the λρ vs. μρ crossplot highlights the further separation of sand facies into fluid types.</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779699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Predicted facies and fluids for each test dataset. Gamma-ray log superimposed at a well location. While general trends are all similar between classified volumes, comparisons of the details and the match with the gamma-ray log at one of the wells evaluated show significant variation. There is an obvious degradation in continuity and resolution (and accuracy) of the depopulated data versions (V1 and V2) compared with the original volume. Encouragingly, however, the interpolated decimated versions are both very close to the original, providing confidence in the integrity of the interpolated data. This similarity with the facies and fluids predicted by the original data is especially true for interpolated version 1. The less accurate interpolated version is the version that represented the decimation of near offsets (increasing the spacing between shot and receiver lines). Given the importance of the near offsets highlighted by the model analysis above, one can say that the interpolation did improve upon the results achieved without interpolation, but it is not perfect. Overall though, the best match at the well location is the interpolated original, which displays the best prediction of the shale thickness at the top of the reservoir zone and the gas that is present at the top of the sand. These empirical results imply that even well-sampled acquisition can be improved upon with a pre-stack interpolation.</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42140931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Horizon slice along in the Red Fork formation through P-wave impedance volumes computed from the prestack migrated data volume (a) without and (b) with 5D interpolation. The 5D interpolated image provides a better tie to the well logs and better delineation of the sand-filled low-impedance channels. (After Peery, 2017).</a:t>
            </a:r>
            <a:endParaRPr lang="en-US"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82294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565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sand thickness measured from raster logs vs. average </a:t>
            </a:r>
            <a:r>
              <a:rPr lang="en-US" i="1" dirty="0"/>
              <a:t>Z</a:t>
            </a:r>
            <a:r>
              <a:rPr lang="en-US" i="1" baseline="-25000" dirty="0"/>
              <a:t>P</a:t>
            </a:r>
            <a:r>
              <a:rPr lang="en-US" i="1" dirty="0"/>
              <a:t> </a:t>
            </a:r>
            <a:r>
              <a:rPr lang="en-US" dirty="0"/>
              <a:t>within the Red Fork interval computed from (a) the original prestack migrated data, and (b) 5D interpolated prestack migrated data. Sand thickness estimated from 472 of 6279 raster wells that fell within the survey boundaries. The correlation using the 5D interpolated data volume improves from -0.31 to -0.60. (After Peery, 2017).</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7798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Horizon slice along in the Red Fork formation through P-wave impedance volumes computed from the prestack migrated data volume (a) without and (b) with 5D interpolation. Red boxes indicate EW-trending faults, and yellow arrows narrow channels that are better delineated on the original data, without 5D interpolation. Green boxes show areas of decreased signal-to-noise ratio after 5D interpolation, due to low fold at the edge of the survey. </a:t>
            </a:r>
            <a:r>
              <a:rPr lang="en-US" dirty="0"/>
              <a:t>While 5D interpolation provides significant improvement for prestack inversion, it appears to harm the edges delineated by coherence. </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(After Peery, 2017).</a:t>
            </a:r>
            <a:endParaRPr lang="en-US"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803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Vertical slices through the seismic amplitude volume (left) before, and (right) after 5D interpolation. (After Chopra</a:t>
            </a:r>
            <a:r>
              <a:rPr lang="en-US" baseline="0" dirty="0"/>
              <a:t> and Marfurt, 2013).</a:t>
            </a:r>
            <a:endParaRPr lang="en-US" dirty="0"/>
          </a:p>
          <a:p>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a:defRPr/>
            </a:pPr>
            <a:fld id="{43C8FA75-35D0-498B-A41B-8E0F6B9EF7FC}" type="slidenum">
              <a:rPr lang="en-GB" smtClean="0">
                <a:solidFill>
                  <a:prstClr val="black"/>
                </a:solidFill>
              </a:rPr>
              <a:pPr>
                <a:defRPr/>
              </a:pPr>
              <a:t>68</a:t>
            </a:fld>
            <a:endParaRPr lang="en-GB" dirty="0">
              <a:solidFill>
                <a:prstClr val="black"/>
              </a:solidFill>
            </a:endParaRPr>
          </a:p>
        </p:txBody>
      </p:sp>
    </p:spTree>
    <p:extLst>
      <p:ext uri="{BB962C8B-B14F-4D97-AF65-F5344CB8AC3E}">
        <p14:creationId xmlns:p14="http://schemas.microsoft.com/office/powerpoint/2010/main" val="24065923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Phantom</a:t>
            </a:r>
            <a:r>
              <a:rPr lang="en-US" baseline="0" dirty="0"/>
              <a:t> horizon </a:t>
            </a:r>
            <a:r>
              <a:rPr lang="en-US" dirty="0"/>
              <a:t>slices 32 ms below the  yellow horizon shown in the previous figure through coherence volumes computed from amplitude data (left) before, and (after) after 5D interpolation. While the spots</a:t>
            </a:r>
            <a:r>
              <a:rPr lang="en-US" baseline="0" dirty="0"/>
              <a:t> due to dead traces are corrected (yellow ellipses) and the distributary system more continuous (red arrows), we have lost a little lateral resolution through interpolation. (After Chopra and Marfurt, 2013).</a:t>
            </a:r>
            <a:endParaRPr lang="en-US" dirty="0"/>
          </a:p>
          <a:p>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a:defRPr/>
            </a:pPr>
            <a:fld id="{43C8FA75-35D0-498B-A41B-8E0F6B9EF7FC}" type="slidenum">
              <a:rPr lang="en-GB" smtClean="0">
                <a:solidFill>
                  <a:prstClr val="black"/>
                </a:solidFill>
              </a:rPr>
              <a:pPr>
                <a:defRPr/>
              </a:pPr>
              <a:t>69</a:t>
            </a:fld>
            <a:endParaRPr lang="en-GB" dirty="0">
              <a:solidFill>
                <a:prstClr val="black"/>
              </a:solidFill>
            </a:endParaRPr>
          </a:p>
        </p:txBody>
      </p:sp>
    </p:spTree>
    <p:extLst>
      <p:ext uri="{BB962C8B-B14F-4D97-AF65-F5344CB8AC3E}">
        <p14:creationId xmlns:p14="http://schemas.microsoft.com/office/powerpoint/2010/main" val="10963477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Phantom horizon slices 32 ms below the  yellow horizon shown</a:t>
            </a:r>
            <a:r>
              <a:rPr lang="en-US" baseline="0" dirty="0"/>
              <a:t> previously </a:t>
            </a:r>
            <a:r>
              <a:rPr lang="en-US" dirty="0"/>
              <a:t>through long-wavelength</a:t>
            </a:r>
            <a:r>
              <a:rPr lang="en-US" baseline="0" dirty="0"/>
              <a:t> </a:t>
            </a:r>
            <a:r>
              <a:rPr lang="en-US" dirty="0"/>
              <a:t>most-positive principal</a:t>
            </a:r>
            <a:r>
              <a:rPr lang="en-US" baseline="0" dirty="0"/>
              <a:t> </a:t>
            </a:r>
            <a:r>
              <a:rPr lang="en-US" dirty="0"/>
              <a:t>curvature volumes computed from seismic amplitude data (left) before, and (right) after 5D interpolation. Note the speckles due to missing traces are</a:t>
            </a:r>
            <a:r>
              <a:rPr lang="en-US" baseline="0" dirty="0"/>
              <a:t> removed through interpolation (yellow ellipses) although there is some loss in lateral resolution through the interpolation process (yellow arrows). </a:t>
            </a:r>
            <a:r>
              <a:rPr lang="en-US" dirty="0"/>
              <a:t>(After Chopra</a:t>
            </a:r>
            <a:r>
              <a:rPr lang="en-US" baseline="0" dirty="0"/>
              <a:t> and Marfurt, 2013).</a:t>
            </a:r>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a:defRPr/>
            </a:pPr>
            <a:fld id="{43C8FA75-35D0-498B-A41B-8E0F6B9EF7FC}" type="slidenum">
              <a:rPr lang="en-GB" smtClean="0">
                <a:solidFill>
                  <a:prstClr val="black"/>
                </a:solidFill>
              </a:rPr>
              <a:pPr>
                <a:defRPr/>
              </a:pPr>
              <a:t>70</a:t>
            </a:fld>
            <a:endParaRPr lang="en-GB" dirty="0">
              <a:solidFill>
                <a:prstClr val="black"/>
              </a:solidFill>
            </a:endParaRPr>
          </a:p>
        </p:txBody>
      </p:sp>
    </p:spTree>
    <p:extLst>
      <p:ext uri="{BB962C8B-B14F-4D97-AF65-F5344CB8AC3E}">
        <p14:creationId xmlns:p14="http://schemas.microsoft.com/office/powerpoint/2010/main" val="110240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Phantom horizon slices 32 ms below the  yellow horizon shown</a:t>
            </a:r>
            <a:r>
              <a:rPr lang="en-US" baseline="0" dirty="0"/>
              <a:t> previously </a:t>
            </a:r>
            <a:r>
              <a:rPr lang="en-US" dirty="0"/>
              <a:t>through long-wavelength</a:t>
            </a:r>
            <a:r>
              <a:rPr lang="en-US" baseline="0" dirty="0"/>
              <a:t> </a:t>
            </a:r>
            <a:r>
              <a:rPr lang="en-US" dirty="0"/>
              <a:t>most-negative principal</a:t>
            </a:r>
            <a:r>
              <a:rPr lang="en-US" baseline="0" dirty="0"/>
              <a:t> </a:t>
            </a:r>
            <a:r>
              <a:rPr lang="en-US" dirty="0"/>
              <a:t>curvature volumes computed from seismic amplitude data (left) before, and (right) after 5D interpolation. (After Chopra</a:t>
            </a:r>
            <a:r>
              <a:rPr lang="en-US" baseline="0" dirty="0"/>
              <a:t> and Marfurt, 2013).</a:t>
            </a:r>
            <a:endParaRPr lang="en-US" dirty="0"/>
          </a:p>
          <a:p>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a:defRPr/>
            </a:pPr>
            <a:fld id="{43C8FA75-35D0-498B-A41B-8E0F6B9EF7FC}" type="slidenum">
              <a:rPr lang="en-GB" smtClean="0">
                <a:solidFill>
                  <a:prstClr val="black"/>
                </a:solidFill>
              </a:rPr>
              <a:pPr>
                <a:defRPr/>
              </a:pPr>
              <a:t>71</a:t>
            </a:fld>
            <a:endParaRPr lang="en-GB" dirty="0">
              <a:solidFill>
                <a:prstClr val="black"/>
              </a:solidFill>
            </a:endParaRPr>
          </a:p>
        </p:txBody>
      </p:sp>
    </p:spTree>
    <p:extLst>
      <p:ext uri="{BB962C8B-B14F-4D97-AF65-F5344CB8AC3E}">
        <p14:creationId xmlns:p14="http://schemas.microsoft.com/office/powerpoint/2010/main" val="65731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One of several maximum flooding surfaces within the Chicontepec formation (yellow pick) that formed continuous horizons across the survey. Vertical slices through the data (a) after original processing and (d) after prestack SOF-filtering and a post migration velocity analysis data conditioning. Note the improvement in spectral content seen in (b) the original data after (e) data conditioning. Multiple volcanic sills generated interbed multiples that were stronger than the underlying sedimentary reflectors and were inadvertently picked in the processing shop. Well control coupled with a sequence stratigraphic model provided the additional information needed to avoid this velocity analysis pitfall. These improvements provide a more focused image of the higher energy turbidites seen on horizon slices through (c) the original data and (f) the precondition data. After Figure 10 of Sarkar et al. (2016). Used by permission.</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5985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Stratal slices 32 ms below the  yellow horizon shown in a previous</a:t>
            </a:r>
            <a:r>
              <a:rPr lang="en-US" baseline="0" dirty="0"/>
              <a:t> figure  through </a:t>
            </a:r>
            <a:r>
              <a:rPr lang="en-US" dirty="0"/>
              <a:t>short-wavelength</a:t>
            </a:r>
            <a:r>
              <a:rPr lang="en-US" baseline="0" dirty="0"/>
              <a:t> (left)</a:t>
            </a:r>
            <a:r>
              <a:rPr lang="en-US" dirty="0"/>
              <a:t> most-positive and</a:t>
            </a:r>
            <a:r>
              <a:rPr lang="en-US" baseline="0" dirty="0"/>
              <a:t> (right) most-negative p</a:t>
            </a:r>
            <a:r>
              <a:rPr lang="en-US" dirty="0"/>
              <a:t>rincipal curvatures volumes run on input data with 5D interpolation. (After Chopra</a:t>
            </a:r>
            <a:r>
              <a:rPr lang="en-US" baseline="0" dirty="0"/>
              <a:t> and Marfurt, 2013).</a:t>
            </a:r>
            <a:endParaRPr lang="en-US" dirty="0"/>
          </a:p>
          <a:p>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a:defRPr/>
            </a:pPr>
            <a:fld id="{43C8FA75-35D0-498B-A41B-8E0F6B9EF7FC}" type="slidenum">
              <a:rPr lang="en-GB" smtClean="0">
                <a:solidFill>
                  <a:prstClr val="black"/>
                </a:solidFill>
              </a:rPr>
              <a:pPr>
                <a:defRPr/>
              </a:pPr>
              <a:t>72</a:t>
            </a:fld>
            <a:endParaRPr lang="en-GB" dirty="0">
              <a:solidFill>
                <a:prstClr val="black"/>
              </a:solidFill>
            </a:endParaRPr>
          </a:p>
        </p:txBody>
      </p:sp>
    </p:spTree>
    <p:extLst>
      <p:ext uri="{BB962C8B-B14F-4D97-AF65-F5344CB8AC3E}">
        <p14:creationId xmlns:p14="http://schemas.microsoft.com/office/powerpoint/2010/main" val="2162719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Time slices at 158 ms through coherence volumes computed from amplitude data  (a) before, and (b) after 5D interpolation. (After Chopra</a:t>
            </a:r>
            <a:r>
              <a:rPr lang="en-US" baseline="0" dirty="0"/>
              <a:t> and Marfurt, 2013).</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a:defRPr/>
            </a:pPr>
            <a:fld id="{43C8FA75-35D0-498B-A41B-8E0F6B9EF7FC}" type="slidenum">
              <a:rPr lang="en-GB" smtClean="0">
                <a:solidFill>
                  <a:prstClr val="black"/>
                </a:solidFill>
              </a:rPr>
              <a:pPr>
                <a:defRPr/>
              </a:pPr>
              <a:t>73</a:t>
            </a:fld>
            <a:endParaRPr lang="en-GB" dirty="0">
              <a:solidFill>
                <a:prstClr val="black"/>
              </a:solidFill>
            </a:endParaRPr>
          </a:p>
        </p:txBody>
      </p:sp>
    </p:spTree>
    <p:extLst>
      <p:ext uri="{BB962C8B-B14F-4D97-AF65-F5344CB8AC3E}">
        <p14:creationId xmlns:p14="http://schemas.microsoft.com/office/powerpoint/2010/main" val="2328277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Time slices in</a:t>
            </a:r>
            <a:r>
              <a:rPr lang="en-US" baseline="0" dirty="0"/>
              <a:t> the shallow section </a:t>
            </a:r>
            <a:r>
              <a:rPr lang="en-US" dirty="0"/>
              <a:t>at 158 ms through long wavelength</a:t>
            </a:r>
            <a:r>
              <a:rPr lang="en-US" baseline="0" dirty="0"/>
              <a:t> </a:t>
            </a:r>
            <a:r>
              <a:rPr lang="en-US" dirty="0"/>
              <a:t>(top left) most-positive and (bottom left) most-negative</a:t>
            </a:r>
            <a:r>
              <a:rPr lang="en-US" baseline="0" dirty="0"/>
              <a:t> principal </a:t>
            </a:r>
            <a:r>
              <a:rPr lang="en-US" dirty="0"/>
              <a:t>curvature volumes computed from the uninterpolated data. Note the strong</a:t>
            </a:r>
            <a:r>
              <a:rPr lang="en-US" baseline="0" dirty="0"/>
              <a:t> NE-SW trending acquisition footprint. The corresponding images (top right and bottom right) computed from the 5D-interpolated data </a:t>
            </a:r>
            <a:r>
              <a:rPr lang="en-US" dirty="0"/>
              <a:t>. (After</a:t>
            </a:r>
            <a:r>
              <a:rPr lang="en-US" baseline="0" dirty="0"/>
              <a:t> Chopra and Marfurt, 2013).</a:t>
            </a:r>
            <a:endParaRPr lang="en-US" dirty="0"/>
          </a:p>
          <a:p>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a:defRPr/>
            </a:pPr>
            <a:fld id="{43C8FA75-35D0-498B-A41B-8E0F6B9EF7FC}" type="slidenum">
              <a:rPr lang="en-GB" smtClean="0">
                <a:solidFill>
                  <a:prstClr val="black"/>
                </a:solidFill>
              </a:rPr>
              <a:pPr>
                <a:defRPr/>
              </a:pPr>
              <a:t>74</a:t>
            </a:fld>
            <a:endParaRPr lang="en-GB" dirty="0">
              <a:solidFill>
                <a:prstClr val="black"/>
              </a:solidFill>
            </a:endParaRPr>
          </a:p>
        </p:txBody>
      </p:sp>
    </p:spTree>
    <p:extLst>
      <p:ext uri="{BB962C8B-B14F-4D97-AF65-F5344CB8AC3E}">
        <p14:creationId xmlns:p14="http://schemas.microsoft.com/office/powerpoint/2010/main" val="32835932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Stratal slices through coherence volumes close to a shallow marker horizon at </a:t>
            </a:r>
            <a:r>
              <a:rPr lang="en-US" i="1" dirty="0"/>
              <a:t>t=</a:t>
            </a:r>
            <a:r>
              <a:rPr lang="en-US" dirty="0"/>
              <a:t>600 ms generated from 5D interpolated data at (a) nominal 20 m by 20 m and (b) finer 10 m by 10 m bin size.  Red arrows indicate a pervasive footprint. Yellow arrows indicate features at higher resolution. (After Chopra and Marfurt, 2013).</a:t>
            </a:r>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470637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Vertical slice corresponding to the blue dotted line shown in Figure 3 through seismic amplitude volumes generated using 5D interpolation generated from 5D interpolated data at (first) nominal 20 m by 20 m and (second) finer 10 m by 10 m bin size. Black box indicates channels delineated by coherence in Figure 3.</a:t>
            </a:r>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097167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Phantom horizon slices 20 ms below the green horizon shown in Figure 2 through coherence volumes generated from 5D interpolated data at (first) nominal 20 m by 20 m and (second) finer 10 m by 10 m bin size. Blue line corresponds to vertical slice shown in the</a:t>
            </a:r>
            <a:r>
              <a:rPr lang="en-US" baseline="0" dirty="0"/>
              <a:t> previous </a:t>
            </a:r>
            <a:r>
              <a:rPr lang="en-US" dirty="0"/>
              <a:t>Figure. Notice the crisp definition of the limbs of the distributary channel system.</a:t>
            </a:r>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422861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15. Data conditioning</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r>
              <a:rPr lang="en-US" dirty="0"/>
              <a:t>Learner objectives for this lecture.</a:t>
            </a:r>
          </a:p>
        </p:txBody>
      </p:sp>
    </p:spTree>
    <p:extLst>
      <p:ext uri="{BB962C8B-B14F-4D97-AF65-F5344CB8AC3E}">
        <p14:creationId xmlns:p14="http://schemas.microsoft.com/office/powerpoint/2010/main" val="42241376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Motivation of preconditioned least-squares migration</a:t>
            </a:r>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3077205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The arithmetic</a:t>
            </a:r>
            <a:r>
              <a:rPr lang="en-US" baseline="0" dirty="0"/>
              <a:t> of migration and demigration (part 1)</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8341662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arithmetic</a:t>
            </a:r>
            <a:r>
              <a:rPr lang="en-US" baseline="0" dirty="0"/>
              <a:t> of migration and demigration (part 2)</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44675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r>
              <a:rPr lang="en-US" dirty="0"/>
              <a:t>15. Data conditioning</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r>
              <a:rPr lang="en-US" dirty="0"/>
              <a:t>Learner objectives for this lecture.</a:t>
            </a:r>
          </a:p>
        </p:txBody>
      </p:sp>
    </p:spTree>
    <p:extLst>
      <p:ext uri="{BB962C8B-B14F-4D97-AF65-F5344CB8AC3E}">
        <p14:creationId xmlns:p14="http://schemas.microsoft.com/office/powerpoint/2010/main" val="23370750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lvl="0" algn="just">
              <a:spcBef>
                <a:spcPts val="600"/>
              </a:spcBef>
              <a:buClr>
                <a:schemeClr val="accent2"/>
              </a:buClr>
              <a:buSzPct val="85000"/>
            </a:pPr>
            <a:r>
              <a:rPr lang="en-US" sz="1200" dirty="0">
                <a:solidFill>
                  <a:schemeClr val="tx2"/>
                </a:solidFill>
              </a:rPr>
              <a:t>Dickman field, located in northern County, Kansas, is a typical super mature Mississippian reservoir. In the field the Pennsylvanian strata unconformity overlie Mississippian reservoir rocks. The Mississippian reservoir in Dickman field is composed of shallow-shelf carbonates and it is characterized by Karst features </a:t>
            </a:r>
            <a:r>
              <a:rPr lang="en-US" sz="1200" dirty="0"/>
              <a:t>.</a:t>
            </a:r>
            <a:endParaRPr kumimoji="0" lang="en-US" sz="1200" b="0" i="0" u="none" strike="noStrike" kern="1200" cap="none" spc="100" normalizeH="0" baseline="0" noProof="0" dirty="0">
              <a:ln>
                <a:noFill/>
              </a:ln>
              <a:solidFill>
                <a:schemeClr val="tx1"/>
              </a:solidFill>
              <a:effectLst/>
              <a:uLnTx/>
              <a:uFillTx/>
              <a:latin typeface="Times New Roman" pitchFamily="18" charset="0"/>
              <a:ea typeface="+mn-ea"/>
              <a:cs typeface="+mn-cs"/>
            </a:endParaRPr>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5507651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Stratigraphic section for Dickman Field.</a:t>
            </a:r>
          </a:p>
        </p:txBody>
      </p:sp>
      <p:sp>
        <p:nvSpPr>
          <p:cNvPr id="4" name="Slide Number Placeholder 3"/>
          <p:cNvSpPr>
            <a:spLocks noGrp="1"/>
          </p:cNvSpPr>
          <p:nvPr>
            <p:ph type="sldNum" sz="quarter" idx="10"/>
          </p:nvPr>
        </p:nvSpPr>
        <p:spPr/>
        <p:txBody>
          <a:bodyPr/>
          <a:lstStyle/>
          <a:p>
            <a:fld id="{81F3C513-7B74-4C6D-B066-07EE47E46F38}" type="slidenum">
              <a:rPr lang="en-US" smtClean="0"/>
              <a:t>83</a:t>
            </a:fld>
            <a:endParaRPr lang="en-US" dirty="0"/>
          </a:p>
        </p:txBody>
      </p:sp>
    </p:spTree>
    <p:extLst>
      <p:ext uri="{BB962C8B-B14F-4D97-AF65-F5344CB8AC3E}">
        <p14:creationId xmlns:p14="http://schemas.microsoft.com/office/powerpoint/2010/main" val="26407734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Time structure map and a  representative vertical</a:t>
            </a:r>
            <a:r>
              <a:rPr lang="en-US" baseline="0" dirty="0"/>
              <a:t> slice showing the top Mississippi Lime unconformity.</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9110811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Vertical</a:t>
            </a:r>
            <a:r>
              <a:rPr lang="en-US" baseline="0" dirty="0"/>
              <a:t> slice AA’ plotted as a variable area display through the seismic data volume after conventional prestack time migration. Red arrows indicate karst collapse at the top of the unconformity. </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507414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Vertical</a:t>
            </a:r>
            <a:r>
              <a:rPr lang="en-US" baseline="0" dirty="0"/>
              <a:t> slice AA’ after two passes of preconditioned least-squares migration. Red arrows indicate karst collapse at the top of the unconformity. Some of the aliased noise has been suppressed.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 first iteration of precondition least-squares migration is visually almost identical to least-squares migration, but with amplitudes that better predict the surface data when demigrated.</a:t>
            </a:r>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0339609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Vertical</a:t>
            </a:r>
            <a:r>
              <a:rPr lang="en-US" baseline="0" dirty="0"/>
              <a:t> slice AA’ after three passes of preconditioned least-squares migration. Red arrows indicate karst collapse at the top of the unconformity. </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6286444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Time slice near top</a:t>
            </a:r>
            <a:r>
              <a:rPr lang="en-US" baseline="0" dirty="0"/>
              <a:t> Mississippi Lime through the seismic data volume after conventional prestack time migration.  </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37787515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Time slice near top</a:t>
            </a:r>
            <a:r>
              <a:rPr lang="en-US" baseline="0" dirty="0"/>
              <a:t> Mississippi Lime through the seismic data volume after the 2</a:t>
            </a:r>
            <a:r>
              <a:rPr lang="en-US" baseline="30000" dirty="0"/>
              <a:t>nd</a:t>
            </a:r>
            <a:r>
              <a:rPr lang="en-US" baseline="0" dirty="0"/>
              <a:t> iteration of PLSM. Lateral “footprint’ artifacts are somewhat suppressed.</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5252241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Time slice near top</a:t>
            </a:r>
            <a:r>
              <a:rPr lang="en-US" baseline="0" dirty="0"/>
              <a:t> Mississippi Lime through the seismic data volume after the 2</a:t>
            </a:r>
            <a:r>
              <a:rPr lang="en-US" baseline="30000" dirty="0"/>
              <a:t>nd</a:t>
            </a:r>
            <a:r>
              <a:rPr lang="en-US" baseline="0" dirty="0"/>
              <a:t> iteration of PLSM. Lateral “footprint’ artifacts are further suppressed.</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6363721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Horizon slice along the Gilmore City </a:t>
            </a:r>
            <a:r>
              <a:rPr lang="en-US" baseline="0" dirty="0"/>
              <a:t>through the coherence volume computed from seismic amplitude generated using conventional prestack time migration.  Red arrows indicate collapse features. </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3483337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latin typeface="+mn-lt"/>
              </a:rPr>
              <a:t>Flowchart showing the automated nonhyperbolic velocity analysis. The model is consisted of interval NMO velocity and anellipticity, the objective is to search a model that gives the maximum stacking power. The researching algorithm is a direct, global optimization strategy called differential evolution. </a:t>
            </a:r>
            <a:endParaRPr lang="en-US" dirty="0"/>
          </a:p>
        </p:txBody>
      </p:sp>
      <p:sp>
        <p:nvSpPr>
          <p:cNvPr id="4" name="Slide Number Placeholder 3"/>
          <p:cNvSpPr>
            <a:spLocks noGrp="1"/>
          </p:cNvSpPr>
          <p:nvPr>
            <p:ph type="sldNum" sz="quarter" idx="10"/>
          </p:nvPr>
        </p:nvSpPr>
        <p:spPr>
          <a:xfrm>
            <a:off x="3971456" y="8772235"/>
            <a:ext cx="3037366" cy="462274"/>
          </a:xfrm>
          <a:prstGeom prst="rect">
            <a:avLst/>
          </a:prstGeom>
        </p:spPr>
        <p:txBody>
          <a:bodyPr lIns="90526" tIns="45263" rIns="90526" bIns="45263"/>
          <a:lstStyle/>
          <a:p>
            <a:fld id="{C62C8BE0-8255-4EDD-8233-BFFE1CD85A59}" type="slidenum">
              <a:rPr lang="en-US" smtClean="0"/>
              <a:t>9</a:t>
            </a:fld>
            <a:endParaRPr lang="en-US" dirty="0"/>
          </a:p>
        </p:txBody>
      </p:sp>
    </p:spTree>
    <p:extLst>
      <p:ext uri="{BB962C8B-B14F-4D97-AF65-F5344CB8AC3E}">
        <p14:creationId xmlns:p14="http://schemas.microsoft.com/office/powerpoint/2010/main" val="16987998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Horizon slice along the Gilmore City </a:t>
            </a:r>
            <a:r>
              <a:rPr lang="en-US" baseline="0" dirty="0"/>
              <a:t>through the coherence volume computed from seismic amplitude computed from amplitude after 2 iterations of PLSM.  Red arrows indicate collapse features. Note that the fuzziness due to aliased noise is decreasing but the discontinuities associated with karst geology are preserved.</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852949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Horizon slice along the Gilmore City </a:t>
            </a:r>
            <a:r>
              <a:rPr lang="en-US" baseline="0" dirty="0"/>
              <a:t>through the coherence volume computed from seismic amplitude computed from amplitude after 3 iterations of PLSM.  Red arrows indicate collapse features. Note that the fuzziness due to aliased noise is further reduced but the discontinuities associated with karst geology are preserved.</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2035821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Horizon slice along the Gilmore City </a:t>
            </a:r>
            <a:r>
              <a:rPr lang="en-US" baseline="0" dirty="0"/>
              <a:t>through the coherent energy and its EW gradient volume computed from seismic amplitude generated using conventional prestack time migration.  Red arrows indicate collapse features. Note the high frequency chattered associated with aliased noise.</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23717473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Horizon slice along the Gilmore City </a:t>
            </a:r>
            <a:r>
              <a:rPr lang="en-US" baseline="0" dirty="0"/>
              <a:t>through the coherent energy and its EW gradient volume computed from seismic amplitude generated 3 iterations of PLSM.  Red arrows indicate collapse features. Note the high frequency chattered associated with aliased noise has been suppressed. The NS lineament in the middle of the survey remains and is associated with different acquisition programs.</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299166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algn="l"/>
            <a:r>
              <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Representative shot gathers from original data volume showing 250 traces.</a:t>
            </a:r>
            <a:r>
              <a:rPr lang="en-US" sz="1200" baseline="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h</a:t>
            </a:r>
            <a:r>
              <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ead wave mute has</a:t>
            </a:r>
            <a:r>
              <a:rPr lang="en-US" sz="1200" baseline="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been </a:t>
            </a:r>
            <a:r>
              <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applied</a:t>
            </a:r>
            <a:r>
              <a:rPr lang="en-US" sz="1200" baseline="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as part of the conventional time processing. Red arrow indicates a reflection near top Mississippi Lime.</a:t>
            </a:r>
            <a:endPar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4621147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same five shot gathers after demigration of 3</a:t>
            </a:r>
            <a:r>
              <a:rPr lang="en-US" sz="1200" baseline="30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rd</a:t>
            </a:r>
            <a:r>
              <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iteration of PLSM. The emergence angle of 30</a:t>
            </a:r>
            <a:r>
              <a:rPr lang="en-US" sz="1200" baseline="30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within the Kirchhoff migration applies an additional mute. Note the improved continuity</a:t>
            </a:r>
            <a:r>
              <a:rPr lang="en-US" sz="1200" baseline="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reflectors. Only wavenumbers consistent with the migration operator (i.e. those traveling from reflectors and diffractors with the P wave velocity) are passed by the migration/demigration filter. Furthermore, the data have been subjected to prestack structure-oriented filtering of the migrated images, further favoring coherent reflection and diffraction events. Red arrow indicates a reflection near top Mississippi Lime.</a:t>
            </a:r>
            <a:endParaRPr lang="en-US" sz="1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664288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Motivation of 5D</a:t>
            </a:r>
            <a:r>
              <a:rPr lang="en-US" baseline="0" dirty="0"/>
              <a:t> interpolation using </a:t>
            </a:r>
            <a:r>
              <a:rPr lang="en-US" dirty="0"/>
              <a:t>preconditioned least-squares migration</a:t>
            </a:r>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5606627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A</a:t>
            </a:r>
            <a:r>
              <a:rPr lang="en-US" baseline="0" dirty="0"/>
              <a:t> simplified flow chart of the 5D migration-driven interpolation workflow. Instead of a Fourier or Radon transform pairs, we use the migration-demigration transform pairs.  Acceptable migrated events are those that appear as coherent reflectors  and edges, and are passed by a prestack structure-oriented filter.</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1400419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I will apply</a:t>
            </a:r>
            <a:r>
              <a:rPr lang="en-US" baseline="0" dirty="0"/>
              <a:t> 5D interpolation in the CDP domain. </a:t>
            </a:r>
            <a:r>
              <a:rPr lang="en-US" dirty="0"/>
              <a:t>In</a:t>
            </a:r>
            <a:r>
              <a:rPr lang="en-US" baseline="0" dirty="0"/>
              <a:t> the left figure observe that just two source receiver pairs fall within the CDP gather, with all but two of the eight offset-azimuth bins being empty. The goal of 5D interpolation is to fill each offset and azimuth bin, giving a more balanced coverage and more uniform amplitudes. </a:t>
            </a:r>
            <a:endParaRPr lang="en-US" dirty="0"/>
          </a:p>
        </p:txBody>
      </p:sp>
      <p:sp>
        <p:nvSpPr>
          <p:cNvPr id="4" name="Slide Number Placeholder 3"/>
          <p:cNvSpPr>
            <a:spLocks noGrp="1"/>
          </p:cNvSpPr>
          <p:nvPr>
            <p:ph type="sldNum" sz="quarter" idx="10"/>
          </p:nvPr>
        </p:nvSpPr>
        <p:spPr>
          <a:xfrm>
            <a:off x="3970938" y="8772668"/>
            <a:ext cx="3037840" cy="461804"/>
          </a:xfrm>
          <a:prstGeom prst="rect">
            <a:avLst/>
          </a:prstGeom>
        </p:spPr>
        <p:txBody>
          <a:bodyPr lIns="92830" tIns="46415" rIns="92830" bIns="46415"/>
          <a:lstStyle/>
          <a:p>
            <a:fld id="{F708D3C7-96EF-4B85-8C2C-98D631B8A02C}" type="slidenum">
              <a:rPr lang="en-US" smtClean="0"/>
              <a:t>100</a:t>
            </a:fld>
            <a:endParaRPr lang="en-US" dirty="0"/>
          </a:p>
        </p:txBody>
      </p:sp>
    </p:spTree>
    <p:extLst>
      <p:ext uri="{BB962C8B-B14F-4D97-AF65-F5344CB8AC3E}">
        <p14:creationId xmlns:p14="http://schemas.microsoft.com/office/powerpoint/2010/main" val="10374476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Fold</a:t>
            </a:r>
            <a:r>
              <a:rPr lang="en-US" baseline="0" dirty="0"/>
              <a:t> before and after 5D interpolation for the Kansas survey shown earlier.</a:t>
            </a:r>
            <a:endParaRPr lang="en-US" dirty="0"/>
          </a:p>
        </p:txBody>
      </p:sp>
      <p:sp>
        <p:nvSpPr>
          <p:cNvPr id="4" name="Header Placeholder 3"/>
          <p:cNvSpPr>
            <a:spLocks noGrp="1"/>
          </p:cNvSpPr>
          <p:nvPr>
            <p:ph type="hdr" sz="quarter" idx="10"/>
          </p:nvPr>
        </p:nvSpPr>
        <p:spPr/>
        <p:txBody>
          <a:bodyPr/>
          <a:lstStyle/>
          <a:p>
            <a:pPr>
              <a:defRPr/>
            </a:pPr>
            <a:r>
              <a:rPr lang="en-US" dirty="0"/>
              <a:t>9. Data conditioning</a:t>
            </a:r>
          </a:p>
        </p:txBody>
      </p:sp>
    </p:spTree>
    <p:extLst>
      <p:ext uri="{BB962C8B-B14F-4D97-AF65-F5344CB8AC3E}">
        <p14:creationId xmlns:p14="http://schemas.microsoft.com/office/powerpoint/2010/main" val="3698109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8ACC-8EB8-42A8-AFF7-9085384C7EAC}"/>
              </a:ext>
            </a:extLst>
          </p:cNvPr>
          <p:cNvSpPr>
            <a:spLocks noGrp="1"/>
          </p:cNvSpPr>
          <p:nvPr>
            <p:ph type="ctrTitle"/>
          </p:nvPr>
        </p:nvSpPr>
        <p:spPr>
          <a:xfrm>
            <a:off x="1524000" y="1122363"/>
            <a:ext cx="9144000" cy="2387600"/>
          </a:xfrm>
        </p:spPr>
        <p:txBody>
          <a:bodyPr anchor="b">
            <a:normAutofit/>
          </a:bodyPr>
          <a:lstStyle>
            <a:lvl1pPr algn="ctr">
              <a:defRPr sz="3200">
                <a:solidFill>
                  <a:srgbClr val="FFC000"/>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EEE14727-2FD7-4548-84F2-4047CB299876}"/>
              </a:ext>
            </a:extLst>
          </p:cNvPr>
          <p:cNvSpPr>
            <a:spLocks noGrp="1"/>
          </p:cNvSpPr>
          <p:nvPr>
            <p:ph type="subTitle" idx="1"/>
          </p:nvPr>
        </p:nvSpPr>
        <p:spPr>
          <a:xfrm>
            <a:off x="1524000" y="3602038"/>
            <a:ext cx="9144000" cy="1655762"/>
          </a:xfrm>
        </p:spPr>
        <p:txBody>
          <a:bodyPr/>
          <a:lstStyle>
            <a:lvl1pPr marL="0" indent="0" algn="ctr">
              <a:buNone/>
              <a:defRPr sz="2400">
                <a:solidFill>
                  <a:srgbClr val="FFFF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0D85BC9-6438-4704-B514-F00D4B30A03A}"/>
              </a:ext>
            </a:extLst>
          </p:cNvPr>
          <p:cNvSpPr>
            <a:spLocks noGrp="1"/>
          </p:cNvSpPr>
          <p:nvPr>
            <p:ph type="dt" sz="half" idx="10"/>
          </p:nvPr>
        </p:nvSpPr>
        <p:spPr>
          <a:xfrm>
            <a:off x="10091382" y="5624512"/>
            <a:ext cx="2743200" cy="365125"/>
          </a:xfrm>
        </p:spPr>
        <p:txBody>
          <a:bodyPr/>
          <a:lstStyle>
            <a:lvl1pPr>
              <a:defRPr>
                <a:solidFill>
                  <a:schemeClr val="bg1"/>
                </a:solidFill>
                <a:latin typeface="+mn-lt"/>
              </a:defRPr>
            </a:lvl1pPr>
          </a:lstStyle>
          <a:p>
            <a:endParaRPr lang="en-US" dirty="0"/>
          </a:p>
        </p:txBody>
      </p:sp>
      <p:sp>
        <p:nvSpPr>
          <p:cNvPr id="5" name="Footer Placeholder 4">
            <a:extLst>
              <a:ext uri="{FF2B5EF4-FFF2-40B4-BE49-F238E27FC236}">
                <a16:creationId xmlns:a16="http://schemas.microsoft.com/office/drawing/2014/main" id="{CDDD03BC-C9F9-4BE3-AFEF-C37D093AFDEA}"/>
              </a:ext>
            </a:extLst>
          </p:cNvPr>
          <p:cNvSpPr>
            <a:spLocks noGrp="1"/>
          </p:cNvSpPr>
          <p:nvPr>
            <p:ph type="ftr" sz="quarter" idx="11"/>
          </p:nvPr>
        </p:nvSpPr>
        <p:spPr/>
        <p:txBody>
          <a:bodyPr/>
          <a:lstStyle>
            <a:lvl1pPr>
              <a:defRPr>
                <a:solidFill>
                  <a:schemeClr val="bg1"/>
                </a:solidFill>
                <a:latin typeface="+mn-lt"/>
              </a:defRPr>
            </a:lvl1pPr>
          </a:lstStyle>
          <a:p>
            <a:endParaRPr lang="en-US" dirty="0"/>
          </a:p>
        </p:txBody>
      </p:sp>
      <p:sp>
        <p:nvSpPr>
          <p:cNvPr id="6" name="Slide Number Placeholder 5">
            <a:extLst>
              <a:ext uri="{FF2B5EF4-FFF2-40B4-BE49-F238E27FC236}">
                <a16:creationId xmlns:a16="http://schemas.microsoft.com/office/drawing/2014/main" id="{08D8706D-54F2-4015-8454-BA76FF3C8098}"/>
              </a:ext>
            </a:extLst>
          </p:cNvPr>
          <p:cNvSpPr>
            <a:spLocks noGrp="1"/>
          </p:cNvSpPr>
          <p:nvPr>
            <p:ph type="sldNum" sz="quarter" idx="12"/>
          </p:nvPr>
        </p:nvSpPr>
        <p:spPr>
          <a:xfrm>
            <a:off x="15920" y="6492830"/>
            <a:ext cx="2743200" cy="365125"/>
          </a:xfrm>
        </p:spPr>
        <p:txBody>
          <a:bodyPr/>
          <a:lstStyle>
            <a:lvl1pPr algn="l">
              <a:defRPr>
                <a:solidFill>
                  <a:schemeClr val="bg1"/>
                </a:solidFill>
                <a:latin typeface="+mn-lt"/>
              </a:defRPr>
            </a:lvl1pPr>
          </a:lstStyle>
          <a:p>
            <a:r>
              <a:rPr lang="en-US" dirty="0"/>
              <a:t>10e-</a:t>
            </a:r>
            <a:fld id="{E84294E7-870A-4591-A028-E1914D91E07F}" type="slidenum">
              <a:rPr lang="en-US" smtClean="0"/>
              <a:pPr/>
              <a:t>‹#›</a:t>
            </a:fld>
            <a:endParaRPr lang="en-US" dirty="0"/>
          </a:p>
        </p:txBody>
      </p:sp>
    </p:spTree>
    <p:extLst>
      <p:ext uri="{BB962C8B-B14F-4D97-AF65-F5344CB8AC3E}">
        <p14:creationId xmlns:p14="http://schemas.microsoft.com/office/powerpoint/2010/main" val="348522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r>
              <a:rPr lang="en-US" dirty="0"/>
              <a:t>10e-</a:t>
            </a:r>
            <a:fld id="{0D126475-E98B-4E79-A2BB-CBEEB8F86428}"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369412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r>
              <a:rPr lang="en-US" dirty="0"/>
              <a:t>10e-</a:t>
            </a:r>
            <a:fld id="{E6C87FD6-13D6-467D-AEFA-06969EA3EBE3}"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407189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r>
              <a:rPr lang="en-US" dirty="0"/>
              <a:t>10e-</a:t>
            </a:r>
            <a:fld id="{44317F1E-0FAF-41C2-851F-CC2F916AF867}"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89375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sz="2400">
                <a:effectLst>
                  <a:outerShdw blurRad="38100" dist="38100" dir="2700000" algn="tl">
                    <a:srgbClr val="000000">
                      <a:alpha val="43137"/>
                    </a:srgbClr>
                  </a:outerShdw>
                </a:effectLst>
                <a:latin typeface="+mj-lt"/>
              </a:defRPr>
            </a:lvl1pPr>
            <a:lvl2pPr>
              <a:defRPr sz="2400">
                <a:effectLst>
                  <a:outerShdw blurRad="38100" dist="38100" dir="2700000" algn="tl">
                    <a:srgbClr val="000000">
                      <a:alpha val="43137"/>
                    </a:srgbClr>
                  </a:outerShdw>
                </a:effectLst>
                <a:latin typeface="+mj-lt"/>
              </a:defRPr>
            </a:lvl2pPr>
            <a:lvl3pPr>
              <a:defRPr sz="2400">
                <a:effectLst>
                  <a:outerShdw blurRad="38100" dist="38100" dir="2700000" algn="tl">
                    <a:srgbClr val="000000">
                      <a:alpha val="43137"/>
                    </a:srgbClr>
                  </a:outerShdw>
                </a:effectLst>
                <a:latin typeface="+mj-lt"/>
              </a:defRPr>
            </a:lvl3pPr>
            <a:lvl4pPr>
              <a:defRPr sz="2400">
                <a:effectLst>
                  <a:outerShdw blurRad="38100" dist="38100" dir="2700000" algn="tl">
                    <a:srgbClr val="000000">
                      <a:alpha val="43137"/>
                    </a:srgbClr>
                  </a:outerShdw>
                </a:effectLst>
                <a:latin typeface="+mj-lt"/>
              </a:defRPr>
            </a:lvl4pPr>
            <a:lvl5pPr>
              <a:defRPr sz="2400">
                <a:effectLst>
                  <a:outerShdw blurRad="38100" dist="38100" dir="2700000" algn="tl">
                    <a:srgbClr val="000000">
                      <a:alpha val="43137"/>
                    </a:srgbClr>
                  </a:outerShdw>
                </a:effectLst>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7" name="Slide Number Placeholder 5">
            <a:extLst>
              <a:ext uri="{FF2B5EF4-FFF2-40B4-BE49-F238E27FC236}">
                <a16:creationId xmlns:a16="http://schemas.microsoft.com/office/drawing/2014/main" id="{055EC187-A08D-7048-7767-B5A799F901C9}"/>
              </a:ext>
            </a:extLst>
          </p:cNvPr>
          <p:cNvSpPr>
            <a:spLocks noGrp="1"/>
          </p:cNvSpPr>
          <p:nvPr>
            <p:ph type="sldNum" sz="quarter" idx="4"/>
          </p:nvPr>
        </p:nvSpPr>
        <p:spPr>
          <a:xfrm>
            <a:off x="0" y="6519721"/>
            <a:ext cx="2743200" cy="365125"/>
          </a:xfrm>
          <a:prstGeom prst="rect">
            <a:avLst/>
          </a:prstGeom>
        </p:spPr>
        <p:txBody>
          <a:bodyPr vert="horz" lIns="91440" tIns="45720" rIns="91440" bIns="45720" rtlCol="0" anchor="ctr"/>
          <a:lstStyle>
            <a:lvl1pPr algn="l">
              <a:defRPr sz="1400">
                <a:solidFill>
                  <a:schemeClr val="tx1"/>
                </a:solidFill>
                <a:effectLst>
                  <a:outerShdw blurRad="38100" dist="38100" dir="2700000" algn="tl">
                    <a:srgbClr val="000000">
                      <a:alpha val="43137"/>
                    </a:srgbClr>
                  </a:outerShdw>
                </a:effectLst>
                <a:latin typeface="+mn-lt"/>
              </a:defRPr>
            </a:lvl1pPr>
          </a:lstStyle>
          <a:p>
            <a:r>
              <a:rPr lang="en-US" dirty="0"/>
              <a:t>10e-</a:t>
            </a:r>
            <a:fld id="{E84294E7-870A-4591-A028-E1914D91E07F}" type="slidenum">
              <a:rPr lang="en-US" smtClean="0"/>
              <a:pPr/>
              <a:t>‹#›</a:t>
            </a:fld>
            <a:endParaRPr lang="en-US" dirty="0"/>
          </a:p>
        </p:txBody>
      </p:sp>
    </p:spTree>
    <p:extLst>
      <p:ext uri="{BB962C8B-B14F-4D97-AF65-F5344CB8AC3E}">
        <p14:creationId xmlns:p14="http://schemas.microsoft.com/office/powerpoint/2010/main" val="470356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34442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7678" y="1"/>
            <a:ext cx="8677922" cy="766354"/>
          </a:xfrm>
        </p:spPr>
        <p:txBody>
          <a:bodyPr/>
          <a:lstStyle/>
          <a:p>
            <a:r>
              <a:rPr lang="en-US"/>
              <a:t>Click to edit Master title style</a:t>
            </a:r>
          </a:p>
        </p:txBody>
      </p:sp>
      <p:sp>
        <p:nvSpPr>
          <p:cNvPr id="3" name="Content Placeholder 2"/>
          <p:cNvSpPr>
            <a:spLocks noGrp="1"/>
          </p:cNvSpPr>
          <p:nvPr>
            <p:ph idx="1"/>
          </p:nvPr>
        </p:nvSpPr>
        <p:spPr>
          <a:xfrm>
            <a:off x="3133816" y="1385683"/>
            <a:ext cx="872601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 y="6485010"/>
            <a:ext cx="771787" cy="365125"/>
          </a:xfrm>
          <a:prstGeom prst="rect">
            <a:avLst/>
          </a:prstGeom>
        </p:spPr>
        <p:txBody>
          <a:bodyPr/>
          <a:lstStyle>
            <a:lvl1pPr>
              <a:defRPr sz="1400"/>
            </a:lvl1pPr>
          </a:lstStyle>
          <a:p>
            <a:r>
              <a:rPr lang="en-US" dirty="0"/>
              <a:t>10e-</a:t>
            </a:r>
            <a:fld id="{5F03A2F2-9E55-46DE-BAB4-42987CCF6517}" type="slidenum">
              <a:rPr lang="en-US" smtClean="0"/>
              <a:pPr/>
              <a:t>‹#›</a:t>
            </a:fld>
            <a:endParaRPr lang="en-US" dirty="0"/>
          </a:p>
        </p:txBody>
      </p:sp>
    </p:spTree>
    <p:extLst>
      <p:ext uri="{BB962C8B-B14F-4D97-AF65-F5344CB8AC3E}">
        <p14:creationId xmlns:p14="http://schemas.microsoft.com/office/powerpoint/2010/main" val="38548761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14FC3-821F-45C3-9FC1-3FAEBD9946F0}"/>
              </a:ext>
            </a:extLst>
          </p:cNvPr>
          <p:cNvSpPr>
            <a:spLocks noGrp="1"/>
          </p:cNvSpPr>
          <p:nvPr>
            <p:ph type="title"/>
          </p:nvPr>
        </p:nvSpPr>
        <p:spPr>
          <a:xfrm>
            <a:off x="0" y="1"/>
            <a:ext cx="10515600" cy="7902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E0D1A-CF65-4E72-A1C6-CC17FACC7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8DCCF6-879F-4E3A-9FE6-7F1D02988639}"/>
              </a:ext>
            </a:extLst>
          </p:cNvPr>
          <p:cNvSpPr>
            <a:spLocks noGrp="1"/>
          </p:cNvSpPr>
          <p:nvPr>
            <p:ph type="dt" sz="half" idx="2"/>
          </p:nvPr>
        </p:nvSpPr>
        <p:spPr>
          <a:xfrm>
            <a:off x="8610600" y="6337159"/>
            <a:ext cx="2743200" cy="365125"/>
          </a:xfrm>
          <a:prstGeom prst="rect">
            <a:avLst/>
          </a:prstGeom>
        </p:spPr>
        <p:txBody>
          <a:bodyPr vert="horz" lIns="91440" tIns="45720" rIns="91440" bIns="45720" rtlCol="0" anchor="ctr"/>
          <a:lstStyle>
            <a:lvl1pPr algn="l">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a:extLst>
              <a:ext uri="{FF2B5EF4-FFF2-40B4-BE49-F238E27FC236}">
                <a16:creationId xmlns:a16="http://schemas.microsoft.com/office/drawing/2014/main" id="{5A0F5236-D236-4BB6-89E7-2323DD05A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6" name="Slide Number Placeholder 5">
            <a:extLst>
              <a:ext uri="{FF2B5EF4-FFF2-40B4-BE49-F238E27FC236}">
                <a16:creationId xmlns:a16="http://schemas.microsoft.com/office/drawing/2014/main" id="{688FD66E-C663-4A11-AA47-70EA1EEE9C5E}"/>
              </a:ext>
            </a:extLst>
          </p:cNvPr>
          <p:cNvSpPr>
            <a:spLocks noGrp="1"/>
          </p:cNvSpPr>
          <p:nvPr>
            <p:ph type="sldNum" sz="quarter" idx="4"/>
          </p:nvPr>
        </p:nvSpPr>
        <p:spPr>
          <a:xfrm>
            <a:off x="0" y="6519721"/>
            <a:ext cx="2743200" cy="365125"/>
          </a:xfrm>
          <a:prstGeom prst="rect">
            <a:avLst/>
          </a:prstGeom>
        </p:spPr>
        <p:txBody>
          <a:bodyPr vert="horz" lIns="91440" tIns="45720" rIns="91440" bIns="45720" rtlCol="0" anchor="ctr"/>
          <a:lstStyle>
            <a:lvl1pPr algn="l">
              <a:defRPr sz="1400">
                <a:solidFill>
                  <a:schemeClr val="bg1"/>
                </a:solidFill>
                <a:effectLst>
                  <a:outerShdw blurRad="38100" dist="38100" dir="2700000" algn="tl">
                    <a:srgbClr val="000000">
                      <a:alpha val="43137"/>
                    </a:srgbClr>
                  </a:outerShdw>
                </a:effectLst>
                <a:latin typeface="+mn-lt"/>
              </a:defRPr>
            </a:lvl1pPr>
          </a:lstStyle>
          <a:p>
            <a:r>
              <a:rPr lang="en-US" dirty="0"/>
              <a:t>10e-</a:t>
            </a:r>
            <a:fld id="{E84294E7-870A-4591-A028-E1914D91E07F}" type="slidenum">
              <a:rPr lang="en-US" smtClean="0"/>
              <a:pPr/>
              <a:t>‹#›</a:t>
            </a:fld>
            <a:endParaRPr lang="en-US" dirty="0"/>
          </a:p>
        </p:txBody>
      </p:sp>
    </p:spTree>
    <p:extLst>
      <p:ext uri="{BB962C8B-B14F-4D97-AF65-F5344CB8AC3E}">
        <p14:creationId xmlns:p14="http://schemas.microsoft.com/office/powerpoint/2010/main" val="26075604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Lst>
  <p:hf hdr="0" ftr="0" dt="0"/>
  <p:txStyles>
    <p:title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00"/>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0972801" cy="731833"/>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1" y="1600204"/>
            <a:ext cx="10972801" cy="4525963"/>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35035" y="6324601"/>
            <a:ext cx="2844800" cy="365125"/>
          </a:xfrm>
          <a:prstGeom prst="rect">
            <a:avLst/>
          </a:prstGeom>
        </p:spPr>
        <p:txBody>
          <a:bodyPr vert="horz" lIns="121899" tIns="60949" rIns="121899" bIns="60949" rtlCol="0" anchor="ctr"/>
          <a:lstStyle>
            <a:lvl1pPr algn="l">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p:cNvSpPr>
            <a:spLocks noGrp="1"/>
          </p:cNvSpPr>
          <p:nvPr>
            <p:ph type="ftr" sz="quarter" idx="3"/>
          </p:nvPr>
        </p:nvSpPr>
        <p:spPr>
          <a:xfrm>
            <a:off x="4165602" y="6356354"/>
            <a:ext cx="3860800" cy="365125"/>
          </a:xfrm>
          <a:prstGeom prst="rect">
            <a:avLst/>
          </a:prstGeom>
        </p:spPr>
        <p:txBody>
          <a:bodyPr vert="horz" lIns="121899" tIns="60949" rIns="121899" bIns="60949" rtlCol="0" anchor="ctr"/>
          <a:lstStyle>
            <a:lvl1pPr algn="ctr">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0" y="6492875"/>
            <a:ext cx="2844800" cy="365125"/>
          </a:xfrm>
          <a:prstGeom prst="rect">
            <a:avLst/>
          </a:prstGeom>
        </p:spPr>
        <p:txBody>
          <a:bodyPr vert="horz" lIns="121899" tIns="60949" rIns="121899" bIns="60949" rtlCol="0" anchor="ctr"/>
          <a:lstStyle>
            <a:lvl1pPr algn="l">
              <a:defRPr sz="1400">
                <a:solidFill>
                  <a:schemeClr val="tx1">
                    <a:tint val="75000"/>
                  </a:schemeClr>
                </a:solidFill>
                <a:effectLst>
                  <a:outerShdw blurRad="38100" dist="38100" dir="2700000" algn="tl">
                    <a:srgbClr val="000000">
                      <a:alpha val="43137"/>
                    </a:srgbClr>
                  </a:outerShdw>
                </a:effectLst>
                <a:latin typeface="+mn-lt"/>
              </a:defRPr>
            </a:lvl1pPr>
          </a:lstStyle>
          <a:p>
            <a:r>
              <a:rPr lang="en-US" dirty="0"/>
              <a:t>10e-</a:t>
            </a:r>
            <a:fld id="{32AB8D3D-FB3C-49A2-855E-BE1E1BCDA17C}" type="slidenum">
              <a:rPr lang="en-US" smtClean="0"/>
              <a:pPr/>
              <a:t>‹#›</a:t>
            </a:fld>
            <a:endParaRPr lang="en-US" dirty="0"/>
          </a:p>
        </p:txBody>
      </p:sp>
    </p:spTree>
    <p:extLst>
      <p:ext uri="{BB962C8B-B14F-4D97-AF65-F5344CB8AC3E}">
        <p14:creationId xmlns:p14="http://schemas.microsoft.com/office/powerpoint/2010/main" val="1398475698"/>
      </p:ext>
    </p:extLst>
  </p:cSld>
  <p:clrMap bg1="dk1" tx1="lt1" bg2="dk2" tx2="lt2" accent1="accent1" accent2="accent2" accent3="accent3" accent4="accent4" accent5="accent5" accent6="accent6" hlink="hlink" folHlink="folHlink"/>
  <p:sldLayoutIdLst>
    <p:sldLayoutId id="2147483665" r:id="rId1"/>
  </p:sldLayoutIdLst>
  <p:hf hdr="0" ftr="0" dt="0"/>
  <p:txStyles>
    <p:titleStyle>
      <a:lvl1pPr algn="l"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457120" indent="-457120" algn="l" defTabSz="1218987" rtl="0" eaLnBrk="1" latinLnBrk="0" hangingPunct="1">
        <a:spcBef>
          <a:spcPct val="20000"/>
        </a:spcBef>
        <a:buFont typeface="Arial" panose="020B0604020202020204" pitchFamily="34" charset="0"/>
        <a:buChar char="•"/>
        <a:defRPr sz="2400" kern="1200">
          <a:solidFill>
            <a:srgbClr val="FFFF00"/>
          </a:solidFill>
          <a:effectLst>
            <a:outerShdw blurRad="38100" dist="38100" dir="2700000" algn="tl">
              <a:srgbClr val="000000">
                <a:alpha val="43137"/>
              </a:srgbClr>
            </a:outerShdw>
          </a:effectLst>
          <a:latin typeface="+mn-lt"/>
          <a:ea typeface="+mn-ea"/>
          <a:cs typeface="+mn-cs"/>
        </a:defRPr>
      </a:lvl1pPr>
      <a:lvl2pPr marL="990427" indent="-380933"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7" name="Slide Number Placeholder 5">
            <a:extLst>
              <a:ext uri="{FF2B5EF4-FFF2-40B4-BE49-F238E27FC236}">
                <a16:creationId xmlns:a16="http://schemas.microsoft.com/office/drawing/2014/main" id="{7C65ABDC-A2FF-4556-A269-F9BFAB53B67D}"/>
              </a:ext>
            </a:extLst>
          </p:cNvPr>
          <p:cNvSpPr txBox="1">
            <a:spLocks/>
          </p:cNvSpPr>
          <p:nvPr userDrawn="1"/>
        </p:nvSpPr>
        <p:spPr>
          <a:xfrm>
            <a:off x="0" y="6492875"/>
            <a:ext cx="2844800" cy="365125"/>
          </a:xfrm>
          <a:prstGeom prst="rect">
            <a:avLst/>
          </a:prstGeom>
        </p:spPr>
        <p:txBody>
          <a:bodyPr/>
          <a:lstStyle>
            <a:defPPr>
              <a:defRPr lang="en-US"/>
            </a:defPPr>
            <a:lvl1pPr marL="0" algn="l" defTabSz="914400" rtl="0" eaLnBrk="1" latinLnBrk="0" hangingPunct="1">
              <a:defRPr sz="1800" kern="1200">
                <a:solidFill>
                  <a:schemeClr val="tx1"/>
                </a:solidFill>
                <a:effectLst>
                  <a:outerShdw blurRad="38100" dist="38100" dir="2700000" algn="tl">
                    <a:srgbClr val="000000">
                      <a:alpha val="43137"/>
                    </a:srgbClr>
                  </a:outerShdw>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effectLst>
                  <a:outerShdw blurRad="38100" dist="38100" dir="2700000" algn="tl">
                    <a:srgbClr val="000000">
                      <a:alpha val="43137"/>
                    </a:srgbClr>
                  </a:outerShdw>
                </a:effectLst>
                <a:latin typeface="+mn-lt"/>
              </a:rPr>
              <a:t>10e-</a:t>
            </a:r>
            <a:fld id="{32AB8D3D-FB3C-49A2-855E-BE1E1BCDA17C}" type="slidenum">
              <a:rPr lang="en-US" sz="1400" smtClean="0">
                <a:effectLst>
                  <a:outerShdw blurRad="38100" dist="38100" dir="2700000" algn="tl">
                    <a:srgbClr val="000000">
                      <a:alpha val="43137"/>
                    </a:srgbClr>
                  </a:outerShdw>
                </a:effectLst>
                <a:latin typeface="+mn-lt"/>
              </a:rPr>
              <a:pPr/>
              <a:t>‹#›</a:t>
            </a:fld>
            <a:endParaRPr lang="en-US" sz="14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75740086"/>
      </p:ext>
    </p:extLst>
  </p:cSld>
  <p:clrMap bg1="dk1" tx1="lt1" bg2="dk2" tx2="lt2" accent1="accent1" accent2="accent2" accent3="accent3" accent4="accent4" accent5="accent5" accent6="accent6" hlink="hlink" folHlink="folHlink"/>
  <p:sldLayoutIdLst>
    <p:sldLayoutId id="2147483668" r:id="rId1"/>
  </p:sldLayoutIdLst>
  <p:hf hdr="0" ftr="0" dt="0"/>
  <p:txStyles>
    <p:titleStyle>
      <a:lvl1pPr algn="ctr" defTabSz="1218987" rtl="0" eaLnBrk="1" latinLnBrk="0" hangingPunct="1">
        <a:spcBef>
          <a:spcPct val="0"/>
        </a:spcBef>
        <a:buNone/>
        <a:defRPr sz="5900" kern="1200">
          <a:solidFill>
            <a:schemeClr val="tx1"/>
          </a:solidFill>
          <a:effectLst>
            <a:outerShdw blurRad="38100" dist="38100" dir="2700000" algn="tl">
              <a:srgbClr val="000000">
                <a:alpha val="43137"/>
              </a:srgbClr>
            </a:outerShdw>
          </a:effectLst>
          <a:latin typeface="+mn-lt"/>
          <a:ea typeface="+mj-ea"/>
          <a:cs typeface="+mj-cs"/>
        </a:defRPr>
      </a:lvl1pPr>
    </p:titleStyle>
    <p:bodyStyle>
      <a:lvl1pPr marL="457120" indent="-457120" algn="l" defTabSz="1218987" rtl="0" eaLnBrk="1" latinLnBrk="0" hangingPunct="1">
        <a:spcBef>
          <a:spcPct val="20000"/>
        </a:spcBef>
        <a:buFont typeface="Arial" panose="020B0604020202020204" pitchFamily="34" charset="0"/>
        <a:buChar char="•"/>
        <a:defRPr sz="4300" kern="1200">
          <a:solidFill>
            <a:schemeClr val="tx1"/>
          </a:solidFill>
          <a:effectLst>
            <a:outerShdw blurRad="38100" dist="38100" dir="2700000" algn="tl">
              <a:srgbClr val="000000">
                <a:alpha val="43137"/>
              </a:srgbClr>
            </a:outerShdw>
          </a:effectLst>
          <a:latin typeface="+mn-lt"/>
          <a:ea typeface="+mn-ea"/>
          <a:cs typeface="+mn-cs"/>
        </a:defRPr>
      </a:lvl1pPr>
      <a:lvl2pPr marL="990427" indent="-380933" algn="l" defTabSz="1218987" rtl="0" eaLnBrk="1" latinLnBrk="0" hangingPunct="1">
        <a:spcBef>
          <a:spcPct val="20000"/>
        </a:spcBef>
        <a:buFont typeface="Arial" panose="020B0604020202020204" pitchFamily="34" charset="0"/>
        <a:buChar char="–"/>
        <a:defRPr sz="3700" kern="1200">
          <a:solidFill>
            <a:schemeClr val="tx1"/>
          </a:solidFill>
          <a:effectLst>
            <a:outerShdw blurRad="38100" dist="38100" dir="2700000" algn="tl">
              <a:srgbClr val="000000">
                <a:alpha val="43137"/>
              </a:srgbClr>
            </a:outerShdw>
          </a:effectLst>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200" kern="1200">
          <a:solidFill>
            <a:schemeClr val="tx1"/>
          </a:solidFill>
          <a:effectLst>
            <a:outerShdw blurRad="38100" dist="38100" dir="2700000" algn="tl">
              <a:srgbClr val="000000">
                <a:alpha val="43137"/>
              </a:srgbClr>
            </a:outerShdw>
          </a:effectLst>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700" kern="1200">
          <a:solidFill>
            <a:schemeClr val="tx1"/>
          </a:solidFill>
          <a:effectLst>
            <a:outerShdw blurRad="38100" dist="38100" dir="2700000" algn="tl">
              <a:srgbClr val="000000">
                <a:alpha val="43137"/>
              </a:srgbClr>
            </a:outerShdw>
          </a:effectLst>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700" kern="1200">
          <a:solidFill>
            <a:schemeClr val="tx1"/>
          </a:solidFill>
          <a:effectLst>
            <a:outerShdw blurRad="38100" dist="38100" dir="2700000" algn="tl">
              <a:srgbClr val="000000">
                <a:alpha val="43137"/>
              </a:srgbClr>
            </a:outerShdw>
          </a:effectLst>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32"/>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0515600" cy="7663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64071"/>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ffectLst>
                  <a:outerShdw blurRad="38100" dist="38100" dir="2700000" algn="tl">
                    <a:srgbClr val="000000">
                      <a:alpha val="43137"/>
                    </a:srgbClr>
                  </a:outerShdw>
                </a:effectLst>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38100" dist="38100" dir="2700000" algn="tl">
                    <a:srgbClr val="000000">
                      <a:alpha val="43137"/>
                    </a:srgbClr>
                  </a:outerShdw>
                </a:effectLst>
              </a:defRPr>
            </a:lvl1pPr>
          </a:lstStyle>
          <a:p>
            <a:endParaRPr lang="en-US"/>
          </a:p>
        </p:txBody>
      </p:sp>
      <p:sp>
        <p:nvSpPr>
          <p:cNvPr id="7" name="Slide Number Placeholder 5">
            <a:extLst>
              <a:ext uri="{FF2B5EF4-FFF2-40B4-BE49-F238E27FC236}">
                <a16:creationId xmlns:a16="http://schemas.microsoft.com/office/drawing/2014/main" id="{E3753CFF-2715-B7EB-A93D-57BB498685F6}"/>
              </a:ext>
            </a:extLst>
          </p:cNvPr>
          <p:cNvSpPr>
            <a:spLocks noGrp="1"/>
          </p:cNvSpPr>
          <p:nvPr>
            <p:ph type="sldNum" sz="quarter" idx="4"/>
          </p:nvPr>
        </p:nvSpPr>
        <p:spPr>
          <a:xfrm>
            <a:off x="0" y="6519721"/>
            <a:ext cx="2743200" cy="365125"/>
          </a:xfrm>
          <a:prstGeom prst="rect">
            <a:avLst/>
          </a:prstGeom>
        </p:spPr>
        <p:txBody>
          <a:bodyPr vert="horz" lIns="91440" tIns="45720" rIns="91440" bIns="45720" rtlCol="0" anchor="ctr"/>
          <a:lstStyle>
            <a:lvl1pPr algn="l">
              <a:defRPr sz="1400">
                <a:solidFill>
                  <a:schemeClr val="bg1"/>
                </a:solidFill>
                <a:effectLst>
                  <a:outerShdw blurRad="38100" dist="38100" dir="2700000" algn="tl">
                    <a:srgbClr val="000000">
                      <a:alpha val="43137"/>
                    </a:srgbClr>
                  </a:outerShdw>
                </a:effectLst>
                <a:latin typeface="+mn-lt"/>
              </a:defRPr>
            </a:lvl1pPr>
          </a:lstStyle>
          <a:p>
            <a:r>
              <a:rPr lang="en-US" dirty="0"/>
              <a:t>10e-</a:t>
            </a:r>
            <a:fld id="{E84294E7-870A-4591-A028-E1914D91E07F}" type="slidenum">
              <a:rPr lang="en-US" smtClean="0"/>
              <a:pPr/>
              <a:t>‹#›</a:t>
            </a:fld>
            <a:endParaRPr lang="en-US" dirty="0"/>
          </a:p>
        </p:txBody>
      </p:sp>
    </p:spTree>
    <p:extLst>
      <p:ext uri="{BB962C8B-B14F-4D97-AF65-F5344CB8AC3E}">
        <p14:creationId xmlns:p14="http://schemas.microsoft.com/office/powerpoint/2010/main" val="921614481"/>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FFFF00"/>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79.png"/></Relationships>
</file>

<file path=ppt/slides/_rels/slide10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82.png"/><Relationship Id="rId4" Type="http://schemas.openxmlformats.org/officeDocument/2006/relationships/image" Target="../media/image18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1.wmf"/><Relationship Id="rId5" Type="http://schemas.openxmlformats.org/officeDocument/2006/relationships/oleObject" Target="../embeddings/oleObject2.bin"/><Relationship Id="rId10" Type="http://schemas.openxmlformats.org/officeDocument/2006/relationships/image" Target="../media/image43.wmf"/><Relationship Id="rId4" Type="http://schemas.openxmlformats.org/officeDocument/2006/relationships/image" Target="../media/image40.wmf"/><Relationship Id="rId9"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8.tmp"/></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6.tmp"/><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9.pn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38.pn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52.wmf"/><Relationship Id="rId5" Type="http://schemas.openxmlformats.org/officeDocument/2006/relationships/oleObject" Target="../embeddings/oleObject6.bin"/><Relationship Id="rId4" Type="http://schemas.openxmlformats.org/officeDocument/2006/relationships/image" Target="../media/image151.wmf"/></Relationships>
</file>

<file path=ppt/slides/_rels/slide81.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55.wmf"/><Relationship Id="rId5" Type="http://schemas.openxmlformats.org/officeDocument/2006/relationships/oleObject" Target="../embeddings/oleObject9.bin"/><Relationship Id="rId4" Type="http://schemas.openxmlformats.org/officeDocument/2006/relationships/image" Target="../media/image154.wmf"/></Relationships>
</file>

<file path=ppt/slides/_rels/slide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73.png"/></Relationships>
</file>

<file path=ppt/slides/_rels/slide9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09800" y="6248400"/>
            <a:ext cx="1905000" cy="457200"/>
          </a:xfrm>
          <a:prstGeom prst="rect">
            <a:avLst/>
          </a:prstGeom>
          <a:noFill/>
          <a:ln w="12700">
            <a:noFill/>
            <a:miter lim="800000"/>
            <a:headEnd/>
            <a:tailEnd/>
          </a:ln>
          <a:effectLst/>
        </p:spPr>
        <p:txBody>
          <a:bodyPr wrap="none" anchor="ctr"/>
          <a:lstStyle/>
          <a:p>
            <a:endParaRPr lang="en-US" dirty="0"/>
          </a:p>
        </p:txBody>
      </p:sp>
      <p:sp>
        <p:nvSpPr>
          <p:cNvPr id="4099" name="Rectangle 3"/>
          <p:cNvSpPr>
            <a:spLocks noChangeArrowheads="1"/>
          </p:cNvSpPr>
          <p:nvPr/>
        </p:nvSpPr>
        <p:spPr bwMode="auto">
          <a:xfrm>
            <a:off x="4648200" y="6248400"/>
            <a:ext cx="2895600" cy="457200"/>
          </a:xfrm>
          <a:prstGeom prst="rect">
            <a:avLst/>
          </a:prstGeom>
          <a:noFill/>
          <a:ln w="12700">
            <a:noFill/>
            <a:miter lim="800000"/>
            <a:headEnd/>
            <a:tailEnd/>
          </a:ln>
          <a:effectLst/>
        </p:spPr>
        <p:txBody>
          <a:bodyPr wrap="none" anchor="ctr"/>
          <a:lstStyle/>
          <a:p>
            <a:endParaRPr lang="en-US" dirty="0"/>
          </a:p>
        </p:txBody>
      </p:sp>
      <p:sp>
        <p:nvSpPr>
          <p:cNvPr id="4109" name="Rectangle 13"/>
          <p:cNvSpPr>
            <a:spLocks noChangeArrowheads="1"/>
          </p:cNvSpPr>
          <p:nvPr/>
        </p:nvSpPr>
        <p:spPr bwMode="auto">
          <a:xfrm>
            <a:off x="2097088" y="6248400"/>
            <a:ext cx="2063750" cy="457200"/>
          </a:xfrm>
          <a:prstGeom prst="rect">
            <a:avLst/>
          </a:prstGeom>
          <a:noFill/>
          <a:ln w="12700">
            <a:noFill/>
            <a:miter lim="800000"/>
            <a:headEnd/>
            <a:tailEnd/>
          </a:ln>
          <a:effectLst/>
        </p:spPr>
        <p:txBody>
          <a:bodyPr wrap="none" anchor="ctr"/>
          <a:lstStyle/>
          <a:p>
            <a:endParaRPr lang="en-US" dirty="0"/>
          </a:p>
        </p:txBody>
      </p:sp>
      <p:sp>
        <p:nvSpPr>
          <p:cNvPr id="4110" name="Rectangle 14"/>
          <p:cNvSpPr>
            <a:spLocks noChangeArrowheads="1"/>
          </p:cNvSpPr>
          <p:nvPr/>
        </p:nvSpPr>
        <p:spPr bwMode="auto">
          <a:xfrm>
            <a:off x="4738688" y="6248400"/>
            <a:ext cx="3136900" cy="457200"/>
          </a:xfrm>
          <a:prstGeom prst="rect">
            <a:avLst/>
          </a:prstGeom>
          <a:noFill/>
          <a:ln w="12700">
            <a:noFill/>
            <a:miter lim="800000"/>
            <a:headEnd/>
            <a:tailEnd/>
          </a:ln>
          <a:effectLst/>
        </p:spPr>
        <p:txBody>
          <a:bodyPr wrap="none" anchor="ctr"/>
          <a:lstStyle/>
          <a:p>
            <a:endParaRPr lang="en-US" dirty="0"/>
          </a:p>
        </p:txBody>
      </p:sp>
      <p:sp>
        <p:nvSpPr>
          <p:cNvPr id="4111" name="Rectangle 15"/>
          <p:cNvSpPr>
            <a:spLocks noChangeArrowheads="1"/>
          </p:cNvSpPr>
          <p:nvPr/>
        </p:nvSpPr>
        <p:spPr bwMode="auto">
          <a:xfrm>
            <a:off x="2039938" y="6248400"/>
            <a:ext cx="1905000" cy="457200"/>
          </a:xfrm>
          <a:prstGeom prst="rect">
            <a:avLst/>
          </a:prstGeom>
          <a:noFill/>
          <a:ln w="12700">
            <a:noFill/>
            <a:miter lim="800000"/>
            <a:headEnd/>
            <a:tailEnd/>
          </a:ln>
          <a:effectLst/>
        </p:spPr>
        <p:txBody>
          <a:bodyPr wrap="none" anchor="ctr"/>
          <a:lstStyle/>
          <a:p>
            <a:endParaRPr lang="en-US" dirty="0"/>
          </a:p>
        </p:txBody>
      </p:sp>
      <p:sp>
        <p:nvSpPr>
          <p:cNvPr id="4112" name="Rectangle 16"/>
          <p:cNvSpPr>
            <a:spLocks noChangeArrowheads="1"/>
          </p:cNvSpPr>
          <p:nvPr/>
        </p:nvSpPr>
        <p:spPr bwMode="auto">
          <a:xfrm>
            <a:off x="4478338" y="6248400"/>
            <a:ext cx="2895600" cy="457200"/>
          </a:xfrm>
          <a:prstGeom prst="rect">
            <a:avLst/>
          </a:prstGeom>
          <a:noFill/>
          <a:ln w="12700">
            <a:noFill/>
            <a:miter lim="800000"/>
            <a:headEnd/>
            <a:tailEnd/>
          </a:ln>
          <a:effectLst/>
        </p:spPr>
        <p:txBody>
          <a:bodyPr wrap="none" anchor="ctr"/>
          <a:lstStyle/>
          <a:p>
            <a:endParaRPr lang="en-US" dirty="0"/>
          </a:p>
        </p:txBody>
      </p:sp>
      <p:sp>
        <p:nvSpPr>
          <p:cNvPr id="4119" name="Rectangle 23"/>
          <p:cNvSpPr>
            <a:spLocks noChangeArrowheads="1"/>
          </p:cNvSpPr>
          <p:nvPr/>
        </p:nvSpPr>
        <p:spPr bwMode="auto">
          <a:xfrm>
            <a:off x="1463040" y="5028664"/>
            <a:ext cx="9576262" cy="1493837"/>
          </a:xfrm>
          <a:prstGeom prst="rect">
            <a:avLst/>
          </a:prstGeom>
          <a:noFill/>
          <a:ln w="9525">
            <a:noFill/>
            <a:miter lim="800000"/>
            <a:headEnd/>
            <a:tailEnd/>
          </a:ln>
        </p:spPr>
        <p:txBody>
          <a:bodyPr/>
          <a:lstStyle/>
          <a:p>
            <a:pPr algn="ctr">
              <a:spcBef>
                <a:spcPct val="20000"/>
              </a:spcBef>
              <a:buClr>
                <a:srgbClr val="FFFF00"/>
              </a:buClr>
              <a:buSzPct val="100000"/>
            </a:pPr>
            <a:r>
              <a:rPr lang="en-US" sz="2800" dirty="0">
                <a:solidFill>
                  <a:srgbClr val="FFFF00"/>
                </a:solidFill>
                <a:effectLst>
                  <a:outerShdw blurRad="38100" dist="38100" dir="2700000" algn="tl">
                    <a:srgbClr val="000000"/>
                  </a:outerShdw>
                </a:effectLst>
              </a:rPr>
              <a:t>Prestack Data Conditioning </a:t>
            </a:r>
          </a:p>
        </p:txBody>
      </p:sp>
      <p:sp>
        <p:nvSpPr>
          <p:cNvPr id="15" name="Rectangle 24"/>
          <p:cNvSpPr>
            <a:spLocks noChangeArrowheads="1"/>
          </p:cNvSpPr>
          <p:nvPr/>
        </p:nvSpPr>
        <p:spPr bwMode="auto">
          <a:xfrm>
            <a:off x="2428752" y="3542812"/>
            <a:ext cx="7196138" cy="638175"/>
          </a:xfrm>
          <a:prstGeom prst="rect">
            <a:avLst/>
          </a:prstGeom>
          <a:noFill/>
          <a:ln w="9525">
            <a:noFill/>
            <a:miter lim="800000"/>
            <a:headEnd/>
            <a:tailEnd/>
          </a:ln>
        </p:spPr>
        <p:txBody>
          <a:bodyPr/>
          <a:lstStyle/>
          <a:p>
            <a:pPr algn="ctr">
              <a:spcBef>
                <a:spcPct val="20000"/>
              </a:spcBef>
              <a:buClr>
                <a:srgbClr val="FFFF00"/>
              </a:buClr>
              <a:buSzPct val="100000"/>
            </a:pPr>
            <a:r>
              <a:rPr lang="en-US" sz="2000" i="1" dirty="0">
                <a:solidFill>
                  <a:schemeClr val="bg1"/>
                </a:solidFill>
                <a:effectLst>
                  <a:outerShdw blurRad="38100" dist="38100" dir="2700000" algn="tl">
                    <a:srgbClr val="000000"/>
                  </a:outerShdw>
                </a:effectLst>
              </a:rPr>
              <a:t> </a:t>
            </a:r>
          </a:p>
        </p:txBody>
      </p:sp>
      <p:pic>
        <p:nvPicPr>
          <p:cNvPr id="19" name="Picture 18" descr="seg">
            <a:extLst>
              <a:ext uri="{FF2B5EF4-FFF2-40B4-BE49-F238E27FC236}">
                <a16:creationId xmlns:a16="http://schemas.microsoft.com/office/drawing/2014/main" id="{07B097D1-8959-464E-B5E4-A7BC361321EF}"/>
              </a:ext>
            </a:extLst>
          </p:cNvPr>
          <p:cNvPicPr>
            <a:picLocks noChangeAspect="1" noChangeArrowheads="1"/>
          </p:cNvPicPr>
          <p:nvPr/>
        </p:nvPicPr>
        <p:blipFill>
          <a:blip r:embed="rId3" cstate="print"/>
          <a:srcRect/>
          <a:stretch>
            <a:fillRect/>
          </a:stretch>
        </p:blipFill>
        <p:spPr bwMode="auto">
          <a:xfrm>
            <a:off x="306432" y="253206"/>
            <a:ext cx="2452688" cy="1411288"/>
          </a:xfrm>
          <a:prstGeom prst="rect">
            <a:avLst/>
          </a:prstGeom>
          <a:solidFill>
            <a:schemeClr val="accent1"/>
          </a:solidFill>
          <a:ln w="38100">
            <a:solidFill>
              <a:schemeClr val="tx1"/>
            </a:solidFill>
            <a:miter lim="800000"/>
            <a:headEnd/>
            <a:tailEnd/>
          </a:ln>
        </p:spPr>
      </p:pic>
      <p:pic>
        <p:nvPicPr>
          <p:cNvPr id="20" name="Picture 19" descr="C:\Users\kmarfurt\Pictures\Stacked 201&amp;Black School of G&amp;G logo.jpg">
            <a:extLst>
              <a:ext uri="{FF2B5EF4-FFF2-40B4-BE49-F238E27FC236}">
                <a16:creationId xmlns:a16="http://schemas.microsoft.com/office/drawing/2014/main" id="{87599342-7A27-42F3-972E-CF32062B5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7836" y="253206"/>
            <a:ext cx="2117732" cy="19208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4">
            <a:extLst>
              <a:ext uri="{FF2B5EF4-FFF2-40B4-BE49-F238E27FC236}">
                <a16:creationId xmlns:a16="http://schemas.microsoft.com/office/drawing/2014/main" id="{BE7AF620-0653-4F7A-A541-E36FE438FEC9}"/>
              </a:ext>
            </a:extLst>
          </p:cNvPr>
          <p:cNvSpPr>
            <a:spLocks noChangeArrowheads="1"/>
          </p:cNvSpPr>
          <p:nvPr/>
        </p:nvSpPr>
        <p:spPr bwMode="auto">
          <a:xfrm>
            <a:off x="2438400" y="4038601"/>
            <a:ext cx="7196138" cy="638175"/>
          </a:xfrm>
          <a:prstGeom prst="rect">
            <a:avLst/>
          </a:prstGeom>
          <a:noFill/>
          <a:ln w="9525">
            <a:noFill/>
            <a:miter lim="800000"/>
            <a:headEnd/>
            <a:tailEnd/>
          </a:ln>
        </p:spPr>
        <p:txBody>
          <a:bodyPr/>
          <a:lstStyle/>
          <a:p>
            <a:pPr algn="ctr" eaLnBrk="0" hangingPunct="0">
              <a:spcBef>
                <a:spcPct val="20000"/>
              </a:spcBef>
              <a:buClr>
                <a:srgbClr val="FFFF00"/>
              </a:buClr>
              <a:defRPr/>
            </a:pPr>
            <a:r>
              <a:rPr lang="en-US" sz="2000" i="1" dirty="0">
                <a:solidFill>
                  <a:schemeClr val="bg1"/>
                </a:solidFill>
                <a:effectLst>
                  <a:outerShdw blurRad="38100" dist="38100" dir="2700000" algn="tl">
                    <a:srgbClr val="000000"/>
                  </a:outerShdw>
                </a:effectLst>
                <a:latin typeface="Arial" pitchFamily="34" charset="0"/>
              </a:rPr>
              <a:t> Kurt J. Marfurt (The University of Oklahoma)</a:t>
            </a:r>
          </a:p>
        </p:txBody>
      </p:sp>
      <p:sp>
        <p:nvSpPr>
          <p:cNvPr id="17" name="Rectangle 7">
            <a:extLst>
              <a:ext uri="{FF2B5EF4-FFF2-40B4-BE49-F238E27FC236}">
                <a16:creationId xmlns:a16="http://schemas.microsoft.com/office/drawing/2014/main" id="{0A8C9459-90E2-443F-BAEA-6054D5919CA8}"/>
              </a:ext>
            </a:extLst>
          </p:cNvPr>
          <p:cNvSpPr>
            <a:spLocks noChangeArrowheads="1"/>
          </p:cNvSpPr>
          <p:nvPr/>
        </p:nvSpPr>
        <p:spPr bwMode="auto">
          <a:xfrm>
            <a:off x="1752600" y="2514600"/>
            <a:ext cx="8686800" cy="990600"/>
          </a:xfrm>
          <a:prstGeom prst="rect">
            <a:avLst/>
          </a:prstGeom>
          <a:noFill/>
          <a:ln w="9525">
            <a:noFill/>
            <a:miter lim="800000"/>
            <a:headEnd/>
            <a:tailEnd/>
          </a:ln>
        </p:spPr>
        <p:txBody>
          <a:bodyPr/>
          <a:lstStyle/>
          <a:p>
            <a:pPr algn="ctr" eaLnBrk="0" hangingPunct="0">
              <a:defRPr/>
            </a:pPr>
            <a:r>
              <a:rPr lang="de-DE" sz="3200" dirty="0">
                <a:solidFill>
                  <a:srgbClr val="FFC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Seismic Attributes - from Interactive Interpretation to Machine Learning</a:t>
            </a:r>
            <a:endParaRPr lang="en-US" sz="3200" dirty="0">
              <a:solidFill>
                <a:srgbClr val="FFC000"/>
              </a:solidFill>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0DBA69D5-1381-9784-A917-C09D68EDF87B}"/>
              </a:ext>
            </a:extLst>
          </p:cNvPr>
          <p:cNvSpPr>
            <a:spLocks noGrp="1"/>
          </p:cNvSpPr>
          <p:nvPr>
            <p:ph type="sldNum" sz="quarter" idx="12"/>
          </p:nvPr>
        </p:nvSpPr>
        <p:spPr/>
        <p:txBody>
          <a:bodyPr/>
          <a:lstStyle/>
          <a:p>
            <a:r>
              <a:rPr lang="en-US"/>
              <a:t>10e-</a:t>
            </a:r>
            <a:fld id="{E84294E7-870A-4591-A028-E1914D91E07F}" type="slidenum">
              <a:rPr lang="en-US" smtClean="0"/>
              <a:pPr/>
              <a:t>1</a:t>
            </a:fld>
            <a:endParaRPr lang="en-US" dirty="0"/>
          </a:p>
        </p:txBody>
      </p:sp>
    </p:spTree>
    <p:extLst>
      <p:ext uri="{BB962C8B-B14F-4D97-AF65-F5344CB8AC3E}">
        <p14:creationId xmlns:p14="http://schemas.microsoft.com/office/powerpoint/2010/main" val="140397203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731" y="888898"/>
            <a:ext cx="6306274" cy="52552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65216" y="72326"/>
            <a:ext cx="7588552" cy="584775"/>
          </a:xfrm>
          <a:prstGeom prst="rect">
            <a:avLst/>
          </a:prstGeom>
          <a:noFill/>
        </p:spPr>
        <p:txBody>
          <a:bodyPr wrap="none" rtlCol="0">
            <a:spAutoFit/>
          </a:bodyPr>
          <a:lstStyle/>
          <a:p>
            <a:r>
              <a:rPr lang="en-US" sz="3200" dirty="0">
                <a:solidFill>
                  <a:srgbClr val="FFC000"/>
                </a:solidFill>
                <a:effectLst>
                  <a:outerShdw blurRad="38100" dist="38100" dir="2700000" algn="tl">
                    <a:srgbClr val="000000">
                      <a:alpha val="43137"/>
                    </a:srgbClr>
                  </a:outerShdw>
                </a:effectLst>
              </a:rPr>
              <a:t>Stratigraphic column of Fort Worth Basin, TX</a:t>
            </a:r>
          </a:p>
        </p:txBody>
      </p:sp>
      <p:sp>
        <p:nvSpPr>
          <p:cNvPr id="4" name="Rectangle 3"/>
          <p:cNvSpPr/>
          <p:nvPr/>
        </p:nvSpPr>
        <p:spPr>
          <a:xfrm>
            <a:off x="10567837" y="6335228"/>
            <a:ext cx="1624163" cy="400110"/>
          </a:xfrm>
          <a:prstGeom prst="rect">
            <a:avLst/>
          </a:prstGeom>
        </p:spPr>
        <p:txBody>
          <a:bodyPr wrap="none">
            <a:spAutoFit/>
          </a:bodyPr>
          <a:lstStyle/>
          <a:p>
            <a:pPr algn="r"/>
            <a:r>
              <a:rPr lang="en-US" sz="2000" dirty="0">
                <a:solidFill>
                  <a:schemeClr val="bg1">
                    <a:lumMod val="50000"/>
                  </a:schemeClr>
                </a:solidFill>
                <a:latin typeface="Arial" panose="020B0604020202020204" pitchFamily="34" charset="0"/>
                <a:cs typeface="Arial" panose="020B0604020202020204" pitchFamily="34" charset="0"/>
              </a:rPr>
              <a:t>(Silva, 2013)</a:t>
            </a:r>
          </a:p>
        </p:txBody>
      </p:sp>
      <p:sp>
        <p:nvSpPr>
          <p:cNvPr id="2" name="Slide Number Placeholder 1">
            <a:extLst>
              <a:ext uri="{FF2B5EF4-FFF2-40B4-BE49-F238E27FC236}">
                <a16:creationId xmlns:a16="http://schemas.microsoft.com/office/drawing/2014/main" id="{5393EFBB-931A-F6CC-5612-F18CC424B004}"/>
              </a:ext>
            </a:extLst>
          </p:cNvPr>
          <p:cNvSpPr>
            <a:spLocks noGrp="1"/>
          </p:cNvSpPr>
          <p:nvPr>
            <p:ph type="sldNum" sz="quarter" idx="12"/>
          </p:nvPr>
        </p:nvSpPr>
        <p:spPr/>
        <p:txBody>
          <a:bodyPr/>
          <a:lstStyle/>
          <a:p>
            <a:r>
              <a:rPr lang="en-US"/>
              <a:t>10e-</a:t>
            </a:r>
            <a:fld id="{E84294E7-870A-4591-A028-E1914D91E07F}" type="slidenum">
              <a:rPr lang="en-US" smtClean="0"/>
              <a:pPr/>
              <a:t>10</a:t>
            </a:fld>
            <a:endParaRPr lang="en-US" dirty="0"/>
          </a:p>
        </p:txBody>
      </p:sp>
    </p:spTree>
    <p:extLst>
      <p:ext uri="{BB962C8B-B14F-4D97-AF65-F5344CB8AC3E}">
        <p14:creationId xmlns:p14="http://schemas.microsoft.com/office/powerpoint/2010/main" val="18343871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1427749" y="1447799"/>
            <a:ext cx="10011547" cy="4182979"/>
          </a:xfrm>
          <a:prstGeom prst="rect">
            <a:avLst/>
          </a:prstGeom>
        </p:spPr>
      </p:pic>
      <p:sp>
        <p:nvSpPr>
          <p:cNvPr id="5" name="Title 1"/>
          <p:cNvSpPr txBox="1">
            <a:spLocks/>
          </p:cNvSpPr>
          <p:nvPr/>
        </p:nvSpPr>
        <p:spPr>
          <a:xfrm>
            <a:off x="0" y="35298"/>
            <a:ext cx="8717279" cy="883087"/>
          </a:xfrm>
          <a:prstGeom prst="rect">
            <a:avLst/>
          </a:prstGeom>
          <a:ln w="6350" cap="rnd">
            <a:noFill/>
          </a:ln>
        </p:spPr>
        <p:txBody>
          <a:bodyPr vert="horz" rtlCol="0" anchor="b" anchorCtr="0">
            <a:noAutofit/>
          </a:bodyPr>
          <a:lstStyle/>
          <a:p>
            <a:pPr>
              <a:spcBef>
                <a:spcPct val="0"/>
              </a:spcBef>
              <a:defRPr/>
            </a:pPr>
            <a:r>
              <a:rPr lang="en-US" sz="3200"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Arial" panose="020B0604020202020204" pitchFamily="34" charset="0"/>
                <a:ea typeface="+mj-ea"/>
                <a:cs typeface="Arial" panose="020B0604020202020204" pitchFamily="34" charset="0"/>
              </a:rPr>
              <a:t>PLSM-based 5D interpolation</a:t>
            </a:r>
          </a:p>
          <a:p>
            <a:pPr>
              <a:spcBef>
                <a:spcPct val="0"/>
              </a:spcBef>
              <a:defRPr/>
            </a:pPr>
            <a:r>
              <a:rPr lang="en-US" spc="-100" dirty="0">
                <a:ln w="3200">
                  <a:solidFill>
                    <a:schemeClr val="bg2">
                      <a:shade val="75000"/>
                      <a:alpha val="25000"/>
                    </a:schemeClr>
                  </a:solidFill>
                  <a:prstDash val="solid"/>
                  <a:round/>
                </a:ln>
                <a:solidFill>
                  <a:srgbClr val="FFFF00"/>
                </a:solidFill>
                <a:effectLst>
                  <a:innerShdw blurRad="50800" dist="25400" dir="13500000">
                    <a:prstClr val="black">
                      <a:alpha val="70000"/>
                    </a:prstClr>
                  </a:innerShdw>
                </a:effectLst>
                <a:latin typeface="Arial" panose="020B0604020202020204" pitchFamily="34" charset="0"/>
                <a:ea typeface="+mj-ea"/>
                <a:cs typeface="Arial" panose="020B0604020202020204" pitchFamily="34" charset="0"/>
              </a:rPr>
              <a:t>(Example showing infill of missing offset and azimuth bins)</a:t>
            </a:r>
          </a:p>
        </p:txBody>
      </p:sp>
      <p:sp>
        <p:nvSpPr>
          <p:cNvPr id="6" name="Rectangle 5"/>
          <p:cNvSpPr/>
          <p:nvPr/>
        </p:nvSpPr>
        <p:spPr>
          <a:xfrm>
            <a:off x="8514341" y="6437718"/>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29DD7B72-591D-DBBA-2565-ECB0D6BB56A5}"/>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100</a:t>
            </a:fld>
            <a:endParaRPr lang="en-US" dirty="0">
              <a:solidFill>
                <a:schemeClr val="tx1"/>
              </a:solidFill>
            </a:endParaRPr>
          </a:p>
        </p:txBody>
      </p:sp>
    </p:spTree>
    <p:extLst>
      <p:ext uri="{BB962C8B-B14F-4D97-AF65-F5344CB8AC3E}">
        <p14:creationId xmlns:p14="http://schemas.microsoft.com/office/powerpoint/2010/main" val="3062988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14234"/>
            <a:ext cx="7315200" cy="1154097"/>
          </a:xfrm>
        </p:spPr>
        <p:txBody>
          <a:bodyPr>
            <a:normAutofit/>
          </a:bodyPr>
          <a:lstStyle/>
          <a:p>
            <a:r>
              <a:rPr lang="en-US" sz="2800" dirty="0">
                <a:solidFill>
                  <a:srgbClr val="FFFF00"/>
                </a:solidFill>
              </a:rPr>
              <a:t>Demigration is </a:t>
            </a:r>
            <a:r>
              <a:rPr lang="en-US" sz="2800" i="1" dirty="0">
                <a:solidFill>
                  <a:srgbClr val="FFFF00"/>
                </a:solidFill>
              </a:rPr>
              <a:t>not</a:t>
            </a:r>
            <a:r>
              <a:rPr lang="en-US" sz="2800" dirty="0">
                <a:solidFill>
                  <a:srgbClr val="FFFF00"/>
                </a:solidFill>
              </a:rPr>
              <a:t> aliased</a:t>
            </a:r>
          </a:p>
        </p:txBody>
      </p:sp>
      <p:sp>
        <p:nvSpPr>
          <p:cNvPr id="4" name="Freeform 3"/>
          <p:cNvSpPr/>
          <p:nvPr/>
        </p:nvSpPr>
        <p:spPr>
          <a:xfrm>
            <a:off x="2204937" y="4158126"/>
            <a:ext cx="8035047" cy="823347"/>
          </a:xfrm>
          <a:custGeom>
            <a:avLst/>
            <a:gdLst>
              <a:gd name="connsiteX0" fmla="*/ 0 w 8035047"/>
              <a:gd name="connsiteY0" fmla="*/ 491696 h 823347"/>
              <a:gd name="connsiteX1" fmla="*/ 1206230 w 8035047"/>
              <a:gd name="connsiteY1" fmla="*/ 53952 h 823347"/>
              <a:gd name="connsiteX2" fmla="*/ 3103124 w 8035047"/>
              <a:gd name="connsiteY2" fmla="*/ 744615 h 823347"/>
              <a:gd name="connsiteX3" fmla="*/ 4620638 w 8035047"/>
              <a:gd name="connsiteY3" fmla="*/ 725160 h 823347"/>
              <a:gd name="connsiteX4" fmla="*/ 5797685 w 8035047"/>
              <a:gd name="connsiteY4" fmla="*/ 5313 h 823347"/>
              <a:gd name="connsiteX5" fmla="*/ 7052553 w 8035047"/>
              <a:gd name="connsiteY5" fmla="*/ 394420 h 823347"/>
              <a:gd name="connsiteX6" fmla="*/ 8035047 w 8035047"/>
              <a:gd name="connsiteY6" fmla="*/ 326326 h 82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047" h="823347">
                <a:moveTo>
                  <a:pt x="0" y="491696"/>
                </a:moveTo>
                <a:cubicBezTo>
                  <a:pt x="344521" y="251747"/>
                  <a:pt x="689043" y="11799"/>
                  <a:pt x="1206230" y="53952"/>
                </a:cubicBezTo>
                <a:cubicBezTo>
                  <a:pt x="1723417" y="96105"/>
                  <a:pt x="2534056" y="632747"/>
                  <a:pt x="3103124" y="744615"/>
                </a:cubicBezTo>
                <a:cubicBezTo>
                  <a:pt x="3672192" y="856483"/>
                  <a:pt x="4171545" y="848377"/>
                  <a:pt x="4620638" y="725160"/>
                </a:cubicBezTo>
                <a:cubicBezTo>
                  <a:pt x="5069731" y="601943"/>
                  <a:pt x="5392366" y="60436"/>
                  <a:pt x="5797685" y="5313"/>
                </a:cubicBezTo>
                <a:cubicBezTo>
                  <a:pt x="6203004" y="-49810"/>
                  <a:pt x="6679659" y="340918"/>
                  <a:pt x="7052553" y="394420"/>
                </a:cubicBezTo>
                <a:cubicBezTo>
                  <a:pt x="7425447" y="447922"/>
                  <a:pt x="7730247" y="387124"/>
                  <a:pt x="8035047" y="326326"/>
                </a:cubicBezTo>
              </a:path>
            </a:pathLst>
          </a:cu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2057400" y="2209800"/>
            <a:ext cx="8001000" cy="0"/>
          </a:xfrm>
          <a:prstGeom prst="line">
            <a:avLst/>
          </a:prstGeom>
          <a:ln>
            <a:solidFill>
              <a:srgbClr val="FF99FF"/>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819400" y="4158125"/>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028950" y="4158125"/>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3251065" y="4158125"/>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3486150" y="4160918"/>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657600" y="4234325"/>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2286000" y="2133600"/>
            <a:ext cx="114300" cy="152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3962400" y="2133600"/>
            <a:ext cx="114300" cy="152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715000" y="2133600"/>
            <a:ext cx="114300" cy="152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7010400" y="2133600"/>
            <a:ext cx="114300" cy="152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8686800" y="2133600"/>
            <a:ext cx="114300" cy="152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p:cNvSpPr/>
          <p:nvPr/>
        </p:nvSpPr>
        <p:spPr>
          <a:xfrm rot="19420151">
            <a:off x="1818274" y="2444462"/>
            <a:ext cx="1863923" cy="9144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cs typeface="Arial" panose="020B0604020202020204" pitchFamily="34" charset="0"/>
              </a:rPr>
              <a:t>Surface data are poorly sampled</a:t>
            </a:r>
          </a:p>
        </p:txBody>
      </p:sp>
      <p:sp>
        <p:nvSpPr>
          <p:cNvPr id="23" name="Right Arrow 22"/>
          <p:cNvSpPr/>
          <p:nvPr/>
        </p:nvSpPr>
        <p:spPr>
          <a:xfrm rot="19420151">
            <a:off x="1802088" y="4524272"/>
            <a:ext cx="1788571" cy="9144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cs typeface="Arial" panose="020B0604020202020204" pitchFamily="34" charset="0"/>
              </a:rPr>
              <a:t>Subsurface data are densely sampled</a:t>
            </a:r>
          </a:p>
        </p:txBody>
      </p:sp>
      <p:grpSp>
        <p:nvGrpSpPr>
          <p:cNvPr id="31" name="Group 30"/>
          <p:cNvGrpSpPr/>
          <p:nvPr/>
        </p:nvGrpSpPr>
        <p:grpSpPr>
          <a:xfrm>
            <a:off x="3543300" y="2286000"/>
            <a:ext cx="5067300" cy="1897236"/>
            <a:chOff x="2019300" y="2286000"/>
            <a:chExt cx="5067300" cy="1897236"/>
          </a:xfrm>
        </p:grpSpPr>
        <p:cxnSp>
          <p:nvCxnSpPr>
            <p:cNvPr id="25" name="Straight Arrow Connector 24"/>
            <p:cNvCxnSpPr>
              <a:stCxn id="17" idx="4"/>
              <a:endCxn id="14" idx="0"/>
            </p:cNvCxnSpPr>
            <p:nvPr/>
          </p:nvCxnSpPr>
          <p:spPr>
            <a:xfrm flipH="1">
              <a:off x="2019300" y="2286000"/>
              <a:ext cx="476250" cy="1874918"/>
            </a:xfrm>
            <a:prstGeom prst="straightConnector1">
              <a:avLst/>
            </a:prstGeom>
            <a:ln>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7"/>
            </p:cNvCxnSpPr>
            <p:nvPr/>
          </p:nvCxnSpPr>
          <p:spPr>
            <a:xfrm flipV="1">
              <a:off x="2059711" y="2286000"/>
              <a:ext cx="5026889" cy="1897236"/>
            </a:xfrm>
            <a:prstGeom prst="straightConnector1">
              <a:avLst/>
            </a:prstGeom>
            <a:ln>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059962" y="2263682"/>
            <a:ext cx="4683989" cy="2605354"/>
            <a:chOff x="-550139" y="1577882"/>
            <a:chExt cx="4683989" cy="2605354"/>
          </a:xfrm>
        </p:grpSpPr>
        <p:cxnSp>
          <p:nvCxnSpPr>
            <p:cNvPr id="33" name="Straight Arrow Connector 32"/>
            <p:cNvCxnSpPr>
              <a:stCxn id="17" idx="5"/>
            </p:cNvCxnSpPr>
            <p:nvPr/>
          </p:nvCxnSpPr>
          <p:spPr>
            <a:xfrm>
              <a:off x="-550139" y="1577882"/>
              <a:ext cx="2569439" cy="2583036"/>
            </a:xfrm>
            <a:prstGeom prst="straightConnector1">
              <a:avLst/>
            </a:prstGeom>
            <a:ln>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0" idx="4"/>
            </p:cNvCxnSpPr>
            <p:nvPr/>
          </p:nvCxnSpPr>
          <p:spPr>
            <a:xfrm flipV="1">
              <a:off x="2059711" y="1600200"/>
              <a:ext cx="2074139" cy="2583036"/>
            </a:xfrm>
            <a:prstGeom prst="straightConnector1">
              <a:avLst/>
            </a:prstGeom>
            <a:ln>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Oval 36"/>
          <p:cNvSpPr/>
          <p:nvPr/>
        </p:nvSpPr>
        <p:spPr>
          <a:xfrm>
            <a:off x="3866339" y="4288999"/>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4047735" y="4351895"/>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4208843" y="4443684"/>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4378551" y="4534439"/>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4554054" y="4569798"/>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4729557" y="4667453"/>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920057" y="4743653"/>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5110321" y="4805281"/>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311501" y="4837895"/>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5542062" y="4869919"/>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6515100" y="4877384"/>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5810069" y="4898592"/>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78077" y="4925695"/>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6308638" y="4892492"/>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6925852" y="4705299"/>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7106697" y="4629099"/>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7261408" y="4479907"/>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745007" y="4808011"/>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7601075" y="4179171"/>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7470958" y="4341858"/>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7975119" y="4033613"/>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767262" y="4102971"/>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8404104" y="4102971"/>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8178559" y="4061100"/>
            <a:ext cx="114300" cy="1524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p:cNvSpPr txBox="1">
            <a:spLocks/>
          </p:cNvSpPr>
          <p:nvPr/>
        </p:nvSpPr>
        <p:spPr>
          <a:xfrm>
            <a:off x="40251" y="58698"/>
            <a:ext cx="8717279" cy="764859"/>
          </a:xfrm>
          <a:prstGeom prst="rect">
            <a:avLst/>
          </a:prstGeom>
          <a:ln w="6350" cap="rnd">
            <a:noFill/>
          </a:ln>
        </p:spPr>
        <p:txBody>
          <a:bodyPr vert="horz" rtlCol="0" anchor="b" anchorCtr="0">
            <a:noAutofit/>
          </a:bodyPr>
          <a:lstStyle/>
          <a:p>
            <a:pPr>
              <a:spcBef>
                <a:spcPct val="0"/>
              </a:spcBef>
              <a:defRPr/>
            </a:pPr>
            <a:r>
              <a:rPr lang="en-US" sz="3200"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ea typeface="+mj-ea"/>
                <a:cs typeface="Arial" panose="020B0604020202020204" pitchFamily="34" charset="0"/>
              </a:rPr>
              <a:t>PLSM-based 5D interpolation </a:t>
            </a:r>
            <a:endParaRPr lang="en-US" spc="-100" dirty="0">
              <a:ln w="3200">
                <a:solidFill>
                  <a:schemeClr val="bg2">
                    <a:shade val="75000"/>
                    <a:alpha val="25000"/>
                  </a:schemeClr>
                </a:solidFill>
                <a:prstDash val="solid"/>
                <a:round/>
              </a:ln>
              <a:solidFill>
                <a:srgbClr val="FFFF00"/>
              </a:solidFill>
              <a:effectLst>
                <a:innerShdw blurRad="50800" dist="25400" dir="13500000">
                  <a:prstClr val="black">
                    <a:alpha val="70000"/>
                  </a:prstClr>
                </a:innerShdw>
              </a:effectLst>
              <a:ea typeface="+mj-ea"/>
              <a:cs typeface="Arial" panose="020B0604020202020204" pitchFamily="34" charset="0"/>
            </a:endParaRPr>
          </a:p>
        </p:txBody>
      </p:sp>
      <p:sp>
        <p:nvSpPr>
          <p:cNvPr id="55" name="Rectangle 54"/>
          <p:cNvSpPr/>
          <p:nvPr/>
        </p:nvSpPr>
        <p:spPr>
          <a:xfrm>
            <a:off x="8981494" y="6444081"/>
            <a:ext cx="3205558" cy="400110"/>
          </a:xfrm>
          <a:prstGeom prst="rect">
            <a:avLst/>
          </a:prstGeom>
        </p:spPr>
        <p:txBody>
          <a:bodyPr wrap="none">
            <a:spAutoFit/>
          </a:bodyPr>
          <a:lstStyle/>
          <a:p>
            <a:pPr algn="r"/>
            <a:r>
              <a:rPr lang="en-US" sz="2000" dirty="0">
                <a:solidFill>
                  <a:schemeClr val="bg1"/>
                </a:solidFill>
                <a:cs typeface="Arial" panose="020B0604020202020204" pitchFamily="34" charset="0"/>
              </a:rPr>
              <a:t>(Courtesy Shiguang Guo, OU)</a:t>
            </a:r>
          </a:p>
        </p:txBody>
      </p:sp>
      <p:sp>
        <p:nvSpPr>
          <p:cNvPr id="3" name="Slide Number Placeholder 2">
            <a:extLst>
              <a:ext uri="{FF2B5EF4-FFF2-40B4-BE49-F238E27FC236}">
                <a16:creationId xmlns:a16="http://schemas.microsoft.com/office/drawing/2014/main" id="{AF82CF81-EC92-74E3-660E-937B49BF97BB}"/>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101</a:t>
            </a:fld>
            <a:endParaRPr lang="en-US" dirty="0">
              <a:solidFill>
                <a:schemeClr val="tx1"/>
              </a:solidFill>
            </a:endParaRPr>
          </a:p>
        </p:txBody>
      </p:sp>
    </p:spTree>
    <p:extLst>
      <p:ext uri="{BB962C8B-B14F-4D97-AF65-F5344CB8AC3E}">
        <p14:creationId xmlns:p14="http://schemas.microsoft.com/office/powerpoint/2010/main" val="346988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7848600" y="1981201"/>
            <a:ext cx="1495567" cy="646331"/>
          </a:xfrm>
          <a:prstGeom prst="rect">
            <a:avLst/>
          </a:prstGeom>
        </p:spPr>
        <p:txBody>
          <a:bodyPr wrap="square">
            <a:spAutoFit/>
          </a:bodyPr>
          <a:lstStyle/>
          <a:p>
            <a:r>
              <a:rPr lang="en-US" dirty="0">
                <a:solidFill>
                  <a:schemeClr val="bg1"/>
                </a:solidFill>
              </a:rPr>
              <a:t>Original fold map</a:t>
            </a:r>
          </a:p>
        </p:txBody>
      </p:sp>
      <p:sp>
        <p:nvSpPr>
          <p:cNvPr id="5" name="Rectangle 4"/>
          <p:cNvSpPr/>
          <p:nvPr/>
        </p:nvSpPr>
        <p:spPr>
          <a:xfrm>
            <a:off x="7825902" y="4419601"/>
            <a:ext cx="2476500" cy="646331"/>
          </a:xfrm>
          <a:prstGeom prst="rect">
            <a:avLst/>
          </a:prstGeom>
        </p:spPr>
        <p:txBody>
          <a:bodyPr wrap="square">
            <a:spAutoFit/>
          </a:bodyPr>
          <a:lstStyle/>
          <a:p>
            <a:r>
              <a:rPr lang="en-US" dirty="0">
                <a:solidFill>
                  <a:schemeClr val="bg1"/>
                </a:solidFill>
              </a:rPr>
              <a:t>Fold map after 5D interpolation</a:t>
            </a:r>
          </a:p>
        </p:txBody>
      </p:sp>
      <p:pic>
        <p:nvPicPr>
          <p:cNvPr id="6" name="Picture 5"/>
          <p:cNvPicPr>
            <a:picLocks noChangeAspect="1"/>
          </p:cNvPicPr>
          <p:nvPr/>
        </p:nvPicPr>
        <p:blipFill>
          <a:blip r:embed="rId3"/>
          <a:stretch>
            <a:fillRect/>
          </a:stretch>
        </p:blipFill>
        <p:spPr>
          <a:xfrm>
            <a:off x="2565644" y="1066801"/>
            <a:ext cx="5257800" cy="5691959"/>
          </a:xfrm>
          <a:prstGeom prst="rect">
            <a:avLst/>
          </a:prstGeom>
        </p:spPr>
      </p:pic>
      <p:sp>
        <p:nvSpPr>
          <p:cNvPr id="7" name="Title 1"/>
          <p:cNvSpPr txBox="1">
            <a:spLocks/>
          </p:cNvSpPr>
          <p:nvPr/>
        </p:nvSpPr>
        <p:spPr>
          <a:xfrm>
            <a:off x="0" y="-325157"/>
            <a:ext cx="8717279" cy="883087"/>
          </a:xfrm>
          <a:prstGeom prst="rect">
            <a:avLst/>
          </a:prstGeom>
          <a:ln w="6350" cap="rnd">
            <a:noFill/>
          </a:ln>
        </p:spPr>
        <p:txBody>
          <a:bodyPr vert="horz" rtlCol="0" anchor="b" anchorCtr="0">
            <a:noAutofit/>
          </a:bodyPr>
          <a:lstStyle/>
          <a:p>
            <a:pPr>
              <a:spcBef>
                <a:spcPct val="0"/>
              </a:spcBef>
              <a:defRPr/>
            </a:pPr>
            <a:r>
              <a:rPr lang="en-US" sz="3200"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ea typeface="+mj-ea"/>
                <a:cs typeface="Arial" panose="020B0604020202020204" pitchFamily="34" charset="0"/>
              </a:rPr>
              <a:t>PLSM-based 5D interpolation </a:t>
            </a:r>
            <a:endParaRPr lang="en-US" spc="-100" dirty="0">
              <a:ln w="3200">
                <a:solidFill>
                  <a:schemeClr val="bg2">
                    <a:shade val="75000"/>
                    <a:alpha val="25000"/>
                  </a:schemeClr>
                </a:solidFill>
                <a:prstDash val="solid"/>
                <a:round/>
              </a:ln>
              <a:solidFill>
                <a:srgbClr val="FFFF00"/>
              </a:solidFill>
              <a:effectLst>
                <a:innerShdw blurRad="50800" dist="25400" dir="13500000">
                  <a:prstClr val="black">
                    <a:alpha val="70000"/>
                  </a:prstClr>
                </a:innerShdw>
              </a:effectLst>
              <a:ea typeface="+mj-ea"/>
              <a:cs typeface="Arial" panose="020B0604020202020204" pitchFamily="34" charset="0"/>
            </a:endParaRPr>
          </a:p>
        </p:txBody>
      </p:sp>
      <p:sp>
        <p:nvSpPr>
          <p:cNvPr id="8" name="Rectangle 7"/>
          <p:cNvSpPr/>
          <p:nvPr/>
        </p:nvSpPr>
        <p:spPr>
          <a:xfrm>
            <a:off x="8986442" y="6457890"/>
            <a:ext cx="3205558" cy="400110"/>
          </a:xfrm>
          <a:prstGeom prst="rect">
            <a:avLst/>
          </a:prstGeom>
        </p:spPr>
        <p:txBody>
          <a:bodyPr wrap="none">
            <a:spAutoFit/>
          </a:bodyPr>
          <a:lstStyle/>
          <a:p>
            <a:pPr algn="r"/>
            <a:r>
              <a:rPr lang="en-US" sz="2000" dirty="0">
                <a:solidFill>
                  <a:schemeClr val="bg1"/>
                </a:solidFill>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F7C4961B-95FE-82CB-6371-5C61ED766C6C}"/>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102</a:t>
            </a:fld>
            <a:endParaRPr lang="en-US" dirty="0">
              <a:solidFill>
                <a:schemeClr val="tx1"/>
              </a:solidFill>
            </a:endParaRPr>
          </a:p>
        </p:txBody>
      </p:sp>
    </p:spTree>
    <p:extLst>
      <p:ext uri="{BB962C8B-B14F-4D97-AF65-F5344CB8AC3E}">
        <p14:creationId xmlns:p14="http://schemas.microsoft.com/office/powerpoint/2010/main" val="28844252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p:cNvPicPr>
            <a:picLocks noChangeAspect="1"/>
          </p:cNvPicPr>
          <p:nvPr/>
        </p:nvPicPr>
        <p:blipFill>
          <a:blip r:embed="rId3"/>
          <a:stretch>
            <a:fillRect/>
          </a:stretch>
        </p:blipFill>
        <p:spPr>
          <a:xfrm>
            <a:off x="1654628" y="854544"/>
            <a:ext cx="8822285" cy="5154371"/>
          </a:xfrm>
          <a:prstGeom prst="rect">
            <a:avLst/>
          </a:prstGeom>
        </p:spPr>
      </p:pic>
      <p:sp>
        <p:nvSpPr>
          <p:cNvPr id="5" name="Title 1"/>
          <p:cNvSpPr txBox="1">
            <a:spLocks/>
          </p:cNvSpPr>
          <p:nvPr/>
        </p:nvSpPr>
        <p:spPr>
          <a:xfrm>
            <a:off x="0" y="-191712"/>
            <a:ext cx="8717279" cy="883087"/>
          </a:xfrm>
          <a:prstGeom prst="rect">
            <a:avLst/>
          </a:prstGeom>
          <a:ln w="6350" cap="rnd">
            <a:noFill/>
          </a:ln>
        </p:spPr>
        <p:txBody>
          <a:bodyPr vert="horz" rtlCol="0" anchor="b" anchorCtr="0">
            <a:noAutofit/>
          </a:bodyPr>
          <a:lstStyle/>
          <a:p>
            <a:pPr>
              <a:spcBef>
                <a:spcPct val="0"/>
              </a:spcBef>
              <a:defRPr/>
            </a:pPr>
            <a:r>
              <a:rPr lang="en-US" sz="3200" spc="-100" dirty="0">
                <a:ln w="3200">
                  <a:solidFill>
                    <a:schemeClr val="bg2">
                      <a:shade val="75000"/>
                      <a:alpha val="25000"/>
                    </a:schemeClr>
                  </a:solidFill>
                  <a:prstDash val="solid"/>
                  <a:round/>
                </a:ln>
                <a:solidFill>
                  <a:srgbClr val="FFC000"/>
                </a:solidFill>
                <a:effectLst>
                  <a:outerShdw blurRad="38100" dist="38100" dir="2700000" algn="tl">
                    <a:srgbClr val="000000">
                      <a:alpha val="43137"/>
                    </a:srgbClr>
                  </a:outerShdw>
                </a:effectLst>
                <a:ea typeface="+mj-ea"/>
                <a:cs typeface="Arial" panose="020B0604020202020204" pitchFamily="34" charset="0"/>
              </a:rPr>
              <a:t>PLSM-based 5D interpolation </a:t>
            </a:r>
            <a:endParaRPr lang="en-US" spc="-100" dirty="0">
              <a:ln w="3200">
                <a:solidFill>
                  <a:schemeClr val="bg2">
                    <a:shade val="75000"/>
                    <a:alpha val="25000"/>
                  </a:schemeClr>
                </a:solidFill>
                <a:prstDash val="solid"/>
                <a:round/>
              </a:ln>
              <a:solidFill>
                <a:srgbClr val="FFFF00"/>
              </a:solidFill>
              <a:effectLst>
                <a:outerShdw blurRad="38100" dist="38100" dir="2700000" algn="tl">
                  <a:srgbClr val="000000">
                    <a:alpha val="43137"/>
                  </a:srgbClr>
                </a:outerShdw>
              </a:effectLst>
              <a:ea typeface="+mj-ea"/>
              <a:cs typeface="Arial" panose="020B0604020202020204" pitchFamily="34" charset="0"/>
            </a:endParaRPr>
          </a:p>
        </p:txBody>
      </p:sp>
      <p:sp>
        <p:nvSpPr>
          <p:cNvPr id="4" name="TextBox 3"/>
          <p:cNvSpPr txBox="1"/>
          <p:nvPr/>
        </p:nvSpPr>
        <p:spPr>
          <a:xfrm>
            <a:off x="3189027" y="2695545"/>
            <a:ext cx="1900392" cy="400110"/>
          </a:xfrm>
          <a:prstGeom prst="rect">
            <a:avLst/>
          </a:prstGeom>
          <a:noFill/>
        </p:spPr>
        <p:txBody>
          <a:bodyPr wrap="none" rtlCol="0">
            <a:spAutoFit/>
          </a:bodyPr>
          <a:lstStyle/>
          <a:p>
            <a:r>
              <a:rPr lang="en-US" sz="2000" dirty="0">
                <a:solidFill>
                  <a:srgbClr val="FFFF00"/>
                </a:solidFill>
                <a:effectLst>
                  <a:outerShdw blurRad="38100" dist="38100" dir="2700000" algn="tl">
                    <a:srgbClr val="000000">
                      <a:alpha val="43137"/>
                    </a:srgbClr>
                  </a:outerShdw>
                </a:effectLst>
              </a:rPr>
              <a:t>No interpolation</a:t>
            </a:r>
          </a:p>
        </p:txBody>
      </p:sp>
      <p:sp>
        <p:nvSpPr>
          <p:cNvPr id="8" name="TextBox 7"/>
          <p:cNvSpPr txBox="1"/>
          <p:nvPr/>
        </p:nvSpPr>
        <p:spPr>
          <a:xfrm>
            <a:off x="7135505" y="2695545"/>
            <a:ext cx="1900392" cy="400110"/>
          </a:xfrm>
          <a:prstGeom prst="rect">
            <a:avLst/>
          </a:prstGeom>
          <a:noFill/>
        </p:spPr>
        <p:txBody>
          <a:bodyPr wrap="none" rtlCol="0">
            <a:spAutoFit/>
          </a:bodyPr>
          <a:lstStyle/>
          <a:p>
            <a:r>
              <a:rPr lang="en-US" sz="2000" dirty="0">
                <a:solidFill>
                  <a:srgbClr val="FFFF00"/>
                </a:solidFill>
                <a:effectLst>
                  <a:outerShdw blurRad="38100" dist="38100" dir="2700000" algn="tl">
                    <a:srgbClr val="000000">
                      <a:alpha val="43137"/>
                    </a:srgbClr>
                  </a:outerShdw>
                </a:effectLst>
              </a:rPr>
              <a:t>No interpolation</a:t>
            </a:r>
          </a:p>
        </p:txBody>
      </p:sp>
      <p:sp>
        <p:nvSpPr>
          <p:cNvPr id="9" name="TextBox 8"/>
          <p:cNvSpPr txBox="1"/>
          <p:nvPr/>
        </p:nvSpPr>
        <p:spPr>
          <a:xfrm>
            <a:off x="3189027" y="5099825"/>
            <a:ext cx="2179315" cy="400110"/>
          </a:xfrm>
          <a:prstGeom prst="rect">
            <a:avLst/>
          </a:prstGeom>
          <a:noFill/>
        </p:spPr>
        <p:txBody>
          <a:bodyPr wrap="none" rtlCol="0">
            <a:spAutoFit/>
          </a:bodyPr>
          <a:lstStyle/>
          <a:p>
            <a:r>
              <a:rPr lang="en-US" sz="2000" dirty="0">
                <a:solidFill>
                  <a:srgbClr val="FFFF00"/>
                </a:solidFill>
                <a:effectLst>
                  <a:outerShdw blurRad="38100" dist="38100" dir="2700000" algn="tl">
                    <a:srgbClr val="000000">
                      <a:alpha val="43137"/>
                    </a:srgbClr>
                  </a:outerShdw>
                </a:effectLst>
              </a:rPr>
              <a:t>PLSM interpolation</a:t>
            </a:r>
          </a:p>
        </p:txBody>
      </p:sp>
      <p:sp>
        <p:nvSpPr>
          <p:cNvPr id="10" name="TextBox 9"/>
          <p:cNvSpPr txBox="1"/>
          <p:nvPr/>
        </p:nvSpPr>
        <p:spPr>
          <a:xfrm>
            <a:off x="7135505" y="5099825"/>
            <a:ext cx="2179315" cy="400110"/>
          </a:xfrm>
          <a:prstGeom prst="rect">
            <a:avLst/>
          </a:prstGeom>
          <a:noFill/>
        </p:spPr>
        <p:txBody>
          <a:bodyPr wrap="none" rtlCol="0">
            <a:spAutoFit/>
          </a:bodyPr>
          <a:lstStyle/>
          <a:p>
            <a:r>
              <a:rPr lang="en-US" sz="2000" dirty="0">
                <a:solidFill>
                  <a:srgbClr val="FFFF00"/>
                </a:solidFill>
                <a:effectLst>
                  <a:outerShdw blurRad="38100" dist="38100" dir="2700000" algn="tl">
                    <a:srgbClr val="000000">
                      <a:alpha val="43137"/>
                    </a:srgbClr>
                  </a:outerShdw>
                </a:effectLst>
              </a:rPr>
              <a:t>PLSM interpolation</a:t>
            </a:r>
          </a:p>
        </p:txBody>
      </p:sp>
      <p:sp>
        <p:nvSpPr>
          <p:cNvPr id="11" name="Rectangle 10"/>
          <p:cNvSpPr/>
          <p:nvPr/>
        </p:nvSpPr>
        <p:spPr>
          <a:xfrm>
            <a:off x="8891255" y="6493684"/>
            <a:ext cx="3205558" cy="400110"/>
          </a:xfrm>
          <a:prstGeom prst="rect">
            <a:avLst/>
          </a:prstGeom>
        </p:spPr>
        <p:txBody>
          <a:bodyPr wrap="none">
            <a:spAutoFit/>
          </a:bodyPr>
          <a:lstStyle/>
          <a:p>
            <a:pPr algn="r"/>
            <a:r>
              <a:rPr lang="en-US" sz="2000" dirty="0">
                <a:solidFill>
                  <a:schemeClr val="bg1"/>
                </a:solidFill>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14067F7B-07F8-F21A-D8FF-5B97C1389E18}"/>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103</a:t>
            </a:fld>
            <a:endParaRPr lang="en-US" dirty="0">
              <a:solidFill>
                <a:schemeClr val="tx1"/>
              </a:solidFill>
            </a:endParaRPr>
          </a:p>
        </p:txBody>
      </p:sp>
    </p:spTree>
    <p:extLst>
      <p:ext uri="{BB962C8B-B14F-4D97-AF65-F5344CB8AC3E}">
        <p14:creationId xmlns:p14="http://schemas.microsoft.com/office/powerpoint/2010/main" val="40560079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8513"/>
          <a:stretch/>
        </p:blipFill>
        <p:spPr>
          <a:xfrm>
            <a:off x="5943600" y="1447800"/>
            <a:ext cx="3836018" cy="3124200"/>
          </a:xfrm>
          <a:prstGeom prst="rect">
            <a:avLst/>
          </a:prstGeom>
        </p:spPr>
      </p:pic>
      <p:pic>
        <p:nvPicPr>
          <p:cNvPr id="5" name="Picture 4"/>
          <p:cNvPicPr>
            <a:picLocks noChangeAspect="1"/>
          </p:cNvPicPr>
          <p:nvPr/>
        </p:nvPicPr>
        <p:blipFill>
          <a:blip r:embed="rId4"/>
          <a:stretch>
            <a:fillRect/>
          </a:stretch>
        </p:blipFill>
        <p:spPr>
          <a:xfrm>
            <a:off x="1676400" y="1447800"/>
            <a:ext cx="4038600" cy="3124200"/>
          </a:xfrm>
          <a:prstGeom prst="rect">
            <a:avLst/>
          </a:prstGeom>
        </p:spPr>
      </p:pic>
      <p:sp>
        <p:nvSpPr>
          <p:cNvPr id="7" name="TextBox 6"/>
          <p:cNvSpPr txBox="1"/>
          <p:nvPr/>
        </p:nvSpPr>
        <p:spPr>
          <a:xfrm>
            <a:off x="5052165" y="3962401"/>
            <a:ext cx="492443" cy="276999"/>
          </a:xfrm>
          <a:prstGeom prst="rect">
            <a:avLst/>
          </a:prstGeom>
          <a:noFill/>
        </p:spPr>
        <p:txBody>
          <a:bodyPr wrap="none" rtlCol="0">
            <a:spAutoFit/>
          </a:bodyPr>
          <a:lstStyle/>
          <a:p>
            <a:r>
              <a:rPr lang="en-US" sz="1200" dirty="0"/>
              <a:t>2 km</a:t>
            </a:r>
          </a:p>
        </p:txBody>
      </p:sp>
      <p:cxnSp>
        <p:nvCxnSpPr>
          <p:cNvPr id="8" name="Straight Connector 7"/>
          <p:cNvCxnSpPr/>
          <p:nvPr/>
        </p:nvCxnSpPr>
        <p:spPr>
          <a:xfrm>
            <a:off x="5113961" y="3962400"/>
            <a:ext cx="3944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5175759" y="1755993"/>
            <a:ext cx="447675" cy="1047750"/>
          </a:xfrm>
          <a:prstGeom prst="rect">
            <a:avLst/>
          </a:prstGeom>
        </p:spPr>
      </p:pic>
      <p:sp>
        <p:nvSpPr>
          <p:cNvPr id="10" name="TextBox 9"/>
          <p:cNvSpPr txBox="1"/>
          <p:nvPr/>
        </p:nvSpPr>
        <p:spPr>
          <a:xfrm>
            <a:off x="1752600" y="1447800"/>
            <a:ext cx="436338" cy="369332"/>
          </a:xfrm>
          <a:prstGeom prst="rect">
            <a:avLst/>
          </a:prstGeom>
          <a:noFill/>
        </p:spPr>
        <p:txBody>
          <a:bodyPr wrap="none" rtlCol="0">
            <a:spAutoFit/>
          </a:bodyPr>
          <a:lstStyle/>
          <a:p>
            <a:r>
              <a:rPr lang="en-US" dirty="0"/>
              <a:t>(a)</a:t>
            </a:r>
          </a:p>
        </p:txBody>
      </p:sp>
      <p:sp>
        <p:nvSpPr>
          <p:cNvPr id="11" name="TextBox 10"/>
          <p:cNvSpPr txBox="1"/>
          <p:nvPr/>
        </p:nvSpPr>
        <p:spPr>
          <a:xfrm>
            <a:off x="5852033" y="1446675"/>
            <a:ext cx="447558" cy="369332"/>
          </a:xfrm>
          <a:prstGeom prst="rect">
            <a:avLst/>
          </a:prstGeom>
          <a:noFill/>
        </p:spPr>
        <p:txBody>
          <a:bodyPr wrap="none" rtlCol="0">
            <a:spAutoFit/>
          </a:bodyPr>
          <a:lstStyle/>
          <a:p>
            <a:r>
              <a:rPr lang="en-US" dirty="0"/>
              <a:t>(b)</a:t>
            </a:r>
          </a:p>
        </p:txBody>
      </p:sp>
      <p:sp>
        <p:nvSpPr>
          <p:cNvPr id="12" name="Left Arrow 11"/>
          <p:cNvSpPr/>
          <p:nvPr/>
        </p:nvSpPr>
        <p:spPr>
          <a:xfrm rot="19308840">
            <a:off x="3616889" y="3611441"/>
            <a:ext cx="359897" cy="239386"/>
          </a:xfrm>
          <a:prstGeom prst="leftArrow">
            <a:avLst>
              <a:gd name="adj1" fmla="val 50000"/>
              <a:gd name="adj2" fmla="val 5484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9175145" y="2287127"/>
            <a:ext cx="492443" cy="276999"/>
          </a:xfrm>
          <a:prstGeom prst="rect">
            <a:avLst/>
          </a:prstGeom>
          <a:noFill/>
        </p:spPr>
        <p:txBody>
          <a:bodyPr wrap="none" rtlCol="0">
            <a:spAutoFit/>
          </a:bodyPr>
          <a:lstStyle/>
          <a:p>
            <a:r>
              <a:rPr lang="en-US" sz="1200" dirty="0"/>
              <a:t>2 km</a:t>
            </a:r>
          </a:p>
        </p:txBody>
      </p:sp>
      <p:cxnSp>
        <p:nvCxnSpPr>
          <p:cNvPr id="14" name="Straight Connector 13"/>
          <p:cNvCxnSpPr/>
          <p:nvPr/>
        </p:nvCxnSpPr>
        <p:spPr>
          <a:xfrm>
            <a:off x="9088764" y="2286000"/>
            <a:ext cx="69085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144" y="41037"/>
            <a:ext cx="12160855" cy="584775"/>
          </a:xfrm>
          <a:prstGeom prst="rect">
            <a:avLst/>
          </a:prstGeom>
          <a:noFill/>
        </p:spPr>
        <p:txBody>
          <a:bodyPr wrap="square" rtlCol="0">
            <a:spAutoFit/>
          </a:bodyPr>
          <a:lstStyle/>
          <a:p>
            <a:r>
              <a:rPr lang="en-US" sz="3200" dirty="0">
                <a:solidFill>
                  <a:srgbClr val="FFC000"/>
                </a:solidFill>
                <a:effectLst>
                  <a:outerShdw blurRad="38100" dist="38100" dir="2700000" algn="tl">
                    <a:srgbClr val="000000">
                      <a:alpha val="43137"/>
                    </a:srgbClr>
                  </a:outerShdw>
                </a:effectLst>
              </a:rPr>
              <a:t>Coherence computed from amplitude volumes </a:t>
            </a:r>
            <a:r>
              <a:rPr lang="en-US" sz="3200" i="1" dirty="0">
                <a:solidFill>
                  <a:srgbClr val="FFC000"/>
                </a:solidFill>
                <a:effectLst>
                  <a:outerShdw blurRad="38100" dist="38100" dir="2700000" algn="tl">
                    <a:srgbClr val="000000">
                      <a:alpha val="43137"/>
                    </a:srgbClr>
                  </a:outerShdw>
                </a:effectLst>
              </a:rPr>
              <a:t>without</a:t>
            </a:r>
            <a:r>
              <a:rPr lang="en-US" sz="3200" dirty="0">
                <a:solidFill>
                  <a:srgbClr val="FFC000"/>
                </a:solidFill>
                <a:effectLst>
                  <a:outerShdw blurRad="38100" dist="38100" dir="2700000" algn="tl">
                    <a:srgbClr val="000000">
                      <a:alpha val="43137"/>
                    </a:srgbClr>
                  </a:outerShdw>
                </a:effectLst>
              </a:rPr>
              <a:t>  interpolation</a:t>
            </a:r>
          </a:p>
        </p:txBody>
      </p:sp>
      <p:sp>
        <p:nvSpPr>
          <p:cNvPr id="17" name="Rectangle 16"/>
          <p:cNvSpPr/>
          <p:nvPr/>
        </p:nvSpPr>
        <p:spPr>
          <a:xfrm>
            <a:off x="8986441" y="6437718"/>
            <a:ext cx="3205558" cy="400110"/>
          </a:xfrm>
          <a:prstGeom prst="rect">
            <a:avLst/>
          </a:prstGeom>
        </p:spPr>
        <p:txBody>
          <a:bodyPr wrap="none">
            <a:spAutoFit/>
          </a:bodyPr>
          <a:lstStyle/>
          <a:p>
            <a:pPr algn="r"/>
            <a:r>
              <a:rPr lang="en-US" sz="2000" dirty="0">
                <a:solidFill>
                  <a:schemeClr val="bg1"/>
                </a:solidFill>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46BA090B-1F2F-E88E-3175-3CF3E84F9C41}"/>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104</a:t>
            </a:fld>
            <a:endParaRPr lang="en-US" dirty="0">
              <a:solidFill>
                <a:schemeClr val="tx1"/>
              </a:solidFill>
            </a:endParaRPr>
          </a:p>
        </p:txBody>
      </p:sp>
    </p:spTree>
    <p:extLst>
      <p:ext uri="{BB962C8B-B14F-4D97-AF65-F5344CB8AC3E}">
        <p14:creationId xmlns:p14="http://schemas.microsoft.com/office/powerpoint/2010/main" val="36276761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2942" y="1447801"/>
            <a:ext cx="4012058" cy="3124200"/>
          </a:xfrm>
          <a:prstGeom prst="rect">
            <a:avLst/>
          </a:prstGeom>
        </p:spPr>
      </p:pic>
      <p:pic>
        <p:nvPicPr>
          <p:cNvPr id="6" name="Picture 5"/>
          <p:cNvPicPr>
            <a:picLocks noChangeAspect="1"/>
          </p:cNvPicPr>
          <p:nvPr/>
        </p:nvPicPr>
        <p:blipFill>
          <a:blip r:embed="rId4"/>
          <a:stretch>
            <a:fillRect/>
          </a:stretch>
        </p:blipFill>
        <p:spPr>
          <a:xfrm>
            <a:off x="5175759" y="1755993"/>
            <a:ext cx="447675" cy="1047750"/>
          </a:xfrm>
          <a:prstGeom prst="rect">
            <a:avLst/>
          </a:prstGeom>
        </p:spPr>
      </p:pic>
      <p:sp>
        <p:nvSpPr>
          <p:cNvPr id="7" name="TextBox 6"/>
          <p:cNvSpPr txBox="1"/>
          <p:nvPr/>
        </p:nvSpPr>
        <p:spPr>
          <a:xfrm>
            <a:off x="1752600" y="1447800"/>
            <a:ext cx="436338" cy="369332"/>
          </a:xfrm>
          <a:prstGeom prst="rect">
            <a:avLst/>
          </a:prstGeom>
          <a:noFill/>
        </p:spPr>
        <p:txBody>
          <a:bodyPr wrap="none" rtlCol="0">
            <a:spAutoFit/>
          </a:bodyPr>
          <a:lstStyle/>
          <a:p>
            <a:r>
              <a:rPr lang="en-US" dirty="0"/>
              <a:t>(a)</a:t>
            </a:r>
          </a:p>
        </p:txBody>
      </p:sp>
      <p:sp>
        <p:nvSpPr>
          <p:cNvPr id="10" name="Left Arrow 9"/>
          <p:cNvSpPr/>
          <p:nvPr/>
        </p:nvSpPr>
        <p:spPr>
          <a:xfrm rot="19308840">
            <a:off x="3616889" y="3611441"/>
            <a:ext cx="359897" cy="239386"/>
          </a:xfrm>
          <a:prstGeom prst="leftArrow">
            <a:avLst>
              <a:gd name="adj1" fmla="val 50000"/>
              <a:gd name="adj2" fmla="val 5484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052165" y="3962401"/>
            <a:ext cx="492443" cy="276999"/>
          </a:xfrm>
          <a:prstGeom prst="rect">
            <a:avLst/>
          </a:prstGeom>
          <a:noFill/>
        </p:spPr>
        <p:txBody>
          <a:bodyPr wrap="none" rtlCol="0">
            <a:spAutoFit/>
          </a:bodyPr>
          <a:lstStyle/>
          <a:p>
            <a:r>
              <a:rPr lang="en-US" sz="1200" dirty="0"/>
              <a:t>2 km</a:t>
            </a:r>
          </a:p>
        </p:txBody>
      </p:sp>
      <p:cxnSp>
        <p:nvCxnSpPr>
          <p:cNvPr id="12" name="Straight Connector 11"/>
          <p:cNvCxnSpPr/>
          <p:nvPr/>
        </p:nvCxnSpPr>
        <p:spPr>
          <a:xfrm>
            <a:off x="5113961" y="3962400"/>
            <a:ext cx="3944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a:srcRect r="28302"/>
          <a:stretch/>
        </p:blipFill>
        <p:spPr>
          <a:xfrm>
            <a:off x="5950552" y="1447801"/>
            <a:ext cx="3848760" cy="3124200"/>
          </a:xfrm>
          <a:prstGeom prst="rect">
            <a:avLst/>
          </a:prstGeom>
        </p:spPr>
      </p:pic>
      <p:sp>
        <p:nvSpPr>
          <p:cNvPr id="16" name="TextBox 15"/>
          <p:cNvSpPr txBox="1"/>
          <p:nvPr/>
        </p:nvSpPr>
        <p:spPr>
          <a:xfrm>
            <a:off x="5852033" y="1446675"/>
            <a:ext cx="447558" cy="369332"/>
          </a:xfrm>
          <a:prstGeom prst="rect">
            <a:avLst/>
          </a:prstGeom>
          <a:noFill/>
        </p:spPr>
        <p:txBody>
          <a:bodyPr wrap="none" rtlCol="0">
            <a:spAutoFit/>
          </a:bodyPr>
          <a:lstStyle/>
          <a:p>
            <a:r>
              <a:rPr lang="en-US" dirty="0"/>
              <a:t>(b)</a:t>
            </a:r>
          </a:p>
        </p:txBody>
      </p:sp>
      <p:sp>
        <p:nvSpPr>
          <p:cNvPr id="17" name="TextBox 16"/>
          <p:cNvSpPr txBox="1"/>
          <p:nvPr/>
        </p:nvSpPr>
        <p:spPr>
          <a:xfrm>
            <a:off x="9175145" y="2287127"/>
            <a:ext cx="492443" cy="276999"/>
          </a:xfrm>
          <a:prstGeom prst="rect">
            <a:avLst/>
          </a:prstGeom>
          <a:noFill/>
        </p:spPr>
        <p:txBody>
          <a:bodyPr wrap="none" rtlCol="0">
            <a:spAutoFit/>
          </a:bodyPr>
          <a:lstStyle/>
          <a:p>
            <a:r>
              <a:rPr lang="en-US" sz="1200" dirty="0"/>
              <a:t>2 km</a:t>
            </a:r>
          </a:p>
        </p:txBody>
      </p:sp>
      <p:cxnSp>
        <p:nvCxnSpPr>
          <p:cNvPr id="18" name="Straight Connector 17"/>
          <p:cNvCxnSpPr/>
          <p:nvPr/>
        </p:nvCxnSpPr>
        <p:spPr>
          <a:xfrm>
            <a:off x="9088764" y="2286000"/>
            <a:ext cx="69085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236" y="36856"/>
            <a:ext cx="12247236" cy="584775"/>
          </a:xfrm>
          <a:prstGeom prst="rect">
            <a:avLst/>
          </a:prstGeom>
          <a:noFill/>
        </p:spPr>
        <p:txBody>
          <a:bodyPr wrap="square" rtlCol="0">
            <a:spAutoFit/>
          </a:bodyPr>
          <a:lstStyle/>
          <a:p>
            <a:r>
              <a:rPr lang="en-US" sz="3200" dirty="0">
                <a:solidFill>
                  <a:srgbClr val="FFC000"/>
                </a:solidFill>
                <a:effectLst>
                  <a:outerShdw blurRad="38100" dist="38100" dir="2700000" algn="tl">
                    <a:srgbClr val="000000">
                      <a:alpha val="43137"/>
                    </a:srgbClr>
                  </a:outerShdw>
                </a:effectLst>
              </a:rPr>
              <a:t>Coherence computed from amplitude volumes </a:t>
            </a:r>
            <a:r>
              <a:rPr lang="en-US" sz="3200" i="1" dirty="0">
                <a:solidFill>
                  <a:srgbClr val="FFC000"/>
                </a:solidFill>
                <a:effectLst>
                  <a:outerShdw blurRad="38100" dist="38100" dir="2700000" algn="tl">
                    <a:srgbClr val="000000">
                      <a:alpha val="43137"/>
                    </a:srgbClr>
                  </a:outerShdw>
                </a:effectLst>
              </a:rPr>
              <a:t>with PLSM  </a:t>
            </a:r>
            <a:r>
              <a:rPr lang="en-US" sz="3200" dirty="0">
                <a:solidFill>
                  <a:srgbClr val="FFC000"/>
                </a:solidFill>
                <a:effectLst>
                  <a:outerShdw blurRad="38100" dist="38100" dir="2700000" algn="tl">
                    <a:srgbClr val="000000">
                      <a:alpha val="43137"/>
                    </a:srgbClr>
                  </a:outerShdw>
                </a:effectLst>
              </a:rPr>
              <a:t>interpolation</a:t>
            </a:r>
          </a:p>
        </p:txBody>
      </p:sp>
      <p:sp>
        <p:nvSpPr>
          <p:cNvPr id="19" name="Rectangle 18"/>
          <p:cNvSpPr/>
          <p:nvPr/>
        </p:nvSpPr>
        <p:spPr>
          <a:xfrm>
            <a:off x="8497715" y="6485919"/>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10DEE439-11BB-5BD7-A987-A2AD311EAC3C}"/>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105</a:t>
            </a:fld>
            <a:endParaRPr lang="en-US" dirty="0">
              <a:solidFill>
                <a:schemeClr val="tx1"/>
              </a:solidFill>
            </a:endParaRPr>
          </a:p>
        </p:txBody>
      </p:sp>
    </p:spTree>
    <p:extLst>
      <p:ext uri="{BB962C8B-B14F-4D97-AF65-F5344CB8AC3E}">
        <p14:creationId xmlns:p14="http://schemas.microsoft.com/office/powerpoint/2010/main" val="33789584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096" y="835244"/>
            <a:ext cx="11704320" cy="4893647"/>
          </a:xfrm>
          <a:prstGeom prst="rect">
            <a:avLst/>
          </a:prstGeom>
          <a:noFill/>
          <a:ln>
            <a:solidFill>
              <a:srgbClr val="FFC000"/>
            </a:solidFill>
          </a:ln>
        </p:spPr>
        <p:txBody>
          <a:bodyPr wrap="square" rtlCol="0">
            <a:spAutoFit/>
          </a:bodyPr>
          <a:lstStyle/>
          <a:p>
            <a:pPr>
              <a:defRPr/>
            </a:pPr>
            <a:endParaRPr lang="en-US" dirty="0">
              <a:solidFill>
                <a:srgbClr val="FFCC00"/>
              </a:solidFill>
              <a:effectLst>
                <a:outerShdw blurRad="38100" dist="38100" dir="2700000" algn="tl">
                  <a:srgbClr val="000000">
                    <a:alpha val="43137"/>
                  </a:srgbClr>
                </a:outerShdw>
              </a:effectLst>
            </a:endParaRPr>
          </a:p>
          <a:p>
            <a:pPr>
              <a:defRPr/>
            </a:pPr>
            <a:r>
              <a:rPr lang="en-US" altLang="ko-KR" sz="2800" dirty="0">
                <a:solidFill>
                  <a:srgbClr val="FFFF00"/>
                </a:solidFill>
                <a:effectLst>
                  <a:outerShdw blurRad="38100" dist="38100" dir="2700000" algn="tl">
                    <a:srgbClr val="000000">
                      <a:alpha val="43137"/>
                    </a:srgbClr>
                  </a:outerShdw>
                </a:effectLst>
                <a:ea typeface="Batang" pitchFamily="18" charset="-127"/>
              </a:rPr>
              <a:t>In Summary</a:t>
            </a:r>
            <a:r>
              <a:rPr lang="en-US" altLang="ko-KR" sz="2400" dirty="0">
                <a:solidFill>
                  <a:srgbClr val="FFFF00"/>
                </a:solidFill>
                <a:effectLst>
                  <a:outerShdw blurRad="38100" dist="38100" dir="2700000" algn="tl">
                    <a:srgbClr val="000000">
                      <a:alpha val="43137"/>
                    </a:srgbClr>
                  </a:outerShdw>
                </a:effectLst>
                <a:ea typeface="Batang" pitchFamily="18" charset="-127"/>
              </a:rPr>
              <a:t>:</a:t>
            </a:r>
          </a:p>
          <a:p>
            <a:pPr marL="457200" indent="-457200" algn="just">
              <a:spcBef>
                <a:spcPts val="1200"/>
              </a:spcBef>
              <a:buFont typeface="Arial" pitchFamily="34" charset="0"/>
              <a:buChar char="•"/>
            </a:pPr>
            <a:r>
              <a:rPr lang="en-US" sz="2400" dirty="0">
                <a:solidFill>
                  <a:schemeClr val="bg1"/>
                </a:solidFill>
                <a:cs typeface="Arial" pitchFamily="34" charset="0"/>
              </a:rPr>
              <a:t>More careful velocity analysis provides increased seismic bandwidth and interbed multiple suppression</a:t>
            </a:r>
          </a:p>
          <a:p>
            <a:pPr marL="457200" indent="-457200" algn="just">
              <a:spcBef>
                <a:spcPts val="1200"/>
              </a:spcBef>
              <a:buFont typeface="Arial" pitchFamily="34" charset="0"/>
              <a:buChar char="•"/>
            </a:pPr>
            <a:r>
              <a:rPr lang="en-US" sz="2400" dirty="0">
                <a:solidFill>
                  <a:schemeClr val="bg1"/>
                </a:solidFill>
                <a:cs typeface="Arial" pitchFamily="34" charset="0"/>
              </a:rPr>
              <a:t>Increased S/N in seismic gathers allows for improved pre-stack attributes such as Z</a:t>
            </a:r>
            <a:r>
              <a:rPr lang="en-US" sz="2400" baseline="-25000" dirty="0">
                <a:solidFill>
                  <a:schemeClr val="bg1"/>
                </a:solidFill>
                <a:cs typeface="Arial" pitchFamily="34" charset="0"/>
              </a:rPr>
              <a:t>P</a:t>
            </a:r>
            <a:r>
              <a:rPr lang="en-US" sz="2400" dirty="0">
                <a:solidFill>
                  <a:schemeClr val="bg1"/>
                </a:solidFill>
                <a:cs typeface="Arial" pitchFamily="34" charset="0"/>
              </a:rPr>
              <a:t>, Z</a:t>
            </a:r>
            <a:r>
              <a:rPr lang="en-US" sz="2400" baseline="-25000" dirty="0">
                <a:solidFill>
                  <a:schemeClr val="bg1"/>
                </a:solidFill>
                <a:cs typeface="Arial" pitchFamily="34" charset="0"/>
              </a:rPr>
              <a:t>S</a:t>
            </a:r>
            <a:r>
              <a:rPr lang="en-US" sz="2400" dirty="0">
                <a:solidFill>
                  <a:schemeClr val="bg1"/>
                </a:solidFill>
                <a:cs typeface="Arial" pitchFamily="34" charset="0"/>
              </a:rPr>
              <a:t>, and AVAz.</a:t>
            </a:r>
          </a:p>
          <a:p>
            <a:pPr marL="457200" indent="-457200" algn="just">
              <a:spcBef>
                <a:spcPts val="1200"/>
              </a:spcBef>
              <a:buFont typeface="Arial" pitchFamily="34" charset="0"/>
              <a:buChar char="•"/>
            </a:pPr>
            <a:r>
              <a:rPr lang="en-US" sz="2400" dirty="0">
                <a:solidFill>
                  <a:schemeClr val="bg1"/>
                </a:solidFill>
                <a:cs typeface="Arial" pitchFamily="34" charset="0"/>
              </a:rPr>
              <a:t>Non-stretch NMO improves the resolution of shear-impedance and density estimates</a:t>
            </a:r>
          </a:p>
          <a:p>
            <a:pPr marL="457200" indent="-457200" algn="just">
              <a:spcBef>
                <a:spcPts val="1200"/>
              </a:spcBef>
              <a:buFont typeface="Arial" pitchFamily="34" charset="0"/>
              <a:buChar char="•"/>
            </a:pPr>
            <a:r>
              <a:rPr lang="en-US" sz="2400" dirty="0">
                <a:solidFill>
                  <a:schemeClr val="bg1">
                    <a:lumMod val="50000"/>
                  </a:schemeClr>
                </a:solidFill>
                <a:cs typeface="Arial" pitchFamily="34" charset="0"/>
              </a:rPr>
              <a:t>5D interpolation suppresses acquisition footprint but may misinterpolate diffractions (resulting in loss of resolution) and multiples  (which will then be harder to recognize)</a:t>
            </a:r>
          </a:p>
          <a:p>
            <a:pPr marL="457200" indent="-457200" algn="just">
              <a:spcBef>
                <a:spcPts val="1200"/>
              </a:spcBef>
              <a:buFont typeface="Arial" pitchFamily="34" charset="0"/>
              <a:buChar char="•"/>
            </a:pPr>
            <a:r>
              <a:rPr lang="en-US" sz="2400" dirty="0">
                <a:solidFill>
                  <a:schemeClr val="bg1">
                    <a:lumMod val="50000"/>
                  </a:schemeClr>
                </a:solidFill>
                <a:cs typeface="Arial" pitchFamily="34" charset="0"/>
              </a:rPr>
              <a:t>Least-squares migration increases the migration compute time by a factor of six, but may be able to both suppress aliasing and preserve subsurface diffractors of interest</a:t>
            </a:r>
          </a:p>
        </p:txBody>
      </p:sp>
      <p:sp>
        <p:nvSpPr>
          <p:cNvPr id="4" name="Rectangle 3">
            <a:extLst>
              <a:ext uri="{FF2B5EF4-FFF2-40B4-BE49-F238E27FC236}">
                <a16:creationId xmlns:a16="http://schemas.microsoft.com/office/drawing/2014/main" id="{03879D3E-F557-4E59-A3F2-CE1370C910EA}"/>
              </a:ext>
            </a:extLst>
          </p:cNvPr>
          <p:cNvSpPr/>
          <p:nvPr/>
        </p:nvSpPr>
        <p:spPr>
          <a:xfrm>
            <a:off x="34596" y="0"/>
            <a:ext cx="4678140" cy="584775"/>
          </a:xfrm>
          <a:prstGeom prst="rect">
            <a:avLst/>
          </a:prstGeom>
        </p:spPr>
        <p:txBody>
          <a:bodyPr wrap="none">
            <a:spAutoFit/>
          </a:bodyPr>
          <a:lstStyle/>
          <a:p>
            <a:pPr>
              <a:defRPr/>
            </a:pPr>
            <a:r>
              <a:rPr lang="en-US" sz="3200" dirty="0">
                <a:solidFill>
                  <a:srgbClr val="FFCC00"/>
                </a:solidFill>
                <a:effectLst>
                  <a:outerShdw blurRad="38100" dist="38100" dir="2700000" algn="tl">
                    <a:srgbClr val="000000">
                      <a:alpha val="43137"/>
                    </a:srgbClr>
                  </a:outerShdw>
                </a:effectLst>
              </a:rPr>
              <a:t>Prestack Data Conditioning</a:t>
            </a:r>
          </a:p>
        </p:txBody>
      </p:sp>
      <p:sp>
        <p:nvSpPr>
          <p:cNvPr id="2" name="Slide Number Placeholder 1">
            <a:extLst>
              <a:ext uri="{FF2B5EF4-FFF2-40B4-BE49-F238E27FC236}">
                <a16:creationId xmlns:a16="http://schemas.microsoft.com/office/drawing/2014/main" id="{3ED6C79D-8816-85F6-91A7-96E23FAA78EC}"/>
              </a:ext>
            </a:extLst>
          </p:cNvPr>
          <p:cNvSpPr>
            <a:spLocks noGrp="1"/>
          </p:cNvSpPr>
          <p:nvPr>
            <p:ph type="sldNum" sz="quarter" idx="10"/>
          </p:nvPr>
        </p:nvSpPr>
        <p:spPr/>
        <p:txBody>
          <a:bodyPr/>
          <a:lstStyle/>
          <a:p>
            <a:pPr>
              <a:defRPr/>
            </a:pPr>
            <a:r>
              <a:rPr lang="en-US"/>
              <a:t>10e-</a:t>
            </a:r>
            <a:fld id="{44317F1E-0FAF-41C2-851F-CC2F916AF867}" type="slidenum">
              <a:rPr lang="en-US" smtClean="0"/>
              <a:pPr>
                <a:defRPr/>
              </a:pPr>
              <a:t>106</a:t>
            </a:fld>
            <a:endParaRPr lang="en-US" dirty="0">
              <a:solidFill>
                <a:schemeClr val="tx1"/>
              </a:solidFill>
            </a:endParaRPr>
          </a:p>
        </p:txBody>
      </p:sp>
    </p:spTree>
    <p:extLst>
      <p:ext uri="{BB962C8B-B14F-4D97-AF65-F5344CB8AC3E}">
        <p14:creationId xmlns:p14="http://schemas.microsoft.com/office/powerpoint/2010/main" val="4140817966"/>
      </p:ext>
    </p:extLst>
  </p:cSld>
  <p:clrMapOvr>
    <a:masterClrMapping/>
  </p:clrMapOvr>
  <mc:AlternateContent xmlns:mc="http://schemas.openxmlformats.org/markup-compatibility/2006" xmlns:p14="http://schemas.microsoft.com/office/powerpoint/2010/main">
    <mc:Choice Requires="p14">
      <p:transition spd="slow" p14:dur="2000" advTm="34931"/>
    </mc:Choice>
    <mc:Fallback xmlns="">
      <p:transition spd="slow" advTm="34931"/>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6923" y="869363"/>
            <a:ext cx="8382000" cy="5355312"/>
          </a:xfrm>
          <a:prstGeom prst="rect">
            <a:avLst/>
          </a:prstGeom>
          <a:noFill/>
          <a:ln>
            <a:solidFill>
              <a:srgbClr val="FFC000"/>
            </a:solidFill>
          </a:ln>
        </p:spPr>
        <p:txBody>
          <a:bodyPr wrap="square" rtlCol="0">
            <a:spAutoFit/>
          </a:bodyPr>
          <a:lstStyle/>
          <a:p>
            <a:pPr>
              <a:defRPr/>
            </a:pPr>
            <a:r>
              <a:rPr lang="en-US" sz="2800" dirty="0">
                <a:solidFill>
                  <a:srgbClr val="FFCC00"/>
                </a:solidFill>
                <a:effectLst>
                  <a:outerShdw blurRad="38100" dist="38100" dir="2700000" algn="tl">
                    <a:srgbClr val="000000">
                      <a:alpha val="43137"/>
                    </a:srgbClr>
                  </a:outerShdw>
                </a:effectLst>
              </a:rPr>
              <a:t>Data Conditioning</a:t>
            </a:r>
          </a:p>
          <a:p>
            <a:pPr>
              <a:defRPr/>
            </a:pPr>
            <a:endParaRPr lang="en-US" dirty="0">
              <a:solidFill>
                <a:srgbClr val="FFCC00"/>
              </a:solidFill>
              <a:effectLst>
                <a:outerShdw blurRad="38100" dist="38100" dir="2700000" algn="tl">
                  <a:srgbClr val="000000">
                    <a:alpha val="43137"/>
                  </a:srgbClr>
                </a:outerShdw>
              </a:effectLst>
            </a:endParaRPr>
          </a:p>
          <a:p>
            <a:pPr>
              <a:defRPr/>
            </a:pPr>
            <a:r>
              <a:rPr lang="en-US" altLang="ko-KR" dirty="0">
                <a:solidFill>
                  <a:srgbClr val="FFFF00"/>
                </a:solidFill>
                <a:effectLst>
                  <a:outerShdw blurRad="38100" dist="38100" dir="2700000" algn="tl">
                    <a:srgbClr val="000000">
                      <a:alpha val="43137"/>
                    </a:srgbClr>
                  </a:outerShdw>
                </a:effectLst>
                <a:ea typeface="Batang" pitchFamily="18" charset="-127"/>
              </a:rPr>
              <a:t>In Summary:</a:t>
            </a:r>
          </a:p>
          <a:p>
            <a:pPr marL="457200" indent="-457200">
              <a:spcBef>
                <a:spcPts val="1200"/>
              </a:spcBef>
              <a:buFont typeface="Arial" pitchFamily="34" charset="0"/>
              <a:buChar char="•"/>
            </a:pPr>
            <a:r>
              <a:rPr lang="en-US" dirty="0">
                <a:solidFill>
                  <a:schemeClr val="bg1"/>
                </a:solidFill>
                <a:latin typeface="Arial" pitchFamily="34" charset="0"/>
                <a:cs typeface="Arial" pitchFamily="34" charset="0"/>
              </a:rPr>
              <a:t>Structure-oriented filtering can be applied to common offset or common azimuth volumes to suppress cross cutting noise</a:t>
            </a:r>
          </a:p>
          <a:p>
            <a:pPr marL="457200" indent="-457200" algn="just">
              <a:spcBef>
                <a:spcPts val="1200"/>
              </a:spcBef>
              <a:buFont typeface="Arial" pitchFamily="34" charset="0"/>
              <a:buChar char="•"/>
            </a:pPr>
            <a:r>
              <a:rPr lang="en-US" dirty="0">
                <a:solidFill>
                  <a:schemeClr val="bg1"/>
                </a:solidFill>
                <a:latin typeface="Arial" pitchFamily="34" charset="0"/>
                <a:cs typeface="Arial" pitchFamily="34" charset="0"/>
              </a:rPr>
              <a:t>Increased S/N in seismic gathers allows for improved pre-stack attributes such as Z</a:t>
            </a:r>
            <a:r>
              <a:rPr lang="en-US" baseline="-25000" dirty="0">
                <a:solidFill>
                  <a:schemeClr val="bg1"/>
                </a:solidFill>
                <a:latin typeface="Arial" pitchFamily="34" charset="0"/>
                <a:cs typeface="Arial" pitchFamily="34" charset="0"/>
              </a:rPr>
              <a:t>P</a:t>
            </a:r>
            <a:r>
              <a:rPr lang="en-US" dirty="0">
                <a:solidFill>
                  <a:schemeClr val="bg1"/>
                </a:solidFill>
                <a:latin typeface="Arial" pitchFamily="34" charset="0"/>
                <a:cs typeface="Arial" pitchFamily="34" charset="0"/>
              </a:rPr>
              <a:t>, Z</a:t>
            </a:r>
            <a:r>
              <a:rPr lang="en-US" baseline="-25000" dirty="0">
                <a:solidFill>
                  <a:schemeClr val="bg1"/>
                </a:solidFill>
                <a:latin typeface="Arial" pitchFamily="34" charset="0"/>
                <a:cs typeface="Arial" pitchFamily="34" charset="0"/>
              </a:rPr>
              <a:t>S</a:t>
            </a:r>
            <a:r>
              <a:rPr lang="en-US" dirty="0">
                <a:solidFill>
                  <a:schemeClr val="bg1"/>
                </a:solidFill>
                <a:latin typeface="Arial" pitchFamily="34" charset="0"/>
                <a:cs typeface="Arial" pitchFamily="34" charset="0"/>
              </a:rPr>
              <a:t>, and AVAz.</a:t>
            </a:r>
          </a:p>
          <a:p>
            <a:pPr marL="457200" indent="-457200" algn="just">
              <a:spcBef>
                <a:spcPts val="1200"/>
              </a:spcBef>
              <a:buFont typeface="Arial" pitchFamily="34" charset="0"/>
              <a:buChar char="•"/>
            </a:pPr>
            <a:r>
              <a:rPr lang="en-US" dirty="0">
                <a:solidFill>
                  <a:schemeClr val="bg1"/>
                </a:solidFill>
                <a:latin typeface="Arial" pitchFamily="34" charset="0"/>
                <a:cs typeface="Arial" pitchFamily="34" charset="0"/>
              </a:rPr>
              <a:t>More careful velocity analysis provides increased seismic bandwidth and interbed multiple suppression</a:t>
            </a:r>
          </a:p>
          <a:p>
            <a:pPr marL="457200" indent="-457200" algn="just">
              <a:spcBef>
                <a:spcPts val="1200"/>
              </a:spcBef>
              <a:buFont typeface="Arial" pitchFamily="34" charset="0"/>
              <a:buChar char="•"/>
            </a:pPr>
            <a:r>
              <a:rPr lang="en-US" dirty="0">
                <a:solidFill>
                  <a:schemeClr val="bg1"/>
                </a:solidFill>
                <a:latin typeface="Arial" pitchFamily="34" charset="0"/>
                <a:cs typeface="Arial" pitchFamily="34" charset="0"/>
              </a:rPr>
              <a:t>CMP-based 5D interpolation suppresses acquisition footprint but may misinterpolate diffractions (resulting in loss of resolution) and multiples  (which will then be harder to recognize)</a:t>
            </a:r>
          </a:p>
          <a:p>
            <a:pPr marL="457200" indent="-457200" algn="just">
              <a:spcBef>
                <a:spcPts val="1200"/>
              </a:spcBef>
              <a:buFont typeface="Arial" pitchFamily="34" charset="0"/>
              <a:buChar char="•"/>
            </a:pPr>
            <a:r>
              <a:rPr lang="en-US" dirty="0">
                <a:solidFill>
                  <a:schemeClr val="bg1"/>
                </a:solidFill>
                <a:latin typeface="Arial" pitchFamily="34" charset="0"/>
                <a:cs typeface="Arial" pitchFamily="34" charset="0"/>
              </a:rPr>
              <a:t>Least-squares migration allows the application of filters in the “geologic” image domain and preserves amplitudes from irregularly sampled surface data</a:t>
            </a:r>
          </a:p>
        </p:txBody>
      </p:sp>
      <p:grpSp>
        <p:nvGrpSpPr>
          <p:cNvPr id="4" name="Group 3"/>
          <p:cNvGrpSpPr/>
          <p:nvPr/>
        </p:nvGrpSpPr>
        <p:grpSpPr>
          <a:xfrm>
            <a:off x="1556084" y="-179457"/>
            <a:ext cx="9351192" cy="7013394"/>
            <a:chOff x="29379760" y="2003286"/>
            <a:chExt cx="9351192" cy="7013394"/>
          </a:xfrm>
        </p:grpSpPr>
        <p:pic>
          <p:nvPicPr>
            <p:cNvPr id="5" name="Picture 4" descr="C:\Users\kmarfurt\AppData\Local\Temp\20130911_1323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9760" y="2003286"/>
              <a:ext cx="9351192" cy="701339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7"/>
            <p:cNvSpPr txBox="1"/>
            <p:nvPr/>
          </p:nvSpPr>
          <p:spPr>
            <a:xfrm>
              <a:off x="31311429" y="8251166"/>
              <a:ext cx="4942379" cy="584775"/>
            </a:xfrm>
            <a:prstGeom prst="rect">
              <a:avLst/>
            </a:prstGeom>
            <a:noFill/>
          </p:spPr>
          <p:txBody>
            <a:bodyPr wrap="none" rtlCol="0">
              <a:spAutoFit/>
            </a:bodyPr>
            <a:ls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a:lstStyle>
            <a:p>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¡Luchando contra el </a:t>
              </a:r>
              <a:r>
                <a:rPr lang="en-US" sz="3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ruido</a:t>
              </a: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sp>
        <p:nvSpPr>
          <p:cNvPr id="2" name="Slide Number Placeholder 1">
            <a:extLst>
              <a:ext uri="{FF2B5EF4-FFF2-40B4-BE49-F238E27FC236}">
                <a16:creationId xmlns:a16="http://schemas.microsoft.com/office/drawing/2014/main" id="{C201EE36-8411-15F9-93D6-DCA88351FA84}"/>
              </a:ext>
            </a:extLst>
          </p:cNvPr>
          <p:cNvSpPr>
            <a:spLocks noGrp="1"/>
          </p:cNvSpPr>
          <p:nvPr>
            <p:ph type="sldNum" sz="quarter" idx="10"/>
          </p:nvPr>
        </p:nvSpPr>
        <p:spPr/>
        <p:txBody>
          <a:bodyPr/>
          <a:lstStyle/>
          <a:p>
            <a:pPr>
              <a:defRPr/>
            </a:pPr>
            <a:r>
              <a:rPr lang="en-US"/>
              <a:t>10e-</a:t>
            </a:r>
            <a:fld id="{44317F1E-0FAF-41C2-851F-CC2F916AF867}" type="slidenum">
              <a:rPr lang="en-US" smtClean="0"/>
              <a:pPr>
                <a:defRPr/>
              </a:pPr>
              <a:t>107</a:t>
            </a:fld>
            <a:endParaRPr lang="en-US" dirty="0">
              <a:solidFill>
                <a:schemeClr val="tx1"/>
              </a:solidFill>
            </a:endParaRPr>
          </a:p>
        </p:txBody>
      </p:sp>
    </p:spTree>
    <p:extLst>
      <p:ext uri="{BB962C8B-B14F-4D97-AF65-F5344CB8AC3E}">
        <p14:creationId xmlns:p14="http://schemas.microsoft.com/office/powerpoint/2010/main" val="394679651"/>
      </p:ext>
    </p:extLst>
  </p:cSld>
  <p:clrMapOvr>
    <a:masterClrMapping/>
  </p:clrMapOvr>
  <mc:AlternateContent xmlns:mc="http://schemas.openxmlformats.org/markup-compatibility/2006" xmlns:p14="http://schemas.microsoft.com/office/powerpoint/2010/main">
    <mc:Choice Requires="p14">
      <p:transition spd="slow" p14:dur="2000" advTm="34931"/>
    </mc:Choice>
    <mc:Fallback xmlns="">
      <p:transition spd="slow" advTm="34931"/>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7373341" y="1307513"/>
            <a:ext cx="3640059" cy="4113584"/>
            <a:chOff x="1030382" y="977930"/>
            <a:chExt cx="3640059" cy="4113584"/>
          </a:xfrm>
        </p:grpSpPr>
        <p:sp>
          <p:nvSpPr>
            <p:cNvPr id="15" name="TextBox 6"/>
            <p:cNvSpPr txBox="1"/>
            <p:nvPr/>
          </p:nvSpPr>
          <p:spPr>
            <a:xfrm rot="16200000">
              <a:off x="787882" y="2985700"/>
              <a:ext cx="7620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mn-lt"/>
                  <a:ea typeface="+mn-ea"/>
                  <a:cs typeface="Times New Roman" pitchFamily="18" charset="0"/>
                </a:rPr>
                <a:t>t</a:t>
              </a:r>
              <a:r>
                <a:rPr kumimoji="0" lang="en-US" sz="1200" b="0" i="0" u="none" strike="noStrike" kern="1200" cap="none" spc="0" normalizeH="0" baseline="-25000" noProof="0" dirty="0">
                  <a:ln>
                    <a:noFill/>
                  </a:ln>
                  <a:solidFill>
                    <a:srgbClr val="FFFFFF"/>
                  </a:solidFill>
                  <a:effectLst/>
                  <a:uLnTx/>
                  <a:uFillTx/>
                  <a:latin typeface="+mn-lt"/>
                  <a:ea typeface="+mn-ea"/>
                  <a:cs typeface="Times New Roman" pitchFamily="18" charset="0"/>
                </a:rPr>
                <a:t>0</a:t>
              </a: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 (s)</a:t>
              </a:r>
            </a:p>
          </p:txBody>
        </p:sp>
        <p:sp>
          <p:nvSpPr>
            <p:cNvPr id="16" name="Rectangle 15"/>
            <p:cNvSpPr/>
            <p:nvPr/>
          </p:nvSpPr>
          <p:spPr>
            <a:xfrm>
              <a:off x="1669152" y="1517904"/>
              <a:ext cx="2702715" cy="3447288"/>
            </a:xfrm>
            <a:prstGeom prst="rect">
              <a:avLst/>
            </a:prstGeom>
            <a:blipFill>
              <a:blip r:embed="rId3"/>
              <a:stretch>
                <a:fillRect/>
              </a:stretch>
            </a:blipFill>
            <a:ln w="1905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ea typeface="+mn-ea"/>
                <a:cs typeface="+mn-cs"/>
              </a:endParaRPr>
            </a:p>
          </p:txBody>
        </p:sp>
        <p:sp>
          <p:nvSpPr>
            <p:cNvPr id="17" name="TextBox 8"/>
            <p:cNvSpPr txBox="1"/>
            <p:nvPr/>
          </p:nvSpPr>
          <p:spPr>
            <a:xfrm>
              <a:off x="2519922" y="977930"/>
              <a:ext cx="183546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Offset - </a:t>
              </a:r>
              <a:r>
                <a:rPr kumimoji="0" lang="en-US" sz="1200" b="0" i="1" u="none" strike="noStrike" kern="1200" cap="none" spc="0" normalizeH="0" baseline="0" noProof="0" dirty="0">
                  <a:ln>
                    <a:noFill/>
                  </a:ln>
                  <a:solidFill>
                    <a:srgbClr val="FFFFFF"/>
                  </a:solidFill>
                  <a:effectLst/>
                  <a:uLnTx/>
                  <a:uFillTx/>
                  <a:latin typeface="+mn-lt"/>
                  <a:ea typeface="+mn-ea"/>
                  <a:cs typeface="Times New Roman" pitchFamily="18" charset="0"/>
                </a:rPr>
                <a:t>x</a:t>
              </a: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(ft)</a:t>
              </a:r>
            </a:p>
          </p:txBody>
        </p:sp>
        <p:grpSp>
          <p:nvGrpSpPr>
            <p:cNvPr id="18" name="Group 17"/>
            <p:cNvGrpSpPr/>
            <p:nvPr/>
          </p:nvGrpSpPr>
          <p:grpSpPr>
            <a:xfrm>
              <a:off x="1536192" y="1225296"/>
              <a:ext cx="3134249" cy="276999"/>
              <a:chOff x="1536192" y="1247001"/>
              <a:chExt cx="3134249" cy="276999"/>
            </a:xfrm>
          </p:grpSpPr>
          <p:sp>
            <p:nvSpPr>
              <p:cNvPr id="33" name="TextBox 25"/>
              <p:cNvSpPr txBox="1"/>
              <p:nvPr/>
            </p:nvSpPr>
            <p:spPr>
              <a:xfrm>
                <a:off x="1536192" y="124700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a:t>
                </a:r>
              </a:p>
            </p:txBody>
          </p:sp>
          <p:sp>
            <p:nvSpPr>
              <p:cNvPr id="34" name="TextBox 26"/>
              <p:cNvSpPr txBox="1"/>
              <p:nvPr/>
            </p:nvSpPr>
            <p:spPr>
              <a:xfrm>
                <a:off x="2743200" y="1247001"/>
                <a:ext cx="838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6900</a:t>
                </a:r>
              </a:p>
            </p:txBody>
          </p:sp>
          <p:sp>
            <p:nvSpPr>
              <p:cNvPr id="35" name="TextBox 27"/>
              <p:cNvSpPr txBox="1"/>
              <p:nvPr/>
            </p:nvSpPr>
            <p:spPr>
              <a:xfrm>
                <a:off x="4038600" y="1247001"/>
                <a:ext cx="63184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13800</a:t>
                </a:r>
              </a:p>
            </p:txBody>
          </p:sp>
        </p:grpSp>
        <p:grpSp>
          <p:nvGrpSpPr>
            <p:cNvPr id="19" name="Group 18"/>
            <p:cNvGrpSpPr/>
            <p:nvPr/>
          </p:nvGrpSpPr>
          <p:grpSpPr>
            <a:xfrm>
              <a:off x="1261872" y="1411521"/>
              <a:ext cx="457200" cy="3679993"/>
              <a:chOff x="1219200" y="1411521"/>
              <a:chExt cx="457200" cy="3679993"/>
            </a:xfrm>
          </p:grpSpPr>
          <p:sp>
            <p:nvSpPr>
              <p:cNvPr id="28" name="TextBox 20"/>
              <p:cNvSpPr txBox="1"/>
              <p:nvPr/>
            </p:nvSpPr>
            <p:spPr>
              <a:xfrm>
                <a:off x="1219200" y="2215967"/>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0.5</a:t>
                </a:r>
              </a:p>
            </p:txBody>
          </p:sp>
          <p:sp>
            <p:nvSpPr>
              <p:cNvPr id="29" name="TextBox 21"/>
              <p:cNvSpPr txBox="1"/>
              <p:nvPr/>
            </p:nvSpPr>
            <p:spPr>
              <a:xfrm>
                <a:off x="1219200" y="3072384"/>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1.0</a:t>
                </a:r>
              </a:p>
            </p:txBody>
          </p:sp>
          <p:sp>
            <p:nvSpPr>
              <p:cNvPr id="30" name="TextBox 22"/>
              <p:cNvSpPr txBox="1"/>
              <p:nvPr/>
            </p:nvSpPr>
            <p:spPr>
              <a:xfrm>
                <a:off x="1219200" y="4814515"/>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2.0</a:t>
                </a:r>
              </a:p>
            </p:txBody>
          </p:sp>
          <p:sp>
            <p:nvSpPr>
              <p:cNvPr id="31" name="TextBox 23"/>
              <p:cNvSpPr txBox="1"/>
              <p:nvPr/>
            </p:nvSpPr>
            <p:spPr>
              <a:xfrm>
                <a:off x="1219200" y="393192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1.5</a:t>
                </a:r>
              </a:p>
            </p:txBody>
          </p:sp>
          <p:sp>
            <p:nvSpPr>
              <p:cNvPr id="32" name="TextBox 24"/>
              <p:cNvSpPr txBox="1"/>
              <p:nvPr/>
            </p:nvSpPr>
            <p:spPr>
              <a:xfrm>
                <a:off x="1219200" y="141152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0.0</a:t>
                </a:r>
              </a:p>
            </p:txBody>
          </p:sp>
        </p:grpSp>
        <p:cxnSp>
          <p:nvCxnSpPr>
            <p:cNvPr id="20" name="Straight Connector 19"/>
            <p:cNvCxnSpPr/>
            <p:nvPr/>
          </p:nvCxnSpPr>
          <p:spPr>
            <a:xfrm flipV="1">
              <a:off x="1664208" y="1449621"/>
              <a:ext cx="0" cy="76200"/>
            </a:xfrm>
            <a:prstGeom prst="line">
              <a:avLst/>
            </a:prstGeom>
            <a:noFill/>
            <a:ln w="15875" cap="flat" cmpd="sng" algn="ctr">
              <a:solidFill>
                <a:srgbClr val="000000"/>
              </a:solidFill>
              <a:prstDash val="solid"/>
            </a:ln>
            <a:effectLst/>
          </p:spPr>
        </p:cxnSp>
        <p:cxnSp>
          <p:nvCxnSpPr>
            <p:cNvPr id="21" name="Straight Connector 20"/>
            <p:cNvCxnSpPr/>
            <p:nvPr/>
          </p:nvCxnSpPr>
          <p:spPr>
            <a:xfrm flipV="1">
              <a:off x="3019072" y="1449621"/>
              <a:ext cx="0" cy="76200"/>
            </a:xfrm>
            <a:prstGeom prst="line">
              <a:avLst/>
            </a:prstGeom>
            <a:noFill/>
            <a:ln w="15875" cap="flat" cmpd="sng" algn="ctr">
              <a:solidFill>
                <a:srgbClr val="000000"/>
              </a:solidFill>
              <a:prstDash val="solid"/>
            </a:ln>
            <a:effectLst/>
          </p:spPr>
        </p:cxnSp>
        <p:cxnSp>
          <p:nvCxnSpPr>
            <p:cNvPr id="22" name="Straight Connector 21"/>
            <p:cNvCxnSpPr/>
            <p:nvPr/>
          </p:nvCxnSpPr>
          <p:spPr>
            <a:xfrm flipV="1">
              <a:off x="4371867" y="1449621"/>
              <a:ext cx="0" cy="76200"/>
            </a:xfrm>
            <a:prstGeom prst="line">
              <a:avLst/>
            </a:prstGeom>
            <a:noFill/>
            <a:ln w="15875" cap="flat" cmpd="sng" algn="ctr">
              <a:solidFill>
                <a:srgbClr val="000000"/>
              </a:solidFill>
              <a:prstDash val="solid"/>
            </a:ln>
            <a:effectLst/>
          </p:spPr>
        </p:cxnSp>
        <p:cxnSp>
          <p:nvCxnSpPr>
            <p:cNvPr id="23" name="Straight Connector 22"/>
            <p:cNvCxnSpPr/>
            <p:nvPr/>
          </p:nvCxnSpPr>
          <p:spPr>
            <a:xfrm rot="16200000" flipV="1">
              <a:off x="1631052" y="1483398"/>
              <a:ext cx="0" cy="76200"/>
            </a:xfrm>
            <a:prstGeom prst="line">
              <a:avLst/>
            </a:prstGeom>
            <a:noFill/>
            <a:ln w="15875" cap="flat" cmpd="sng" algn="ctr">
              <a:solidFill>
                <a:srgbClr val="000000"/>
              </a:solidFill>
              <a:prstDash val="solid"/>
            </a:ln>
            <a:effectLst/>
          </p:spPr>
        </p:cxnSp>
        <p:cxnSp>
          <p:nvCxnSpPr>
            <p:cNvPr id="24" name="Straight Connector 23"/>
            <p:cNvCxnSpPr/>
            <p:nvPr/>
          </p:nvCxnSpPr>
          <p:spPr>
            <a:xfrm rot="16200000" flipV="1">
              <a:off x="1631052" y="2344702"/>
              <a:ext cx="0" cy="76200"/>
            </a:xfrm>
            <a:prstGeom prst="line">
              <a:avLst/>
            </a:prstGeom>
            <a:noFill/>
            <a:ln w="15875" cap="flat" cmpd="sng" algn="ctr">
              <a:solidFill>
                <a:srgbClr val="000000"/>
              </a:solidFill>
              <a:prstDash val="solid"/>
            </a:ln>
            <a:effectLst/>
          </p:spPr>
        </p:cxnSp>
        <p:cxnSp>
          <p:nvCxnSpPr>
            <p:cNvPr id="25" name="Straight Connector 24"/>
            <p:cNvCxnSpPr/>
            <p:nvPr/>
          </p:nvCxnSpPr>
          <p:spPr>
            <a:xfrm rot="16200000" flipV="1">
              <a:off x="1631052" y="3206007"/>
              <a:ext cx="0" cy="76200"/>
            </a:xfrm>
            <a:prstGeom prst="line">
              <a:avLst/>
            </a:prstGeom>
            <a:noFill/>
            <a:ln w="15875" cap="flat" cmpd="sng" algn="ctr">
              <a:solidFill>
                <a:srgbClr val="000000"/>
              </a:solidFill>
              <a:prstDash val="solid"/>
            </a:ln>
            <a:effectLst/>
          </p:spPr>
        </p:cxnSp>
        <p:cxnSp>
          <p:nvCxnSpPr>
            <p:cNvPr id="26" name="Straight Connector 25"/>
            <p:cNvCxnSpPr/>
            <p:nvPr/>
          </p:nvCxnSpPr>
          <p:spPr>
            <a:xfrm rot="16200000" flipV="1">
              <a:off x="1631052" y="4067312"/>
              <a:ext cx="0" cy="76200"/>
            </a:xfrm>
            <a:prstGeom prst="line">
              <a:avLst/>
            </a:prstGeom>
            <a:noFill/>
            <a:ln w="15875" cap="flat" cmpd="sng" algn="ctr">
              <a:solidFill>
                <a:srgbClr val="000000"/>
              </a:solidFill>
              <a:prstDash val="solid"/>
            </a:ln>
            <a:effectLst/>
          </p:spPr>
        </p:cxnSp>
        <p:cxnSp>
          <p:nvCxnSpPr>
            <p:cNvPr id="27" name="Straight Connector 26"/>
            <p:cNvCxnSpPr/>
            <p:nvPr/>
          </p:nvCxnSpPr>
          <p:spPr>
            <a:xfrm rot="16200000" flipV="1">
              <a:off x="1631052" y="4928616"/>
              <a:ext cx="0" cy="76200"/>
            </a:xfrm>
            <a:prstGeom prst="line">
              <a:avLst/>
            </a:prstGeom>
            <a:noFill/>
            <a:ln w="15875" cap="flat" cmpd="sng" algn="ctr">
              <a:solidFill>
                <a:srgbClr val="000000"/>
              </a:solidFill>
              <a:prstDash val="solid"/>
            </a:ln>
            <a:effectLst/>
          </p:spPr>
        </p:cxnSp>
      </p:grpSp>
      <p:grpSp>
        <p:nvGrpSpPr>
          <p:cNvPr id="74" name="Group 73"/>
          <p:cNvGrpSpPr/>
          <p:nvPr/>
        </p:nvGrpSpPr>
        <p:grpSpPr>
          <a:xfrm>
            <a:off x="14485" y="1341593"/>
            <a:ext cx="4034692" cy="4113584"/>
            <a:chOff x="2771000" y="1399401"/>
            <a:chExt cx="4034692" cy="4113584"/>
          </a:xfrm>
        </p:grpSpPr>
        <p:grpSp>
          <p:nvGrpSpPr>
            <p:cNvPr id="77" name="Group 76"/>
            <p:cNvGrpSpPr/>
            <p:nvPr/>
          </p:nvGrpSpPr>
          <p:grpSpPr>
            <a:xfrm>
              <a:off x="2771000" y="1399401"/>
              <a:ext cx="3663632" cy="4113584"/>
              <a:chOff x="1006809" y="977930"/>
              <a:chExt cx="3663632" cy="4113584"/>
            </a:xfrm>
          </p:grpSpPr>
          <p:pic>
            <p:nvPicPr>
              <p:cNvPr id="86" name="Picture 85"/>
              <p:cNvPicPr>
                <a:picLocks/>
              </p:cNvPicPr>
              <p:nvPr/>
            </p:nvPicPr>
            <p:blipFill rotWithShape="1">
              <a:blip r:embed="rId4"/>
              <a:srcRect l="11275" t="27355" r="19313" b="16521"/>
              <a:stretch/>
            </p:blipFill>
            <p:spPr>
              <a:xfrm>
                <a:off x="1676400" y="1524000"/>
                <a:ext cx="2695467" cy="3441192"/>
              </a:xfrm>
              <a:prstGeom prst="rect">
                <a:avLst/>
              </a:prstGeom>
            </p:spPr>
          </p:pic>
          <p:grpSp>
            <p:nvGrpSpPr>
              <p:cNvPr id="87" name="Group 86"/>
              <p:cNvGrpSpPr/>
              <p:nvPr/>
            </p:nvGrpSpPr>
            <p:grpSpPr>
              <a:xfrm>
                <a:off x="1006809" y="977930"/>
                <a:ext cx="3663632" cy="4113584"/>
                <a:chOff x="1006809" y="977930"/>
                <a:chExt cx="3663632" cy="4113584"/>
              </a:xfrm>
            </p:grpSpPr>
            <p:sp>
              <p:nvSpPr>
                <p:cNvPr id="91" name="TextBox 15"/>
                <p:cNvSpPr txBox="1"/>
                <p:nvPr/>
              </p:nvSpPr>
              <p:spPr>
                <a:xfrm rot="16200000">
                  <a:off x="764309" y="2985700"/>
                  <a:ext cx="7620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mn-lt"/>
                      <a:ea typeface="+mn-ea"/>
                      <a:cs typeface="Times New Roman" pitchFamily="18" charset="0"/>
                    </a:rPr>
                    <a:t>t</a:t>
                  </a:r>
                  <a:r>
                    <a:rPr kumimoji="0" lang="en-US" sz="1200" b="0" i="0" u="none" strike="noStrike" kern="1200" cap="none" spc="0" normalizeH="0" baseline="-25000" noProof="0" dirty="0">
                      <a:ln>
                        <a:noFill/>
                      </a:ln>
                      <a:solidFill>
                        <a:srgbClr val="FFFFFF"/>
                      </a:solidFill>
                      <a:effectLst/>
                      <a:uLnTx/>
                      <a:uFillTx/>
                      <a:latin typeface="+mn-lt"/>
                      <a:ea typeface="+mn-ea"/>
                      <a:cs typeface="Times New Roman" pitchFamily="18" charset="0"/>
                    </a:rPr>
                    <a:t>0</a:t>
                  </a: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 (s)</a:t>
                  </a:r>
                </a:p>
              </p:txBody>
            </p:sp>
            <p:sp>
              <p:nvSpPr>
                <p:cNvPr id="92" name="Rectangle 91"/>
                <p:cNvSpPr/>
                <p:nvPr/>
              </p:nvSpPr>
              <p:spPr>
                <a:xfrm>
                  <a:off x="1669152" y="1517904"/>
                  <a:ext cx="2702715" cy="3447288"/>
                </a:xfrm>
                <a:prstGeom prst="rect">
                  <a:avLst/>
                </a:prstGeom>
                <a:noFill/>
                <a:ln w="1905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ea typeface="+mn-ea"/>
                    <a:cs typeface="+mn-cs"/>
                  </a:endParaRPr>
                </a:p>
              </p:txBody>
            </p:sp>
            <p:sp>
              <p:nvSpPr>
                <p:cNvPr id="93" name="TextBox 23"/>
                <p:cNvSpPr txBox="1"/>
                <p:nvPr/>
              </p:nvSpPr>
              <p:spPr>
                <a:xfrm>
                  <a:off x="2496349" y="977930"/>
                  <a:ext cx="183546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Offset - </a:t>
                  </a:r>
                  <a:r>
                    <a:rPr kumimoji="0" lang="en-US" sz="1200" b="0" i="1" u="none" strike="noStrike" kern="1200" cap="none" spc="0" normalizeH="0" baseline="0" noProof="0" dirty="0">
                      <a:ln>
                        <a:noFill/>
                      </a:ln>
                      <a:solidFill>
                        <a:srgbClr val="FFFFFF"/>
                      </a:solidFill>
                      <a:effectLst/>
                      <a:uLnTx/>
                      <a:uFillTx/>
                      <a:latin typeface="+mn-lt"/>
                      <a:ea typeface="+mn-ea"/>
                      <a:cs typeface="Times New Roman" pitchFamily="18" charset="0"/>
                    </a:rPr>
                    <a:t>x</a:t>
                  </a: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(ft)</a:t>
                  </a:r>
                </a:p>
              </p:txBody>
            </p:sp>
            <p:grpSp>
              <p:nvGrpSpPr>
                <p:cNvPr id="94" name="Group 93"/>
                <p:cNvGrpSpPr/>
                <p:nvPr/>
              </p:nvGrpSpPr>
              <p:grpSpPr>
                <a:xfrm>
                  <a:off x="1536192" y="1225296"/>
                  <a:ext cx="3134249" cy="276999"/>
                  <a:chOff x="1536192" y="1247001"/>
                  <a:chExt cx="3134249" cy="276999"/>
                </a:xfrm>
              </p:grpSpPr>
              <p:sp>
                <p:nvSpPr>
                  <p:cNvPr id="109" name="TextBox 20"/>
                  <p:cNvSpPr txBox="1"/>
                  <p:nvPr/>
                </p:nvSpPr>
                <p:spPr>
                  <a:xfrm>
                    <a:off x="1536192" y="124700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a:t>
                    </a:r>
                  </a:p>
                </p:txBody>
              </p:sp>
              <p:sp>
                <p:nvSpPr>
                  <p:cNvPr id="110" name="TextBox 21"/>
                  <p:cNvSpPr txBox="1"/>
                  <p:nvPr/>
                </p:nvSpPr>
                <p:spPr>
                  <a:xfrm>
                    <a:off x="2743200" y="1247001"/>
                    <a:ext cx="838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6900</a:t>
                    </a:r>
                  </a:p>
                </p:txBody>
              </p:sp>
              <p:sp>
                <p:nvSpPr>
                  <p:cNvPr id="111" name="TextBox 24"/>
                  <p:cNvSpPr txBox="1"/>
                  <p:nvPr/>
                </p:nvSpPr>
                <p:spPr>
                  <a:xfrm>
                    <a:off x="4038600" y="1247001"/>
                    <a:ext cx="63184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13800</a:t>
                    </a:r>
                  </a:p>
                </p:txBody>
              </p:sp>
            </p:grpSp>
            <p:grpSp>
              <p:nvGrpSpPr>
                <p:cNvPr id="95" name="Group 94"/>
                <p:cNvGrpSpPr/>
                <p:nvPr/>
              </p:nvGrpSpPr>
              <p:grpSpPr>
                <a:xfrm>
                  <a:off x="1261872" y="1411521"/>
                  <a:ext cx="457200" cy="3679993"/>
                  <a:chOff x="1219200" y="1411521"/>
                  <a:chExt cx="457200" cy="3679993"/>
                </a:xfrm>
              </p:grpSpPr>
              <p:sp>
                <p:nvSpPr>
                  <p:cNvPr id="104" name="TextBox 17"/>
                  <p:cNvSpPr txBox="1"/>
                  <p:nvPr/>
                </p:nvSpPr>
                <p:spPr>
                  <a:xfrm>
                    <a:off x="1219200" y="2215967"/>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0.5</a:t>
                    </a:r>
                  </a:p>
                </p:txBody>
              </p:sp>
              <p:sp>
                <p:nvSpPr>
                  <p:cNvPr id="105" name="TextBox 18"/>
                  <p:cNvSpPr txBox="1"/>
                  <p:nvPr/>
                </p:nvSpPr>
                <p:spPr>
                  <a:xfrm>
                    <a:off x="1219200" y="3072384"/>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1.0</a:t>
                    </a:r>
                  </a:p>
                </p:txBody>
              </p:sp>
              <p:sp>
                <p:nvSpPr>
                  <p:cNvPr id="106" name="TextBox 19"/>
                  <p:cNvSpPr txBox="1"/>
                  <p:nvPr/>
                </p:nvSpPr>
                <p:spPr>
                  <a:xfrm>
                    <a:off x="1219200" y="4814515"/>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2.0</a:t>
                    </a:r>
                  </a:p>
                </p:txBody>
              </p:sp>
              <p:sp>
                <p:nvSpPr>
                  <p:cNvPr id="107" name="TextBox 25"/>
                  <p:cNvSpPr txBox="1"/>
                  <p:nvPr/>
                </p:nvSpPr>
                <p:spPr>
                  <a:xfrm>
                    <a:off x="1219200" y="393192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1.5</a:t>
                    </a:r>
                  </a:p>
                </p:txBody>
              </p:sp>
              <p:sp>
                <p:nvSpPr>
                  <p:cNvPr id="108" name="TextBox 26"/>
                  <p:cNvSpPr txBox="1"/>
                  <p:nvPr/>
                </p:nvSpPr>
                <p:spPr>
                  <a:xfrm>
                    <a:off x="1219200" y="141152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0.0</a:t>
                    </a:r>
                  </a:p>
                </p:txBody>
              </p:sp>
            </p:grpSp>
            <p:cxnSp>
              <p:nvCxnSpPr>
                <p:cNvPr id="96" name="Straight Connector 95"/>
                <p:cNvCxnSpPr/>
                <p:nvPr/>
              </p:nvCxnSpPr>
              <p:spPr>
                <a:xfrm flipV="1">
                  <a:off x="1664208" y="1449621"/>
                  <a:ext cx="0" cy="76200"/>
                </a:xfrm>
                <a:prstGeom prst="line">
                  <a:avLst/>
                </a:prstGeom>
                <a:noFill/>
                <a:ln w="15875" cap="flat" cmpd="sng" algn="ctr">
                  <a:solidFill>
                    <a:srgbClr val="000000"/>
                  </a:solidFill>
                  <a:prstDash val="solid"/>
                </a:ln>
                <a:effectLst/>
              </p:spPr>
            </p:cxnSp>
            <p:cxnSp>
              <p:nvCxnSpPr>
                <p:cNvPr id="97" name="Straight Connector 96"/>
                <p:cNvCxnSpPr/>
                <p:nvPr/>
              </p:nvCxnSpPr>
              <p:spPr>
                <a:xfrm flipV="1">
                  <a:off x="3019072" y="1449621"/>
                  <a:ext cx="0" cy="76200"/>
                </a:xfrm>
                <a:prstGeom prst="line">
                  <a:avLst/>
                </a:prstGeom>
                <a:noFill/>
                <a:ln w="15875" cap="flat" cmpd="sng" algn="ctr">
                  <a:solidFill>
                    <a:srgbClr val="000000"/>
                  </a:solidFill>
                  <a:prstDash val="solid"/>
                </a:ln>
                <a:effectLst/>
              </p:spPr>
            </p:cxnSp>
            <p:cxnSp>
              <p:nvCxnSpPr>
                <p:cNvPr id="98" name="Straight Connector 97"/>
                <p:cNvCxnSpPr/>
                <p:nvPr/>
              </p:nvCxnSpPr>
              <p:spPr>
                <a:xfrm flipV="1">
                  <a:off x="4371867" y="1449621"/>
                  <a:ext cx="0" cy="76200"/>
                </a:xfrm>
                <a:prstGeom prst="line">
                  <a:avLst/>
                </a:prstGeom>
                <a:noFill/>
                <a:ln w="15875" cap="flat" cmpd="sng" algn="ctr">
                  <a:solidFill>
                    <a:srgbClr val="000000"/>
                  </a:solidFill>
                  <a:prstDash val="solid"/>
                </a:ln>
                <a:effectLst/>
              </p:spPr>
            </p:cxnSp>
            <p:cxnSp>
              <p:nvCxnSpPr>
                <p:cNvPr id="99" name="Straight Connector 98"/>
                <p:cNvCxnSpPr/>
                <p:nvPr/>
              </p:nvCxnSpPr>
              <p:spPr>
                <a:xfrm rot="16200000" flipV="1">
                  <a:off x="1631052" y="1483398"/>
                  <a:ext cx="0" cy="76200"/>
                </a:xfrm>
                <a:prstGeom prst="line">
                  <a:avLst/>
                </a:prstGeom>
                <a:noFill/>
                <a:ln w="15875" cap="flat" cmpd="sng" algn="ctr">
                  <a:solidFill>
                    <a:srgbClr val="000000"/>
                  </a:solidFill>
                  <a:prstDash val="solid"/>
                </a:ln>
                <a:effectLst/>
              </p:spPr>
            </p:cxnSp>
            <p:cxnSp>
              <p:nvCxnSpPr>
                <p:cNvPr id="100" name="Straight Connector 99"/>
                <p:cNvCxnSpPr/>
                <p:nvPr/>
              </p:nvCxnSpPr>
              <p:spPr>
                <a:xfrm rot="16200000" flipV="1">
                  <a:off x="1631052" y="2344702"/>
                  <a:ext cx="0" cy="76200"/>
                </a:xfrm>
                <a:prstGeom prst="line">
                  <a:avLst/>
                </a:prstGeom>
                <a:noFill/>
                <a:ln w="15875" cap="flat" cmpd="sng" algn="ctr">
                  <a:solidFill>
                    <a:srgbClr val="000000"/>
                  </a:solidFill>
                  <a:prstDash val="solid"/>
                </a:ln>
                <a:effectLst/>
              </p:spPr>
            </p:cxnSp>
            <p:cxnSp>
              <p:nvCxnSpPr>
                <p:cNvPr id="101" name="Straight Connector 100"/>
                <p:cNvCxnSpPr/>
                <p:nvPr/>
              </p:nvCxnSpPr>
              <p:spPr>
                <a:xfrm rot="16200000" flipV="1">
                  <a:off x="1631052" y="3206007"/>
                  <a:ext cx="0" cy="76200"/>
                </a:xfrm>
                <a:prstGeom prst="line">
                  <a:avLst/>
                </a:prstGeom>
                <a:noFill/>
                <a:ln w="15875" cap="flat" cmpd="sng" algn="ctr">
                  <a:solidFill>
                    <a:srgbClr val="000000"/>
                  </a:solidFill>
                  <a:prstDash val="solid"/>
                </a:ln>
                <a:effectLst/>
              </p:spPr>
            </p:cxnSp>
            <p:cxnSp>
              <p:nvCxnSpPr>
                <p:cNvPr id="102" name="Straight Connector 101"/>
                <p:cNvCxnSpPr/>
                <p:nvPr/>
              </p:nvCxnSpPr>
              <p:spPr>
                <a:xfrm rot="16200000" flipV="1">
                  <a:off x="1631052" y="4067312"/>
                  <a:ext cx="0" cy="76200"/>
                </a:xfrm>
                <a:prstGeom prst="line">
                  <a:avLst/>
                </a:prstGeom>
                <a:noFill/>
                <a:ln w="15875" cap="flat" cmpd="sng" algn="ctr">
                  <a:solidFill>
                    <a:srgbClr val="000000"/>
                  </a:solidFill>
                  <a:prstDash val="solid"/>
                </a:ln>
                <a:effectLst/>
              </p:spPr>
            </p:cxnSp>
            <p:cxnSp>
              <p:nvCxnSpPr>
                <p:cNvPr id="103" name="Straight Connector 102"/>
                <p:cNvCxnSpPr/>
                <p:nvPr/>
              </p:nvCxnSpPr>
              <p:spPr>
                <a:xfrm rot="16200000" flipV="1">
                  <a:off x="1631052" y="4928616"/>
                  <a:ext cx="0" cy="76200"/>
                </a:xfrm>
                <a:prstGeom prst="line">
                  <a:avLst/>
                </a:prstGeom>
                <a:noFill/>
                <a:ln w="15875" cap="flat" cmpd="sng" algn="ctr">
                  <a:solidFill>
                    <a:srgbClr val="000000"/>
                  </a:solidFill>
                  <a:prstDash val="solid"/>
                </a:ln>
                <a:effectLst/>
              </p:spPr>
            </p:cxnSp>
          </p:grpSp>
        </p:grpSp>
        <p:sp>
          <p:nvSpPr>
            <p:cNvPr id="79" name="Rectangle 78"/>
            <p:cNvSpPr/>
            <p:nvPr/>
          </p:nvSpPr>
          <p:spPr>
            <a:xfrm>
              <a:off x="2771000" y="1399401"/>
              <a:ext cx="4034692" cy="4113584"/>
            </a:xfrm>
            <a:prstGeom prst="rect">
              <a:avLst/>
            </a:prstGeom>
            <a:noFill/>
            <a:ln w="9525"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p:txBody>
        </p:sp>
      </p:grpSp>
      <p:sp>
        <p:nvSpPr>
          <p:cNvPr id="75" name="TextBox 39"/>
          <p:cNvSpPr txBox="1"/>
          <p:nvPr/>
        </p:nvSpPr>
        <p:spPr>
          <a:xfrm>
            <a:off x="1102121" y="5411526"/>
            <a:ext cx="1869551" cy="400110"/>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mn-cs"/>
              </a:rPr>
              <a:t>Migrated gather</a:t>
            </a:r>
          </a:p>
        </p:txBody>
      </p:sp>
      <p:sp>
        <p:nvSpPr>
          <p:cNvPr id="76" name="Rectangle 75"/>
          <p:cNvSpPr/>
          <p:nvPr/>
        </p:nvSpPr>
        <p:spPr>
          <a:xfrm>
            <a:off x="9998531" y="6407403"/>
            <a:ext cx="2191882" cy="400110"/>
          </a:xfrm>
          <a:prstGeom prst="rect">
            <a:avLst/>
          </a:prstGeom>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lumMod val="50000"/>
                  </a:srgbClr>
                </a:solidFill>
                <a:effectLst/>
                <a:uLnTx/>
                <a:uFillTx/>
                <a:latin typeface="+mn-lt"/>
                <a:ea typeface="+mn-ea"/>
                <a:cs typeface="Arial" panose="020B0604020202020204" pitchFamily="34" charset="0"/>
              </a:rPr>
              <a:t>(Zhang et al., 2014)</a:t>
            </a:r>
          </a:p>
        </p:txBody>
      </p:sp>
      <p:grpSp>
        <p:nvGrpSpPr>
          <p:cNvPr id="144" name="Group 143"/>
          <p:cNvGrpSpPr/>
          <p:nvPr/>
        </p:nvGrpSpPr>
        <p:grpSpPr>
          <a:xfrm>
            <a:off x="3835072" y="1297942"/>
            <a:ext cx="4034692" cy="4113584"/>
            <a:chOff x="2771000" y="1399401"/>
            <a:chExt cx="4034692" cy="4113584"/>
          </a:xfrm>
        </p:grpSpPr>
        <p:grpSp>
          <p:nvGrpSpPr>
            <p:cNvPr id="146" name="Group 145"/>
            <p:cNvGrpSpPr/>
            <p:nvPr/>
          </p:nvGrpSpPr>
          <p:grpSpPr>
            <a:xfrm>
              <a:off x="2771000" y="1399401"/>
              <a:ext cx="3663632" cy="4113584"/>
              <a:chOff x="1006809" y="977930"/>
              <a:chExt cx="3663632" cy="4113584"/>
            </a:xfrm>
          </p:grpSpPr>
          <p:sp>
            <p:nvSpPr>
              <p:cNvPr id="155" name="TextBox 30"/>
              <p:cNvSpPr txBox="1"/>
              <p:nvPr/>
            </p:nvSpPr>
            <p:spPr>
              <a:xfrm rot="16200000">
                <a:off x="764309" y="2985700"/>
                <a:ext cx="7620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mn-lt"/>
                    <a:ea typeface="+mn-ea"/>
                    <a:cs typeface="Times New Roman" pitchFamily="18" charset="0"/>
                  </a:rPr>
                  <a:t>t</a:t>
                </a:r>
                <a:r>
                  <a:rPr kumimoji="0" lang="en-US" sz="1200" b="0" i="0" u="none" strike="noStrike" kern="1200" cap="none" spc="0" normalizeH="0" baseline="-25000" noProof="0" dirty="0">
                    <a:ln>
                      <a:noFill/>
                    </a:ln>
                    <a:solidFill>
                      <a:srgbClr val="FFFFFF"/>
                    </a:solidFill>
                    <a:effectLst/>
                    <a:uLnTx/>
                    <a:uFillTx/>
                    <a:latin typeface="+mn-lt"/>
                    <a:ea typeface="+mn-ea"/>
                    <a:cs typeface="Times New Roman" pitchFamily="18" charset="0"/>
                  </a:rPr>
                  <a:t>0</a:t>
                </a: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 (s)</a:t>
                </a:r>
              </a:p>
            </p:txBody>
          </p:sp>
          <p:sp>
            <p:nvSpPr>
              <p:cNvPr id="156" name="Rectangle 155"/>
              <p:cNvSpPr/>
              <p:nvPr/>
            </p:nvSpPr>
            <p:spPr>
              <a:xfrm>
                <a:off x="1669152" y="1517904"/>
                <a:ext cx="2702715" cy="3447288"/>
              </a:xfrm>
              <a:prstGeom prst="rect">
                <a:avLst/>
              </a:prstGeom>
              <a:blipFill>
                <a:blip r:embed="rId5"/>
                <a:stretch>
                  <a:fillRect/>
                </a:stretch>
              </a:blipFill>
              <a:ln w="1905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ea typeface="+mn-ea"/>
                  <a:cs typeface="+mn-cs"/>
                </a:endParaRPr>
              </a:p>
            </p:txBody>
          </p:sp>
          <p:sp>
            <p:nvSpPr>
              <p:cNvPr id="157" name="TextBox 32"/>
              <p:cNvSpPr txBox="1"/>
              <p:nvPr/>
            </p:nvSpPr>
            <p:spPr>
              <a:xfrm>
                <a:off x="2496349" y="977930"/>
                <a:ext cx="183546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Offset - </a:t>
                </a:r>
                <a:r>
                  <a:rPr kumimoji="0" lang="en-US" sz="1200" b="0" i="1" u="none" strike="noStrike" kern="1200" cap="none" spc="0" normalizeH="0" baseline="0" noProof="0" dirty="0">
                    <a:ln>
                      <a:noFill/>
                    </a:ln>
                    <a:solidFill>
                      <a:srgbClr val="FFFFFF"/>
                    </a:solidFill>
                    <a:effectLst/>
                    <a:uLnTx/>
                    <a:uFillTx/>
                    <a:latin typeface="+mn-lt"/>
                    <a:ea typeface="+mn-ea"/>
                    <a:cs typeface="Times New Roman" pitchFamily="18" charset="0"/>
                  </a:rPr>
                  <a:t>x</a:t>
                </a: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(ft)</a:t>
                </a:r>
              </a:p>
            </p:txBody>
          </p:sp>
          <p:grpSp>
            <p:nvGrpSpPr>
              <p:cNvPr id="158" name="Group 157"/>
              <p:cNvGrpSpPr/>
              <p:nvPr/>
            </p:nvGrpSpPr>
            <p:grpSpPr>
              <a:xfrm>
                <a:off x="1536192" y="1225296"/>
                <a:ext cx="3134249" cy="276999"/>
                <a:chOff x="1536192" y="1247001"/>
                <a:chExt cx="3134249" cy="276999"/>
              </a:xfrm>
            </p:grpSpPr>
            <p:sp>
              <p:nvSpPr>
                <p:cNvPr id="173" name="TextBox 49"/>
                <p:cNvSpPr txBox="1"/>
                <p:nvPr/>
              </p:nvSpPr>
              <p:spPr>
                <a:xfrm>
                  <a:off x="1536192" y="124700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a:t>
                  </a:r>
                </a:p>
              </p:txBody>
            </p:sp>
            <p:sp>
              <p:nvSpPr>
                <p:cNvPr id="174" name="TextBox 50"/>
                <p:cNvSpPr txBox="1"/>
                <p:nvPr/>
              </p:nvSpPr>
              <p:spPr>
                <a:xfrm>
                  <a:off x="2743200" y="1247001"/>
                  <a:ext cx="838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6900</a:t>
                  </a:r>
                </a:p>
              </p:txBody>
            </p:sp>
            <p:sp>
              <p:nvSpPr>
                <p:cNvPr id="175" name="TextBox 51"/>
                <p:cNvSpPr txBox="1"/>
                <p:nvPr/>
              </p:nvSpPr>
              <p:spPr>
                <a:xfrm>
                  <a:off x="4038600" y="1247001"/>
                  <a:ext cx="63184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13800</a:t>
                  </a:r>
                </a:p>
              </p:txBody>
            </p:sp>
          </p:grpSp>
          <p:grpSp>
            <p:nvGrpSpPr>
              <p:cNvPr id="159" name="Group 158"/>
              <p:cNvGrpSpPr/>
              <p:nvPr/>
            </p:nvGrpSpPr>
            <p:grpSpPr>
              <a:xfrm>
                <a:off x="1261872" y="1411521"/>
                <a:ext cx="457200" cy="3679993"/>
                <a:chOff x="1219200" y="1411521"/>
                <a:chExt cx="457200" cy="3679993"/>
              </a:xfrm>
            </p:grpSpPr>
            <p:sp>
              <p:nvSpPr>
                <p:cNvPr id="168" name="TextBox 44"/>
                <p:cNvSpPr txBox="1"/>
                <p:nvPr/>
              </p:nvSpPr>
              <p:spPr>
                <a:xfrm>
                  <a:off x="1219200" y="2215967"/>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0.5</a:t>
                  </a:r>
                </a:p>
              </p:txBody>
            </p:sp>
            <p:sp>
              <p:nvSpPr>
                <p:cNvPr id="169" name="TextBox 45"/>
                <p:cNvSpPr txBox="1"/>
                <p:nvPr/>
              </p:nvSpPr>
              <p:spPr>
                <a:xfrm>
                  <a:off x="1219200" y="3072384"/>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1.0</a:t>
                  </a:r>
                </a:p>
              </p:txBody>
            </p:sp>
            <p:sp>
              <p:nvSpPr>
                <p:cNvPr id="170" name="TextBox 46"/>
                <p:cNvSpPr txBox="1"/>
                <p:nvPr/>
              </p:nvSpPr>
              <p:spPr>
                <a:xfrm>
                  <a:off x="1219200" y="4814515"/>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2.0</a:t>
                  </a:r>
                </a:p>
              </p:txBody>
            </p:sp>
            <p:sp>
              <p:nvSpPr>
                <p:cNvPr id="171" name="TextBox 47"/>
                <p:cNvSpPr txBox="1"/>
                <p:nvPr/>
              </p:nvSpPr>
              <p:spPr>
                <a:xfrm>
                  <a:off x="1219200" y="393192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1.5</a:t>
                  </a:r>
                </a:p>
              </p:txBody>
            </p:sp>
            <p:sp>
              <p:nvSpPr>
                <p:cNvPr id="172" name="TextBox 48"/>
                <p:cNvSpPr txBox="1"/>
                <p:nvPr/>
              </p:nvSpPr>
              <p:spPr>
                <a:xfrm>
                  <a:off x="1219200" y="141152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0.0</a:t>
                  </a:r>
                </a:p>
              </p:txBody>
            </p:sp>
          </p:grpSp>
          <p:cxnSp>
            <p:nvCxnSpPr>
              <p:cNvPr id="160" name="Straight Connector 159"/>
              <p:cNvCxnSpPr/>
              <p:nvPr/>
            </p:nvCxnSpPr>
            <p:spPr>
              <a:xfrm flipV="1">
                <a:off x="1664208" y="1449621"/>
                <a:ext cx="0" cy="76200"/>
              </a:xfrm>
              <a:prstGeom prst="line">
                <a:avLst/>
              </a:prstGeom>
              <a:noFill/>
              <a:ln w="15875" cap="flat" cmpd="sng" algn="ctr">
                <a:solidFill>
                  <a:srgbClr val="000000"/>
                </a:solidFill>
                <a:prstDash val="solid"/>
              </a:ln>
              <a:effectLst/>
            </p:spPr>
          </p:cxnSp>
          <p:cxnSp>
            <p:nvCxnSpPr>
              <p:cNvPr id="161" name="Straight Connector 160"/>
              <p:cNvCxnSpPr/>
              <p:nvPr/>
            </p:nvCxnSpPr>
            <p:spPr>
              <a:xfrm flipV="1">
                <a:off x="3019072" y="1449621"/>
                <a:ext cx="0" cy="76200"/>
              </a:xfrm>
              <a:prstGeom prst="line">
                <a:avLst/>
              </a:prstGeom>
              <a:noFill/>
              <a:ln w="15875" cap="flat" cmpd="sng" algn="ctr">
                <a:solidFill>
                  <a:srgbClr val="000000"/>
                </a:solidFill>
                <a:prstDash val="solid"/>
              </a:ln>
              <a:effectLst/>
            </p:spPr>
          </p:cxnSp>
          <p:cxnSp>
            <p:nvCxnSpPr>
              <p:cNvPr id="162" name="Straight Connector 161"/>
              <p:cNvCxnSpPr/>
              <p:nvPr/>
            </p:nvCxnSpPr>
            <p:spPr>
              <a:xfrm flipV="1">
                <a:off x="4371867" y="1449621"/>
                <a:ext cx="0" cy="76200"/>
              </a:xfrm>
              <a:prstGeom prst="line">
                <a:avLst/>
              </a:prstGeom>
              <a:noFill/>
              <a:ln w="15875" cap="flat" cmpd="sng" algn="ctr">
                <a:solidFill>
                  <a:srgbClr val="000000"/>
                </a:solidFill>
                <a:prstDash val="solid"/>
              </a:ln>
              <a:effectLst/>
            </p:spPr>
          </p:cxnSp>
          <p:cxnSp>
            <p:nvCxnSpPr>
              <p:cNvPr id="163" name="Straight Connector 162"/>
              <p:cNvCxnSpPr/>
              <p:nvPr/>
            </p:nvCxnSpPr>
            <p:spPr>
              <a:xfrm rot="16200000" flipV="1">
                <a:off x="1631052" y="1483398"/>
                <a:ext cx="0" cy="76200"/>
              </a:xfrm>
              <a:prstGeom prst="line">
                <a:avLst/>
              </a:prstGeom>
              <a:noFill/>
              <a:ln w="15875" cap="flat" cmpd="sng" algn="ctr">
                <a:solidFill>
                  <a:srgbClr val="000000"/>
                </a:solidFill>
                <a:prstDash val="solid"/>
              </a:ln>
              <a:effectLst/>
            </p:spPr>
          </p:cxnSp>
          <p:cxnSp>
            <p:nvCxnSpPr>
              <p:cNvPr id="164" name="Straight Connector 163"/>
              <p:cNvCxnSpPr/>
              <p:nvPr/>
            </p:nvCxnSpPr>
            <p:spPr>
              <a:xfrm rot="16200000" flipV="1">
                <a:off x="1631052" y="2344702"/>
                <a:ext cx="0" cy="76200"/>
              </a:xfrm>
              <a:prstGeom prst="line">
                <a:avLst/>
              </a:prstGeom>
              <a:noFill/>
              <a:ln w="15875" cap="flat" cmpd="sng" algn="ctr">
                <a:solidFill>
                  <a:srgbClr val="000000"/>
                </a:solidFill>
                <a:prstDash val="solid"/>
              </a:ln>
              <a:effectLst/>
            </p:spPr>
          </p:cxnSp>
          <p:cxnSp>
            <p:nvCxnSpPr>
              <p:cNvPr id="165" name="Straight Connector 164"/>
              <p:cNvCxnSpPr/>
              <p:nvPr/>
            </p:nvCxnSpPr>
            <p:spPr>
              <a:xfrm rot="16200000" flipV="1">
                <a:off x="1631052" y="3206007"/>
                <a:ext cx="0" cy="76200"/>
              </a:xfrm>
              <a:prstGeom prst="line">
                <a:avLst/>
              </a:prstGeom>
              <a:noFill/>
              <a:ln w="15875" cap="flat" cmpd="sng" algn="ctr">
                <a:solidFill>
                  <a:srgbClr val="000000"/>
                </a:solidFill>
                <a:prstDash val="solid"/>
              </a:ln>
              <a:effectLst/>
            </p:spPr>
          </p:cxnSp>
          <p:cxnSp>
            <p:nvCxnSpPr>
              <p:cNvPr id="166" name="Straight Connector 165"/>
              <p:cNvCxnSpPr/>
              <p:nvPr/>
            </p:nvCxnSpPr>
            <p:spPr>
              <a:xfrm rot="16200000" flipV="1">
                <a:off x="1631052" y="4067312"/>
                <a:ext cx="0" cy="76200"/>
              </a:xfrm>
              <a:prstGeom prst="line">
                <a:avLst/>
              </a:prstGeom>
              <a:noFill/>
              <a:ln w="15875" cap="flat" cmpd="sng" algn="ctr">
                <a:solidFill>
                  <a:srgbClr val="000000"/>
                </a:solidFill>
                <a:prstDash val="solid"/>
              </a:ln>
              <a:effectLst/>
            </p:spPr>
          </p:cxnSp>
          <p:cxnSp>
            <p:nvCxnSpPr>
              <p:cNvPr id="167" name="Straight Connector 166"/>
              <p:cNvCxnSpPr/>
              <p:nvPr/>
            </p:nvCxnSpPr>
            <p:spPr>
              <a:xfrm rot="16200000" flipV="1">
                <a:off x="1631052" y="4928616"/>
                <a:ext cx="0" cy="76200"/>
              </a:xfrm>
              <a:prstGeom prst="line">
                <a:avLst/>
              </a:prstGeom>
              <a:noFill/>
              <a:ln w="15875" cap="flat" cmpd="sng" algn="ctr">
                <a:solidFill>
                  <a:srgbClr val="000000"/>
                </a:solidFill>
                <a:prstDash val="solid"/>
              </a:ln>
              <a:effectLst/>
            </p:spPr>
          </p:cxnSp>
        </p:grpSp>
        <p:sp>
          <p:nvSpPr>
            <p:cNvPr id="148" name="Rectangle 147"/>
            <p:cNvSpPr/>
            <p:nvPr/>
          </p:nvSpPr>
          <p:spPr>
            <a:xfrm>
              <a:off x="2771000" y="1399401"/>
              <a:ext cx="4034692" cy="4113584"/>
            </a:xfrm>
            <a:prstGeom prst="rect">
              <a:avLst/>
            </a:prstGeom>
            <a:noFill/>
            <a:ln w="9525"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p:txBody>
        </p:sp>
      </p:grpSp>
      <p:sp>
        <p:nvSpPr>
          <p:cNvPr id="176" name="TextBox 39"/>
          <p:cNvSpPr txBox="1"/>
          <p:nvPr/>
        </p:nvSpPr>
        <p:spPr>
          <a:xfrm>
            <a:off x="5005872" y="5458510"/>
            <a:ext cx="1619098" cy="400110"/>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mn-cs"/>
              </a:rPr>
              <a:t>Muted gather</a:t>
            </a:r>
          </a:p>
        </p:txBody>
      </p:sp>
      <p:sp>
        <p:nvSpPr>
          <p:cNvPr id="177" name="TextBox 39"/>
          <p:cNvSpPr txBox="1"/>
          <p:nvPr/>
        </p:nvSpPr>
        <p:spPr>
          <a:xfrm>
            <a:off x="7925603" y="5394877"/>
            <a:ext cx="3055184"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mn-cs"/>
              </a:rPr>
              <a:t>Non-hyperbolic moveout and nonstretch NMO</a:t>
            </a:r>
          </a:p>
        </p:txBody>
      </p:sp>
      <p:pic>
        <p:nvPicPr>
          <p:cNvPr id="6146" name="Picture 2" descr="Bauer Vapor 1X Limited Edition Hockey Stic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140" y="3266294"/>
            <a:ext cx="2868060" cy="1099874"/>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Bauer Vapor 1X Limited Edition Hockey Stick"/>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628" y="2451507"/>
            <a:ext cx="2555392" cy="1099874"/>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Bauer Vapor 1X Limited Edition Hockey Stick"/>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84" y="2001203"/>
            <a:ext cx="1305083" cy="774007"/>
          </a:xfrm>
          <a:prstGeom prst="rect">
            <a:avLst/>
          </a:prstGeom>
          <a:noFill/>
          <a:extLst>
            <a:ext uri="{909E8E84-426E-40DD-AFC4-6F175D3DCCD1}">
              <a14:hiddenFill xmlns:a14="http://schemas.microsoft.com/office/drawing/2010/main">
                <a:solidFill>
                  <a:srgbClr val="FFFFFF"/>
                </a:solidFill>
              </a14:hiddenFill>
            </a:ext>
          </a:extLst>
        </p:spPr>
      </p:pic>
      <p:sp>
        <p:nvSpPr>
          <p:cNvPr id="112" name="Title 1">
            <a:extLst>
              <a:ext uri="{FF2B5EF4-FFF2-40B4-BE49-F238E27FC236}">
                <a16:creationId xmlns:a16="http://schemas.microsoft.com/office/drawing/2014/main" id="{DEE7E1DE-143A-4BAE-A4F8-7214CDB86707}"/>
              </a:ext>
            </a:extLst>
          </p:cNvPr>
          <p:cNvSpPr>
            <a:spLocks noGrp="1"/>
          </p:cNvSpPr>
          <p:nvPr>
            <p:ph type="title"/>
          </p:nvPr>
        </p:nvSpPr>
        <p:spPr>
          <a:xfrm>
            <a:off x="9943" y="-57090"/>
            <a:ext cx="10969943" cy="530165"/>
          </a:xfrm>
        </p:spPr>
        <p:txBody>
          <a:bodyPr>
            <a:noAutofit/>
          </a:bodyPr>
          <a:lstStyle/>
          <a:p>
            <a:pPr algn="l"/>
            <a:r>
              <a:rPr lang="en-US" dirty="0"/>
              <a:t>Anisotropy and nonstretch non-hyperbolic moveout</a:t>
            </a:r>
          </a:p>
        </p:txBody>
      </p:sp>
      <p:grpSp>
        <p:nvGrpSpPr>
          <p:cNvPr id="3" name="Group 2">
            <a:extLst>
              <a:ext uri="{FF2B5EF4-FFF2-40B4-BE49-F238E27FC236}">
                <a16:creationId xmlns:a16="http://schemas.microsoft.com/office/drawing/2014/main" id="{06BA414E-A250-4B6B-ACAC-21A069DD18DC}"/>
              </a:ext>
            </a:extLst>
          </p:cNvPr>
          <p:cNvGrpSpPr/>
          <p:nvPr/>
        </p:nvGrpSpPr>
        <p:grpSpPr>
          <a:xfrm>
            <a:off x="10978088" y="1834076"/>
            <a:ext cx="482253" cy="1899725"/>
            <a:chOff x="10976499" y="1834075"/>
            <a:chExt cx="482253" cy="1899725"/>
          </a:xfrm>
        </p:grpSpPr>
        <p:grpSp>
          <p:nvGrpSpPr>
            <p:cNvPr id="2" name="Group 1">
              <a:extLst>
                <a:ext uri="{FF2B5EF4-FFF2-40B4-BE49-F238E27FC236}">
                  <a16:creationId xmlns:a16="http://schemas.microsoft.com/office/drawing/2014/main" id="{11266AF3-9AC5-4F8A-B62B-FEA489873E34}"/>
                </a:ext>
              </a:extLst>
            </p:cNvPr>
            <p:cNvGrpSpPr/>
            <p:nvPr/>
          </p:nvGrpSpPr>
          <p:grpSpPr>
            <a:xfrm>
              <a:off x="10976499" y="1905000"/>
              <a:ext cx="482253" cy="1828800"/>
              <a:chOff x="10976499" y="1905000"/>
              <a:chExt cx="482253" cy="1828800"/>
            </a:xfrm>
          </p:grpSpPr>
          <p:pic>
            <p:nvPicPr>
              <p:cNvPr id="113" name="Picture 112">
                <a:extLst>
                  <a:ext uri="{FF2B5EF4-FFF2-40B4-BE49-F238E27FC236}">
                    <a16:creationId xmlns:a16="http://schemas.microsoft.com/office/drawing/2014/main" id="{1F9E0AD4-CE51-4B52-912F-B0D2FFF20166}"/>
                  </a:ext>
                </a:extLst>
              </p:cNvPr>
              <p:cNvPicPr preferRelativeResize="0">
                <a:picLocks/>
              </p:cNvPicPr>
              <p:nvPr/>
            </p:nvPicPr>
            <p:blipFill rotWithShape="1">
              <a:blip r:embed="rId9"/>
              <a:srcRect l="84979" t="26997" r="12942" b="19803"/>
              <a:stretch/>
            </p:blipFill>
            <p:spPr>
              <a:xfrm>
                <a:off x="10976499" y="1905000"/>
                <a:ext cx="228600" cy="1828800"/>
              </a:xfrm>
              <a:prstGeom prst="rect">
                <a:avLst/>
              </a:prstGeom>
              <a:ln>
                <a:solidFill>
                  <a:schemeClr val="tx1"/>
                </a:solidFill>
              </a:ln>
            </p:spPr>
          </p:pic>
          <p:sp>
            <p:nvSpPr>
              <p:cNvPr id="114" name="TextBox 30">
                <a:extLst>
                  <a:ext uri="{FF2B5EF4-FFF2-40B4-BE49-F238E27FC236}">
                    <a16:creationId xmlns:a16="http://schemas.microsoft.com/office/drawing/2014/main" id="{FF20B7CF-5A84-420E-947E-EEE066D126BD}"/>
                  </a:ext>
                </a:extLst>
              </p:cNvPr>
              <p:cNvSpPr txBox="1"/>
              <p:nvPr/>
            </p:nvSpPr>
            <p:spPr>
              <a:xfrm>
                <a:off x="11144697" y="3428636"/>
                <a:ext cx="314055"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-4</a:t>
                </a:r>
              </a:p>
            </p:txBody>
          </p:sp>
          <p:sp>
            <p:nvSpPr>
              <p:cNvPr id="115" name="TextBox 31">
                <a:extLst>
                  <a:ext uri="{FF2B5EF4-FFF2-40B4-BE49-F238E27FC236}">
                    <a16:creationId xmlns:a16="http://schemas.microsoft.com/office/drawing/2014/main" id="{0D61B49B-9104-4852-A136-88D4F592DE83}"/>
                  </a:ext>
                </a:extLst>
              </p:cNvPr>
              <p:cNvSpPr txBox="1"/>
              <p:nvPr/>
            </p:nvSpPr>
            <p:spPr>
              <a:xfrm>
                <a:off x="11144697" y="3026970"/>
                <a:ext cx="314055"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-2</a:t>
                </a:r>
              </a:p>
            </p:txBody>
          </p:sp>
          <p:sp>
            <p:nvSpPr>
              <p:cNvPr id="116" name="TextBox 32">
                <a:extLst>
                  <a:ext uri="{FF2B5EF4-FFF2-40B4-BE49-F238E27FC236}">
                    <a16:creationId xmlns:a16="http://schemas.microsoft.com/office/drawing/2014/main" id="{C54AF787-EFF5-4126-89BB-02F8EF14C57C}"/>
                  </a:ext>
                </a:extLst>
              </p:cNvPr>
              <p:cNvSpPr txBox="1"/>
              <p:nvPr/>
            </p:nvSpPr>
            <p:spPr>
              <a:xfrm>
                <a:off x="11144697" y="2599959"/>
                <a:ext cx="314055"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0</a:t>
                </a:r>
              </a:p>
            </p:txBody>
          </p:sp>
          <p:sp>
            <p:nvSpPr>
              <p:cNvPr id="117" name="TextBox 34">
                <a:extLst>
                  <a:ext uri="{FF2B5EF4-FFF2-40B4-BE49-F238E27FC236}">
                    <a16:creationId xmlns:a16="http://schemas.microsoft.com/office/drawing/2014/main" id="{F845E732-977E-4315-AE3A-62F566730940}"/>
                  </a:ext>
                </a:extLst>
              </p:cNvPr>
              <p:cNvSpPr txBox="1"/>
              <p:nvPr/>
            </p:nvSpPr>
            <p:spPr>
              <a:xfrm>
                <a:off x="11144697" y="2185316"/>
                <a:ext cx="314055"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2</a:t>
                </a:r>
              </a:p>
            </p:txBody>
          </p:sp>
        </p:grpSp>
        <p:sp>
          <p:nvSpPr>
            <p:cNvPr id="118" name="TextBox 30">
              <a:extLst>
                <a:ext uri="{FF2B5EF4-FFF2-40B4-BE49-F238E27FC236}">
                  <a16:creationId xmlns:a16="http://schemas.microsoft.com/office/drawing/2014/main" id="{ED7EA836-BAA2-4AD3-BF8A-3538AA78BB06}"/>
                </a:ext>
              </a:extLst>
            </p:cNvPr>
            <p:cNvSpPr txBox="1"/>
            <p:nvPr/>
          </p:nvSpPr>
          <p:spPr>
            <a:xfrm>
              <a:off x="11114357" y="1834075"/>
              <a:ext cx="314055"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Times New Roman" pitchFamily="18" charset="0"/>
                </a:rPr>
                <a:t>4</a:t>
              </a:r>
            </a:p>
          </p:txBody>
        </p:sp>
      </p:grpSp>
      <p:sp>
        <p:nvSpPr>
          <p:cNvPr id="4" name="Slide Number Placeholder 3">
            <a:extLst>
              <a:ext uri="{FF2B5EF4-FFF2-40B4-BE49-F238E27FC236}">
                <a16:creationId xmlns:a16="http://schemas.microsoft.com/office/drawing/2014/main" id="{95FD330D-BB94-3BD1-0FDB-C614C7201844}"/>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11</a:t>
            </a:fld>
            <a:endParaRPr lang="en-US" dirty="0">
              <a:solidFill>
                <a:schemeClr val="tx1"/>
              </a:solidFill>
            </a:endParaRPr>
          </a:p>
        </p:txBody>
      </p:sp>
    </p:spTree>
    <p:extLst>
      <p:ext uri="{BB962C8B-B14F-4D97-AF65-F5344CB8AC3E}">
        <p14:creationId xmlns:p14="http://schemas.microsoft.com/office/powerpoint/2010/main" val="702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2913163" y="1130254"/>
            <a:ext cx="6365677" cy="4420633"/>
            <a:chOff x="1389162" y="1218684"/>
            <a:chExt cx="6365677" cy="4420633"/>
          </a:xfrm>
        </p:grpSpPr>
        <p:grpSp>
          <p:nvGrpSpPr>
            <p:cNvPr id="18" name="Group 17"/>
            <p:cNvGrpSpPr/>
            <p:nvPr/>
          </p:nvGrpSpPr>
          <p:grpSpPr>
            <a:xfrm>
              <a:off x="1389162" y="1218684"/>
              <a:ext cx="6365677" cy="4420633"/>
              <a:chOff x="416123" y="885566"/>
              <a:chExt cx="6365677" cy="4420633"/>
            </a:xfrm>
          </p:grpSpPr>
          <p:grpSp>
            <p:nvGrpSpPr>
              <p:cNvPr id="24" name="Group 23"/>
              <p:cNvGrpSpPr/>
              <p:nvPr/>
            </p:nvGrpSpPr>
            <p:grpSpPr>
              <a:xfrm>
                <a:off x="416123" y="1143000"/>
                <a:ext cx="6365677" cy="4163199"/>
                <a:chOff x="416123" y="1143000"/>
                <a:chExt cx="6365677" cy="4163199"/>
              </a:xfrm>
            </p:grpSpPr>
            <p:sp>
              <p:nvSpPr>
                <p:cNvPr id="26" name="Rectangle 25"/>
                <p:cNvSpPr/>
                <p:nvPr/>
              </p:nvSpPr>
              <p:spPr>
                <a:xfrm>
                  <a:off x="1129064" y="1445883"/>
                  <a:ext cx="5461407" cy="3741382"/>
                </a:xfrm>
                <a:prstGeom prst="rect">
                  <a:avLst/>
                </a:prstGeom>
                <a:blipFill>
                  <a:blip r:embed="rId3"/>
                  <a:stretch>
                    <a:fillRect/>
                  </a:stretch>
                </a:blipFill>
                <a:ln w="1905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7" name="TextBox 14"/>
                <p:cNvSpPr txBox="1"/>
                <p:nvPr/>
              </p:nvSpPr>
              <p:spPr>
                <a:xfrm>
                  <a:off x="685800" y="2215967"/>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0.5</a:t>
                  </a:r>
                </a:p>
              </p:txBody>
            </p:sp>
            <p:sp>
              <p:nvSpPr>
                <p:cNvPr id="28" name="TextBox 15"/>
                <p:cNvSpPr txBox="1"/>
                <p:nvPr/>
              </p:nvSpPr>
              <p:spPr>
                <a:xfrm>
                  <a:off x="685800" y="32004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1.0</a:t>
                  </a:r>
                </a:p>
              </p:txBody>
            </p:sp>
            <p:sp>
              <p:nvSpPr>
                <p:cNvPr id="29" name="TextBox 16"/>
                <p:cNvSpPr txBox="1"/>
                <p:nvPr/>
              </p:nvSpPr>
              <p:spPr>
                <a:xfrm>
                  <a:off x="685800" y="50292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2.0</a:t>
                  </a:r>
                </a:p>
              </p:txBody>
            </p:sp>
            <p:sp>
              <p:nvSpPr>
                <p:cNvPr id="30" name="TextBox 17"/>
                <p:cNvSpPr txBox="1"/>
                <p:nvPr/>
              </p:nvSpPr>
              <p:spPr>
                <a:xfrm>
                  <a:off x="685800" y="41148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1.5</a:t>
                  </a:r>
                </a:p>
              </p:txBody>
            </p:sp>
            <p:sp>
              <p:nvSpPr>
                <p:cNvPr id="31" name="TextBox 18"/>
                <p:cNvSpPr txBox="1"/>
                <p:nvPr/>
              </p:nvSpPr>
              <p:spPr>
                <a:xfrm>
                  <a:off x="685800" y="141152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0.0</a:t>
                  </a:r>
                </a:p>
              </p:txBody>
            </p:sp>
            <p:cxnSp>
              <p:nvCxnSpPr>
                <p:cNvPr id="32" name="Straight Connector 31"/>
                <p:cNvCxnSpPr/>
                <p:nvPr/>
              </p:nvCxnSpPr>
              <p:spPr>
                <a:xfrm rot="16200000" flipV="1">
                  <a:off x="1088136" y="1417320"/>
                  <a:ext cx="0" cy="76200"/>
                </a:xfrm>
                <a:prstGeom prst="line">
                  <a:avLst/>
                </a:prstGeom>
                <a:noFill/>
                <a:ln w="15875" cap="flat" cmpd="sng" algn="ctr">
                  <a:solidFill>
                    <a:srgbClr val="000000"/>
                  </a:solidFill>
                  <a:prstDash val="solid"/>
                </a:ln>
                <a:effectLst/>
              </p:spPr>
            </p:cxnSp>
            <p:cxnSp>
              <p:nvCxnSpPr>
                <p:cNvPr id="33" name="Straight Connector 32"/>
                <p:cNvCxnSpPr/>
                <p:nvPr/>
              </p:nvCxnSpPr>
              <p:spPr>
                <a:xfrm rot="16200000" flipV="1">
                  <a:off x="1088136" y="2350008"/>
                  <a:ext cx="0" cy="76200"/>
                </a:xfrm>
                <a:prstGeom prst="line">
                  <a:avLst/>
                </a:prstGeom>
                <a:noFill/>
                <a:ln w="15875" cap="flat" cmpd="sng" algn="ctr">
                  <a:solidFill>
                    <a:srgbClr val="000000"/>
                  </a:solidFill>
                  <a:prstDash val="solid"/>
                </a:ln>
                <a:effectLst/>
              </p:spPr>
            </p:cxnSp>
            <p:cxnSp>
              <p:nvCxnSpPr>
                <p:cNvPr id="34" name="Straight Connector 33"/>
                <p:cNvCxnSpPr/>
                <p:nvPr/>
              </p:nvCxnSpPr>
              <p:spPr>
                <a:xfrm rot="16200000" flipV="1">
                  <a:off x="1088136" y="3282696"/>
                  <a:ext cx="0" cy="76200"/>
                </a:xfrm>
                <a:prstGeom prst="line">
                  <a:avLst/>
                </a:prstGeom>
                <a:noFill/>
                <a:ln w="15875" cap="flat" cmpd="sng" algn="ctr">
                  <a:solidFill>
                    <a:srgbClr val="000000"/>
                  </a:solidFill>
                  <a:prstDash val="solid"/>
                </a:ln>
                <a:effectLst/>
              </p:spPr>
            </p:cxnSp>
            <p:cxnSp>
              <p:nvCxnSpPr>
                <p:cNvPr id="35" name="Straight Connector 34"/>
                <p:cNvCxnSpPr/>
                <p:nvPr/>
              </p:nvCxnSpPr>
              <p:spPr>
                <a:xfrm rot="16200000" flipV="1">
                  <a:off x="1088136" y="4215384"/>
                  <a:ext cx="0" cy="76200"/>
                </a:xfrm>
                <a:prstGeom prst="line">
                  <a:avLst/>
                </a:prstGeom>
                <a:noFill/>
                <a:ln w="15875" cap="flat" cmpd="sng" algn="ctr">
                  <a:solidFill>
                    <a:srgbClr val="000000"/>
                  </a:solidFill>
                  <a:prstDash val="solid"/>
                </a:ln>
                <a:effectLst/>
              </p:spPr>
            </p:cxnSp>
            <p:cxnSp>
              <p:nvCxnSpPr>
                <p:cNvPr id="36" name="Straight Connector 35"/>
                <p:cNvCxnSpPr/>
                <p:nvPr/>
              </p:nvCxnSpPr>
              <p:spPr>
                <a:xfrm rot="16200000" flipV="1">
                  <a:off x="1088136" y="5148072"/>
                  <a:ext cx="0" cy="76200"/>
                </a:xfrm>
                <a:prstGeom prst="line">
                  <a:avLst/>
                </a:prstGeom>
                <a:noFill/>
                <a:ln w="15875" cap="flat" cmpd="sng" algn="ctr">
                  <a:solidFill>
                    <a:srgbClr val="000000"/>
                  </a:solidFill>
                  <a:prstDash val="solid"/>
                </a:ln>
                <a:effectLst/>
              </p:spPr>
            </p:cxnSp>
            <p:sp>
              <p:nvSpPr>
                <p:cNvPr id="37" name="TextBox 24"/>
                <p:cNvSpPr txBox="1"/>
                <p:nvPr/>
              </p:nvSpPr>
              <p:spPr>
                <a:xfrm>
                  <a:off x="990600" y="11430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a:t>
                  </a:r>
                </a:p>
              </p:txBody>
            </p:sp>
            <p:sp>
              <p:nvSpPr>
                <p:cNvPr id="38" name="TextBox 25"/>
                <p:cNvSpPr txBox="1"/>
                <p:nvPr/>
              </p:nvSpPr>
              <p:spPr>
                <a:xfrm>
                  <a:off x="2286000" y="1143000"/>
                  <a:ext cx="52976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30</a:t>
                  </a:r>
                </a:p>
              </p:txBody>
            </p:sp>
            <p:cxnSp>
              <p:nvCxnSpPr>
                <p:cNvPr id="39" name="Straight Connector 38"/>
                <p:cNvCxnSpPr/>
                <p:nvPr/>
              </p:nvCxnSpPr>
              <p:spPr>
                <a:xfrm flipV="1">
                  <a:off x="1124712" y="1367325"/>
                  <a:ext cx="0" cy="76200"/>
                </a:xfrm>
                <a:prstGeom prst="line">
                  <a:avLst/>
                </a:prstGeom>
                <a:noFill/>
                <a:ln w="15875" cap="flat" cmpd="sng" algn="ctr">
                  <a:solidFill>
                    <a:srgbClr val="000000"/>
                  </a:solidFill>
                  <a:prstDash val="solid"/>
                </a:ln>
                <a:effectLst/>
              </p:spPr>
            </p:cxnSp>
            <p:cxnSp>
              <p:nvCxnSpPr>
                <p:cNvPr id="40" name="Straight Connector 39"/>
                <p:cNvCxnSpPr/>
                <p:nvPr/>
              </p:nvCxnSpPr>
              <p:spPr>
                <a:xfrm flipV="1">
                  <a:off x="2486580" y="1367325"/>
                  <a:ext cx="0" cy="76200"/>
                </a:xfrm>
                <a:prstGeom prst="line">
                  <a:avLst/>
                </a:prstGeom>
                <a:noFill/>
                <a:ln w="15875" cap="flat" cmpd="sng" algn="ctr">
                  <a:solidFill>
                    <a:srgbClr val="000000"/>
                  </a:solidFill>
                  <a:prstDash val="solid"/>
                </a:ln>
                <a:effectLst/>
              </p:spPr>
            </p:cxnSp>
            <p:cxnSp>
              <p:nvCxnSpPr>
                <p:cNvPr id="41" name="Straight Connector 40"/>
                <p:cNvCxnSpPr/>
                <p:nvPr/>
              </p:nvCxnSpPr>
              <p:spPr>
                <a:xfrm flipV="1">
                  <a:off x="3854544" y="1367325"/>
                  <a:ext cx="0" cy="76200"/>
                </a:xfrm>
                <a:prstGeom prst="line">
                  <a:avLst/>
                </a:prstGeom>
                <a:noFill/>
                <a:ln w="15875" cap="flat" cmpd="sng" algn="ctr">
                  <a:solidFill>
                    <a:srgbClr val="000000"/>
                  </a:solidFill>
                  <a:prstDash val="solid"/>
                </a:ln>
                <a:effectLst/>
              </p:spPr>
            </p:cxnSp>
            <p:cxnSp>
              <p:nvCxnSpPr>
                <p:cNvPr id="42" name="Straight Connector 41"/>
                <p:cNvCxnSpPr/>
                <p:nvPr/>
              </p:nvCxnSpPr>
              <p:spPr>
                <a:xfrm flipV="1">
                  <a:off x="6590471" y="1367325"/>
                  <a:ext cx="0" cy="76200"/>
                </a:xfrm>
                <a:prstGeom prst="line">
                  <a:avLst/>
                </a:prstGeom>
                <a:noFill/>
                <a:ln w="15875" cap="flat" cmpd="sng" algn="ctr">
                  <a:solidFill>
                    <a:srgbClr val="000000"/>
                  </a:solidFill>
                  <a:prstDash val="solid"/>
                </a:ln>
                <a:effectLst/>
              </p:spPr>
            </p:cxnSp>
            <p:cxnSp>
              <p:nvCxnSpPr>
                <p:cNvPr id="43" name="Straight Connector 42"/>
                <p:cNvCxnSpPr/>
                <p:nvPr/>
              </p:nvCxnSpPr>
              <p:spPr>
                <a:xfrm flipV="1">
                  <a:off x="5222508" y="1367325"/>
                  <a:ext cx="0" cy="76200"/>
                </a:xfrm>
                <a:prstGeom prst="line">
                  <a:avLst/>
                </a:prstGeom>
                <a:noFill/>
                <a:ln w="15875" cap="flat" cmpd="sng" algn="ctr">
                  <a:solidFill>
                    <a:srgbClr val="000000"/>
                  </a:solidFill>
                  <a:prstDash val="solid"/>
                </a:ln>
                <a:effectLst/>
              </p:spPr>
            </p:cxnSp>
            <p:sp>
              <p:nvSpPr>
                <p:cNvPr id="44" name="TextBox 31"/>
                <p:cNvSpPr txBox="1"/>
                <p:nvPr/>
              </p:nvSpPr>
              <p:spPr>
                <a:xfrm>
                  <a:off x="3653962" y="1143000"/>
                  <a:ext cx="42631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60</a:t>
                  </a:r>
                </a:p>
              </p:txBody>
            </p:sp>
            <p:sp>
              <p:nvSpPr>
                <p:cNvPr id="45" name="TextBox 32"/>
                <p:cNvSpPr txBox="1"/>
                <p:nvPr/>
              </p:nvSpPr>
              <p:spPr>
                <a:xfrm>
                  <a:off x="5010118" y="1143000"/>
                  <a:ext cx="40008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90</a:t>
                  </a:r>
                </a:p>
              </p:txBody>
            </p:sp>
            <p:sp>
              <p:nvSpPr>
                <p:cNvPr id="46" name="TextBox 33"/>
                <p:cNvSpPr txBox="1"/>
                <p:nvPr/>
              </p:nvSpPr>
              <p:spPr>
                <a:xfrm>
                  <a:off x="6342161" y="1143000"/>
                  <a:ext cx="439639"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120</a:t>
                  </a:r>
                </a:p>
              </p:txBody>
            </p:sp>
            <p:sp>
              <p:nvSpPr>
                <p:cNvPr id="47" name="TextBox 34"/>
                <p:cNvSpPr txBox="1"/>
                <p:nvPr/>
              </p:nvSpPr>
              <p:spPr>
                <a:xfrm rot="16200000">
                  <a:off x="173623" y="2863666"/>
                  <a:ext cx="7620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t</a:t>
                  </a:r>
                  <a:r>
                    <a:rPr kumimoji="0" lang="en-US" sz="12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0</a:t>
                  </a: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 (s)</a:t>
                  </a:r>
                </a:p>
              </p:txBody>
            </p:sp>
          </p:grpSp>
          <p:sp>
            <p:nvSpPr>
              <p:cNvPr id="25" name="TextBox 12"/>
              <p:cNvSpPr txBox="1"/>
              <p:nvPr/>
            </p:nvSpPr>
            <p:spPr>
              <a:xfrm>
                <a:off x="3385443" y="885566"/>
                <a:ext cx="1146638"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anose="02020603050405020304" pitchFamily="18" charset="0"/>
                  </a:rPr>
                  <a:t>CDP Number</a:t>
                </a:r>
              </a:p>
            </p:txBody>
          </p:sp>
        </p:grpSp>
        <p:grpSp>
          <p:nvGrpSpPr>
            <p:cNvPr id="19" name="Group 18"/>
            <p:cNvGrpSpPr/>
            <p:nvPr/>
          </p:nvGrpSpPr>
          <p:grpSpPr>
            <a:xfrm>
              <a:off x="3276600" y="3017003"/>
              <a:ext cx="2019300" cy="1631197"/>
              <a:chOff x="2019300" y="2862317"/>
              <a:chExt cx="2019300" cy="1631197"/>
            </a:xfrm>
          </p:grpSpPr>
          <p:sp>
            <p:nvSpPr>
              <p:cNvPr id="20" name="Up Arrow 19"/>
              <p:cNvSpPr/>
              <p:nvPr/>
            </p:nvSpPr>
            <p:spPr>
              <a:xfrm>
                <a:off x="3369701" y="3657600"/>
                <a:ext cx="304800" cy="457200"/>
              </a:xfrm>
              <a:prstGeom prst="upArrow">
                <a:avLst/>
              </a:prstGeom>
              <a:solidFill>
                <a:srgbClr val="FF00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1" name="Up Arrow 20"/>
              <p:cNvSpPr/>
              <p:nvPr/>
            </p:nvSpPr>
            <p:spPr>
              <a:xfrm>
                <a:off x="2531501" y="3202442"/>
                <a:ext cx="304800" cy="457200"/>
              </a:xfrm>
              <a:prstGeom prst="upArrow">
                <a:avLst/>
              </a:prstGeom>
              <a:solidFill>
                <a:srgbClr val="FF00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2" name="Up Arrow 21"/>
              <p:cNvSpPr/>
              <p:nvPr/>
            </p:nvSpPr>
            <p:spPr>
              <a:xfrm>
                <a:off x="2019300" y="4036314"/>
                <a:ext cx="304800" cy="457200"/>
              </a:xfrm>
              <a:prstGeom prst="upArrow">
                <a:avLst/>
              </a:prstGeom>
              <a:solidFill>
                <a:srgbClr val="FFFF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3" name="Up Arrow 22"/>
              <p:cNvSpPr/>
              <p:nvPr/>
            </p:nvSpPr>
            <p:spPr>
              <a:xfrm>
                <a:off x="3733800" y="2862317"/>
                <a:ext cx="304800" cy="457200"/>
              </a:xfrm>
              <a:prstGeom prst="upArrow">
                <a:avLst/>
              </a:prstGeom>
              <a:solidFill>
                <a:srgbClr val="FF00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grpSp>
      </p:grpSp>
      <p:sp>
        <p:nvSpPr>
          <p:cNvPr id="7" name="Rectangle 6"/>
          <p:cNvSpPr/>
          <p:nvPr/>
        </p:nvSpPr>
        <p:spPr>
          <a:xfrm>
            <a:off x="2923101" y="1130252"/>
            <a:ext cx="6830568" cy="4420634"/>
          </a:xfrm>
          <a:prstGeom prst="rect">
            <a:avLst/>
          </a:prstGeom>
          <a:noFill/>
          <a:ln w="9525"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9" name="TextBox 41"/>
          <p:cNvSpPr txBox="1"/>
          <p:nvPr/>
        </p:nvSpPr>
        <p:spPr>
          <a:xfrm>
            <a:off x="15446" y="1"/>
            <a:ext cx="9021170" cy="58477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mn-lt"/>
                <a:ea typeface="+mn-ea"/>
                <a:cs typeface="+mn-cs"/>
              </a:rPr>
              <a:t>Stack of the muted prestack migrated gathers</a:t>
            </a:r>
          </a:p>
        </p:txBody>
      </p:sp>
      <p:sp>
        <p:nvSpPr>
          <p:cNvPr id="10" name="Rectangle 9"/>
          <p:cNvSpPr/>
          <p:nvPr/>
        </p:nvSpPr>
        <p:spPr>
          <a:xfrm>
            <a:off x="9998531" y="6435804"/>
            <a:ext cx="2191882" cy="400110"/>
          </a:xfrm>
          <a:prstGeom prst="rect">
            <a:avLst/>
          </a:prstGeom>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lumMod val="50000"/>
                  </a:srgbClr>
                </a:solidFill>
                <a:effectLst>
                  <a:outerShdw blurRad="38100" dist="38100" dir="2700000" algn="tl">
                    <a:srgbClr val="000000">
                      <a:alpha val="43137"/>
                    </a:srgbClr>
                  </a:outerShdw>
                </a:effectLst>
                <a:uLnTx/>
                <a:uFillTx/>
                <a:latin typeface="+mn-lt"/>
                <a:ea typeface="+mn-ea"/>
                <a:cs typeface="Arial" panose="020B0604020202020204" pitchFamily="34" charset="0"/>
              </a:rPr>
              <a:t>(Zhang et al., 2014)</a:t>
            </a:r>
          </a:p>
        </p:txBody>
      </p:sp>
      <p:grpSp>
        <p:nvGrpSpPr>
          <p:cNvPr id="56" name="Group 55">
            <a:extLst>
              <a:ext uri="{FF2B5EF4-FFF2-40B4-BE49-F238E27FC236}">
                <a16:creationId xmlns:a16="http://schemas.microsoft.com/office/drawing/2014/main" id="{10801EBF-039E-4565-92F7-4D7A30529588}"/>
              </a:ext>
            </a:extLst>
          </p:cNvPr>
          <p:cNvGrpSpPr/>
          <p:nvPr/>
        </p:nvGrpSpPr>
        <p:grpSpPr>
          <a:xfrm>
            <a:off x="9222020" y="1420726"/>
            <a:ext cx="950681" cy="2236874"/>
            <a:chOff x="9220431" y="1346712"/>
            <a:chExt cx="950681" cy="2236874"/>
          </a:xfrm>
        </p:grpSpPr>
        <p:grpSp>
          <p:nvGrpSpPr>
            <p:cNvPr id="57" name="Group 56">
              <a:extLst>
                <a:ext uri="{FF2B5EF4-FFF2-40B4-BE49-F238E27FC236}">
                  <a16:creationId xmlns:a16="http://schemas.microsoft.com/office/drawing/2014/main" id="{C8CD59E8-538B-4378-93D0-9CD7ED9B374A}"/>
                </a:ext>
              </a:extLst>
            </p:cNvPr>
            <p:cNvGrpSpPr/>
            <p:nvPr/>
          </p:nvGrpSpPr>
          <p:grpSpPr>
            <a:xfrm>
              <a:off x="9514528" y="1575563"/>
              <a:ext cx="618484" cy="2008023"/>
              <a:chOff x="7611116" y="2487777"/>
              <a:chExt cx="618484" cy="2008023"/>
            </a:xfrm>
          </p:grpSpPr>
          <p:pic>
            <p:nvPicPr>
              <p:cNvPr id="59" name="Picture 58">
                <a:extLst>
                  <a:ext uri="{FF2B5EF4-FFF2-40B4-BE49-F238E27FC236}">
                    <a16:creationId xmlns:a16="http://schemas.microsoft.com/office/drawing/2014/main" id="{530BB616-8E50-4617-89B0-94A71E821CBA}"/>
                  </a:ext>
                </a:extLst>
              </p:cNvPr>
              <p:cNvPicPr>
                <a:picLocks/>
              </p:cNvPicPr>
              <p:nvPr/>
            </p:nvPicPr>
            <p:blipFill rotWithShape="1">
              <a:blip r:embed="rId4"/>
              <a:srcRect l="85300" t="26997" r="12634" b="16220"/>
              <a:stretch/>
            </p:blipFill>
            <p:spPr>
              <a:xfrm>
                <a:off x="7611116" y="2596967"/>
                <a:ext cx="228600" cy="1828800"/>
              </a:xfrm>
              <a:prstGeom prst="rect">
                <a:avLst/>
              </a:prstGeom>
              <a:ln>
                <a:solidFill>
                  <a:schemeClr val="tx1"/>
                </a:solidFill>
              </a:ln>
            </p:spPr>
          </p:pic>
          <p:sp>
            <p:nvSpPr>
              <p:cNvPr id="60" name="TextBox 62">
                <a:extLst>
                  <a:ext uri="{FF2B5EF4-FFF2-40B4-BE49-F238E27FC236}">
                    <a16:creationId xmlns:a16="http://schemas.microsoft.com/office/drawing/2014/main" id="{151FA9EE-06F8-4B06-968E-F59B08D32F4A}"/>
                  </a:ext>
                </a:extLst>
              </p:cNvPr>
              <p:cNvSpPr txBox="1"/>
              <p:nvPr/>
            </p:nvSpPr>
            <p:spPr>
              <a:xfrm>
                <a:off x="7804968" y="4218801"/>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-70</a:t>
                </a:r>
              </a:p>
            </p:txBody>
          </p:sp>
          <p:sp>
            <p:nvSpPr>
              <p:cNvPr id="61" name="TextBox 63">
                <a:extLst>
                  <a:ext uri="{FF2B5EF4-FFF2-40B4-BE49-F238E27FC236}">
                    <a16:creationId xmlns:a16="http://schemas.microsoft.com/office/drawing/2014/main" id="{B3753158-FC99-48D7-8836-EB1F3A10259E}"/>
                  </a:ext>
                </a:extLst>
              </p:cNvPr>
              <p:cNvSpPr txBox="1"/>
              <p:nvPr/>
            </p:nvSpPr>
            <p:spPr>
              <a:xfrm>
                <a:off x="7804968" y="3798573"/>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-35</a:t>
                </a:r>
              </a:p>
            </p:txBody>
          </p:sp>
          <p:sp>
            <p:nvSpPr>
              <p:cNvPr id="62" name="TextBox 64">
                <a:extLst>
                  <a:ext uri="{FF2B5EF4-FFF2-40B4-BE49-F238E27FC236}">
                    <a16:creationId xmlns:a16="http://schemas.microsoft.com/office/drawing/2014/main" id="{EF6042B7-EF1F-4037-A112-D42458C25E2D}"/>
                  </a:ext>
                </a:extLst>
              </p:cNvPr>
              <p:cNvSpPr txBox="1"/>
              <p:nvPr/>
            </p:nvSpPr>
            <p:spPr>
              <a:xfrm>
                <a:off x="7804968" y="3351829"/>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0</a:t>
                </a:r>
              </a:p>
            </p:txBody>
          </p:sp>
          <p:sp>
            <p:nvSpPr>
              <p:cNvPr id="63" name="TextBox 65">
                <a:extLst>
                  <a:ext uri="{FF2B5EF4-FFF2-40B4-BE49-F238E27FC236}">
                    <a16:creationId xmlns:a16="http://schemas.microsoft.com/office/drawing/2014/main" id="{B69F927D-6E96-42DF-AAC6-3C28DFFDAAA2}"/>
                  </a:ext>
                </a:extLst>
              </p:cNvPr>
              <p:cNvSpPr txBox="1"/>
              <p:nvPr/>
            </p:nvSpPr>
            <p:spPr>
              <a:xfrm>
                <a:off x="7804968" y="2487777"/>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70</a:t>
                </a:r>
              </a:p>
            </p:txBody>
          </p:sp>
          <p:sp>
            <p:nvSpPr>
              <p:cNvPr id="64" name="TextBox 66">
                <a:extLst>
                  <a:ext uri="{FF2B5EF4-FFF2-40B4-BE49-F238E27FC236}">
                    <a16:creationId xmlns:a16="http://schemas.microsoft.com/office/drawing/2014/main" id="{5034BDB3-D50F-4441-87C8-81535BF0ED66}"/>
                  </a:ext>
                </a:extLst>
              </p:cNvPr>
              <p:cNvSpPr txBox="1"/>
              <p:nvPr/>
            </p:nvSpPr>
            <p:spPr>
              <a:xfrm>
                <a:off x="7804968" y="2918025"/>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35</a:t>
                </a:r>
              </a:p>
            </p:txBody>
          </p:sp>
        </p:grpSp>
        <p:sp>
          <p:nvSpPr>
            <p:cNvPr id="58" name="TextBox 61">
              <a:extLst>
                <a:ext uri="{FF2B5EF4-FFF2-40B4-BE49-F238E27FC236}">
                  <a16:creationId xmlns:a16="http://schemas.microsoft.com/office/drawing/2014/main" id="{55AF518D-6C27-4E36-9D10-2D14751A123B}"/>
                </a:ext>
              </a:extLst>
            </p:cNvPr>
            <p:cNvSpPr txBox="1"/>
            <p:nvPr/>
          </p:nvSpPr>
          <p:spPr>
            <a:xfrm>
              <a:off x="9220431" y="1346712"/>
              <a:ext cx="95068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Amplitude</a:t>
              </a:r>
            </a:p>
          </p:txBody>
        </p:sp>
      </p:grpSp>
      <p:sp>
        <p:nvSpPr>
          <p:cNvPr id="2" name="Slide Number Placeholder 1">
            <a:extLst>
              <a:ext uri="{FF2B5EF4-FFF2-40B4-BE49-F238E27FC236}">
                <a16:creationId xmlns:a16="http://schemas.microsoft.com/office/drawing/2014/main" id="{4CAC7DDF-206D-75EE-805E-B15784A9C35E}"/>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12</a:t>
            </a:fld>
            <a:endParaRPr lang="en-US" dirty="0">
              <a:solidFill>
                <a:schemeClr val="tx1"/>
              </a:solidFill>
            </a:endParaRPr>
          </a:p>
        </p:txBody>
      </p:sp>
    </p:spTree>
    <p:extLst>
      <p:ext uri="{BB962C8B-B14F-4D97-AF65-F5344CB8AC3E}">
        <p14:creationId xmlns:p14="http://schemas.microsoft.com/office/powerpoint/2010/main" val="2047099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2913163" y="1130254"/>
            <a:ext cx="6365677" cy="4420633"/>
            <a:chOff x="1389162" y="1218684"/>
            <a:chExt cx="6365677" cy="4420633"/>
          </a:xfrm>
        </p:grpSpPr>
        <p:grpSp>
          <p:nvGrpSpPr>
            <p:cNvPr id="17" name="Group 16"/>
            <p:cNvGrpSpPr/>
            <p:nvPr/>
          </p:nvGrpSpPr>
          <p:grpSpPr>
            <a:xfrm>
              <a:off x="1389162" y="1218684"/>
              <a:ext cx="6365677" cy="4420633"/>
              <a:chOff x="416123" y="885566"/>
              <a:chExt cx="6365677" cy="4420633"/>
            </a:xfrm>
          </p:grpSpPr>
          <p:grpSp>
            <p:nvGrpSpPr>
              <p:cNvPr id="23" name="Group 22"/>
              <p:cNvGrpSpPr/>
              <p:nvPr/>
            </p:nvGrpSpPr>
            <p:grpSpPr>
              <a:xfrm>
                <a:off x="416123" y="1143000"/>
                <a:ext cx="6365677" cy="4163199"/>
                <a:chOff x="416123" y="1143000"/>
                <a:chExt cx="6365677" cy="4163199"/>
              </a:xfrm>
            </p:grpSpPr>
            <p:sp>
              <p:nvSpPr>
                <p:cNvPr id="25" name="Rectangle 24"/>
                <p:cNvSpPr/>
                <p:nvPr/>
              </p:nvSpPr>
              <p:spPr>
                <a:xfrm>
                  <a:off x="1129064" y="1445883"/>
                  <a:ext cx="5461407" cy="3741382"/>
                </a:xfrm>
                <a:prstGeom prst="rect">
                  <a:avLst/>
                </a:prstGeom>
                <a:blipFill>
                  <a:blip r:embed="rId3"/>
                  <a:stretch>
                    <a:fillRect/>
                  </a:stretch>
                </a:blipFill>
                <a:ln w="1905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6" name="TextBox 42"/>
                <p:cNvSpPr txBox="1"/>
                <p:nvPr/>
              </p:nvSpPr>
              <p:spPr>
                <a:xfrm>
                  <a:off x="685800" y="2215967"/>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0.5</a:t>
                  </a:r>
                </a:p>
              </p:txBody>
            </p:sp>
            <p:sp>
              <p:nvSpPr>
                <p:cNvPr id="27" name="TextBox 43"/>
                <p:cNvSpPr txBox="1"/>
                <p:nvPr/>
              </p:nvSpPr>
              <p:spPr>
                <a:xfrm>
                  <a:off x="685800" y="32004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1.0</a:t>
                  </a:r>
                </a:p>
              </p:txBody>
            </p:sp>
            <p:sp>
              <p:nvSpPr>
                <p:cNvPr id="28" name="TextBox 44"/>
                <p:cNvSpPr txBox="1"/>
                <p:nvPr/>
              </p:nvSpPr>
              <p:spPr>
                <a:xfrm>
                  <a:off x="685800" y="50292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2.0</a:t>
                  </a:r>
                </a:p>
              </p:txBody>
            </p:sp>
            <p:sp>
              <p:nvSpPr>
                <p:cNvPr id="29" name="TextBox 45"/>
                <p:cNvSpPr txBox="1"/>
                <p:nvPr/>
              </p:nvSpPr>
              <p:spPr>
                <a:xfrm>
                  <a:off x="685800" y="41148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1.5</a:t>
                  </a:r>
                </a:p>
              </p:txBody>
            </p:sp>
            <p:sp>
              <p:nvSpPr>
                <p:cNvPr id="30" name="TextBox 46"/>
                <p:cNvSpPr txBox="1"/>
                <p:nvPr/>
              </p:nvSpPr>
              <p:spPr>
                <a:xfrm>
                  <a:off x="685800" y="1411521"/>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0.0</a:t>
                  </a:r>
                </a:p>
              </p:txBody>
            </p:sp>
            <p:cxnSp>
              <p:nvCxnSpPr>
                <p:cNvPr id="31" name="Straight Connector 30"/>
                <p:cNvCxnSpPr/>
                <p:nvPr/>
              </p:nvCxnSpPr>
              <p:spPr>
                <a:xfrm rot="16200000" flipV="1">
                  <a:off x="1088136" y="1417320"/>
                  <a:ext cx="0" cy="76200"/>
                </a:xfrm>
                <a:prstGeom prst="line">
                  <a:avLst/>
                </a:prstGeom>
                <a:noFill/>
                <a:ln w="15875" cap="flat" cmpd="sng" algn="ctr">
                  <a:solidFill>
                    <a:srgbClr val="000000"/>
                  </a:solidFill>
                  <a:prstDash val="solid"/>
                </a:ln>
                <a:effectLst/>
              </p:spPr>
            </p:cxnSp>
            <p:cxnSp>
              <p:nvCxnSpPr>
                <p:cNvPr id="32" name="Straight Connector 31"/>
                <p:cNvCxnSpPr/>
                <p:nvPr/>
              </p:nvCxnSpPr>
              <p:spPr>
                <a:xfrm rot="16200000" flipV="1">
                  <a:off x="1088136" y="2350008"/>
                  <a:ext cx="0" cy="76200"/>
                </a:xfrm>
                <a:prstGeom prst="line">
                  <a:avLst/>
                </a:prstGeom>
                <a:noFill/>
                <a:ln w="15875" cap="flat" cmpd="sng" algn="ctr">
                  <a:solidFill>
                    <a:srgbClr val="000000"/>
                  </a:solidFill>
                  <a:prstDash val="solid"/>
                </a:ln>
                <a:effectLst/>
              </p:spPr>
            </p:cxnSp>
            <p:cxnSp>
              <p:nvCxnSpPr>
                <p:cNvPr id="33" name="Straight Connector 32"/>
                <p:cNvCxnSpPr/>
                <p:nvPr/>
              </p:nvCxnSpPr>
              <p:spPr>
                <a:xfrm rot="16200000" flipV="1">
                  <a:off x="1088136" y="3282696"/>
                  <a:ext cx="0" cy="76200"/>
                </a:xfrm>
                <a:prstGeom prst="line">
                  <a:avLst/>
                </a:prstGeom>
                <a:noFill/>
                <a:ln w="15875" cap="flat" cmpd="sng" algn="ctr">
                  <a:solidFill>
                    <a:srgbClr val="000000"/>
                  </a:solidFill>
                  <a:prstDash val="solid"/>
                </a:ln>
                <a:effectLst/>
              </p:spPr>
            </p:cxnSp>
            <p:cxnSp>
              <p:nvCxnSpPr>
                <p:cNvPr id="34" name="Straight Connector 33"/>
                <p:cNvCxnSpPr/>
                <p:nvPr/>
              </p:nvCxnSpPr>
              <p:spPr>
                <a:xfrm rot="16200000" flipV="1">
                  <a:off x="1088136" y="4215384"/>
                  <a:ext cx="0" cy="76200"/>
                </a:xfrm>
                <a:prstGeom prst="line">
                  <a:avLst/>
                </a:prstGeom>
                <a:noFill/>
                <a:ln w="15875" cap="flat" cmpd="sng" algn="ctr">
                  <a:solidFill>
                    <a:srgbClr val="000000"/>
                  </a:solidFill>
                  <a:prstDash val="solid"/>
                </a:ln>
                <a:effectLst/>
              </p:spPr>
            </p:cxnSp>
            <p:cxnSp>
              <p:nvCxnSpPr>
                <p:cNvPr id="35" name="Straight Connector 34"/>
                <p:cNvCxnSpPr/>
                <p:nvPr/>
              </p:nvCxnSpPr>
              <p:spPr>
                <a:xfrm rot="16200000" flipV="1">
                  <a:off x="1088136" y="5148072"/>
                  <a:ext cx="0" cy="76200"/>
                </a:xfrm>
                <a:prstGeom prst="line">
                  <a:avLst/>
                </a:prstGeom>
                <a:noFill/>
                <a:ln w="15875" cap="flat" cmpd="sng" algn="ctr">
                  <a:solidFill>
                    <a:srgbClr val="000000"/>
                  </a:solidFill>
                  <a:prstDash val="solid"/>
                </a:ln>
                <a:effectLst/>
              </p:spPr>
            </p:cxnSp>
            <p:sp>
              <p:nvSpPr>
                <p:cNvPr id="36" name="TextBox 52"/>
                <p:cNvSpPr txBox="1"/>
                <p:nvPr/>
              </p:nvSpPr>
              <p:spPr>
                <a:xfrm>
                  <a:off x="990600" y="1143000"/>
                  <a:ext cx="4572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a:t>
                  </a:r>
                </a:p>
              </p:txBody>
            </p:sp>
            <p:sp>
              <p:nvSpPr>
                <p:cNvPr id="37" name="TextBox 53"/>
                <p:cNvSpPr txBox="1"/>
                <p:nvPr/>
              </p:nvSpPr>
              <p:spPr>
                <a:xfrm>
                  <a:off x="2286000" y="1143000"/>
                  <a:ext cx="52976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30</a:t>
                  </a:r>
                </a:p>
              </p:txBody>
            </p:sp>
            <p:cxnSp>
              <p:nvCxnSpPr>
                <p:cNvPr id="38" name="Straight Connector 37"/>
                <p:cNvCxnSpPr/>
                <p:nvPr/>
              </p:nvCxnSpPr>
              <p:spPr>
                <a:xfrm flipV="1">
                  <a:off x="1124712" y="1367325"/>
                  <a:ext cx="0" cy="76200"/>
                </a:xfrm>
                <a:prstGeom prst="line">
                  <a:avLst/>
                </a:prstGeom>
                <a:noFill/>
                <a:ln w="15875" cap="flat" cmpd="sng" algn="ctr">
                  <a:solidFill>
                    <a:srgbClr val="000000"/>
                  </a:solidFill>
                  <a:prstDash val="solid"/>
                </a:ln>
                <a:effectLst/>
              </p:spPr>
            </p:cxnSp>
            <p:cxnSp>
              <p:nvCxnSpPr>
                <p:cNvPr id="39" name="Straight Connector 38"/>
                <p:cNvCxnSpPr/>
                <p:nvPr/>
              </p:nvCxnSpPr>
              <p:spPr>
                <a:xfrm flipV="1">
                  <a:off x="2486580" y="1367325"/>
                  <a:ext cx="0" cy="76200"/>
                </a:xfrm>
                <a:prstGeom prst="line">
                  <a:avLst/>
                </a:prstGeom>
                <a:noFill/>
                <a:ln w="15875" cap="flat" cmpd="sng" algn="ctr">
                  <a:solidFill>
                    <a:srgbClr val="000000"/>
                  </a:solidFill>
                  <a:prstDash val="solid"/>
                </a:ln>
                <a:effectLst/>
              </p:spPr>
            </p:cxnSp>
            <p:cxnSp>
              <p:nvCxnSpPr>
                <p:cNvPr id="40" name="Straight Connector 39"/>
                <p:cNvCxnSpPr/>
                <p:nvPr/>
              </p:nvCxnSpPr>
              <p:spPr>
                <a:xfrm flipV="1">
                  <a:off x="3854544" y="1367325"/>
                  <a:ext cx="0" cy="76200"/>
                </a:xfrm>
                <a:prstGeom prst="line">
                  <a:avLst/>
                </a:prstGeom>
                <a:noFill/>
                <a:ln w="15875" cap="flat" cmpd="sng" algn="ctr">
                  <a:solidFill>
                    <a:srgbClr val="000000"/>
                  </a:solidFill>
                  <a:prstDash val="solid"/>
                </a:ln>
                <a:effectLst/>
              </p:spPr>
            </p:cxnSp>
            <p:cxnSp>
              <p:nvCxnSpPr>
                <p:cNvPr id="41" name="Straight Connector 40"/>
                <p:cNvCxnSpPr/>
                <p:nvPr/>
              </p:nvCxnSpPr>
              <p:spPr>
                <a:xfrm flipV="1">
                  <a:off x="6590471" y="1367325"/>
                  <a:ext cx="0" cy="76200"/>
                </a:xfrm>
                <a:prstGeom prst="line">
                  <a:avLst/>
                </a:prstGeom>
                <a:noFill/>
                <a:ln w="15875" cap="flat" cmpd="sng" algn="ctr">
                  <a:solidFill>
                    <a:srgbClr val="000000"/>
                  </a:solidFill>
                  <a:prstDash val="solid"/>
                </a:ln>
                <a:effectLst/>
              </p:spPr>
            </p:cxnSp>
            <p:cxnSp>
              <p:nvCxnSpPr>
                <p:cNvPr id="42" name="Straight Connector 41"/>
                <p:cNvCxnSpPr/>
                <p:nvPr/>
              </p:nvCxnSpPr>
              <p:spPr>
                <a:xfrm flipV="1">
                  <a:off x="5222508" y="1367325"/>
                  <a:ext cx="0" cy="76200"/>
                </a:xfrm>
                <a:prstGeom prst="line">
                  <a:avLst/>
                </a:prstGeom>
                <a:noFill/>
                <a:ln w="15875" cap="flat" cmpd="sng" algn="ctr">
                  <a:solidFill>
                    <a:srgbClr val="000000"/>
                  </a:solidFill>
                  <a:prstDash val="solid"/>
                </a:ln>
                <a:effectLst/>
              </p:spPr>
            </p:cxnSp>
            <p:sp>
              <p:nvSpPr>
                <p:cNvPr id="43" name="TextBox 59"/>
                <p:cNvSpPr txBox="1"/>
                <p:nvPr/>
              </p:nvSpPr>
              <p:spPr>
                <a:xfrm>
                  <a:off x="3653962" y="1143000"/>
                  <a:ext cx="42631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60</a:t>
                  </a:r>
                </a:p>
              </p:txBody>
            </p:sp>
            <p:sp>
              <p:nvSpPr>
                <p:cNvPr id="44" name="TextBox 60"/>
                <p:cNvSpPr txBox="1"/>
                <p:nvPr/>
              </p:nvSpPr>
              <p:spPr>
                <a:xfrm>
                  <a:off x="5010118" y="1143000"/>
                  <a:ext cx="40008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90</a:t>
                  </a:r>
                </a:p>
              </p:txBody>
            </p:sp>
            <p:sp>
              <p:nvSpPr>
                <p:cNvPr id="45" name="TextBox 61"/>
                <p:cNvSpPr txBox="1"/>
                <p:nvPr/>
              </p:nvSpPr>
              <p:spPr>
                <a:xfrm>
                  <a:off x="6364743" y="1143000"/>
                  <a:ext cx="417057"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120</a:t>
                  </a:r>
                </a:p>
              </p:txBody>
            </p:sp>
            <p:sp>
              <p:nvSpPr>
                <p:cNvPr id="46" name="TextBox 62"/>
                <p:cNvSpPr txBox="1"/>
                <p:nvPr/>
              </p:nvSpPr>
              <p:spPr>
                <a:xfrm rot="16200000">
                  <a:off x="173623" y="2863666"/>
                  <a:ext cx="7620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t</a:t>
                  </a:r>
                  <a:r>
                    <a:rPr kumimoji="0" lang="en-US" sz="12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0</a:t>
                  </a: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 (s)</a:t>
                  </a:r>
                </a:p>
              </p:txBody>
            </p:sp>
          </p:grpSp>
          <p:sp>
            <p:nvSpPr>
              <p:cNvPr id="24" name="TextBox 40"/>
              <p:cNvSpPr txBox="1"/>
              <p:nvPr/>
            </p:nvSpPr>
            <p:spPr>
              <a:xfrm>
                <a:off x="3385443" y="885566"/>
                <a:ext cx="1146638"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anose="02020603050405020304" pitchFamily="18" charset="0"/>
                  </a:rPr>
                  <a:t>CDP Number</a:t>
                </a:r>
              </a:p>
            </p:txBody>
          </p:sp>
        </p:grpSp>
        <p:grpSp>
          <p:nvGrpSpPr>
            <p:cNvPr id="18" name="Group 17"/>
            <p:cNvGrpSpPr/>
            <p:nvPr/>
          </p:nvGrpSpPr>
          <p:grpSpPr>
            <a:xfrm>
              <a:off x="3276600" y="3017003"/>
              <a:ext cx="2019300" cy="1631197"/>
              <a:chOff x="2019300" y="2862317"/>
              <a:chExt cx="2019300" cy="1631197"/>
            </a:xfrm>
          </p:grpSpPr>
          <p:sp>
            <p:nvSpPr>
              <p:cNvPr id="19" name="Up Arrow 18"/>
              <p:cNvSpPr/>
              <p:nvPr/>
            </p:nvSpPr>
            <p:spPr>
              <a:xfrm>
                <a:off x="3369701" y="3657600"/>
                <a:ext cx="304800" cy="457200"/>
              </a:xfrm>
              <a:prstGeom prst="upArrow">
                <a:avLst/>
              </a:prstGeom>
              <a:solidFill>
                <a:srgbClr val="FF00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0" name="Up Arrow 19"/>
              <p:cNvSpPr/>
              <p:nvPr/>
            </p:nvSpPr>
            <p:spPr>
              <a:xfrm>
                <a:off x="2531501" y="3202442"/>
                <a:ext cx="304800" cy="457200"/>
              </a:xfrm>
              <a:prstGeom prst="upArrow">
                <a:avLst/>
              </a:prstGeom>
              <a:solidFill>
                <a:srgbClr val="FF00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1" name="Up Arrow 20"/>
              <p:cNvSpPr/>
              <p:nvPr/>
            </p:nvSpPr>
            <p:spPr>
              <a:xfrm>
                <a:off x="2019300" y="4036314"/>
                <a:ext cx="304800" cy="457200"/>
              </a:xfrm>
              <a:prstGeom prst="upArrow">
                <a:avLst/>
              </a:prstGeom>
              <a:solidFill>
                <a:srgbClr val="FFFF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22" name="Up Arrow 21"/>
              <p:cNvSpPr/>
              <p:nvPr/>
            </p:nvSpPr>
            <p:spPr>
              <a:xfrm>
                <a:off x="3733800" y="2862317"/>
                <a:ext cx="304800" cy="457200"/>
              </a:xfrm>
              <a:prstGeom prst="upArrow">
                <a:avLst/>
              </a:prstGeom>
              <a:solidFill>
                <a:srgbClr val="FF0000"/>
              </a:solidFill>
              <a:ln w="12700" cap="flat" cmpd="sng" algn="ctr">
                <a:solidFill>
                  <a:srgbClr val="00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grpSp>
      </p:grpSp>
      <p:sp>
        <p:nvSpPr>
          <p:cNvPr id="6" name="Rectangle 5"/>
          <p:cNvSpPr/>
          <p:nvPr/>
        </p:nvSpPr>
        <p:spPr>
          <a:xfrm>
            <a:off x="2923102" y="1130252"/>
            <a:ext cx="6830499" cy="4420634"/>
          </a:xfrm>
          <a:prstGeom prst="rect">
            <a:avLst/>
          </a:prstGeom>
          <a:noFill/>
          <a:ln w="9525"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endParaRPr>
          </a:p>
        </p:txBody>
      </p:sp>
      <p:sp>
        <p:nvSpPr>
          <p:cNvPr id="8" name="TextBox 77"/>
          <p:cNvSpPr txBox="1"/>
          <p:nvPr/>
        </p:nvSpPr>
        <p:spPr>
          <a:xfrm>
            <a:off x="1588" y="1"/>
            <a:ext cx="12188825" cy="58477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mn-lt"/>
                <a:ea typeface="+mn-ea"/>
                <a:cs typeface="+mn-cs"/>
              </a:rPr>
              <a:t>Stack using high resolution velocity analysis and non-stretch NMO</a:t>
            </a:r>
          </a:p>
        </p:txBody>
      </p:sp>
      <p:sp>
        <p:nvSpPr>
          <p:cNvPr id="9" name="Rectangle 8"/>
          <p:cNvSpPr/>
          <p:nvPr/>
        </p:nvSpPr>
        <p:spPr>
          <a:xfrm>
            <a:off x="9997311" y="6457890"/>
            <a:ext cx="2191882" cy="400110"/>
          </a:xfrm>
          <a:prstGeom prst="rect">
            <a:avLst/>
          </a:prstGeom>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lumMod val="50000"/>
                  </a:srgbClr>
                </a:solidFill>
                <a:effectLst>
                  <a:outerShdw blurRad="38100" dist="38100" dir="2700000" algn="tl">
                    <a:srgbClr val="000000">
                      <a:alpha val="43137"/>
                    </a:srgbClr>
                  </a:outerShdw>
                </a:effectLst>
                <a:uLnTx/>
                <a:uFillTx/>
                <a:latin typeface="+mn-lt"/>
                <a:ea typeface="+mn-ea"/>
                <a:cs typeface="Arial" panose="020B0604020202020204" pitchFamily="34" charset="0"/>
              </a:rPr>
              <a:t>(Zhang et al., 2014)</a:t>
            </a:r>
          </a:p>
        </p:txBody>
      </p:sp>
      <p:grpSp>
        <p:nvGrpSpPr>
          <p:cNvPr id="56" name="Group 55">
            <a:extLst>
              <a:ext uri="{FF2B5EF4-FFF2-40B4-BE49-F238E27FC236}">
                <a16:creationId xmlns:a16="http://schemas.microsoft.com/office/drawing/2014/main" id="{0CF39996-9F29-4F3B-9B24-B5A716557724}"/>
              </a:ext>
            </a:extLst>
          </p:cNvPr>
          <p:cNvGrpSpPr/>
          <p:nvPr/>
        </p:nvGrpSpPr>
        <p:grpSpPr>
          <a:xfrm>
            <a:off x="9222020" y="1420726"/>
            <a:ext cx="950681" cy="2236874"/>
            <a:chOff x="9220431" y="1346712"/>
            <a:chExt cx="950681" cy="2236874"/>
          </a:xfrm>
        </p:grpSpPr>
        <p:grpSp>
          <p:nvGrpSpPr>
            <p:cNvPr id="57" name="Group 56">
              <a:extLst>
                <a:ext uri="{FF2B5EF4-FFF2-40B4-BE49-F238E27FC236}">
                  <a16:creationId xmlns:a16="http://schemas.microsoft.com/office/drawing/2014/main" id="{EFCA9DC0-4E80-44D5-9765-54E91F5C3476}"/>
                </a:ext>
              </a:extLst>
            </p:cNvPr>
            <p:cNvGrpSpPr/>
            <p:nvPr/>
          </p:nvGrpSpPr>
          <p:grpSpPr>
            <a:xfrm>
              <a:off x="9514528" y="1575563"/>
              <a:ext cx="618484" cy="2008023"/>
              <a:chOff x="7611116" y="2487777"/>
              <a:chExt cx="618484" cy="2008023"/>
            </a:xfrm>
          </p:grpSpPr>
          <p:pic>
            <p:nvPicPr>
              <p:cNvPr id="59" name="Picture 58">
                <a:extLst>
                  <a:ext uri="{FF2B5EF4-FFF2-40B4-BE49-F238E27FC236}">
                    <a16:creationId xmlns:a16="http://schemas.microsoft.com/office/drawing/2014/main" id="{8DA73EEF-5AF8-42B0-853B-079340F9A548}"/>
                  </a:ext>
                </a:extLst>
              </p:cNvPr>
              <p:cNvPicPr>
                <a:picLocks/>
              </p:cNvPicPr>
              <p:nvPr/>
            </p:nvPicPr>
            <p:blipFill rotWithShape="1">
              <a:blip r:embed="rId4"/>
              <a:srcRect l="85300" t="26997" r="12634" b="16220"/>
              <a:stretch/>
            </p:blipFill>
            <p:spPr>
              <a:xfrm>
                <a:off x="7611116" y="2596967"/>
                <a:ext cx="228600" cy="1828800"/>
              </a:xfrm>
              <a:prstGeom prst="rect">
                <a:avLst/>
              </a:prstGeom>
              <a:ln>
                <a:solidFill>
                  <a:schemeClr val="tx1"/>
                </a:solidFill>
              </a:ln>
            </p:spPr>
          </p:pic>
          <p:sp>
            <p:nvSpPr>
              <p:cNvPr id="60" name="TextBox 62">
                <a:extLst>
                  <a:ext uri="{FF2B5EF4-FFF2-40B4-BE49-F238E27FC236}">
                    <a16:creationId xmlns:a16="http://schemas.microsoft.com/office/drawing/2014/main" id="{95474976-B132-40C5-9E7B-0493258367EC}"/>
                  </a:ext>
                </a:extLst>
              </p:cNvPr>
              <p:cNvSpPr txBox="1"/>
              <p:nvPr/>
            </p:nvSpPr>
            <p:spPr>
              <a:xfrm>
                <a:off x="7804968" y="4218801"/>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-70</a:t>
                </a:r>
              </a:p>
            </p:txBody>
          </p:sp>
          <p:sp>
            <p:nvSpPr>
              <p:cNvPr id="61" name="TextBox 63">
                <a:extLst>
                  <a:ext uri="{FF2B5EF4-FFF2-40B4-BE49-F238E27FC236}">
                    <a16:creationId xmlns:a16="http://schemas.microsoft.com/office/drawing/2014/main" id="{D1B1C0F4-1B62-4B0D-A6FF-E7BBE2E59B68}"/>
                  </a:ext>
                </a:extLst>
              </p:cNvPr>
              <p:cNvSpPr txBox="1"/>
              <p:nvPr/>
            </p:nvSpPr>
            <p:spPr>
              <a:xfrm>
                <a:off x="7804968" y="3798573"/>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-35</a:t>
                </a:r>
              </a:p>
            </p:txBody>
          </p:sp>
          <p:sp>
            <p:nvSpPr>
              <p:cNvPr id="62" name="TextBox 64">
                <a:extLst>
                  <a:ext uri="{FF2B5EF4-FFF2-40B4-BE49-F238E27FC236}">
                    <a16:creationId xmlns:a16="http://schemas.microsoft.com/office/drawing/2014/main" id="{A94EA4B9-B56B-458F-BF8C-477AF0555AEF}"/>
                  </a:ext>
                </a:extLst>
              </p:cNvPr>
              <p:cNvSpPr txBox="1"/>
              <p:nvPr/>
            </p:nvSpPr>
            <p:spPr>
              <a:xfrm>
                <a:off x="7804968" y="3351829"/>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0</a:t>
                </a:r>
              </a:p>
            </p:txBody>
          </p:sp>
          <p:sp>
            <p:nvSpPr>
              <p:cNvPr id="63" name="TextBox 65">
                <a:extLst>
                  <a:ext uri="{FF2B5EF4-FFF2-40B4-BE49-F238E27FC236}">
                    <a16:creationId xmlns:a16="http://schemas.microsoft.com/office/drawing/2014/main" id="{8DBDD441-D447-45B4-A859-AC0B937B5E4D}"/>
                  </a:ext>
                </a:extLst>
              </p:cNvPr>
              <p:cNvSpPr txBox="1"/>
              <p:nvPr/>
            </p:nvSpPr>
            <p:spPr>
              <a:xfrm>
                <a:off x="7804968" y="2487777"/>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70</a:t>
                </a:r>
              </a:p>
            </p:txBody>
          </p:sp>
          <p:sp>
            <p:nvSpPr>
              <p:cNvPr id="64" name="TextBox 66">
                <a:extLst>
                  <a:ext uri="{FF2B5EF4-FFF2-40B4-BE49-F238E27FC236}">
                    <a16:creationId xmlns:a16="http://schemas.microsoft.com/office/drawing/2014/main" id="{D33C463F-057B-4FF0-8EB9-F0C01F03E760}"/>
                  </a:ext>
                </a:extLst>
              </p:cNvPr>
              <p:cNvSpPr txBox="1"/>
              <p:nvPr/>
            </p:nvSpPr>
            <p:spPr>
              <a:xfrm>
                <a:off x="7804968" y="2918025"/>
                <a:ext cx="424632"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Times New Roman" pitchFamily="18" charset="0"/>
                  </a:rPr>
                  <a:t>35</a:t>
                </a:r>
              </a:p>
            </p:txBody>
          </p:sp>
        </p:grpSp>
        <p:sp>
          <p:nvSpPr>
            <p:cNvPr id="58" name="TextBox 61">
              <a:extLst>
                <a:ext uri="{FF2B5EF4-FFF2-40B4-BE49-F238E27FC236}">
                  <a16:creationId xmlns:a16="http://schemas.microsoft.com/office/drawing/2014/main" id="{12C5DEDE-24A9-45CF-8C69-512183B2A6E8}"/>
                </a:ext>
              </a:extLst>
            </p:cNvPr>
            <p:cNvSpPr txBox="1"/>
            <p:nvPr/>
          </p:nvSpPr>
          <p:spPr>
            <a:xfrm>
              <a:off x="9220431" y="1346712"/>
              <a:ext cx="95068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Times New Roman" pitchFamily="18" charset="0"/>
                </a:rPr>
                <a:t>Amplitude</a:t>
              </a:r>
            </a:p>
          </p:txBody>
        </p:sp>
      </p:grpSp>
      <p:sp>
        <p:nvSpPr>
          <p:cNvPr id="2" name="Slide Number Placeholder 1">
            <a:extLst>
              <a:ext uri="{FF2B5EF4-FFF2-40B4-BE49-F238E27FC236}">
                <a16:creationId xmlns:a16="http://schemas.microsoft.com/office/drawing/2014/main" id="{9942EE06-AA73-3503-665D-1D3608EAB9C8}"/>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13</a:t>
            </a:fld>
            <a:endParaRPr lang="en-US" dirty="0">
              <a:solidFill>
                <a:schemeClr val="tx1"/>
              </a:solidFill>
            </a:endParaRPr>
          </a:p>
        </p:txBody>
      </p:sp>
    </p:spTree>
    <p:extLst>
      <p:ext uri="{BB962C8B-B14F-4D97-AF65-F5344CB8AC3E}">
        <p14:creationId xmlns:p14="http://schemas.microsoft.com/office/powerpoint/2010/main" val="372452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2913162" y="1218685"/>
            <a:ext cx="6992838" cy="4420633"/>
            <a:chOff x="1389162" y="1218684"/>
            <a:chExt cx="6992838" cy="4420633"/>
          </a:xfrm>
        </p:grpSpPr>
        <p:grpSp>
          <p:nvGrpSpPr>
            <p:cNvPr id="5" name="Group 4"/>
            <p:cNvGrpSpPr/>
            <p:nvPr/>
          </p:nvGrpSpPr>
          <p:grpSpPr>
            <a:xfrm>
              <a:off x="1389162" y="1218684"/>
              <a:ext cx="6365677" cy="4420633"/>
              <a:chOff x="416123" y="885566"/>
              <a:chExt cx="6365677" cy="4420633"/>
            </a:xfrm>
          </p:grpSpPr>
          <p:pic>
            <p:nvPicPr>
              <p:cNvPr id="33" name="Picture 32"/>
              <p:cNvPicPr>
                <a:picLocks noChangeAspect="1"/>
              </p:cNvPicPr>
              <p:nvPr/>
            </p:nvPicPr>
            <p:blipFill>
              <a:blip r:embed="rId3"/>
              <a:stretch>
                <a:fillRect/>
              </a:stretch>
            </p:blipFill>
            <p:spPr>
              <a:xfrm flipH="1">
                <a:off x="1129065" y="1451608"/>
                <a:ext cx="5461406" cy="3735657"/>
              </a:xfrm>
              <a:prstGeom prst="rect">
                <a:avLst/>
              </a:prstGeom>
            </p:spPr>
          </p:pic>
          <p:grpSp>
            <p:nvGrpSpPr>
              <p:cNvPr id="3" name="Group 2"/>
              <p:cNvGrpSpPr/>
              <p:nvPr/>
            </p:nvGrpSpPr>
            <p:grpSpPr>
              <a:xfrm>
                <a:off x="416123" y="1143000"/>
                <a:ext cx="6365677" cy="4163199"/>
                <a:chOff x="416123" y="1143000"/>
                <a:chExt cx="6365677" cy="4163199"/>
              </a:xfrm>
            </p:grpSpPr>
            <p:sp>
              <p:nvSpPr>
                <p:cNvPr id="6" name="Rectangle 5"/>
                <p:cNvSpPr/>
                <p:nvPr/>
              </p:nvSpPr>
              <p:spPr>
                <a:xfrm>
                  <a:off x="1129064" y="1445883"/>
                  <a:ext cx="5461407" cy="37413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6" name="TextBox 15"/>
                <p:cNvSpPr txBox="1"/>
                <p:nvPr/>
              </p:nvSpPr>
              <p:spPr>
                <a:xfrm>
                  <a:off x="685800" y="2215967"/>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0.5</a:t>
                  </a:r>
                </a:p>
              </p:txBody>
            </p:sp>
            <p:sp>
              <p:nvSpPr>
                <p:cNvPr id="17" name="TextBox 16"/>
                <p:cNvSpPr txBox="1"/>
                <p:nvPr/>
              </p:nvSpPr>
              <p:spPr>
                <a:xfrm>
                  <a:off x="685800" y="32004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1.0</a:t>
                  </a:r>
                </a:p>
              </p:txBody>
            </p:sp>
            <p:sp>
              <p:nvSpPr>
                <p:cNvPr id="18" name="TextBox 17"/>
                <p:cNvSpPr txBox="1"/>
                <p:nvPr/>
              </p:nvSpPr>
              <p:spPr>
                <a:xfrm>
                  <a:off x="685800" y="50292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2.0</a:t>
                  </a:r>
                </a:p>
              </p:txBody>
            </p:sp>
            <p:sp>
              <p:nvSpPr>
                <p:cNvPr id="19" name="TextBox 18"/>
                <p:cNvSpPr txBox="1"/>
                <p:nvPr/>
              </p:nvSpPr>
              <p:spPr>
                <a:xfrm>
                  <a:off x="685800" y="41148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a:t>
                  </a:r>
                </a:p>
              </p:txBody>
            </p:sp>
            <p:sp>
              <p:nvSpPr>
                <p:cNvPr id="20" name="TextBox 19"/>
                <p:cNvSpPr txBox="1"/>
                <p:nvPr/>
              </p:nvSpPr>
              <p:spPr>
                <a:xfrm>
                  <a:off x="685800" y="1411521"/>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cxnSp>
              <p:nvCxnSpPr>
                <p:cNvPr id="21" name="Straight Connector 20"/>
                <p:cNvCxnSpPr/>
                <p:nvPr/>
              </p:nvCxnSpPr>
              <p:spPr>
                <a:xfrm rot="16200000" flipV="1">
                  <a:off x="1088136" y="1417320"/>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1088136" y="2350008"/>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1088136" y="3282696"/>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V="1">
                  <a:off x="1088136" y="4215384"/>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V="1">
                  <a:off x="1088136" y="5148072"/>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90600" y="11430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a:t>
                  </a:r>
                </a:p>
              </p:txBody>
            </p:sp>
            <p:sp>
              <p:nvSpPr>
                <p:cNvPr id="27" name="TextBox 26"/>
                <p:cNvSpPr txBox="1"/>
                <p:nvPr/>
              </p:nvSpPr>
              <p:spPr>
                <a:xfrm>
                  <a:off x="2286000" y="1143000"/>
                  <a:ext cx="529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30</a:t>
                  </a:r>
                </a:p>
              </p:txBody>
            </p:sp>
            <p:cxnSp>
              <p:nvCxnSpPr>
                <p:cNvPr id="29" name="Straight Connector 28"/>
                <p:cNvCxnSpPr/>
                <p:nvPr/>
              </p:nvCxnSpPr>
              <p:spPr>
                <a:xfrm flipV="1">
                  <a:off x="1124712"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86580"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854544"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590471"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222508"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653962" y="1143000"/>
                  <a:ext cx="426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60</a:t>
                  </a:r>
                </a:p>
              </p:txBody>
            </p:sp>
            <p:sp>
              <p:nvSpPr>
                <p:cNvPr id="37" name="TextBox 36"/>
                <p:cNvSpPr txBox="1"/>
                <p:nvPr/>
              </p:nvSpPr>
              <p:spPr>
                <a:xfrm>
                  <a:off x="5010118" y="1143000"/>
                  <a:ext cx="4000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a:t>
                  </a:r>
                </a:p>
              </p:txBody>
            </p:sp>
            <p:sp>
              <p:nvSpPr>
                <p:cNvPr id="38" name="TextBox 37"/>
                <p:cNvSpPr txBox="1"/>
                <p:nvPr/>
              </p:nvSpPr>
              <p:spPr>
                <a:xfrm>
                  <a:off x="6366274" y="1143000"/>
                  <a:ext cx="415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a:t>
                  </a:r>
                </a:p>
              </p:txBody>
            </p:sp>
            <p:sp>
              <p:nvSpPr>
                <p:cNvPr id="39" name="TextBox 38"/>
                <p:cNvSpPr txBox="1"/>
                <p:nvPr/>
              </p:nvSpPr>
              <p:spPr>
                <a:xfrm rot="16200000">
                  <a:off x="173623" y="286366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t</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 (s)</a:t>
                  </a:r>
                </a:p>
              </p:txBody>
            </p:sp>
          </p:grpSp>
          <p:sp>
            <p:nvSpPr>
              <p:cNvPr id="2" name="TextBox 1"/>
              <p:cNvSpPr txBox="1"/>
              <p:nvPr/>
            </p:nvSpPr>
            <p:spPr>
              <a:xfrm>
                <a:off x="3385443" y="885566"/>
                <a:ext cx="11466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CDP Number</a:t>
                </a:r>
              </a:p>
            </p:txBody>
          </p:sp>
        </p:grpSp>
        <p:grpSp>
          <p:nvGrpSpPr>
            <p:cNvPr id="36" name="Group 35"/>
            <p:cNvGrpSpPr/>
            <p:nvPr/>
          </p:nvGrpSpPr>
          <p:grpSpPr>
            <a:xfrm>
              <a:off x="7577667" y="2367633"/>
              <a:ext cx="804333" cy="2128167"/>
              <a:chOff x="7577667" y="2367633"/>
              <a:chExt cx="804333" cy="2128167"/>
            </a:xfrm>
          </p:grpSpPr>
          <p:pic>
            <p:nvPicPr>
              <p:cNvPr id="40" name="Picture 39"/>
              <p:cNvPicPr>
                <a:picLocks/>
              </p:cNvPicPr>
              <p:nvPr/>
            </p:nvPicPr>
            <p:blipFill rotWithShape="1">
              <a:blip r:embed="rId4"/>
              <a:srcRect l="12727" t="4405" r="67273" b="1484"/>
              <a:stretch/>
            </p:blipFill>
            <p:spPr>
              <a:xfrm>
                <a:off x="7620000" y="2578607"/>
                <a:ext cx="292608" cy="1819656"/>
              </a:xfrm>
              <a:prstGeom prst="rect">
                <a:avLst/>
              </a:prstGeom>
            </p:spPr>
          </p:pic>
          <p:grpSp>
            <p:nvGrpSpPr>
              <p:cNvPr id="41" name="Group 40"/>
              <p:cNvGrpSpPr/>
              <p:nvPr/>
            </p:nvGrpSpPr>
            <p:grpSpPr>
              <a:xfrm>
                <a:off x="7577667" y="2367633"/>
                <a:ext cx="804333" cy="2128167"/>
                <a:chOff x="7924800" y="2139033"/>
                <a:chExt cx="804333" cy="2128167"/>
              </a:xfrm>
            </p:grpSpPr>
            <p:sp>
              <p:nvSpPr>
                <p:cNvPr id="42" name="TextBox 41"/>
                <p:cNvSpPr txBox="1"/>
                <p:nvPr/>
              </p:nvSpPr>
              <p:spPr>
                <a:xfrm>
                  <a:off x="8153400" y="3990201"/>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9000</a:t>
                  </a:r>
                </a:p>
              </p:txBody>
            </p:sp>
            <p:sp>
              <p:nvSpPr>
                <p:cNvPr id="43" name="TextBox 42"/>
                <p:cNvSpPr txBox="1"/>
                <p:nvPr/>
              </p:nvSpPr>
              <p:spPr>
                <a:xfrm>
                  <a:off x="8153400" y="3134638"/>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12000</a:t>
                  </a:r>
                </a:p>
              </p:txBody>
            </p:sp>
            <p:sp>
              <p:nvSpPr>
                <p:cNvPr id="44" name="TextBox 43"/>
                <p:cNvSpPr txBox="1"/>
                <p:nvPr/>
              </p:nvSpPr>
              <p:spPr>
                <a:xfrm>
                  <a:off x="8153400" y="2286000"/>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15000</a:t>
                  </a:r>
                </a:p>
              </p:txBody>
            </p:sp>
            <p:sp>
              <p:nvSpPr>
                <p:cNvPr id="45" name="TextBox 44"/>
                <p:cNvSpPr txBox="1"/>
                <p:nvPr/>
              </p:nvSpPr>
              <p:spPr>
                <a:xfrm>
                  <a:off x="7924800" y="2139033"/>
                  <a:ext cx="38883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ft/s</a:t>
                  </a:r>
                </a:p>
              </p:txBody>
            </p:sp>
          </p:grpSp>
        </p:grpSp>
      </p:grpSp>
      <p:sp>
        <p:nvSpPr>
          <p:cNvPr id="46" name="Rectangle 45"/>
          <p:cNvSpPr/>
          <p:nvPr/>
        </p:nvSpPr>
        <p:spPr>
          <a:xfrm>
            <a:off x="2923101" y="1218683"/>
            <a:ext cx="6967728" cy="44206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8" name="TextBox 47"/>
          <p:cNvSpPr txBox="1"/>
          <p:nvPr/>
        </p:nvSpPr>
        <p:spPr>
          <a:xfrm>
            <a:off x="15920" y="66160"/>
            <a:ext cx="12176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Conventional velocity analysis of migrated gathers (20 x 20 grid)</a:t>
            </a:r>
          </a:p>
        </p:txBody>
      </p:sp>
      <p:sp>
        <p:nvSpPr>
          <p:cNvPr id="49" name="Rectangle 48"/>
          <p:cNvSpPr/>
          <p:nvPr/>
        </p:nvSpPr>
        <p:spPr>
          <a:xfrm>
            <a:off x="9845503" y="6457845"/>
            <a:ext cx="2191882"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ea typeface="+mn-ea"/>
                <a:cs typeface="Arial" panose="020B0604020202020204" pitchFamily="34" charset="0"/>
              </a:rPr>
              <a:t>(Zhang et al., 2014)</a:t>
            </a:r>
          </a:p>
        </p:txBody>
      </p:sp>
      <p:sp>
        <p:nvSpPr>
          <p:cNvPr id="4" name="Slide Number Placeholder 3">
            <a:extLst>
              <a:ext uri="{FF2B5EF4-FFF2-40B4-BE49-F238E27FC236}">
                <a16:creationId xmlns:a16="http://schemas.microsoft.com/office/drawing/2014/main" id="{2479E532-FC88-2BFE-5274-750430F1EDFE}"/>
              </a:ext>
            </a:extLst>
          </p:cNvPr>
          <p:cNvSpPr>
            <a:spLocks noGrp="1"/>
          </p:cNvSpPr>
          <p:nvPr>
            <p:ph type="sldNum" sz="quarter" idx="12"/>
          </p:nvPr>
        </p:nvSpPr>
        <p:spPr/>
        <p:txBody>
          <a:bodyPr/>
          <a:lstStyle/>
          <a:p>
            <a:r>
              <a:rPr lang="en-US"/>
              <a:t>10e-</a:t>
            </a:r>
            <a:fld id="{E84294E7-870A-4591-A028-E1914D91E07F}" type="slidenum">
              <a:rPr lang="en-US" smtClean="0"/>
              <a:pPr/>
              <a:t>14</a:t>
            </a:fld>
            <a:endParaRPr lang="en-US" dirty="0"/>
          </a:p>
        </p:txBody>
      </p:sp>
    </p:spTree>
    <p:extLst>
      <p:ext uri="{BB962C8B-B14F-4D97-AF65-F5344CB8AC3E}">
        <p14:creationId xmlns:p14="http://schemas.microsoft.com/office/powerpoint/2010/main" val="3287332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2913162" y="1218685"/>
            <a:ext cx="6992838" cy="4420633"/>
            <a:chOff x="1389162" y="1218684"/>
            <a:chExt cx="6992838" cy="4420633"/>
          </a:xfrm>
        </p:grpSpPr>
        <p:grpSp>
          <p:nvGrpSpPr>
            <p:cNvPr id="2" name="Group 1"/>
            <p:cNvGrpSpPr/>
            <p:nvPr/>
          </p:nvGrpSpPr>
          <p:grpSpPr>
            <a:xfrm>
              <a:off x="1389162" y="1218684"/>
              <a:ext cx="6365677" cy="4420633"/>
              <a:chOff x="416123" y="885566"/>
              <a:chExt cx="6365677" cy="4420633"/>
            </a:xfrm>
          </p:grpSpPr>
          <p:pic>
            <p:nvPicPr>
              <p:cNvPr id="31" name="Picture 30"/>
              <p:cNvPicPr>
                <a:picLocks noChangeAspect="1"/>
              </p:cNvPicPr>
              <p:nvPr/>
            </p:nvPicPr>
            <p:blipFill rotWithShape="1">
              <a:blip r:embed="rId3"/>
              <a:srcRect r="190"/>
              <a:stretch/>
            </p:blipFill>
            <p:spPr>
              <a:xfrm flipH="1">
                <a:off x="1133856" y="1453896"/>
                <a:ext cx="5468112" cy="3747333"/>
              </a:xfrm>
              <a:prstGeom prst="rect">
                <a:avLst/>
              </a:prstGeom>
            </p:spPr>
          </p:pic>
          <p:grpSp>
            <p:nvGrpSpPr>
              <p:cNvPr id="34" name="Group 33"/>
              <p:cNvGrpSpPr/>
              <p:nvPr/>
            </p:nvGrpSpPr>
            <p:grpSpPr>
              <a:xfrm>
                <a:off x="416123" y="885566"/>
                <a:ext cx="6365677" cy="4420633"/>
                <a:chOff x="416123" y="885566"/>
                <a:chExt cx="6365677" cy="4420633"/>
              </a:xfrm>
            </p:grpSpPr>
            <p:grpSp>
              <p:nvGrpSpPr>
                <p:cNvPr id="35" name="Group 34"/>
                <p:cNvGrpSpPr/>
                <p:nvPr/>
              </p:nvGrpSpPr>
              <p:grpSpPr>
                <a:xfrm>
                  <a:off x="416123" y="1143000"/>
                  <a:ext cx="6365677" cy="4163199"/>
                  <a:chOff x="416123" y="1143000"/>
                  <a:chExt cx="6365677" cy="4163199"/>
                </a:xfrm>
              </p:grpSpPr>
              <p:sp>
                <p:nvSpPr>
                  <p:cNvPr id="37" name="Rectangle 36"/>
                  <p:cNvSpPr/>
                  <p:nvPr/>
                </p:nvSpPr>
                <p:spPr>
                  <a:xfrm>
                    <a:off x="1129064" y="1445883"/>
                    <a:ext cx="5461407" cy="37413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38" name="TextBox 37"/>
                  <p:cNvSpPr txBox="1"/>
                  <p:nvPr/>
                </p:nvSpPr>
                <p:spPr>
                  <a:xfrm>
                    <a:off x="685800" y="2215967"/>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0.5</a:t>
                    </a:r>
                  </a:p>
                </p:txBody>
              </p:sp>
              <p:sp>
                <p:nvSpPr>
                  <p:cNvPr id="39" name="TextBox 38"/>
                  <p:cNvSpPr txBox="1"/>
                  <p:nvPr/>
                </p:nvSpPr>
                <p:spPr>
                  <a:xfrm>
                    <a:off x="685800" y="32004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1.0</a:t>
                    </a:r>
                  </a:p>
                </p:txBody>
              </p:sp>
              <p:sp>
                <p:nvSpPr>
                  <p:cNvPr id="40" name="TextBox 39"/>
                  <p:cNvSpPr txBox="1"/>
                  <p:nvPr/>
                </p:nvSpPr>
                <p:spPr>
                  <a:xfrm>
                    <a:off x="685800" y="50292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2.0</a:t>
                    </a:r>
                  </a:p>
                </p:txBody>
              </p:sp>
              <p:sp>
                <p:nvSpPr>
                  <p:cNvPr id="41" name="TextBox 40"/>
                  <p:cNvSpPr txBox="1"/>
                  <p:nvPr/>
                </p:nvSpPr>
                <p:spPr>
                  <a:xfrm>
                    <a:off x="685800" y="41148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a:t>
                    </a:r>
                  </a:p>
                </p:txBody>
              </p:sp>
              <p:sp>
                <p:nvSpPr>
                  <p:cNvPr id="42" name="TextBox 41"/>
                  <p:cNvSpPr txBox="1"/>
                  <p:nvPr/>
                </p:nvSpPr>
                <p:spPr>
                  <a:xfrm>
                    <a:off x="685800" y="1411521"/>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cxnSp>
                <p:nvCxnSpPr>
                  <p:cNvPr id="43" name="Straight Connector 42"/>
                  <p:cNvCxnSpPr/>
                  <p:nvPr/>
                </p:nvCxnSpPr>
                <p:spPr>
                  <a:xfrm rot="16200000" flipV="1">
                    <a:off x="1088136" y="1417320"/>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V="1">
                    <a:off x="1088136" y="2350008"/>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V="1">
                    <a:off x="1088136" y="3282696"/>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V="1">
                    <a:off x="1088136" y="4215384"/>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V="1">
                    <a:off x="1088136" y="5148072"/>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90600" y="11430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a:t>
                    </a:r>
                  </a:p>
                </p:txBody>
              </p:sp>
              <p:sp>
                <p:nvSpPr>
                  <p:cNvPr id="49" name="TextBox 48"/>
                  <p:cNvSpPr txBox="1"/>
                  <p:nvPr/>
                </p:nvSpPr>
                <p:spPr>
                  <a:xfrm>
                    <a:off x="2286000" y="1143000"/>
                    <a:ext cx="529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30</a:t>
                    </a:r>
                  </a:p>
                </p:txBody>
              </p:sp>
              <p:cxnSp>
                <p:nvCxnSpPr>
                  <p:cNvPr id="50" name="Straight Connector 49"/>
                  <p:cNvCxnSpPr/>
                  <p:nvPr/>
                </p:nvCxnSpPr>
                <p:spPr>
                  <a:xfrm flipV="1">
                    <a:off x="1124712"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486580"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854544"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590471"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222508"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653962" y="1143000"/>
                    <a:ext cx="426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60</a:t>
                    </a:r>
                  </a:p>
                </p:txBody>
              </p:sp>
              <p:sp>
                <p:nvSpPr>
                  <p:cNvPr id="56" name="TextBox 55"/>
                  <p:cNvSpPr txBox="1"/>
                  <p:nvPr/>
                </p:nvSpPr>
                <p:spPr>
                  <a:xfrm>
                    <a:off x="5010118" y="1143000"/>
                    <a:ext cx="4000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a:t>
                    </a:r>
                  </a:p>
                </p:txBody>
              </p:sp>
              <p:sp>
                <p:nvSpPr>
                  <p:cNvPr id="57" name="TextBox 56"/>
                  <p:cNvSpPr txBox="1"/>
                  <p:nvPr/>
                </p:nvSpPr>
                <p:spPr>
                  <a:xfrm>
                    <a:off x="6366274" y="1143000"/>
                    <a:ext cx="415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a:t>
                    </a:r>
                  </a:p>
                </p:txBody>
              </p:sp>
              <p:sp>
                <p:nvSpPr>
                  <p:cNvPr id="58" name="TextBox 57"/>
                  <p:cNvSpPr txBox="1"/>
                  <p:nvPr/>
                </p:nvSpPr>
                <p:spPr>
                  <a:xfrm rot="16200000">
                    <a:off x="173623" y="286366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t</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 (s)</a:t>
                    </a:r>
                  </a:p>
                </p:txBody>
              </p:sp>
            </p:grpSp>
            <p:sp>
              <p:nvSpPr>
                <p:cNvPr id="36" name="TextBox 35"/>
                <p:cNvSpPr txBox="1"/>
                <p:nvPr/>
              </p:nvSpPr>
              <p:spPr>
                <a:xfrm>
                  <a:off x="3385443" y="885566"/>
                  <a:ext cx="11466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CDP Number</a:t>
                  </a:r>
                </a:p>
              </p:txBody>
            </p:sp>
          </p:grpSp>
        </p:grpSp>
        <p:grpSp>
          <p:nvGrpSpPr>
            <p:cNvPr id="74" name="Group 73"/>
            <p:cNvGrpSpPr/>
            <p:nvPr/>
          </p:nvGrpSpPr>
          <p:grpSpPr>
            <a:xfrm>
              <a:off x="7338908" y="2286899"/>
              <a:ext cx="1043092" cy="2208901"/>
              <a:chOff x="7686041" y="2058299"/>
              <a:chExt cx="1043092" cy="2208901"/>
            </a:xfrm>
          </p:grpSpPr>
          <p:pic>
            <p:nvPicPr>
              <p:cNvPr id="75" name="Picture 74"/>
              <p:cNvPicPr>
                <a:picLocks/>
              </p:cNvPicPr>
              <p:nvPr/>
            </p:nvPicPr>
            <p:blipFill rotWithShape="1">
              <a:blip r:embed="rId4"/>
              <a:srcRect l="8993" t="4941" r="73727" b="1851"/>
              <a:stretch/>
            </p:blipFill>
            <p:spPr>
              <a:xfrm>
                <a:off x="8001001" y="2362200"/>
                <a:ext cx="246888" cy="1804942"/>
              </a:xfrm>
              <a:prstGeom prst="rect">
                <a:avLst/>
              </a:prstGeom>
            </p:spPr>
          </p:pic>
          <p:sp>
            <p:nvSpPr>
              <p:cNvPr id="76" name="TextBox 75"/>
              <p:cNvSpPr txBox="1"/>
              <p:nvPr/>
            </p:nvSpPr>
            <p:spPr>
              <a:xfrm>
                <a:off x="8153400" y="3990201"/>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11000</a:t>
                </a:r>
              </a:p>
            </p:txBody>
          </p:sp>
          <p:sp>
            <p:nvSpPr>
              <p:cNvPr id="77" name="TextBox 76"/>
              <p:cNvSpPr txBox="1"/>
              <p:nvPr/>
            </p:nvSpPr>
            <p:spPr>
              <a:xfrm>
                <a:off x="8153400" y="3134638"/>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15000</a:t>
                </a:r>
              </a:p>
            </p:txBody>
          </p:sp>
          <p:sp>
            <p:nvSpPr>
              <p:cNvPr id="78" name="TextBox 77"/>
              <p:cNvSpPr txBox="1"/>
              <p:nvPr/>
            </p:nvSpPr>
            <p:spPr>
              <a:xfrm>
                <a:off x="8153400" y="2286000"/>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19000</a:t>
                </a:r>
              </a:p>
            </p:txBody>
          </p:sp>
          <p:sp>
            <p:nvSpPr>
              <p:cNvPr id="79" name="TextBox 78"/>
              <p:cNvSpPr txBox="1"/>
              <p:nvPr/>
            </p:nvSpPr>
            <p:spPr>
              <a:xfrm>
                <a:off x="7686041" y="2058299"/>
                <a:ext cx="68884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ft/s</a:t>
                </a:r>
              </a:p>
            </p:txBody>
          </p:sp>
        </p:grpSp>
      </p:grpSp>
      <p:sp>
        <p:nvSpPr>
          <p:cNvPr id="80" name="Rectangle 79"/>
          <p:cNvSpPr/>
          <p:nvPr/>
        </p:nvSpPr>
        <p:spPr>
          <a:xfrm>
            <a:off x="2923101" y="1218683"/>
            <a:ext cx="6967728" cy="44206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60" name="TextBox 59"/>
          <p:cNvSpPr txBox="1"/>
          <p:nvPr/>
        </p:nvSpPr>
        <p:spPr>
          <a:xfrm>
            <a:off x="15920" y="47232"/>
            <a:ext cx="5371342"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Corresponding interval velocity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endParaRPr>
          </a:p>
        </p:txBody>
      </p:sp>
      <p:sp>
        <p:nvSpPr>
          <p:cNvPr id="61" name="Rectangle 60"/>
          <p:cNvSpPr/>
          <p:nvPr/>
        </p:nvSpPr>
        <p:spPr>
          <a:xfrm>
            <a:off x="10000118" y="6457845"/>
            <a:ext cx="2191882"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ea typeface="+mn-ea"/>
                <a:cs typeface="Arial" panose="020B0604020202020204" pitchFamily="34" charset="0"/>
              </a:rPr>
              <a:t>(Zhang et al., 2014)</a:t>
            </a:r>
          </a:p>
        </p:txBody>
      </p:sp>
      <p:sp>
        <p:nvSpPr>
          <p:cNvPr id="4" name="Slide Number Placeholder 3">
            <a:extLst>
              <a:ext uri="{FF2B5EF4-FFF2-40B4-BE49-F238E27FC236}">
                <a16:creationId xmlns:a16="http://schemas.microsoft.com/office/drawing/2014/main" id="{1FC69CB2-9CC4-FC11-50B2-FCEF44747F6B}"/>
              </a:ext>
            </a:extLst>
          </p:cNvPr>
          <p:cNvSpPr>
            <a:spLocks noGrp="1"/>
          </p:cNvSpPr>
          <p:nvPr>
            <p:ph type="sldNum" sz="quarter" idx="12"/>
          </p:nvPr>
        </p:nvSpPr>
        <p:spPr/>
        <p:txBody>
          <a:bodyPr/>
          <a:lstStyle/>
          <a:p>
            <a:r>
              <a:rPr lang="en-US"/>
              <a:t>10e-</a:t>
            </a:r>
            <a:fld id="{E84294E7-870A-4591-A028-E1914D91E07F}" type="slidenum">
              <a:rPr lang="en-US" smtClean="0"/>
              <a:pPr/>
              <a:t>15</a:t>
            </a:fld>
            <a:endParaRPr lang="en-US" dirty="0"/>
          </a:p>
        </p:txBody>
      </p:sp>
    </p:spTree>
    <p:extLst>
      <p:ext uri="{BB962C8B-B14F-4D97-AF65-F5344CB8AC3E}">
        <p14:creationId xmlns:p14="http://schemas.microsoft.com/office/powerpoint/2010/main" val="3917348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2913163" y="1218685"/>
            <a:ext cx="6365677" cy="4420633"/>
            <a:chOff x="416123" y="885566"/>
            <a:chExt cx="6365677" cy="4420633"/>
          </a:xfrm>
        </p:grpSpPr>
        <p:pic>
          <p:nvPicPr>
            <p:cNvPr id="3" name="Picture 2"/>
            <p:cNvPicPr>
              <a:picLocks noChangeAspect="1"/>
            </p:cNvPicPr>
            <p:nvPr/>
          </p:nvPicPr>
          <p:blipFill>
            <a:blip r:embed="rId3"/>
            <a:stretch>
              <a:fillRect/>
            </a:stretch>
          </p:blipFill>
          <p:spPr>
            <a:xfrm>
              <a:off x="1133856" y="1453896"/>
              <a:ext cx="5471524" cy="3740381"/>
            </a:xfrm>
            <a:prstGeom prst="rect">
              <a:avLst/>
            </a:prstGeom>
          </p:spPr>
        </p:pic>
        <p:grpSp>
          <p:nvGrpSpPr>
            <p:cNvPr id="5" name="Group 4"/>
            <p:cNvGrpSpPr/>
            <p:nvPr/>
          </p:nvGrpSpPr>
          <p:grpSpPr>
            <a:xfrm>
              <a:off x="416123" y="885566"/>
              <a:ext cx="6365677" cy="4420633"/>
              <a:chOff x="416123" y="885566"/>
              <a:chExt cx="6365677" cy="4420633"/>
            </a:xfrm>
          </p:grpSpPr>
          <p:grpSp>
            <p:nvGrpSpPr>
              <p:cNvPr id="6" name="Group 5"/>
              <p:cNvGrpSpPr/>
              <p:nvPr/>
            </p:nvGrpSpPr>
            <p:grpSpPr>
              <a:xfrm>
                <a:off x="416123" y="1143000"/>
                <a:ext cx="6365677" cy="4163199"/>
                <a:chOff x="416123" y="1143000"/>
                <a:chExt cx="6365677" cy="4163199"/>
              </a:xfrm>
            </p:grpSpPr>
            <p:sp>
              <p:nvSpPr>
                <p:cNvPr id="8" name="Rectangle 7"/>
                <p:cNvSpPr/>
                <p:nvPr/>
              </p:nvSpPr>
              <p:spPr>
                <a:xfrm>
                  <a:off x="1129064" y="1445883"/>
                  <a:ext cx="5461407" cy="37413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9" name="TextBox 8"/>
                <p:cNvSpPr txBox="1"/>
                <p:nvPr/>
              </p:nvSpPr>
              <p:spPr>
                <a:xfrm>
                  <a:off x="685800" y="2215967"/>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0.5</a:t>
                  </a:r>
                </a:p>
              </p:txBody>
            </p:sp>
            <p:sp>
              <p:nvSpPr>
                <p:cNvPr id="10" name="TextBox 9"/>
                <p:cNvSpPr txBox="1"/>
                <p:nvPr/>
              </p:nvSpPr>
              <p:spPr>
                <a:xfrm>
                  <a:off x="685800" y="32004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1.0</a:t>
                  </a:r>
                </a:p>
              </p:txBody>
            </p:sp>
            <p:sp>
              <p:nvSpPr>
                <p:cNvPr id="11" name="TextBox 10"/>
                <p:cNvSpPr txBox="1"/>
                <p:nvPr/>
              </p:nvSpPr>
              <p:spPr>
                <a:xfrm>
                  <a:off x="685800" y="50292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2.0</a:t>
                  </a:r>
                </a:p>
              </p:txBody>
            </p:sp>
            <p:sp>
              <p:nvSpPr>
                <p:cNvPr id="12" name="TextBox 11"/>
                <p:cNvSpPr txBox="1"/>
                <p:nvPr/>
              </p:nvSpPr>
              <p:spPr>
                <a:xfrm>
                  <a:off x="685800" y="41148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1.5</a:t>
                  </a:r>
                </a:p>
              </p:txBody>
            </p:sp>
            <p:sp>
              <p:nvSpPr>
                <p:cNvPr id="13" name="TextBox 12"/>
                <p:cNvSpPr txBox="1"/>
                <p:nvPr/>
              </p:nvSpPr>
              <p:spPr>
                <a:xfrm>
                  <a:off x="685800" y="1411521"/>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0.0</a:t>
                  </a:r>
                </a:p>
              </p:txBody>
            </p:sp>
            <p:cxnSp>
              <p:nvCxnSpPr>
                <p:cNvPr id="14" name="Straight Connector 13"/>
                <p:cNvCxnSpPr/>
                <p:nvPr/>
              </p:nvCxnSpPr>
              <p:spPr>
                <a:xfrm rot="16200000" flipV="1">
                  <a:off x="1088136" y="1417320"/>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V="1">
                  <a:off x="1088136" y="2350008"/>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1088136" y="3282696"/>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V="1">
                  <a:off x="1088136" y="4215384"/>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1088136" y="5148072"/>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90600" y="11430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1</a:t>
                  </a:r>
                </a:p>
              </p:txBody>
            </p:sp>
            <p:sp>
              <p:nvSpPr>
                <p:cNvPr id="20" name="TextBox 19"/>
                <p:cNvSpPr txBox="1"/>
                <p:nvPr/>
              </p:nvSpPr>
              <p:spPr>
                <a:xfrm>
                  <a:off x="2286000" y="1143000"/>
                  <a:ext cx="529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30</a:t>
                  </a:r>
                </a:p>
              </p:txBody>
            </p:sp>
            <p:cxnSp>
              <p:nvCxnSpPr>
                <p:cNvPr id="21" name="Straight Connector 20"/>
                <p:cNvCxnSpPr/>
                <p:nvPr/>
              </p:nvCxnSpPr>
              <p:spPr>
                <a:xfrm flipV="1">
                  <a:off x="1124712"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486580"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854544"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590471"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222508"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653962" y="1143000"/>
                  <a:ext cx="426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60</a:t>
                  </a:r>
                </a:p>
              </p:txBody>
            </p:sp>
            <p:sp>
              <p:nvSpPr>
                <p:cNvPr id="27" name="TextBox 26"/>
                <p:cNvSpPr txBox="1"/>
                <p:nvPr/>
              </p:nvSpPr>
              <p:spPr>
                <a:xfrm>
                  <a:off x="5010118" y="1143000"/>
                  <a:ext cx="4000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90</a:t>
                  </a:r>
                </a:p>
              </p:txBody>
            </p:sp>
            <p:sp>
              <p:nvSpPr>
                <p:cNvPr id="28" name="TextBox 27"/>
                <p:cNvSpPr txBox="1"/>
                <p:nvPr/>
              </p:nvSpPr>
              <p:spPr>
                <a:xfrm>
                  <a:off x="6366274" y="1143000"/>
                  <a:ext cx="415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120</a:t>
                  </a:r>
                </a:p>
              </p:txBody>
            </p:sp>
            <p:sp>
              <p:nvSpPr>
                <p:cNvPr id="29" name="TextBox 28"/>
                <p:cNvSpPr txBox="1"/>
                <p:nvPr/>
              </p:nvSpPr>
              <p:spPr>
                <a:xfrm rot="16200000">
                  <a:off x="173623" y="286366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ea typeface="+mn-ea"/>
                      <a:cs typeface="Times New Roman" pitchFamily="18" charset="0"/>
                    </a:rPr>
                    <a:t>t</a:t>
                  </a:r>
                  <a:r>
                    <a:rPr kumimoji="0" lang="en-US" sz="1200" b="0" i="0" u="none" strike="noStrike" kern="1200" cap="none" spc="0" normalizeH="0" baseline="-25000" noProof="0" dirty="0">
                      <a:ln>
                        <a:noFill/>
                      </a:ln>
                      <a:solidFill>
                        <a:prstClr val="white"/>
                      </a:solidFill>
                      <a:effectLst/>
                      <a:uLnTx/>
                      <a:uFillTx/>
                      <a:ea typeface="+mn-ea"/>
                      <a:cs typeface="Times New Roman" pitchFamily="18" charset="0"/>
                    </a:rPr>
                    <a:t>0</a:t>
                  </a: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 (s)</a:t>
                  </a:r>
                </a:p>
              </p:txBody>
            </p:sp>
          </p:grpSp>
          <p:sp>
            <p:nvSpPr>
              <p:cNvPr id="7" name="TextBox 6"/>
              <p:cNvSpPr txBox="1"/>
              <p:nvPr/>
            </p:nvSpPr>
            <p:spPr>
              <a:xfrm>
                <a:off x="3385443" y="885566"/>
                <a:ext cx="11466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anose="02020603050405020304" pitchFamily="18" charset="0"/>
                  </a:rPr>
                  <a:t>CDP Number</a:t>
                </a:r>
              </a:p>
            </p:txBody>
          </p:sp>
        </p:grpSp>
      </p:grpSp>
      <p:sp>
        <p:nvSpPr>
          <p:cNvPr id="30" name="Rectangle 29"/>
          <p:cNvSpPr/>
          <p:nvPr/>
        </p:nvSpPr>
        <p:spPr>
          <a:xfrm>
            <a:off x="2923101" y="1218683"/>
            <a:ext cx="6830568" cy="44206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31" name="Group 30"/>
          <p:cNvGrpSpPr/>
          <p:nvPr/>
        </p:nvGrpSpPr>
        <p:grpSpPr>
          <a:xfrm>
            <a:off x="9176568" y="2487778"/>
            <a:ext cx="577032" cy="2008023"/>
            <a:chOff x="7652568" y="2487777"/>
            <a:chExt cx="577032" cy="2008023"/>
          </a:xfrm>
        </p:grpSpPr>
        <p:pic>
          <p:nvPicPr>
            <p:cNvPr id="32" name="Picture 31"/>
            <p:cNvPicPr>
              <a:picLocks/>
            </p:cNvPicPr>
            <p:nvPr/>
          </p:nvPicPr>
          <p:blipFill rotWithShape="1">
            <a:blip r:embed="rId4"/>
            <a:srcRect l="83823" t="26997" r="10437" b="16220"/>
            <a:stretch/>
          </p:blipFill>
          <p:spPr>
            <a:xfrm>
              <a:off x="7652568" y="2597324"/>
              <a:ext cx="246888" cy="1790614"/>
            </a:xfrm>
            <a:prstGeom prst="rect">
              <a:avLst/>
            </a:prstGeom>
          </p:spPr>
        </p:pic>
        <p:sp>
          <p:nvSpPr>
            <p:cNvPr id="33" name="TextBox 32"/>
            <p:cNvSpPr txBox="1"/>
            <p:nvPr/>
          </p:nvSpPr>
          <p:spPr>
            <a:xfrm>
              <a:off x="7804968" y="4218801"/>
              <a:ext cx="42463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-70</a:t>
              </a:r>
            </a:p>
          </p:txBody>
        </p:sp>
        <p:sp>
          <p:nvSpPr>
            <p:cNvPr id="34" name="TextBox 33"/>
            <p:cNvSpPr txBox="1"/>
            <p:nvPr/>
          </p:nvSpPr>
          <p:spPr>
            <a:xfrm>
              <a:off x="7804968" y="3798573"/>
              <a:ext cx="42463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-35</a:t>
              </a:r>
            </a:p>
          </p:txBody>
        </p:sp>
        <p:sp>
          <p:nvSpPr>
            <p:cNvPr id="35" name="TextBox 34"/>
            <p:cNvSpPr txBox="1"/>
            <p:nvPr/>
          </p:nvSpPr>
          <p:spPr>
            <a:xfrm>
              <a:off x="7804968" y="3351829"/>
              <a:ext cx="42463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0</a:t>
              </a:r>
            </a:p>
          </p:txBody>
        </p:sp>
        <p:sp>
          <p:nvSpPr>
            <p:cNvPr id="36" name="TextBox 35"/>
            <p:cNvSpPr txBox="1"/>
            <p:nvPr/>
          </p:nvSpPr>
          <p:spPr>
            <a:xfrm>
              <a:off x="7804968" y="2487777"/>
              <a:ext cx="42463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70</a:t>
              </a:r>
            </a:p>
          </p:txBody>
        </p:sp>
        <p:sp>
          <p:nvSpPr>
            <p:cNvPr id="37" name="TextBox 36"/>
            <p:cNvSpPr txBox="1"/>
            <p:nvPr/>
          </p:nvSpPr>
          <p:spPr>
            <a:xfrm>
              <a:off x="7804968" y="2918025"/>
              <a:ext cx="42463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Times New Roman" pitchFamily="18" charset="0"/>
                </a:rPr>
                <a:t>35</a:t>
              </a:r>
            </a:p>
          </p:txBody>
        </p:sp>
      </p:grpSp>
      <p:sp>
        <p:nvSpPr>
          <p:cNvPr id="38" name="TextBox 37"/>
          <p:cNvSpPr txBox="1"/>
          <p:nvPr/>
        </p:nvSpPr>
        <p:spPr>
          <a:xfrm>
            <a:off x="0" y="-3476"/>
            <a:ext cx="12192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Detailed interpretation to construct a background model (18 horizons)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endParaRPr>
          </a:p>
        </p:txBody>
      </p:sp>
      <p:sp>
        <p:nvSpPr>
          <p:cNvPr id="39" name="Rectangle 38"/>
          <p:cNvSpPr/>
          <p:nvPr/>
        </p:nvSpPr>
        <p:spPr>
          <a:xfrm>
            <a:off x="10000118" y="6457845"/>
            <a:ext cx="2191882"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ea typeface="+mn-ea"/>
                <a:cs typeface="Arial" panose="020B0604020202020204" pitchFamily="34" charset="0"/>
              </a:rPr>
              <a:t>(Zhang et al., 2014)</a:t>
            </a:r>
          </a:p>
        </p:txBody>
      </p:sp>
      <p:sp>
        <p:nvSpPr>
          <p:cNvPr id="4" name="Slide Number Placeholder 3">
            <a:extLst>
              <a:ext uri="{FF2B5EF4-FFF2-40B4-BE49-F238E27FC236}">
                <a16:creationId xmlns:a16="http://schemas.microsoft.com/office/drawing/2014/main" id="{10DED99F-0B15-D7D8-22A7-7B1F3B0C5ED9}"/>
              </a:ext>
            </a:extLst>
          </p:cNvPr>
          <p:cNvSpPr>
            <a:spLocks noGrp="1"/>
          </p:cNvSpPr>
          <p:nvPr>
            <p:ph type="sldNum" sz="quarter" idx="12"/>
          </p:nvPr>
        </p:nvSpPr>
        <p:spPr/>
        <p:txBody>
          <a:bodyPr/>
          <a:lstStyle/>
          <a:p>
            <a:r>
              <a:rPr lang="en-US"/>
              <a:t>10e-</a:t>
            </a:r>
            <a:fld id="{E84294E7-870A-4591-A028-E1914D91E07F}" type="slidenum">
              <a:rPr lang="en-US" smtClean="0"/>
              <a:pPr/>
              <a:t>16</a:t>
            </a:fld>
            <a:endParaRPr lang="en-US" dirty="0"/>
          </a:p>
        </p:txBody>
      </p:sp>
    </p:spTree>
    <p:extLst>
      <p:ext uri="{BB962C8B-B14F-4D97-AF65-F5344CB8AC3E}">
        <p14:creationId xmlns:p14="http://schemas.microsoft.com/office/powerpoint/2010/main" val="623127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2913162" y="1218685"/>
            <a:ext cx="6992838" cy="4420633"/>
            <a:chOff x="1389162" y="1218684"/>
            <a:chExt cx="6992838" cy="4420633"/>
          </a:xfrm>
        </p:grpSpPr>
        <p:grpSp>
          <p:nvGrpSpPr>
            <p:cNvPr id="2" name="Group 1"/>
            <p:cNvGrpSpPr/>
            <p:nvPr/>
          </p:nvGrpSpPr>
          <p:grpSpPr>
            <a:xfrm>
              <a:off x="1389162" y="1218684"/>
              <a:ext cx="6365677" cy="4420633"/>
              <a:chOff x="416123" y="885566"/>
              <a:chExt cx="6365677" cy="4420633"/>
            </a:xfrm>
          </p:grpSpPr>
          <p:pic>
            <p:nvPicPr>
              <p:cNvPr id="7" name="Picture 6"/>
              <p:cNvPicPr>
                <a:picLocks noChangeAspect="1"/>
              </p:cNvPicPr>
              <p:nvPr/>
            </p:nvPicPr>
            <p:blipFill rotWithShape="1">
              <a:blip r:embed="rId3"/>
              <a:srcRect r="190"/>
              <a:stretch/>
            </p:blipFill>
            <p:spPr>
              <a:xfrm flipH="1">
                <a:off x="1133856" y="1453896"/>
                <a:ext cx="5468112" cy="3747333"/>
              </a:xfrm>
              <a:prstGeom prst="rect">
                <a:avLst/>
              </a:prstGeom>
            </p:spPr>
          </p:pic>
          <p:grpSp>
            <p:nvGrpSpPr>
              <p:cNvPr id="8" name="Group 7"/>
              <p:cNvGrpSpPr/>
              <p:nvPr/>
            </p:nvGrpSpPr>
            <p:grpSpPr>
              <a:xfrm>
                <a:off x="416123" y="885566"/>
                <a:ext cx="6365677" cy="4420633"/>
                <a:chOff x="416123" y="885566"/>
                <a:chExt cx="6365677" cy="4420633"/>
              </a:xfrm>
            </p:grpSpPr>
            <p:grpSp>
              <p:nvGrpSpPr>
                <p:cNvPr id="9" name="Group 8"/>
                <p:cNvGrpSpPr/>
                <p:nvPr/>
              </p:nvGrpSpPr>
              <p:grpSpPr>
                <a:xfrm>
                  <a:off x="416123" y="1143000"/>
                  <a:ext cx="6365677" cy="4163199"/>
                  <a:chOff x="416123" y="1143000"/>
                  <a:chExt cx="6365677" cy="4163199"/>
                </a:xfrm>
              </p:grpSpPr>
              <p:sp>
                <p:nvSpPr>
                  <p:cNvPr id="11" name="Rectangle 10"/>
                  <p:cNvSpPr/>
                  <p:nvPr/>
                </p:nvSpPr>
                <p:spPr>
                  <a:xfrm>
                    <a:off x="1129064" y="1445883"/>
                    <a:ext cx="5461407" cy="37413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2" name="TextBox 11"/>
                  <p:cNvSpPr txBox="1"/>
                  <p:nvPr/>
                </p:nvSpPr>
                <p:spPr>
                  <a:xfrm>
                    <a:off x="685800" y="2215967"/>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0.5</a:t>
                    </a:r>
                  </a:p>
                </p:txBody>
              </p:sp>
              <p:sp>
                <p:nvSpPr>
                  <p:cNvPr id="13" name="TextBox 12"/>
                  <p:cNvSpPr txBox="1"/>
                  <p:nvPr/>
                </p:nvSpPr>
                <p:spPr>
                  <a:xfrm>
                    <a:off x="685800" y="32004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1.0</a:t>
                    </a:r>
                  </a:p>
                </p:txBody>
              </p:sp>
              <p:sp>
                <p:nvSpPr>
                  <p:cNvPr id="14" name="TextBox 13"/>
                  <p:cNvSpPr txBox="1"/>
                  <p:nvPr/>
                </p:nvSpPr>
                <p:spPr>
                  <a:xfrm>
                    <a:off x="685800" y="50292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2.0</a:t>
                    </a:r>
                  </a:p>
                </p:txBody>
              </p:sp>
              <p:sp>
                <p:nvSpPr>
                  <p:cNvPr id="15" name="TextBox 14"/>
                  <p:cNvSpPr txBox="1"/>
                  <p:nvPr/>
                </p:nvSpPr>
                <p:spPr>
                  <a:xfrm>
                    <a:off x="685800" y="41148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a:t>
                    </a:r>
                  </a:p>
                </p:txBody>
              </p:sp>
              <p:sp>
                <p:nvSpPr>
                  <p:cNvPr id="16" name="TextBox 15"/>
                  <p:cNvSpPr txBox="1"/>
                  <p:nvPr/>
                </p:nvSpPr>
                <p:spPr>
                  <a:xfrm>
                    <a:off x="685800" y="1411521"/>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cxnSp>
                <p:nvCxnSpPr>
                  <p:cNvPr id="17" name="Straight Connector 16"/>
                  <p:cNvCxnSpPr/>
                  <p:nvPr/>
                </p:nvCxnSpPr>
                <p:spPr>
                  <a:xfrm rot="16200000" flipV="1">
                    <a:off x="1088136" y="1417320"/>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1088136" y="2350008"/>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V="1">
                    <a:off x="1088136" y="3282696"/>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V="1">
                    <a:off x="1088136" y="4215384"/>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1088136" y="5148072"/>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90600" y="11430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a:t>
                    </a:r>
                  </a:p>
                </p:txBody>
              </p:sp>
              <p:sp>
                <p:nvSpPr>
                  <p:cNvPr id="23" name="TextBox 22"/>
                  <p:cNvSpPr txBox="1"/>
                  <p:nvPr/>
                </p:nvSpPr>
                <p:spPr>
                  <a:xfrm>
                    <a:off x="2286000" y="1143000"/>
                    <a:ext cx="529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30</a:t>
                    </a:r>
                  </a:p>
                </p:txBody>
              </p:sp>
              <p:cxnSp>
                <p:nvCxnSpPr>
                  <p:cNvPr id="24" name="Straight Connector 23"/>
                  <p:cNvCxnSpPr/>
                  <p:nvPr/>
                </p:nvCxnSpPr>
                <p:spPr>
                  <a:xfrm flipV="1">
                    <a:off x="1124712"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486580"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4544"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590471"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222508"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653962" y="1143000"/>
                    <a:ext cx="426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60</a:t>
                    </a:r>
                  </a:p>
                </p:txBody>
              </p:sp>
              <p:sp>
                <p:nvSpPr>
                  <p:cNvPr id="30" name="TextBox 29"/>
                  <p:cNvSpPr txBox="1"/>
                  <p:nvPr/>
                </p:nvSpPr>
                <p:spPr>
                  <a:xfrm>
                    <a:off x="5010118" y="1143000"/>
                    <a:ext cx="4000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a:t>
                    </a:r>
                  </a:p>
                </p:txBody>
              </p:sp>
              <p:sp>
                <p:nvSpPr>
                  <p:cNvPr id="31" name="TextBox 30"/>
                  <p:cNvSpPr txBox="1"/>
                  <p:nvPr/>
                </p:nvSpPr>
                <p:spPr>
                  <a:xfrm>
                    <a:off x="6366274" y="1143000"/>
                    <a:ext cx="415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a:t>
                    </a:r>
                  </a:p>
                </p:txBody>
              </p:sp>
              <p:sp>
                <p:nvSpPr>
                  <p:cNvPr id="32" name="TextBox 31"/>
                  <p:cNvSpPr txBox="1"/>
                  <p:nvPr/>
                </p:nvSpPr>
                <p:spPr>
                  <a:xfrm rot="16200000">
                    <a:off x="173623" y="286366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t</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 (s)</a:t>
                    </a:r>
                  </a:p>
                </p:txBody>
              </p:sp>
            </p:grpSp>
            <p:sp>
              <p:nvSpPr>
                <p:cNvPr id="10" name="TextBox 9"/>
                <p:cNvSpPr txBox="1"/>
                <p:nvPr/>
              </p:nvSpPr>
              <p:spPr>
                <a:xfrm>
                  <a:off x="3385443" y="885566"/>
                  <a:ext cx="11466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CDP Number</a:t>
                  </a:r>
                </a:p>
              </p:txBody>
            </p:sp>
          </p:grpSp>
        </p:grpSp>
        <p:grpSp>
          <p:nvGrpSpPr>
            <p:cNvPr id="5" name="Group 4"/>
            <p:cNvGrpSpPr/>
            <p:nvPr/>
          </p:nvGrpSpPr>
          <p:grpSpPr>
            <a:xfrm>
              <a:off x="7577667" y="2367633"/>
              <a:ext cx="804333" cy="2128167"/>
              <a:chOff x="7924800" y="2139033"/>
              <a:chExt cx="804333" cy="2128167"/>
            </a:xfrm>
          </p:grpSpPr>
          <p:pic>
            <p:nvPicPr>
              <p:cNvPr id="33" name="Picture 32"/>
              <p:cNvPicPr>
                <a:picLocks/>
              </p:cNvPicPr>
              <p:nvPr/>
            </p:nvPicPr>
            <p:blipFill rotWithShape="1">
              <a:blip r:embed="rId4"/>
              <a:srcRect l="8993" t="4941" r="73727" b="1851"/>
              <a:stretch/>
            </p:blipFill>
            <p:spPr>
              <a:xfrm>
                <a:off x="8001001" y="2362200"/>
                <a:ext cx="246888" cy="1804942"/>
              </a:xfrm>
              <a:prstGeom prst="rect">
                <a:avLst/>
              </a:prstGeom>
            </p:spPr>
          </p:pic>
          <p:sp>
            <p:nvSpPr>
              <p:cNvPr id="36" name="TextBox 35"/>
              <p:cNvSpPr txBox="1"/>
              <p:nvPr/>
            </p:nvSpPr>
            <p:spPr>
              <a:xfrm>
                <a:off x="8153400" y="3990201"/>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11000</a:t>
                </a:r>
              </a:p>
            </p:txBody>
          </p:sp>
          <p:sp>
            <p:nvSpPr>
              <p:cNvPr id="39" name="TextBox 38"/>
              <p:cNvSpPr txBox="1"/>
              <p:nvPr/>
            </p:nvSpPr>
            <p:spPr>
              <a:xfrm>
                <a:off x="8153400" y="3134638"/>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15000</a:t>
                </a:r>
              </a:p>
            </p:txBody>
          </p:sp>
          <p:sp>
            <p:nvSpPr>
              <p:cNvPr id="40" name="TextBox 39"/>
              <p:cNvSpPr txBox="1"/>
              <p:nvPr/>
            </p:nvSpPr>
            <p:spPr>
              <a:xfrm>
                <a:off x="8153400" y="2286000"/>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19000</a:t>
                </a:r>
              </a:p>
            </p:txBody>
          </p:sp>
          <p:sp>
            <p:nvSpPr>
              <p:cNvPr id="41" name="TextBox 40"/>
              <p:cNvSpPr txBox="1"/>
              <p:nvPr/>
            </p:nvSpPr>
            <p:spPr>
              <a:xfrm>
                <a:off x="7924800" y="2139033"/>
                <a:ext cx="38883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ft/s</a:t>
                </a:r>
              </a:p>
            </p:txBody>
          </p:sp>
        </p:grpSp>
      </p:grpSp>
      <p:sp>
        <p:nvSpPr>
          <p:cNvPr id="43" name="Rectangle 42"/>
          <p:cNvSpPr/>
          <p:nvPr/>
        </p:nvSpPr>
        <p:spPr>
          <a:xfrm>
            <a:off x="2923101" y="1218683"/>
            <a:ext cx="6967728" cy="44206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2" name="Down Arrow 41"/>
          <p:cNvSpPr/>
          <p:nvPr/>
        </p:nvSpPr>
        <p:spPr>
          <a:xfrm>
            <a:off x="6520051" y="3649436"/>
            <a:ext cx="212390" cy="322163"/>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5" name="Down Arrow 44"/>
          <p:cNvSpPr/>
          <p:nvPr/>
        </p:nvSpPr>
        <p:spPr>
          <a:xfrm>
            <a:off x="7528201" y="3649436"/>
            <a:ext cx="212390" cy="322163"/>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6" name="Down Arrow 45"/>
          <p:cNvSpPr/>
          <p:nvPr/>
        </p:nvSpPr>
        <p:spPr>
          <a:xfrm>
            <a:off x="4324216" y="3479156"/>
            <a:ext cx="212390" cy="322163"/>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7" name="Down Arrow 46"/>
          <p:cNvSpPr/>
          <p:nvPr/>
        </p:nvSpPr>
        <p:spPr>
          <a:xfrm>
            <a:off x="8497344" y="3649436"/>
            <a:ext cx="212390" cy="322163"/>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8" name="Down Arrow 47"/>
          <p:cNvSpPr/>
          <p:nvPr/>
        </p:nvSpPr>
        <p:spPr>
          <a:xfrm rot="10800000">
            <a:off x="6520051" y="4402237"/>
            <a:ext cx="212390" cy="322163"/>
          </a:xfrm>
          <a:prstGeom prst="down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50" name="Down Arrow 49"/>
          <p:cNvSpPr/>
          <p:nvPr/>
        </p:nvSpPr>
        <p:spPr>
          <a:xfrm rot="10800000">
            <a:off x="7528201" y="4343401"/>
            <a:ext cx="212390" cy="322163"/>
          </a:xfrm>
          <a:prstGeom prst="down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51" name="Down Arrow 50"/>
          <p:cNvSpPr/>
          <p:nvPr/>
        </p:nvSpPr>
        <p:spPr>
          <a:xfrm rot="10800000">
            <a:off x="8489764" y="4343401"/>
            <a:ext cx="212390" cy="322163"/>
          </a:xfrm>
          <a:prstGeom prst="down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52" name="Down Arrow 51"/>
          <p:cNvSpPr/>
          <p:nvPr/>
        </p:nvSpPr>
        <p:spPr>
          <a:xfrm rot="10800000">
            <a:off x="4399704" y="4402238"/>
            <a:ext cx="212390" cy="322163"/>
          </a:xfrm>
          <a:prstGeom prst="down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9" name="TextBox 48"/>
          <p:cNvSpPr txBox="1"/>
          <p:nvPr/>
        </p:nvSpPr>
        <p:spPr>
          <a:xfrm>
            <a:off x="26021" y="-194"/>
            <a:ext cx="90211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Resulting high resolution interval velocity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endParaRPr>
          </a:p>
        </p:txBody>
      </p:sp>
      <p:sp>
        <p:nvSpPr>
          <p:cNvPr id="53" name="Rectangle 52"/>
          <p:cNvSpPr/>
          <p:nvPr/>
        </p:nvSpPr>
        <p:spPr>
          <a:xfrm>
            <a:off x="10000118" y="6457845"/>
            <a:ext cx="2191882"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ea typeface="+mn-ea"/>
                <a:cs typeface="Arial" panose="020B0604020202020204" pitchFamily="34" charset="0"/>
              </a:rPr>
              <a:t>(Zhang et al., 2014)</a:t>
            </a:r>
          </a:p>
        </p:txBody>
      </p:sp>
      <p:sp>
        <p:nvSpPr>
          <p:cNvPr id="3" name="Slide Number Placeholder 2">
            <a:extLst>
              <a:ext uri="{FF2B5EF4-FFF2-40B4-BE49-F238E27FC236}">
                <a16:creationId xmlns:a16="http://schemas.microsoft.com/office/drawing/2014/main" id="{E19E98E1-48AB-2CAA-D677-D7B223AE1361}"/>
              </a:ext>
            </a:extLst>
          </p:cNvPr>
          <p:cNvSpPr>
            <a:spLocks noGrp="1"/>
          </p:cNvSpPr>
          <p:nvPr>
            <p:ph type="sldNum" sz="quarter" idx="12"/>
          </p:nvPr>
        </p:nvSpPr>
        <p:spPr/>
        <p:txBody>
          <a:bodyPr/>
          <a:lstStyle/>
          <a:p>
            <a:r>
              <a:rPr lang="en-US"/>
              <a:t>10e-</a:t>
            </a:r>
            <a:fld id="{E84294E7-870A-4591-A028-E1914D91E07F}" type="slidenum">
              <a:rPr lang="en-US" smtClean="0"/>
              <a:pPr/>
              <a:t>17</a:t>
            </a:fld>
            <a:endParaRPr lang="en-US" dirty="0"/>
          </a:p>
        </p:txBody>
      </p:sp>
    </p:spTree>
    <p:extLst>
      <p:ext uri="{BB962C8B-B14F-4D97-AF65-F5344CB8AC3E}">
        <p14:creationId xmlns:p14="http://schemas.microsoft.com/office/powerpoint/2010/main" val="185304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4" name="Group 43"/>
          <p:cNvGrpSpPr/>
          <p:nvPr/>
        </p:nvGrpSpPr>
        <p:grpSpPr>
          <a:xfrm>
            <a:off x="2913163" y="1218685"/>
            <a:ext cx="6888561" cy="4420633"/>
            <a:chOff x="1389162" y="1218684"/>
            <a:chExt cx="6888561" cy="4420633"/>
          </a:xfrm>
        </p:grpSpPr>
        <p:grpSp>
          <p:nvGrpSpPr>
            <p:cNvPr id="33" name="Group 32"/>
            <p:cNvGrpSpPr/>
            <p:nvPr/>
          </p:nvGrpSpPr>
          <p:grpSpPr>
            <a:xfrm>
              <a:off x="1389162" y="1218684"/>
              <a:ext cx="6365677" cy="4420633"/>
              <a:chOff x="416123" y="885566"/>
              <a:chExt cx="6365677" cy="4420633"/>
            </a:xfrm>
          </p:grpSpPr>
          <p:pic>
            <p:nvPicPr>
              <p:cNvPr id="7" name="Picture 6"/>
              <p:cNvPicPr>
                <a:picLocks noChangeAspect="1"/>
              </p:cNvPicPr>
              <p:nvPr/>
            </p:nvPicPr>
            <p:blipFill>
              <a:blip r:embed="rId3"/>
              <a:stretch>
                <a:fillRect/>
              </a:stretch>
            </p:blipFill>
            <p:spPr>
              <a:xfrm flipH="1">
                <a:off x="1124712" y="1453896"/>
                <a:ext cx="5478476" cy="3747333"/>
              </a:xfrm>
              <a:prstGeom prst="rect">
                <a:avLst/>
              </a:prstGeom>
            </p:spPr>
          </p:pic>
          <p:grpSp>
            <p:nvGrpSpPr>
              <p:cNvPr id="8" name="Group 7"/>
              <p:cNvGrpSpPr/>
              <p:nvPr/>
            </p:nvGrpSpPr>
            <p:grpSpPr>
              <a:xfrm>
                <a:off x="416123" y="885566"/>
                <a:ext cx="6365677" cy="4420633"/>
                <a:chOff x="416123" y="885566"/>
                <a:chExt cx="6365677" cy="4420633"/>
              </a:xfrm>
            </p:grpSpPr>
            <p:grpSp>
              <p:nvGrpSpPr>
                <p:cNvPr id="9" name="Group 8"/>
                <p:cNvGrpSpPr/>
                <p:nvPr/>
              </p:nvGrpSpPr>
              <p:grpSpPr>
                <a:xfrm>
                  <a:off x="416123" y="1143000"/>
                  <a:ext cx="6365677" cy="4163199"/>
                  <a:chOff x="416123" y="1143000"/>
                  <a:chExt cx="6365677" cy="4163199"/>
                </a:xfrm>
              </p:grpSpPr>
              <p:sp>
                <p:nvSpPr>
                  <p:cNvPr id="11" name="Rectangle 10"/>
                  <p:cNvSpPr/>
                  <p:nvPr/>
                </p:nvSpPr>
                <p:spPr>
                  <a:xfrm>
                    <a:off x="1129064" y="1445883"/>
                    <a:ext cx="5461407" cy="37413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2" name="TextBox 11"/>
                  <p:cNvSpPr txBox="1"/>
                  <p:nvPr/>
                </p:nvSpPr>
                <p:spPr>
                  <a:xfrm>
                    <a:off x="685800" y="2215967"/>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0.5</a:t>
                    </a:r>
                  </a:p>
                </p:txBody>
              </p:sp>
              <p:sp>
                <p:nvSpPr>
                  <p:cNvPr id="13" name="TextBox 12"/>
                  <p:cNvSpPr txBox="1"/>
                  <p:nvPr/>
                </p:nvSpPr>
                <p:spPr>
                  <a:xfrm>
                    <a:off x="685800" y="32004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1.0</a:t>
                    </a:r>
                  </a:p>
                </p:txBody>
              </p:sp>
              <p:sp>
                <p:nvSpPr>
                  <p:cNvPr id="14" name="TextBox 13"/>
                  <p:cNvSpPr txBox="1"/>
                  <p:nvPr/>
                </p:nvSpPr>
                <p:spPr>
                  <a:xfrm>
                    <a:off x="685800" y="50292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2.0</a:t>
                    </a:r>
                  </a:p>
                </p:txBody>
              </p:sp>
              <p:sp>
                <p:nvSpPr>
                  <p:cNvPr id="15" name="TextBox 14"/>
                  <p:cNvSpPr txBox="1"/>
                  <p:nvPr/>
                </p:nvSpPr>
                <p:spPr>
                  <a:xfrm>
                    <a:off x="685800" y="41148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a:t>
                    </a:r>
                  </a:p>
                </p:txBody>
              </p:sp>
              <p:sp>
                <p:nvSpPr>
                  <p:cNvPr id="16" name="TextBox 15"/>
                  <p:cNvSpPr txBox="1"/>
                  <p:nvPr/>
                </p:nvSpPr>
                <p:spPr>
                  <a:xfrm>
                    <a:off x="685800" y="1411521"/>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cxnSp>
                <p:nvCxnSpPr>
                  <p:cNvPr id="17" name="Straight Connector 16"/>
                  <p:cNvCxnSpPr/>
                  <p:nvPr/>
                </p:nvCxnSpPr>
                <p:spPr>
                  <a:xfrm rot="16200000" flipV="1">
                    <a:off x="1088136" y="1417320"/>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1088136" y="2350008"/>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V="1">
                    <a:off x="1088136" y="3282696"/>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V="1">
                    <a:off x="1088136" y="4215384"/>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1088136" y="5148072"/>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90600" y="11430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a:t>
                    </a:r>
                  </a:p>
                </p:txBody>
              </p:sp>
              <p:sp>
                <p:nvSpPr>
                  <p:cNvPr id="23" name="TextBox 22"/>
                  <p:cNvSpPr txBox="1"/>
                  <p:nvPr/>
                </p:nvSpPr>
                <p:spPr>
                  <a:xfrm>
                    <a:off x="2286000" y="1143000"/>
                    <a:ext cx="529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30</a:t>
                    </a:r>
                  </a:p>
                </p:txBody>
              </p:sp>
              <p:cxnSp>
                <p:nvCxnSpPr>
                  <p:cNvPr id="24" name="Straight Connector 23"/>
                  <p:cNvCxnSpPr/>
                  <p:nvPr/>
                </p:nvCxnSpPr>
                <p:spPr>
                  <a:xfrm flipV="1">
                    <a:off x="1124712"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486580"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4544"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590471"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222508"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653962" y="1143000"/>
                    <a:ext cx="426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60</a:t>
                    </a:r>
                  </a:p>
                </p:txBody>
              </p:sp>
              <p:sp>
                <p:nvSpPr>
                  <p:cNvPr id="30" name="TextBox 29"/>
                  <p:cNvSpPr txBox="1"/>
                  <p:nvPr/>
                </p:nvSpPr>
                <p:spPr>
                  <a:xfrm>
                    <a:off x="5010118" y="1143000"/>
                    <a:ext cx="4000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a:t>
                    </a:r>
                  </a:p>
                </p:txBody>
              </p:sp>
              <p:sp>
                <p:nvSpPr>
                  <p:cNvPr id="31" name="TextBox 30"/>
                  <p:cNvSpPr txBox="1"/>
                  <p:nvPr/>
                </p:nvSpPr>
                <p:spPr>
                  <a:xfrm>
                    <a:off x="6366274" y="1143000"/>
                    <a:ext cx="415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a:t>
                    </a:r>
                  </a:p>
                </p:txBody>
              </p:sp>
              <p:sp>
                <p:nvSpPr>
                  <p:cNvPr id="32" name="TextBox 31"/>
                  <p:cNvSpPr txBox="1"/>
                  <p:nvPr/>
                </p:nvSpPr>
                <p:spPr>
                  <a:xfrm rot="16200000">
                    <a:off x="173623" y="286366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t</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 (s)</a:t>
                    </a:r>
                  </a:p>
                </p:txBody>
              </p:sp>
            </p:grpSp>
            <p:sp>
              <p:nvSpPr>
                <p:cNvPr id="10" name="TextBox 9"/>
                <p:cNvSpPr txBox="1"/>
                <p:nvPr/>
              </p:nvSpPr>
              <p:spPr>
                <a:xfrm>
                  <a:off x="3385443" y="885566"/>
                  <a:ext cx="11466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CDP Number</a:t>
                  </a:r>
                </a:p>
              </p:txBody>
            </p:sp>
          </p:grpSp>
        </p:grpSp>
        <p:grpSp>
          <p:nvGrpSpPr>
            <p:cNvPr id="3" name="Group 2"/>
            <p:cNvGrpSpPr/>
            <p:nvPr/>
          </p:nvGrpSpPr>
          <p:grpSpPr>
            <a:xfrm>
              <a:off x="7641307" y="2478024"/>
              <a:ext cx="636416" cy="2005174"/>
              <a:chOff x="7754839" y="2504661"/>
              <a:chExt cx="636416" cy="2094246"/>
            </a:xfrm>
          </p:grpSpPr>
          <p:pic>
            <p:nvPicPr>
              <p:cNvPr id="34" name="Picture 33"/>
              <p:cNvPicPr>
                <a:picLocks noChangeAspect="1"/>
              </p:cNvPicPr>
              <p:nvPr/>
            </p:nvPicPr>
            <p:blipFill rotWithShape="1">
              <a:blip r:embed="rId4"/>
              <a:srcRect l="28032" t="5998" r="54607" b="1937"/>
              <a:stretch/>
            </p:blipFill>
            <p:spPr>
              <a:xfrm>
                <a:off x="7754839" y="2643160"/>
                <a:ext cx="246161" cy="1862852"/>
              </a:xfrm>
              <a:prstGeom prst="rect">
                <a:avLst/>
              </a:prstGeom>
            </p:spPr>
          </p:pic>
          <p:grpSp>
            <p:nvGrpSpPr>
              <p:cNvPr id="2" name="Group 1"/>
              <p:cNvGrpSpPr/>
              <p:nvPr/>
            </p:nvGrpSpPr>
            <p:grpSpPr>
              <a:xfrm>
                <a:off x="7924800" y="2504661"/>
                <a:ext cx="466455" cy="2094246"/>
                <a:chOff x="7924800" y="2504661"/>
                <a:chExt cx="466455" cy="2094246"/>
              </a:xfrm>
            </p:grpSpPr>
            <p:sp>
              <p:nvSpPr>
                <p:cNvPr id="38" name="TextBox 37"/>
                <p:cNvSpPr txBox="1"/>
                <p:nvPr/>
              </p:nvSpPr>
              <p:spPr>
                <a:xfrm>
                  <a:off x="7924800" y="2504661"/>
                  <a:ext cx="466455" cy="28930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0.12</a:t>
                  </a:r>
                </a:p>
              </p:txBody>
            </p:sp>
            <p:sp>
              <p:nvSpPr>
                <p:cNvPr id="40" name="TextBox 39"/>
                <p:cNvSpPr txBox="1"/>
                <p:nvPr/>
              </p:nvSpPr>
              <p:spPr>
                <a:xfrm>
                  <a:off x="7924800" y="4309603"/>
                  <a:ext cx="466455" cy="28930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sp>
              <p:nvSpPr>
                <p:cNvPr id="41" name="TextBox 40"/>
                <p:cNvSpPr txBox="1"/>
                <p:nvPr/>
              </p:nvSpPr>
              <p:spPr>
                <a:xfrm>
                  <a:off x="7924800" y="3116923"/>
                  <a:ext cx="466455" cy="28930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0.08</a:t>
                  </a:r>
                </a:p>
              </p:txBody>
            </p:sp>
            <p:sp>
              <p:nvSpPr>
                <p:cNvPr id="42" name="TextBox 41"/>
                <p:cNvSpPr txBox="1"/>
                <p:nvPr/>
              </p:nvSpPr>
              <p:spPr>
                <a:xfrm>
                  <a:off x="7924800" y="3723861"/>
                  <a:ext cx="466455" cy="28930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0.04</a:t>
                  </a:r>
                </a:p>
              </p:txBody>
            </p:sp>
          </p:grpSp>
        </p:grpSp>
      </p:grpSp>
      <p:sp>
        <p:nvSpPr>
          <p:cNvPr id="45" name="Rectangle 44"/>
          <p:cNvSpPr/>
          <p:nvPr/>
        </p:nvSpPr>
        <p:spPr>
          <a:xfrm>
            <a:off x="2923101" y="1218683"/>
            <a:ext cx="6967728" cy="44206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3" name="Down Arrow 42"/>
          <p:cNvSpPr/>
          <p:nvPr/>
        </p:nvSpPr>
        <p:spPr>
          <a:xfrm>
            <a:off x="7467600" y="3792638"/>
            <a:ext cx="212390" cy="322163"/>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mc:AlternateContent xmlns:mc="http://schemas.openxmlformats.org/markup-compatibility/2006" xmlns:a14="http://schemas.microsoft.com/office/drawing/2010/main">
        <mc:Choice Requires="a14">
          <p:sp>
            <p:nvSpPr>
              <p:cNvPr id="47" name="TextBox 46"/>
              <p:cNvSpPr txBox="1"/>
              <p:nvPr/>
            </p:nvSpPr>
            <p:spPr>
              <a:xfrm>
                <a:off x="15920" y="13266"/>
                <a:ext cx="105451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Resulting high resolution interval anellipticity </a:t>
                </a:r>
                <a14:m>
                  <m:oMath xmlns:m="http://schemas.openxmlformats.org/officeDocument/2006/math">
                    <m:sSub>
                      <m:sSubPr>
                        <m:ctrlPr>
                          <a:rPr kumimoji="0" lang="en-US" sz="3200" b="0" i="1"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l-GR" sz="3200" b="0" i="1"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𝜂</m:t>
                        </m:r>
                      </m:e>
                      <m:sub>
                        <m:r>
                          <a:rPr kumimoji="0" lang="en-US" sz="3200" b="0" i="1"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𝑖𝑛𝑡</m:t>
                        </m:r>
                      </m:sub>
                    </m:sSub>
                  </m:oMath>
                </a14:m>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5920" y="13266"/>
                <a:ext cx="10545170" cy="1077218"/>
              </a:xfrm>
              <a:prstGeom prst="rect">
                <a:avLst/>
              </a:prstGeom>
              <a:blipFill>
                <a:blip r:embed="rId5"/>
                <a:stretch>
                  <a:fillRect l="-1562" t="-7345"/>
                </a:stretch>
              </a:blipFill>
            </p:spPr>
            <p:txBody>
              <a:bodyPr/>
              <a:lstStyle/>
              <a:p>
                <a:r>
                  <a:rPr lang="en-US">
                    <a:noFill/>
                  </a:rPr>
                  <a:t> </a:t>
                </a:r>
              </a:p>
            </p:txBody>
          </p:sp>
        </mc:Fallback>
      </mc:AlternateContent>
      <p:sp>
        <p:nvSpPr>
          <p:cNvPr id="48" name="Rectangle 47"/>
          <p:cNvSpPr/>
          <p:nvPr/>
        </p:nvSpPr>
        <p:spPr>
          <a:xfrm>
            <a:off x="10000118" y="6457845"/>
            <a:ext cx="2191882"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ea typeface="+mn-ea"/>
                <a:cs typeface="Arial" panose="020B0604020202020204" pitchFamily="34" charset="0"/>
              </a:rPr>
              <a:t>(Zhang et al., 2014)</a:t>
            </a:r>
          </a:p>
        </p:txBody>
      </p:sp>
      <p:sp>
        <p:nvSpPr>
          <p:cNvPr id="4" name="Slide Number Placeholder 3">
            <a:extLst>
              <a:ext uri="{FF2B5EF4-FFF2-40B4-BE49-F238E27FC236}">
                <a16:creationId xmlns:a16="http://schemas.microsoft.com/office/drawing/2014/main" id="{BFAA24C3-2D52-F1BC-8733-FEBB18B8E121}"/>
              </a:ext>
            </a:extLst>
          </p:cNvPr>
          <p:cNvSpPr>
            <a:spLocks noGrp="1"/>
          </p:cNvSpPr>
          <p:nvPr>
            <p:ph type="sldNum" sz="quarter" idx="12"/>
          </p:nvPr>
        </p:nvSpPr>
        <p:spPr/>
        <p:txBody>
          <a:bodyPr/>
          <a:lstStyle/>
          <a:p>
            <a:r>
              <a:rPr lang="en-US"/>
              <a:t>10e-</a:t>
            </a:r>
            <a:fld id="{E84294E7-870A-4591-A028-E1914D91E07F}" type="slidenum">
              <a:rPr lang="en-US" smtClean="0"/>
              <a:pPr/>
              <a:t>18</a:t>
            </a:fld>
            <a:endParaRPr lang="en-US" dirty="0"/>
          </a:p>
        </p:txBody>
      </p:sp>
    </p:spTree>
    <p:extLst>
      <p:ext uri="{BB962C8B-B14F-4D97-AF65-F5344CB8AC3E}">
        <p14:creationId xmlns:p14="http://schemas.microsoft.com/office/powerpoint/2010/main" val="290788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2913163" y="1218685"/>
            <a:ext cx="6365677" cy="4420633"/>
            <a:chOff x="416123" y="885566"/>
            <a:chExt cx="6365677" cy="4420633"/>
          </a:xfrm>
        </p:grpSpPr>
        <p:pic>
          <p:nvPicPr>
            <p:cNvPr id="7" name="Picture 6"/>
            <p:cNvPicPr>
              <a:picLocks noChangeAspect="1"/>
            </p:cNvPicPr>
            <p:nvPr/>
          </p:nvPicPr>
          <p:blipFill>
            <a:blip r:embed="rId3"/>
            <a:stretch>
              <a:fillRect/>
            </a:stretch>
          </p:blipFill>
          <p:spPr>
            <a:xfrm flipH="1">
              <a:off x="1124712" y="1453896"/>
              <a:ext cx="5478476" cy="3747333"/>
            </a:xfrm>
            <a:prstGeom prst="rect">
              <a:avLst/>
            </a:prstGeom>
          </p:spPr>
        </p:pic>
        <p:grpSp>
          <p:nvGrpSpPr>
            <p:cNvPr id="8" name="Group 7"/>
            <p:cNvGrpSpPr/>
            <p:nvPr/>
          </p:nvGrpSpPr>
          <p:grpSpPr>
            <a:xfrm>
              <a:off x="416123" y="885566"/>
              <a:ext cx="6365677" cy="4420633"/>
              <a:chOff x="416123" y="885566"/>
              <a:chExt cx="6365677" cy="4420633"/>
            </a:xfrm>
          </p:grpSpPr>
          <p:grpSp>
            <p:nvGrpSpPr>
              <p:cNvPr id="9" name="Group 8"/>
              <p:cNvGrpSpPr/>
              <p:nvPr/>
            </p:nvGrpSpPr>
            <p:grpSpPr>
              <a:xfrm>
                <a:off x="416123" y="1143000"/>
                <a:ext cx="6365677" cy="4163199"/>
                <a:chOff x="416123" y="1143000"/>
                <a:chExt cx="6365677" cy="4163199"/>
              </a:xfrm>
            </p:grpSpPr>
            <p:sp>
              <p:nvSpPr>
                <p:cNvPr id="11" name="Rectangle 10"/>
                <p:cNvSpPr/>
                <p:nvPr/>
              </p:nvSpPr>
              <p:spPr>
                <a:xfrm>
                  <a:off x="1129064" y="1445883"/>
                  <a:ext cx="5461407" cy="37413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2" name="TextBox 11"/>
                <p:cNvSpPr txBox="1"/>
                <p:nvPr/>
              </p:nvSpPr>
              <p:spPr>
                <a:xfrm>
                  <a:off x="685800" y="2215967"/>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0.5</a:t>
                  </a:r>
                </a:p>
              </p:txBody>
            </p:sp>
            <p:sp>
              <p:nvSpPr>
                <p:cNvPr id="13" name="TextBox 12"/>
                <p:cNvSpPr txBox="1"/>
                <p:nvPr/>
              </p:nvSpPr>
              <p:spPr>
                <a:xfrm>
                  <a:off x="685800" y="32004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1.0</a:t>
                  </a:r>
                </a:p>
              </p:txBody>
            </p:sp>
            <p:sp>
              <p:nvSpPr>
                <p:cNvPr id="14" name="TextBox 13"/>
                <p:cNvSpPr txBox="1"/>
                <p:nvPr/>
              </p:nvSpPr>
              <p:spPr>
                <a:xfrm>
                  <a:off x="685800" y="50292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2.0</a:t>
                  </a:r>
                </a:p>
              </p:txBody>
            </p:sp>
            <p:sp>
              <p:nvSpPr>
                <p:cNvPr id="15" name="TextBox 14"/>
                <p:cNvSpPr txBox="1"/>
                <p:nvPr/>
              </p:nvSpPr>
              <p:spPr>
                <a:xfrm>
                  <a:off x="685800" y="41148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a:t>
                  </a:r>
                </a:p>
              </p:txBody>
            </p:sp>
            <p:sp>
              <p:nvSpPr>
                <p:cNvPr id="16" name="TextBox 15"/>
                <p:cNvSpPr txBox="1"/>
                <p:nvPr/>
              </p:nvSpPr>
              <p:spPr>
                <a:xfrm>
                  <a:off x="685800" y="1411521"/>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cxnSp>
              <p:nvCxnSpPr>
                <p:cNvPr id="17" name="Straight Connector 16"/>
                <p:cNvCxnSpPr/>
                <p:nvPr/>
              </p:nvCxnSpPr>
              <p:spPr>
                <a:xfrm rot="16200000" flipV="1">
                  <a:off x="1088136" y="1417320"/>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1088136" y="2350008"/>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V="1">
                  <a:off x="1088136" y="3282696"/>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V="1">
                  <a:off x="1088136" y="4215384"/>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1088136" y="5148072"/>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90600" y="11430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a:t>
                  </a:r>
                </a:p>
              </p:txBody>
            </p:sp>
            <p:sp>
              <p:nvSpPr>
                <p:cNvPr id="23" name="TextBox 22"/>
                <p:cNvSpPr txBox="1"/>
                <p:nvPr/>
              </p:nvSpPr>
              <p:spPr>
                <a:xfrm>
                  <a:off x="2286000" y="1143000"/>
                  <a:ext cx="529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30</a:t>
                  </a:r>
                </a:p>
              </p:txBody>
            </p:sp>
            <p:cxnSp>
              <p:nvCxnSpPr>
                <p:cNvPr id="24" name="Straight Connector 23"/>
                <p:cNvCxnSpPr/>
                <p:nvPr/>
              </p:nvCxnSpPr>
              <p:spPr>
                <a:xfrm flipV="1">
                  <a:off x="1124712"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486580"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4544"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590471"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222508"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653962" y="1143000"/>
                  <a:ext cx="426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60</a:t>
                  </a:r>
                </a:p>
              </p:txBody>
            </p:sp>
            <p:sp>
              <p:nvSpPr>
                <p:cNvPr id="30" name="TextBox 29"/>
                <p:cNvSpPr txBox="1"/>
                <p:nvPr/>
              </p:nvSpPr>
              <p:spPr>
                <a:xfrm>
                  <a:off x="5010118" y="1143000"/>
                  <a:ext cx="4000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a:t>
                  </a:r>
                </a:p>
              </p:txBody>
            </p:sp>
            <p:sp>
              <p:nvSpPr>
                <p:cNvPr id="31" name="TextBox 30"/>
                <p:cNvSpPr txBox="1"/>
                <p:nvPr/>
              </p:nvSpPr>
              <p:spPr>
                <a:xfrm>
                  <a:off x="6366274" y="1143000"/>
                  <a:ext cx="415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a:t>
                  </a:r>
                </a:p>
              </p:txBody>
            </p:sp>
            <p:sp>
              <p:nvSpPr>
                <p:cNvPr id="32" name="TextBox 31"/>
                <p:cNvSpPr txBox="1"/>
                <p:nvPr/>
              </p:nvSpPr>
              <p:spPr>
                <a:xfrm rot="16200000">
                  <a:off x="173623" y="286366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t</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 (s)</a:t>
                  </a:r>
                </a:p>
              </p:txBody>
            </p:sp>
          </p:grpSp>
          <p:sp>
            <p:nvSpPr>
              <p:cNvPr id="10" name="TextBox 9"/>
              <p:cNvSpPr txBox="1"/>
              <p:nvPr/>
            </p:nvSpPr>
            <p:spPr>
              <a:xfrm>
                <a:off x="3385443" y="885566"/>
                <a:ext cx="11466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CDP Number</a:t>
                </a:r>
              </a:p>
            </p:txBody>
          </p:sp>
        </p:grpSp>
      </p:grpSp>
      <p:grpSp>
        <p:nvGrpSpPr>
          <p:cNvPr id="3" name="Group 2"/>
          <p:cNvGrpSpPr/>
          <p:nvPr/>
        </p:nvGrpSpPr>
        <p:grpSpPr>
          <a:xfrm>
            <a:off x="9101668" y="2367634"/>
            <a:ext cx="804333" cy="2128167"/>
            <a:chOff x="7577667" y="2367633"/>
            <a:chExt cx="804333" cy="2128167"/>
          </a:xfrm>
        </p:grpSpPr>
        <p:pic>
          <p:nvPicPr>
            <p:cNvPr id="33" name="Picture 32"/>
            <p:cNvPicPr>
              <a:picLocks/>
            </p:cNvPicPr>
            <p:nvPr/>
          </p:nvPicPr>
          <p:blipFill rotWithShape="1">
            <a:blip r:embed="rId4"/>
            <a:srcRect l="12727" t="4405" r="67273" b="1484"/>
            <a:stretch/>
          </p:blipFill>
          <p:spPr>
            <a:xfrm>
              <a:off x="7620000" y="2578607"/>
              <a:ext cx="292608" cy="1819656"/>
            </a:xfrm>
            <a:prstGeom prst="rect">
              <a:avLst/>
            </a:prstGeom>
          </p:spPr>
        </p:pic>
        <p:grpSp>
          <p:nvGrpSpPr>
            <p:cNvPr id="34" name="Group 33"/>
            <p:cNvGrpSpPr/>
            <p:nvPr/>
          </p:nvGrpSpPr>
          <p:grpSpPr>
            <a:xfrm>
              <a:off x="7577667" y="2367633"/>
              <a:ext cx="804333" cy="2128167"/>
              <a:chOff x="7924800" y="2139033"/>
              <a:chExt cx="804333" cy="2128167"/>
            </a:xfrm>
          </p:grpSpPr>
          <p:sp>
            <p:nvSpPr>
              <p:cNvPr id="36" name="TextBox 35"/>
              <p:cNvSpPr txBox="1"/>
              <p:nvPr/>
            </p:nvSpPr>
            <p:spPr>
              <a:xfrm>
                <a:off x="8153400" y="3990201"/>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9000</a:t>
                </a:r>
              </a:p>
            </p:txBody>
          </p:sp>
          <p:sp>
            <p:nvSpPr>
              <p:cNvPr id="37" name="TextBox 36"/>
              <p:cNvSpPr txBox="1"/>
              <p:nvPr/>
            </p:nvSpPr>
            <p:spPr>
              <a:xfrm>
                <a:off x="8153400" y="3134638"/>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12000</a:t>
                </a:r>
              </a:p>
            </p:txBody>
          </p:sp>
          <p:sp>
            <p:nvSpPr>
              <p:cNvPr id="38" name="TextBox 37"/>
              <p:cNvSpPr txBox="1"/>
              <p:nvPr/>
            </p:nvSpPr>
            <p:spPr>
              <a:xfrm>
                <a:off x="8153400" y="2286000"/>
                <a:ext cx="5757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15000</a:t>
                </a:r>
              </a:p>
            </p:txBody>
          </p:sp>
          <p:sp>
            <p:nvSpPr>
              <p:cNvPr id="39" name="TextBox 38"/>
              <p:cNvSpPr txBox="1"/>
              <p:nvPr/>
            </p:nvSpPr>
            <p:spPr>
              <a:xfrm>
                <a:off x="7924800" y="2139033"/>
                <a:ext cx="38883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ft/s</a:t>
                </a:r>
              </a:p>
            </p:txBody>
          </p:sp>
        </p:grpSp>
      </p:grpSp>
      <p:sp>
        <p:nvSpPr>
          <p:cNvPr id="40" name="Rectangle 39"/>
          <p:cNvSpPr/>
          <p:nvPr/>
        </p:nvSpPr>
        <p:spPr>
          <a:xfrm>
            <a:off x="2923101" y="1218683"/>
            <a:ext cx="6967728" cy="44206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2" name="TextBox 41"/>
          <p:cNvSpPr txBox="1"/>
          <p:nvPr/>
        </p:nvSpPr>
        <p:spPr>
          <a:xfrm>
            <a:off x="15920" y="94994"/>
            <a:ext cx="90211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Resulting stacking velocity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endParaRPr>
          </a:p>
        </p:txBody>
      </p:sp>
      <p:sp>
        <p:nvSpPr>
          <p:cNvPr id="43" name="Rectangle 42"/>
          <p:cNvSpPr/>
          <p:nvPr/>
        </p:nvSpPr>
        <p:spPr>
          <a:xfrm>
            <a:off x="10000118" y="6457845"/>
            <a:ext cx="2191882"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ea typeface="+mn-ea"/>
                <a:cs typeface="Arial" panose="020B0604020202020204" pitchFamily="34" charset="0"/>
              </a:rPr>
              <a:t>(Zhang et al., 2014)</a:t>
            </a:r>
          </a:p>
        </p:txBody>
      </p:sp>
      <p:sp>
        <p:nvSpPr>
          <p:cNvPr id="4" name="Slide Number Placeholder 3">
            <a:extLst>
              <a:ext uri="{FF2B5EF4-FFF2-40B4-BE49-F238E27FC236}">
                <a16:creationId xmlns:a16="http://schemas.microsoft.com/office/drawing/2014/main" id="{9CC165D5-3BBF-230B-507E-C240E37671AA}"/>
              </a:ext>
            </a:extLst>
          </p:cNvPr>
          <p:cNvSpPr>
            <a:spLocks noGrp="1"/>
          </p:cNvSpPr>
          <p:nvPr>
            <p:ph type="sldNum" sz="quarter" idx="12"/>
          </p:nvPr>
        </p:nvSpPr>
        <p:spPr/>
        <p:txBody>
          <a:bodyPr/>
          <a:lstStyle/>
          <a:p>
            <a:r>
              <a:rPr lang="en-US"/>
              <a:t>10e-</a:t>
            </a:r>
            <a:fld id="{E84294E7-870A-4591-A028-E1914D91E07F}" type="slidenum">
              <a:rPr lang="en-US" smtClean="0"/>
              <a:pPr/>
              <a:t>19</a:t>
            </a:fld>
            <a:endParaRPr lang="en-US" dirty="0"/>
          </a:p>
        </p:txBody>
      </p:sp>
    </p:spTree>
    <p:extLst>
      <p:ext uri="{BB962C8B-B14F-4D97-AF65-F5344CB8AC3E}">
        <p14:creationId xmlns:p14="http://schemas.microsoft.com/office/powerpoint/2010/main" val="634674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464929" y="130943"/>
            <a:ext cx="11471564" cy="6029226"/>
          </a:xfrm>
          <a:prstGeom prst="rect">
            <a:avLst/>
          </a:prstGeom>
          <a:noFill/>
          <a:ln w="9525">
            <a:solidFill>
              <a:srgbClr val="FFCC00"/>
            </a:solidFill>
            <a:miter lim="800000"/>
            <a:headEnd/>
            <a:tailEnd/>
          </a:ln>
          <a:effectLst/>
        </p:spPr>
        <p:txBody>
          <a:bodyPr/>
          <a:lstStyle/>
          <a:p>
            <a:pPr marL="457200" indent="-457200" fontAlgn="b">
              <a:spcBef>
                <a:spcPct val="50000"/>
              </a:spcBef>
              <a:defRPr/>
            </a:pPr>
            <a:r>
              <a:rPr kumimoji="1" lang="en-US" sz="2800" dirty="0">
                <a:solidFill>
                  <a:srgbClr val="FFCC00"/>
                </a:solidFill>
                <a:effectLst>
                  <a:outerShdw blurRad="38100" dist="38100" dir="2700000" algn="tl">
                    <a:srgbClr val="000000"/>
                  </a:outerShdw>
                </a:effectLst>
              </a:rPr>
              <a:t>Prestack Data Conditioning</a:t>
            </a:r>
          </a:p>
          <a:p>
            <a:pPr marL="457200" indent="-457200" fontAlgn="b">
              <a:spcBef>
                <a:spcPct val="50000"/>
              </a:spcBef>
              <a:defRPr/>
            </a:pPr>
            <a:r>
              <a:rPr kumimoji="1" lang="en-US" dirty="0">
                <a:solidFill>
                  <a:srgbClr val="FFFF00"/>
                </a:solidFill>
                <a:effectLst>
                  <a:outerShdw blurRad="38100" dist="38100" dir="2700000" algn="tl">
                    <a:srgbClr val="000000"/>
                  </a:outerShdw>
                </a:effectLst>
              </a:rPr>
              <a:t>	</a:t>
            </a:r>
            <a:r>
              <a:rPr kumimoji="1" lang="en-US" sz="2400" dirty="0">
                <a:solidFill>
                  <a:srgbClr val="FFFF00"/>
                </a:solidFill>
                <a:effectLst>
                  <a:outerShdw blurRad="38100" dist="38100" dir="2700000" algn="tl">
                    <a:srgbClr val="000000"/>
                  </a:outerShdw>
                </a:effectLst>
              </a:rPr>
              <a:t>After this section you should be able to:</a:t>
            </a:r>
          </a:p>
          <a:p>
            <a:pPr marL="914400" lvl="1" indent="-457200" fontAlgn="b">
              <a:spcBef>
                <a:spcPct val="50000"/>
              </a:spcBef>
              <a:buFontTx/>
              <a:buChar char="•"/>
              <a:defRPr/>
            </a:pPr>
            <a:r>
              <a:rPr kumimoji="1" lang="en-US" sz="2400" dirty="0">
                <a:solidFill>
                  <a:schemeClr val="bg1"/>
                </a:solidFill>
              </a:rPr>
              <a:t>Identify moveout errors and design a workflow to correct them</a:t>
            </a:r>
          </a:p>
          <a:p>
            <a:pPr marL="914400" lvl="1" indent="-457200" fontAlgn="b">
              <a:spcBef>
                <a:spcPct val="50000"/>
              </a:spcBef>
              <a:buFontTx/>
              <a:buChar char="•"/>
              <a:defRPr/>
            </a:pPr>
            <a:r>
              <a:rPr kumimoji="1" lang="en-US" sz="2400" dirty="0">
                <a:solidFill>
                  <a:schemeClr val="bg1"/>
                </a:solidFill>
              </a:rPr>
              <a:t>Evaluate the use of prestack structure-oriented filter as a means of improving inversion and velocity analysis</a:t>
            </a:r>
          </a:p>
          <a:p>
            <a:pPr marL="914400" lvl="1" indent="-457200" fontAlgn="b">
              <a:spcBef>
                <a:spcPct val="50000"/>
              </a:spcBef>
              <a:buFontTx/>
              <a:buChar char="•"/>
              <a:defRPr/>
            </a:pPr>
            <a:r>
              <a:rPr kumimoji="1" lang="en-US" sz="2400" dirty="0">
                <a:solidFill>
                  <a:schemeClr val="bg1"/>
                </a:solidFill>
              </a:rPr>
              <a:t>Recognize negative effects of migration operator aliasing</a:t>
            </a:r>
            <a:endParaRPr kumimoji="1" lang="en-US" sz="2400" dirty="0">
              <a:solidFill>
                <a:schemeClr val="bg1">
                  <a:lumMod val="50000"/>
                </a:schemeClr>
              </a:solidFill>
            </a:endParaRPr>
          </a:p>
          <a:p>
            <a:pPr marL="914400" lvl="1" indent="-457200" fontAlgn="b">
              <a:spcBef>
                <a:spcPct val="50000"/>
              </a:spcBef>
              <a:buFontTx/>
              <a:buChar char="•"/>
              <a:defRPr/>
            </a:pPr>
            <a:r>
              <a:rPr kumimoji="1" lang="en-US" sz="2400" dirty="0">
                <a:solidFill>
                  <a:schemeClr val="bg1">
                    <a:lumMod val="50000"/>
                  </a:schemeClr>
                </a:solidFill>
              </a:rPr>
              <a:t>Use 5D interpolation to minimize acquisition footprint</a:t>
            </a:r>
          </a:p>
          <a:p>
            <a:pPr marL="914400" lvl="1" indent="-457200" fontAlgn="b">
              <a:spcBef>
                <a:spcPct val="50000"/>
              </a:spcBef>
              <a:buFontTx/>
              <a:buChar char="•"/>
              <a:defRPr/>
            </a:pPr>
            <a:r>
              <a:rPr kumimoji="1" lang="en-US" sz="2400" dirty="0">
                <a:solidFill>
                  <a:schemeClr val="bg1">
                    <a:lumMod val="50000"/>
                  </a:schemeClr>
                </a:solidFill>
              </a:rPr>
              <a:t>Design filters to be applied to migrated gathers that may improve least-squares migrated images</a:t>
            </a:r>
          </a:p>
        </p:txBody>
      </p:sp>
      <p:sp>
        <p:nvSpPr>
          <p:cNvPr id="2" name="Slide Number Placeholder 1">
            <a:extLst>
              <a:ext uri="{FF2B5EF4-FFF2-40B4-BE49-F238E27FC236}">
                <a16:creationId xmlns:a16="http://schemas.microsoft.com/office/drawing/2014/main" id="{40664432-54FE-9B9A-E9F1-CEC885A154A1}"/>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2</a:t>
            </a:fld>
            <a:endParaRPr lang="en-US" dirty="0">
              <a:solidFill>
                <a:schemeClr val="tx1"/>
              </a:solidFill>
            </a:endParaRPr>
          </a:p>
        </p:txBody>
      </p:sp>
    </p:spTree>
    <p:extLst>
      <p:ext uri="{BB962C8B-B14F-4D97-AF65-F5344CB8AC3E}">
        <p14:creationId xmlns:p14="http://schemas.microsoft.com/office/powerpoint/2010/main" val="2502424646"/>
      </p:ext>
    </p:extLst>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2" name="Group 31"/>
          <p:cNvGrpSpPr/>
          <p:nvPr/>
        </p:nvGrpSpPr>
        <p:grpSpPr>
          <a:xfrm>
            <a:off x="2913163" y="1218685"/>
            <a:ext cx="6365677" cy="4420633"/>
            <a:chOff x="416123" y="885566"/>
            <a:chExt cx="6365677" cy="4420633"/>
          </a:xfrm>
        </p:grpSpPr>
        <p:pic>
          <p:nvPicPr>
            <p:cNvPr id="2" name="Picture 1"/>
            <p:cNvPicPr>
              <a:picLocks noChangeAspect="1"/>
            </p:cNvPicPr>
            <p:nvPr/>
          </p:nvPicPr>
          <p:blipFill>
            <a:blip r:embed="rId3"/>
            <a:stretch>
              <a:fillRect/>
            </a:stretch>
          </p:blipFill>
          <p:spPr>
            <a:xfrm>
              <a:off x="1118961" y="1445787"/>
              <a:ext cx="5482974" cy="3751742"/>
            </a:xfrm>
            <a:prstGeom prst="rect">
              <a:avLst/>
            </a:prstGeom>
          </p:spPr>
        </p:pic>
        <p:grpSp>
          <p:nvGrpSpPr>
            <p:cNvPr id="7" name="Group 6"/>
            <p:cNvGrpSpPr/>
            <p:nvPr/>
          </p:nvGrpSpPr>
          <p:grpSpPr>
            <a:xfrm>
              <a:off x="416123" y="885566"/>
              <a:ext cx="6365677" cy="4420633"/>
              <a:chOff x="416123" y="885566"/>
              <a:chExt cx="6365677" cy="4420633"/>
            </a:xfrm>
          </p:grpSpPr>
          <p:grpSp>
            <p:nvGrpSpPr>
              <p:cNvPr id="8" name="Group 7"/>
              <p:cNvGrpSpPr/>
              <p:nvPr/>
            </p:nvGrpSpPr>
            <p:grpSpPr>
              <a:xfrm>
                <a:off x="416123" y="1143000"/>
                <a:ext cx="6365677" cy="4163199"/>
                <a:chOff x="416123" y="1143000"/>
                <a:chExt cx="6365677" cy="4163199"/>
              </a:xfrm>
            </p:grpSpPr>
            <p:sp>
              <p:nvSpPr>
                <p:cNvPr id="10" name="Rectangle 9"/>
                <p:cNvSpPr/>
                <p:nvPr/>
              </p:nvSpPr>
              <p:spPr>
                <a:xfrm>
                  <a:off x="1129064" y="1445883"/>
                  <a:ext cx="5461407" cy="37413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1" name="TextBox 10"/>
                <p:cNvSpPr txBox="1"/>
                <p:nvPr/>
              </p:nvSpPr>
              <p:spPr>
                <a:xfrm>
                  <a:off x="685800" y="2215967"/>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0.5</a:t>
                  </a:r>
                </a:p>
              </p:txBody>
            </p:sp>
            <p:sp>
              <p:nvSpPr>
                <p:cNvPr id="12" name="TextBox 11"/>
                <p:cNvSpPr txBox="1"/>
                <p:nvPr/>
              </p:nvSpPr>
              <p:spPr>
                <a:xfrm>
                  <a:off x="685800" y="32004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1.0</a:t>
                  </a:r>
                </a:p>
              </p:txBody>
            </p:sp>
            <p:sp>
              <p:nvSpPr>
                <p:cNvPr id="13" name="TextBox 12"/>
                <p:cNvSpPr txBox="1"/>
                <p:nvPr/>
              </p:nvSpPr>
              <p:spPr>
                <a:xfrm>
                  <a:off x="685800" y="50292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2.0</a:t>
                  </a:r>
                </a:p>
              </p:txBody>
            </p:sp>
            <p:sp>
              <p:nvSpPr>
                <p:cNvPr id="14" name="TextBox 13"/>
                <p:cNvSpPr txBox="1"/>
                <p:nvPr/>
              </p:nvSpPr>
              <p:spPr>
                <a:xfrm>
                  <a:off x="685800" y="41148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1.5</a:t>
                  </a:r>
                </a:p>
              </p:txBody>
            </p:sp>
            <p:sp>
              <p:nvSpPr>
                <p:cNvPr id="15" name="TextBox 14"/>
                <p:cNvSpPr txBox="1"/>
                <p:nvPr/>
              </p:nvSpPr>
              <p:spPr>
                <a:xfrm>
                  <a:off x="685800" y="1411521"/>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cxnSp>
              <p:nvCxnSpPr>
                <p:cNvPr id="16" name="Straight Connector 15"/>
                <p:cNvCxnSpPr/>
                <p:nvPr/>
              </p:nvCxnSpPr>
              <p:spPr>
                <a:xfrm rot="16200000" flipV="1">
                  <a:off x="1088136" y="1417320"/>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V="1">
                  <a:off x="1088136" y="2350008"/>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1088136" y="3282696"/>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V="1">
                  <a:off x="1088136" y="4215384"/>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V="1">
                  <a:off x="1088136" y="5148072"/>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90600" y="1143000"/>
                  <a:ext cx="457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a:t>
                  </a:r>
                </a:p>
              </p:txBody>
            </p:sp>
            <p:sp>
              <p:nvSpPr>
                <p:cNvPr id="22" name="TextBox 21"/>
                <p:cNvSpPr txBox="1"/>
                <p:nvPr/>
              </p:nvSpPr>
              <p:spPr>
                <a:xfrm>
                  <a:off x="2286000" y="1143000"/>
                  <a:ext cx="529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30</a:t>
                  </a:r>
                </a:p>
              </p:txBody>
            </p:sp>
            <p:cxnSp>
              <p:nvCxnSpPr>
                <p:cNvPr id="23" name="Straight Connector 22"/>
                <p:cNvCxnSpPr/>
                <p:nvPr/>
              </p:nvCxnSpPr>
              <p:spPr>
                <a:xfrm flipV="1">
                  <a:off x="1124712"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486580"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54544"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590471"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222508" y="1367325"/>
                  <a:ext cx="0" cy="76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53962" y="1143000"/>
                  <a:ext cx="426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60</a:t>
                  </a:r>
                </a:p>
              </p:txBody>
            </p:sp>
            <p:sp>
              <p:nvSpPr>
                <p:cNvPr id="29" name="TextBox 28"/>
                <p:cNvSpPr txBox="1"/>
                <p:nvPr/>
              </p:nvSpPr>
              <p:spPr>
                <a:xfrm>
                  <a:off x="5010118" y="1143000"/>
                  <a:ext cx="4000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90</a:t>
                  </a:r>
                </a:p>
              </p:txBody>
            </p:sp>
            <p:sp>
              <p:nvSpPr>
                <p:cNvPr id="30" name="TextBox 29"/>
                <p:cNvSpPr txBox="1"/>
                <p:nvPr/>
              </p:nvSpPr>
              <p:spPr>
                <a:xfrm>
                  <a:off x="6366274" y="1143000"/>
                  <a:ext cx="415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120</a:t>
                  </a:r>
                </a:p>
              </p:txBody>
            </p:sp>
            <p:sp>
              <p:nvSpPr>
                <p:cNvPr id="31" name="TextBox 30"/>
                <p:cNvSpPr txBox="1"/>
                <p:nvPr/>
              </p:nvSpPr>
              <p:spPr>
                <a:xfrm rot="16200000">
                  <a:off x="173623" y="286366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t</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 (s)</a:t>
                  </a:r>
                </a:p>
              </p:txBody>
            </p:sp>
          </p:grpSp>
          <p:sp>
            <p:nvSpPr>
              <p:cNvPr id="9" name="TextBox 8"/>
              <p:cNvSpPr txBox="1"/>
              <p:nvPr/>
            </p:nvSpPr>
            <p:spPr>
              <a:xfrm>
                <a:off x="3385443" y="885566"/>
                <a:ext cx="11466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CDP Number</a:t>
                </a:r>
              </a:p>
            </p:txBody>
          </p:sp>
        </p:grpSp>
      </p:grpSp>
      <p:grpSp>
        <p:nvGrpSpPr>
          <p:cNvPr id="3" name="Group 2"/>
          <p:cNvGrpSpPr/>
          <p:nvPr/>
        </p:nvGrpSpPr>
        <p:grpSpPr>
          <a:xfrm>
            <a:off x="9126350" y="2469612"/>
            <a:ext cx="683908" cy="2020420"/>
            <a:chOff x="7591007" y="2468019"/>
            <a:chExt cx="683908" cy="2112562"/>
          </a:xfrm>
        </p:grpSpPr>
        <p:pic>
          <p:nvPicPr>
            <p:cNvPr id="38" name="Picture 37"/>
            <p:cNvPicPr>
              <a:picLocks/>
            </p:cNvPicPr>
            <p:nvPr/>
          </p:nvPicPr>
          <p:blipFill rotWithShape="1">
            <a:blip r:embed="rId4"/>
            <a:srcRect l="25775" t="5521" r="52684" b="2457"/>
            <a:stretch/>
          </p:blipFill>
          <p:spPr>
            <a:xfrm>
              <a:off x="7591007" y="2596979"/>
              <a:ext cx="320040" cy="1873955"/>
            </a:xfrm>
            <a:prstGeom prst="rect">
              <a:avLst/>
            </a:prstGeom>
          </p:spPr>
        </p:pic>
        <p:grpSp>
          <p:nvGrpSpPr>
            <p:cNvPr id="33" name="Group 32"/>
            <p:cNvGrpSpPr/>
            <p:nvPr/>
          </p:nvGrpSpPr>
          <p:grpSpPr>
            <a:xfrm>
              <a:off x="7790620" y="2468019"/>
              <a:ext cx="484295" cy="2112562"/>
              <a:chOff x="7866820" y="2468019"/>
              <a:chExt cx="484295" cy="2112562"/>
            </a:xfrm>
          </p:grpSpPr>
          <p:sp>
            <p:nvSpPr>
              <p:cNvPr id="34" name="TextBox 33"/>
              <p:cNvSpPr txBox="1"/>
              <p:nvPr/>
            </p:nvSpPr>
            <p:spPr>
              <a:xfrm>
                <a:off x="7884660" y="2468019"/>
                <a:ext cx="466455" cy="2896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0.12</a:t>
                </a:r>
              </a:p>
            </p:txBody>
          </p:sp>
          <p:sp>
            <p:nvSpPr>
              <p:cNvPr id="35" name="TextBox 34"/>
              <p:cNvSpPr txBox="1"/>
              <p:nvPr/>
            </p:nvSpPr>
            <p:spPr>
              <a:xfrm>
                <a:off x="7866820" y="4290949"/>
                <a:ext cx="466455" cy="2896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a:t>
                </a:r>
              </a:p>
            </p:txBody>
          </p:sp>
          <p:sp>
            <p:nvSpPr>
              <p:cNvPr id="36" name="TextBox 35"/>
              <p:cNvSpPr txBox="1"/>
              <p:nvPr/>
            </p:nvSpPr>
            <p:spPr>
              <a:xfrm>
                <a:off x="7871280" y="3084279"/>
                <a:ext cx="466455" cy="2896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0.08</a:t>
                </a:r>
              </a:p>
            </p:txBody>
          </p:sp>
          <p:sp>
            <p:nvSpPr>
              <p:cNvPr id="37" name="TextBox 36"/>
              <p:cNvSpPr txBox="1"/>
              <p:nvPr/>
            </p:nvSpPr>
            <p:spPr>
              <a:xfrm>
                <a:off x="7880200" y="3705208"/>
                <a:ext cx="466455" cy="2896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itchFamily="18" charset="0"/>
                  </a:rPr>
                  <a:t>0.04</a:t>
                </a:r>
              </a:p>
            </p:txBody>
          </p:sp>
        </p:grpSp>
      </p:grpSp>
      <p:sp>
        <p:nvSpPr>
          <p:cNvPr id="40" name="Rectangle 39"/>
          <p:cNvSpPr/>
          <p:nvPr/>
        </p:nvSpPr>
        <p:spPr>
          <a:xfrm>
            <a:off x="2923101" y="1218683"/>
            <a:ext cx="6967728" cy="44206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mc:AlternateContent xmlns:mc="http://schemas.openxmlformats.org/markup-compatibility/2006" xmlns:a14="http://schemas.microsoft.com/office/drawing/2010/main">
        <mc:Choice Requires="a14">
          <p:sp>
            <p:nvSpPr>
              <p:cNvPr id="39" name="TextBox 38"/>
              <p:cNvSpPr txBox="1"/>
              <p:nvPr/>
            </p:nvSpPr>
            <p:spPr>
              <a:xfrm>
                <a:off x="49907" y="43337"/>
                <a:ext cx="90211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Resulting stacking anellipticity </a:t>
                </a:r>
                <a14:m>
                  <m:oMath xmlns:m="http://schemas.openxmlformats.org/officeDocument/2006/math">
                    <m:sSub>
                      <m:sSubPr>
                        <m:ctrlPr>
                          <a:rPr kumimoji="0" lang="en-US" sz="3200" b="0" i="1"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l-GR" sz="3200" b="0" i="1"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𝜂</m:t>
                        </m:r>
                      </m:e>
                      <m:sub>
                        <m:r>
                          <a:rPr kumimoji="0" lang="en-US" sz="3200" b="0" i="1"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𝑖𝑛𝑡</m:t>
                        </m:r>
                      </m:sub>
                    </m:sSub>
                  </m:oMath>
                </a14:m>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9907" y="43337"/>
                <a:ext cx="9021170" cy="1077218"/>
              </a:xfrm>
              <a:prstGeom prst="rect">
                <a:avLst/>
              </a:prstGeom>
              <a:blipFill>
                <a:blip r:embed="rId5"/>
                <a:stretch>
                  <a:fillRect l="-1757" t="-7345"/>
                </a:stretch>
              </a:blipFill>
            </p:spPr>
            <p:txBody>
              <a:bodyPr/>
              <a:lstStyle/>
              <a:p>
                <a:r>
                  <a:rPr lang="en-US">
                    <a:noFill/>
                  </a:rPr>
                  <a:t> </a:t>
                </a:r>
              </a:p>
            </p:txBody>
          </p:sp>
        </mc:Fallback>
      </mc:AlternateContent>
      <p:sp>
        <p:nvSpPr>
          <p:cNvPr id="41" name="Rectangle 40"/>
          <p:cNvSpPr/>
          <p:nvPr/>
        </p:nvSpPr>
        <p:spPr>
          <a:xfrm>
            <a:off x="9992968" y="6457845"/>
            <a:ext cx="2191882"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ea typeface="+mn-ea"/>
                <a:cs typeface="Arial" panose="020B0604020202020204" pitchFamily="34" charset="0"/>
              </a:rPr>
              <a:t>(Zhang et al., 2014)</a:t>
            </a:r>
          </a:p>
        </p:txBody>
      </p:sp>
      <p:sp>
        <p:nvSpPr>
          <p:cNvPr id="4" name="Slide Number Placeholder 3">
            <a:extLst>
              <a:ext uri="{FF2B5EF4-FFF2-40B4-BE49-F238E27FC236}">
                <a16:creationId xmlns:a16="http://schemas.microsoft.com/office/drawing/2014/main" id="{79E5EAC1-2C58-6205-3721-78B8BD79E9B5}"/>
              </a:ext>
            </a:extLst>
          </p:cNvPr>
          <p:cNvSpPr>
            <a:spLocks noGrp="1"/>
          </p:cNvSpPr>
          <p:nvPr>
            <p:ph type="sldNum" sz="quarter" idx="12"/>
          </p:nvPr>
        </p:nvSpPr>
        <p:spPr/>
        <p:txBody>
          <a:bodyPr/>
          <a:lstStyle/>
          <a:p>
            <a:r>
              <a:rPr lang="en-US"/>
              <a:t>10e-</a:t>
            </a:r>
            <a:fld id="{E84294E7-870A-4591-A028-E1914D91E07F}" type="slidenum">
              <a:rPr lang="en-US" smtClean="0"/>
              <a:pPr/>
              <a:t>20</a:t>
            </a:fld>
            <a:endParaRPr lang="en-US" dirty="0"/>
          </a:p>
        </p:txBody>
      </p:sp>
    </p:spTree>
    <p:extLst>
      <p:ext uri="{BB962C8B-B14F-4D97-AF65-F5344CB8AC3E}">
        <p14:creationId xmlns:p14="http://schemas.microsoft.com/office/powerpoint/2010/main" val="23849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14895" y="286659"/>
            <a:ext cx="11205555" cy="5295994"/>
          </a:xfrm>
          <a:prstGeom prst="rect">
            <a:avLst/>
          </a:prstGeom>
          <a:noFill/>
          <a:ln w="9525">
            <a:solidFill>
              <a:srgbClr val="FFFF00"/>
            </a:solidFill>
            <a:miter lim="800000"/>
            <a:headEnd/>
            <a:tailEnd/>
          </a:ln>
          <a:effectLst/>
        </p:spPr>
        <p:txBody>
          <a:bodyPr/>
          <a:lstStyle/>
          <a:p>
            <a:pPr marL="457200" marR="0" lvl="0" indent="-457200" algn="l" defTabSz="914400" rtl="0" eaLnBrk="1" fontAlgn="b" latinLnBrk="0" hangingPunct="1">
              <a:lnSpc>
                <a:spcPct val="100000"/>
              </a:lnSpc>
              <a:spcBef>
                <a:spcPct val="50000"/>
              </a:spcBef>
              <a:spcAft>
                <a:spcPts val="0"/>
              </a:spcAft>
              <a:buClrTx/>
              <a:buSzTx/>
              <a:buFontTx/>
              <a:buNone/>
              <a:tabLst/>
              <a:defRPr/>
            </a:pPr>
            <a:r>
              <a:rPr kumimoji="1" lang="en-US" sz="28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Calibri" panose="020F0502020204030204"/>
                <a:ea typeface="+mn-ea"/>
                <a:cs typeface="+mn-cs"/>
              </a:rPr>
              <a:t>Prestack Data Conditioning Workflows to Preserve Amplitude Fidelity</a:t>
            </a:r>
          </a:p>
          <a:p>
            <a:pPr marL="457200" marR="0" lvl="0" indent="-457200" algn="l" defTabSz="914400" rtl="0" eaLnBrk="1" fontAlgn="b" latinLnBrk="0" hangingPunct="1">
              <a:lnSpc>
                <a:spcPct val="100000"/>
              </a:lnSpc>
              <a:spcBef>
                <a:spcPct val="50000"/>
              </a:spcBef>
              <a:spcAft>
                <a:spcPts val="0"/>
              </a:spcAft>
              <a:buClrTx/>
              <a:buSzTx/>
              <a:buFontTx/>
              <a:buNone/>
              <a:tabLst/>
              <a:defRPr/>
            </a:pPr>
            <a:endParaRPr kumimoji="1"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endParaRP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Correction for residual moveout</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Repicking velocities with a better understanding of the geology</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Accounting for non-hyperbolic moveout</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Non-stretch Normal Moveout (NMO)</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Prestack structure-oriented filtering</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5D interpolation</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Least-squares migration </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Right 1">
            <a:extLst>
              <a:ext uri="{FF2B5EF4-FFF2-40B4-BE49-F238E27FC236}">
                <a16:creationId xmlns:a16="http://schemas.microsoft.com/office/drawing/2014/main" id="{6967D98F-A272-4EE0-870E-E2DA52CF89B4}"/>
              </a:ext>
            </a:extLst>
          </p:cNvPr>
          <p:cNvSpPr/>
          <p:nvPr/>
        </p:nvSpPr>
        <p:spPr>
          <a:xfrm>
            <a:off x="225691" y="3231753"/>
            <a:ext cx="978408" cy="4156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7F97F60-D4A7-4229-06DC-3BD753D30ED7}"/>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21</a:t>
            </a:fld>
            <a:endParaRPr lang="en-US" dirty="0">
              <a:solidFill>
                <a:schemeClr val="tx1"/>
              </a:solidFill>
            </a:endParaRPr>
          </a:p>
        </p:txBody>
      </p:sp>
    </p:spTree>
    <p:extLst>
      <p:ext uri="{BB962C8B-B14F-4D97-AF65-F5344CB8AC3E}">
        <p14:creationId xmlns:p14="http://schemas.microsoft.com/office/powerpoint/2010/main" val="1449595664"/>
      </p:ext>
    </p:extLst>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45"/>
            <a:ext cx="3241964" cy="1143000"/>
          </a:xfrm>
        </p:spPr>
        <p:txBody>
          <a:bodyPr/>
          <a:lstStyle/>
          <a:p>
            <a:r>
              <a:rPr lang="en-US" dirty="0"/>
              <a:t>Non-stretch NMO workflow</a:t>
            </a:r>
          </a:p>
        </p:txBody>
      </p:sp>
      <p:grpSp>
        <p:nvGrpSpPr>
          <p:cNvPr id="4" name="Group 3"/>
          <p:cNvGrpSpPr/>
          <p:nvPr/>
        </p:nvGrpSpPr>
        <p:grpSpPr>
          <a:xfrm>
            <a:off x="4319939" y="0"/>
            <a:ext cx="7853149" cy="6755460"/>
            <a:chOff x="769963" y="26340"/>
            <a:chExt cx="7853149" cy="6755460"/>
          </a:xfrm>
          <a:solidFill>
            <a:schemeClr val="bg1">
              <a:lumMod val="85000"/>
            </a:schemeClr>
          </a:solidFill>
        </p:grpSpPr>
        <p:sp>
          <p:nvSpPr>
            <p:cNvPr id="5" name="Rectangle 4"/>
            <p:cNvSpPr/>
            <p:nvPr/>
          </p:nvSpPr>
          <p:spPr>
            <a:xfrm>
              <a:off x="2403713" y="2981530"/>
              <a:ext cx="4038600" cy="762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Pick the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strongest envelopes and least-squares fit to obtain the amplitude,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200" b="0" i="1"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1"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phase </a:t>
              </a:r>
              <a:r>
                <a:rPr kumimoji="0" lang="el-G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φ</a:t>
              </a:r>
              <a:r>
                <a:rPr kumimoji="0" lang="en-US" sz="1200" b="0" i="1"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1"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analytic wavelet,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1"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φ</a:t>
              </a:r>
              <a:r>
                <a:rPr kumimoji="0" lang="en-US" sz="1200" b="0" i="1"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1"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Rectangle 5"/>
            <p:cNvSpPr/>
            <p:nvPr/>
          </p:nvSpPr>
          <p:spPr>
            <a:xfrm>
              <a:off x="2403714" y="2178672"/>
              <a:ext cx="4038600" cy="579075"/>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Generate analytic seismic trace of residual data, calculate the instantaneous envelope,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instantaneous frequency,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Rectangle 6"/>
            <p:cNvSpPr/>
            <p:nvPr/>
          </p:nvSpPr>
          <p:spPr>
            <a:xfrm>
              <a:off x="6762469" y="3633450"/>
              <a:ext cx="1860643" cy="915355"/>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Compute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travel time,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and offset,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velocity, V</a:t>
              </a:r>
              <a:endParaRPr kumimoji="0" lang="en-US" sz="1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lowchart: Decision 7"/>
            <p:cNvSpPr/>
            <p:nvPr/>
          </p:nvSpPr>
          <p:spPr>
            <a:xfrm>
              <a:off x="2788920" y="5559552"/>
              <a:ext cx="3240360" cy="688848"/>
            </a:xfrm>
            <a:prstGeom prst="flowChartDecisi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Residual energy &lt; threshold value?</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a:xfrm>
              <a:off x="5715000" y="6400800"/>
              <a:ext cx="1219200" cy="381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Output</a:t>
              </a:r>
            </a:p>
          </p:txBody>
        </p:sp>
        <p:sp>
          <p:nvSpPr>
            <p:cNvPr id="10" name="TextBox 9"/>
            <p:cNvSpPr txBox="1"/>
            <p:nvPr/>
          </p:nvSpPr>
          <p:spPr>
            <a:xfrm>
              <a:off x="5943600" y="5559623"/>
              <a:ext cx="533400" cy="307777"/>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Yes</a:t>
              </a:r>
            </a:p>
          </p:txBody>
        </p:sp>
        <p:sp>
          <p:nvSpPr>
            <p:cNvPr id="11" name="TextBox 10"/>
            <p:cNvSpPr txBox="1"/>
            <p:nvPr/>
          </p:nvSpPr>
          <p:spPr>
            <a:xfrm>
              <a:off x="4495800" y="6211824"/>
              <a:ext cx="533400" cy="307777"/>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a:t>
              </a:r>
            </a:p>
          </p:txBody>
        </p:sp>
        <p:grpSp>
          <p:nvGrpSpPr>
            <p:cNvPr id="12" name="Group 11"/>
            <p:cNvGrpSpPr/>
            <p:nvPr/>
          </p:nvGrpSpPr>
          <p:grpSpPr>
            <a:xfrm>
              <a:off x="3141564" y="26340"/>
              <a:ext cx="4551227" cy="3607110"/>
              <a:chOff x="4284564" y="178740"/>
              <a:chExt cx="4551227" cy="3607110"/>
            </a:xfrm>
            <a:grpFill/>
          </p:grpSpPr>
          <p:sp>
            <p:nvSpPr>
              <p:cNvPr id="38" name="Oval 37"/>
              <p:cNvSpPr/>
              <p:nvPr/>
            </p:nvSpPr>
            <p:spPr>
              <a:xfrm>
                <a:off x="5634254" y="178740"/>
                <a:ext cx="1143000" cy="4572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0</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9" name="Oval 38"/>
              <p:cNvSpPr/>
              <p:nvPr/>
            </p:nvSpPr>
            <p:spPr>
              <a:xfrm>
                <a:off x="4284564" y="191637"/>
                <a:ext cx="1143000" cy="4572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cxnSp>
            <p:nvCxnSpPr>
              <p:cNvPr id="41" name="Elbow Connector 40"/>
              <p:cNvCxnSpPr>
                <a:stCxn id="5" idx="3"/>
                <a:endCxn id="7" idx="0"/>
              </p:cNvCxnSpPr>
              <p:nvPr/>
            </p:nvCxnSpPr>
            <p:spPr>
              <a:xfrm>
                <a:off x="7585313" y="3514930"/>
                <a:ext cx="1250478" cy="270920"/>
              </a:xfrm>
              <a:prstGeom prst="bentConnector2">
                <a:avLst/>
              </a:prstGeom>
              <a:grpFill/>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769963" y="108611"/>
              <a:ext cx="1506940" cy="13335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Pre-compute analytic seismic wavelet library,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nvGrpSpPr>
            <p:cNvPr id="15" name="Group 14"/>
            <p:cNvGrpSpPr/>
            <p:nvPr/>
          </p:nvGrpSpPr>
          <p:grpSpPr>
            <a:xfrm>
              <a:off x="2362200" y="4191000"/>
              <a:ext cx="4038600" cy="1143000"/>
              <a:chOff x="2209800" y="3931568"/>
              <a:chExt cx="4038600" cy="1143000"/>
            </a:xfrm>
            <a:grpFill/>
          </p:grpSpPr>
          <p:sp>
            <p:nvSpPr>
              <p:cNvPr id="34" name="Rectangle 33"/>
              <p:cNvSpPr/>
              <p:nvPr/>
            </p:nvSpPr>
            <p:spPr>
              <a:xfrm>
                <a:off x="2209800" y="3931568"/>
                <a:ext cx="4038600" cy="1143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5" name="Group 34"/>
              <p:cNvGrpSpPr/>
              <p:nvPr/>
            </p:nvGrpSpPr>
            <p:grpSpPr>
              <a:xfrm>
                <a:off x="2667000" y="4160520"/>
                <a:ext cx="3162300" cy="888648"/>
                <a:chOff x="2851150" y="4084320"/>
                <a:chExt cx="3162300" cy="888648"/>
              </a:xfrm>
              <a:grpFill/>
            </p:grpSpPr>
            <p:graphicFrame>
              <p:nvGraphicFramePr>
                <p:cNvPr id="36" name="Object 35"/>
                <p:cNvGraphicFramePr>
                  <a:graphicFrameLocks noChangeAspect="1"/>
                </p:cNvGraphicFramePr>
                <p:nvPr/>
              </p:nvGraphicFramePr>
              <p:xfrm>
                <a:off x="2851150" y="4541168"/>
                <a:ext cx="3162300" cy="431800"/>
              </p:xfrm>
              <a:graphic>
                <a:graphicData uri="http://schemas.openxmlformats.org/presentationml/2006/ole">
                  <mc:AlternateContent xmlns:mc="http://schemas.openxmlformats.org/markup-compatibility/2006">
                    <mc:Choice xmlns:v="urn:schemas-microsoft-com:vml" Requires="v">
                      <p:oleObj name="Equation" r:id="rId3" imgW="3162300" imgH="431800" progId="Equation.3">
                        <p:embed/>
                      </p:oleObj>
                    </mc:Choice>
                    <mc:Fallback>
                      <p:oleObj name="Equation" r:id="rId3" imgW="3162300" imgH="431800" progId="Equation.3">
                        <p:embed/>
                        <p:pic>
                          <p:nvPicPr>
                            <p:cNvPr id="36"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150" y="4541168"/>
                              <a:ext cx="31623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3"/>
                <p:cNvGraphicFramePr>
                  <a:graphicFrameLocks noChangeAspect="1"/>
                </p:cNvGraphicFramePr>
                <p:nvPr/>
              </p:nvGraphicFramePr>
              <p:xfrm>
                <a:off x="2908300" y="4084320"/>
                <a:ext cx="3048000" cy="431800"/>
              </p:xfrm>
              <a:graphic>
                <a:graphicData uri="http://schemas.openxmlformats.org/presentationml/2006/ole">
                  <mc:AlternateContent xmlns:mc="http://schemas.openxmlformats.org/markup-compatibility/2006">
                    <mc:Choice xmlns:v="urn:schemas-microsoft-com:vml" Requires="v">
                      <p:oleObj name="Equation" r:id="rId5" imgW="3048000" imgH="431800" progId="Equation.3">
                        <p:embed/>
                      </p:oleObj>
                    </mc:Choice>
                    <mc:Fallback>
                      <p:oleObj name="Equation" r:id="rId5" imgW="3048000" imgH="431800" progId="Equation.3">
                        <p:embed/>
                        <p:pic>
                          <p:nvPicPr>
                            <p:cNvPr id="3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4084320"/>
                              <a:ext cx="30480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cxnSp>
          <p:nvCxnSpPr>
            <p:cNvPr id="20" name="Straight Arrow Connector 19"/>
            <p:cNvCxnSpPr>
              <a:stCxn id="25" idx="2"/>
              <a:endCxn id="31" idx="0"/>
            </p:cNvCxnSpPr>
            <p:nvPr/>
          </p:nvCxnSpPr>
          <p:spPr>
            <a:xfrm>
              <a:off x="4408798" y="1085849"/>
              <a:ext cx="0" cy="327947"/>
            </a:xfrm>
            <a:prstGeom prst="straightConnector1">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2"/>
              <a:endCxn id="5" idx="0"/>
            </p:cNvCxnSpPr>
            <p:nvPr/>
          </p:nvCxnSpPr>
          <p:spPr>
            <a:xfrm flipH="1">
              <a:off x="4423013" y="2757747"/>
              <a:ext cx="1" cy="223783"/>
            </a:xfrm>
            <a:prstGeom prst="straightConnector1">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 idx="2"/>
            </p:cNvCxnSpPr>
            <p:nvPr/>
          </p:nvCxnSpPr>
          <p:spPr>
            <a:xfrm flipH="1">
              <a:off x="4419600" y="3743530"/>
              <a:ext cx="3413" cy="447470"/>
            </a:xfrm>
            <a:prstGeom prst="straightConnector1">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19600" y="5334000"/>
              <a:ext cx="0" cy="228600"/>
            </a:xfrm>
            <a:prstGeom prst="straightConnector1">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419600" y="6248400"/>
              <a:ext cx="0" cy="228600"/>
            </a:xfrm>
            <a:prstGeom prst="straightConnector1">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389498" y="857249"/>
              <a:ext cx="4038600" cy="2286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grpSp>
          <p:nvGrpSpPr>
            <p:cNvPr id="26" name="Group 25"/>
            <p:cNvGrpSpPr/>
            <p:nvPr/>
          </p:nvGrpSpPr>
          <p:grpSpPr>
            <a:xfrm>
              <a:off x="2389498" y="1413796"/>
              <a:ext cx="4038600" cy="469900"/>
              <a:chOff x="2389498" y="1642396"/>
              <a:chExt cx="4038600" cy="469900"/>
            </a:xfrm>
            <a:grpFill/>
          </p:grpSpPr>
          <p:sp>
            <p:nvSpPr>
              <p:cNvPr id="31" name="Rectangle 30"/>
              <p:cNvSpPr/>
              <p:nvPr/>
            </p:nvSpPr>
            <p:spPr>
              <a:xfrm>
                <a:off x="2389498" y="1642396"/>
                <a:ext cx="4038600" cy="4572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residual and moveout results as:</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2" name="Object 31"/>
              <p:cNvGraphicFramePr>
                <a:graphicFrameLocks noChangeAspect="1"/>
              </p:cNvGraphicFramePr>
              <p:nvPr/>
            </p:nvGraphicFramePr>
            <p:xfrm>
              <a:off x="4980600" y="1870996"/>
              <a:ext cx="901700" cy="241300"/>
            </p:xfrm>
            <a:graphic>
              <a:graphicData uri="http://schemas.openxmlformats.org/presentationml/2006/ole">
                <mc:AlternateContent xmlns:mc="http://schemas.openxmlformats.org/markup-compatibility/2006">
                  <mc:Choice xmlns:v="urn:schemas-microsoft-com:vml" Requires="v">
                    <p:oleObj name="Equation" r:id="rId7" imgW="901309" imgH="241195" progId="Equation.3">
                      <p:embed/>
                    </p:oleObj>
                  </mc:Choice>
                  <mc:Fallback>
                    <p:oleObj name="Equation" r:id="rId7" imgW="901309" imgH="241195" progId="Equation.3">
                      <p:embed/>
                      <p:pic>
                        <p:nvPicPr>
                          <p:cNvPr id="32"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600" y="1870996"/>
                            <a:ext cx="9017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5"/>
              <p:cNvGraphicFramePr>
                <a:graphicFrameLocks noChangeAspect="1"/>
              </p:cNvGraphicFramePr>
              <p:nvPr/>
            </p:nvGraphicFramePr>
            <p:xfrm>
              <a:off x="3262765" y="1845875"/>
              <a:ext cx="1308100" cy="241300"/>
            </p:xfrm>
            <a:graphic>
              <a:graphicData uri="http://schemas.openxmlformats.org/presentationml/2006/ole">
                <mc:AlternateContent xmlns:mc="http://schemas.openxmlformats.org/markup-compatibility/2006">
                  <mc:Choice xmlns:v="urn:schemas-microsoft-com:vml" Requires="v">
                    <p:oleObj name="Equation" r:id="rId9" imgW="1308100" imgH="241300" progId="Equation.3">
                      <p:embed/>
                    </p:oleObj>
                  </mc:Choice>
                  <mc:Fallback>
                    <p:oleObj name="Equation" r:id="rId9" imgW="1308100" imgH="241300" progId="Equation.3">
                      <p:embed/>
                      <p:pic>
                        <p:nvPicPr>
                          <p:cNvPr id="3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2765" y="1845875"/>
                            <a:ext cx="13081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27" name="Straight Arrow Connector 26"/>
            <p:cNvCxnSpPr>
              <a:stCxn id="31" idx="2"/>
              <a:endCxn id="6" idx="0"/>
            </p:cNvCxnSpPr>
            <p:nvPr/>
          </p:nvCxnSpPr>
          <p:spPr>
            <a:xfrm>
              <a:off x="4408798" y="1870996"/>
              <a:ext cx="14216" cy="307676"/>
            </a:xfrm>
            <a:prstGeom prst="straightConnector1">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352800" y="6477000"/>
              <a:ext cx="2133600" cy="3048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cxnSp>
          <p:nvCxnSpPr>
            <p:cNvPr id="29" name="Elbow Connector 28"/>
            <p:cNvCxnSpPr>
              <a:stCxn id="8" idx="3"/>
              <a:endCxn id="9" idx="0"/>
            </p:cNvCxnSpPr>
            <p:nvPr/>
          </p:nvCxnSpPr>
          <p:spPr>
            <a:xfrm>
              <a:off x="6029280" y="5903976"/>
              <a:ext cx="295320" cy="496824"/>
            </a:xfrm>
            <a:prstGeom prst="bentConnector2">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8" idx="1"/>
              <a:endCxn id="6" idx="1"/>
            </p:cNvCxnSpPr>
            <p:nvPr/>
          </p:nvCxnSpPr>
          <p:spPr>
            <a:xfrm rot="10800000">
              <a:off x="2403714" y="2468210"/>
              <a:ext cx="949086" cy="4161190"/>
            </a:xfrm>
            <a:prstGeom prst="bentConnector3">
              <a:avLst>
                <a:gd name="adj1" fmla="val 172978"/>
              </a:avLst>
            </a:prstGeom>
            <a:grpFill/>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80" name="Elbow Connector 79"/>
          <p:cNvCxnSpPr>
            <a:stCxn id="7" idx="2"/>
            <a:endCxn id="34" idx="3"/>
          </p:cNvCxnSpPr>
          <p:nvPr/>
        </p:nvCxnSpPr>
        <p:spPr>
          <a:xfrm rot="5400000">
            <a:off x="10489925" y="3983317"/>
            <a:ext cx="213695" cy="1291991"/>
          </a:xfrm>
          <a:prstGeom prst="bentConnector2">
            <a:avLst/>
          </a:prstGeom>
          <a:solidFill>
            <a:schemeClr val="bg1">
              <a:lumMod val="85000"/>
            </a:schemeClr>
          </a:solidFill>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Elbow Connector 86"/>
          <p:cNvCxnSpPr>
            <a:cxnSpLocks/>
            <a:stCxn id="38" idx="4"/>
            <a:endCxn id="25" idx="0"/>
          </p:cNvCxnSpPr>
          <p:nvPr/>
        </p:nvCxnSpPr>
        <p:spPr>
          <a:xfrm rot="5400000">
            <a:off x="8098898" y="317076"/>
            <a:ext cx="373709" cy="653956"/>
          </a:xfrm>
          <a:prstGeom prst="bentConnector3">
            <a:avLst>
              <a:gd name="adj1" fmla="val 50000"/>
            </a:avLst>
          </a:prstGeom>
          <a:solidFill>
            <a:schemeClr val="bg1">
              <a:lumMod val="85000"/>
            </a:schemeClr>
          </a:solidFill>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Elbow Connector 89"/>
          <p:cNvCxnSpPr>
            <a:cxnSpLocks/>
            <a:stCxn id="39" idx="4"/>
            <a:endCxn id="25" idx="0"/>
          </p:cNvCxnSpPr>
          <p:nvPr/>
        </p:nvCxnSpPr>
        <p:spPr>
          <a:xfrm rot="16200000" flipH="1">
            <a:off x="7430501" y="302636"/>
            <a:ext cx="360812" cy="695734"/>
          </a:xfrm>
          <a:prstGeom prst="bentConnector3">
            <a:avLst>
              <a:gd name="adj1" fmla="val 50000"/>
            </a:avLst>
          </a:prstGeom>
          <a:solidFill>
            <a:schemeClr val="bg1">
              <a:lumMod val="85000"/>
            </a:schemeClr>
          </a:solidFill>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54AF223-C6CE-0511-542F-5CC6FD778A2D}"/>
              </a:ext>
            </a:extLst>
          </p:cNvPr>
          <p:cNvSpPr>
            <a:spLocks noGrp="1"/>
          </p:cNvSpPr>
          <p:nvPr>
            <p:ph type="sldNum" sz="quarter" idx="10"/>
          </p:nvPr>
        </p:nvSpPr>
        <p:spPr/>
        <p:txBody>
          <a:bodyPr/>
          <a:lstStyle/>
          <a:p>
            <a:pPr>
              <a:defRPr/>
            </a:pPr>
            <a:r>
              <a:rPr lang="en-US"/>
              <a:t>10e-</a:t>
            </a:r>
            <a:fld id="{44317F1E-0FAF-41C2-851F-CC2F916AF867}" type="slidenum">
              <a:rPr lang="en-US" smtClean="0"/>
              <a:pPr>
                <a:defRPr/>
              </a:pPr>
              <a:t>22</a:t>
            </a:fld>
            <a:endParaRPr lang="en-US" dirty="0">
              <a:solidFill>
                <a:schemeClr val="tx1"/>
              </a:solidFill>
            </a:endParaRPr>
          </a:p>
        </p:txBody>
      </p:sp>
    </p:spTree>
    <p:extLst>
      <p:ext uri="{BB962C8B-B14F-4D97-AF65-F5344CB8AC3E}">
        <p14:creationId xmlns:p14="http://schemas.microsoft.com/office/powerpoint/2010/main" val="9327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ozhang\ou\aaspi\figures\F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783" y="1524000"/>
            <a:ext cx="6802437" cy="5029200"/>
          </a:xfrm>
          <a:prstGeom prst="rect">
            <a:avLst/>
          </a:prstGeom>
          <a:solidFill>
            <a:schemeClr val="bg1"/>
          </a:solidFill>
        </p:spPr>
      </p:pic>
      <p:sp>
        <p:nvSpPr>
          <p:cNvPr id="8" name="TextBox 7"/>
          <p:cNvSpPr txBox="1"/>
          <p:nvPr/>
        </p:nvSpPr>
        <p:spPr>
          <a:xfrm>
            <a:off x="2926080" y="895290"/>
            <a:ext cx="52256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Time-migrated gather after inverse NMO</a:t>
            </a:r>
          </a:p>
        </p:txBody>
      </p:sp>
      <p:sp>
        <p:nvSpPr>
          <p:cNvPr id="9" name="Title 1">
            <a:extLst>
              <a:ext uri="{FF2B5EF4-FFF2-40B4-BE49-F238E27FC236}">
                <a16:creationId xmlns:a16="http://schemas.microsoft.com/office/drawing/2014/main" id="{C4C8FDAD-C06F-4876-847C-F49C544E7A7A}"/>
              </a:ext>
            </a:extLst>
          </p:cNvPr>
          <p:cNvSpPr txBox="1">
            <a:spLocks/>
          </p:cNvSpPr>
          <p:nvPr/>
        </p:nvSpPr>
        <p:spPr>
          <a:xfrm>
            <a:off x="0" y="-7856"/>
            <a:ext cx="8686800" cy="571500"/>
          </a:xfrm>
          <a:prstGeom prst="rect">
            <a:avLst/>
          </a:prstGeom>
        </p:spPr>
        <p:txBody>
          <a:bodyPr anchor="ctr"/>
          <a:lstStyle>
            <a:lvl1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9pPr>
          </a:lstStyle>
          <a:p>
            <a:pPr marL="342900" marR="0" lvl="0" indent="-342900" algn="l" defTabSz="914400" rtl="0" eaLnBrk="0" fontAlgn="base" latinLnBrk="0" hangingPunct="0">
              <a:lnSpc>
                <a:spcPct val="2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Calibri" panose="020F0502020204030204"/>
                <a:ea typeface="+mj-ea"/>
                <a:cs typeface="Arial" pitchFamily="34" charset="0"/>
              </a:rPr>
              <a:t>Conventional vs. non-stretch NMO</a:t>
            </a:r>
          </a:p>
        </p:txBody>
      </p:sp>
      <p:sp>
        <p:nvSpPr>
          <p:cNvPr id="10" name="TextBox 9">
            <a:extLst>
              <a:ext uri="{FF2B5EF4-FFF2-40B4-BE49-F238E27FC236}">
                <a16:creationId xmlns:a16="http://schemas.microsoft.com/office/drawing/2014/main" id="{1B92B5BE-278F-4B81-9F5E-07152DC0F0F2}"/>
              </a:ext>
            </a:extLst>
          </p:cNvPr>
          <p:cNvSpPr txBox="1"/>
          <p:nvPr/>
        </p:nvSpPr>
        <p:spPr>
          <a:xfrm>
            <a:off x="10000118" y="6457890"/>
            <a:ext cx="219188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(Zhang et al., 2011)</a:t>
            </a:r>
          </a:p>
        </p:txBody>
      </p:sp>
      <p:sp>
        <p:nvSpPr>
          <p:cNvPr id="2" name="Slide Number Placeholder 1">
            <a:extLst>
              <a:ext uri="{FF2B5EF4-FFF2-40B4-BE49-F238E27FC236}">
                <a16:creationId xmlns:a16="http://schemas.microsoft.com/office/drawing/2014/main" id="{7C3BBA58-A75F-AFB4-8CF9-36D42A5D6978}"/>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23</a:t>
            </a:fld>
            <a:endParaRPr lang="en-US" dirty="0">
              <a:solidFill>
                <a:schemeClr val="tx1"/>
              </a:solidFill>
            </a:endParaRPr>
          </a:p>
        </p:txBody>
      </p:sp>
    </p:spTree>
    <p:extLst>
      <p:ext uri="{BB962C8B-B14F-4D97-AF65-F5344CB8AC3E}">
        <p14:creationId xmlns:p14="http://schemas.microsoft.com/office/powerpoint/2010/main" val="3588005773"/>
      </p:ext>
    </p:extLst>
  </p:cSld>
  <p:clrMapOvr>
    <a:masterClrMapping/>
  </p:clrMapOvr>
  <mc:AlternateContent xmlns:mc="http://schemas.openxmlformats.org/markup-compatibility/2006" xmlns:p14="http://schemas.microsoft.com/office/powerpoint/2010/main">
    <mc:Choice Requires="p14">
      <p:transition spd="slow" p14:dur="2000" advTm="17046"/>
    </mc:Choice>
    <mc:Fallback xmlns="">
      <p:transition spd="slow" advTm="1704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ozhang\ou\aaspi\figures\F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781" y="1524000"/>
            <a:ext cx="6802438" cy="5029200"/>
          </a:xfrm>
          <a:prstGeom prst="rect">
            <a:avLst/>
          </a:prstGeom>
          <a:solidFill>
            <a:schemeClr val="bg1"/>
          </a:solidFill>
        </p:spPr>
      </p:pic>
      <p:sp>
        <p:nvSpPr>
          <p:cNvPr id="5" name="Title 1"/>
          <p:cNvSpPr txBox="1">
            <a:spLocks/>
          </p:cNvSpPr>
          <p:nvPr/>
        </p:nvSpPr>
        <p:spPr>
          <a:xfrm>
            <a:off x="0" y="-7856"/>
            <a:ext cx="8686800" cy="571500"/>
          </a:xfrm>
          <a:prstGeom prst="rect">
            <a:avLst/>
          </a:prstGeom>
        </p:spPr>
        <p:txBody>
          <a:bodyPr anchor="ctr"/>
          <a:lstStyle>
            <a:lvl1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9pPr>
          </a:lstStyle>
          <a:p>
            <a:pPr marL="342900" marR="0" lvl="0" indent="-342900" algn="l" defTabSz="914400" rtl="0" eaLnBrk="0" fontAlgn="base" latinLnBrk="0" hangingPunct="0">
              <a:lnSpc>
                <a:spcPct val="2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Calibri" panose="020F0502020204030204"/>
                <a:ea typeface="+mj-ea"/>
                <a:cs typeface="Arial" pitchFamily="34" charset="0"/>
              </a:rPr>
              <a:t>Conventional vs. non-stretch NMO</a:t>
            </a:r>
          </a:p>
        </p:txBody>
      </p:sp>
      <p:sp>
        <p:nvSpPr>
          <p:cNvPr id="6" name="TextBox 5"/>
          <p:cNvSpPr txBox="1"/>
          <p:nvPr/>
        </p:nvSpPr>
        <p:spPr>
          <a:xfrm>
            <a:off x="3886200" y="895290"/>
            <a:ext cx="4648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Conventional NMO-corrected gather</a:t>
            </a:r>
          </a:p>
        </p:txBody>
      </p:sp>
      <p:sp>
        <p:nvSpPr>
          <p:cNvPr id="7" name="TextBox 6"/>
          <p:cNvSpPr txBox="1"/>
          <p:nvPr/>
        </p:nvSpPr>
        <p:spPr>
          <a:xfrm>
            <a:off x="10000118" y="6457890"/>
            <a:ext cx="219188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(Zhang et al., 2011)</a:t>
            </a:r>
          </a:p>
        </p:txBody>
      </p:sp>
      <p:sp>
        <p:nvSpPr>
          <p:cNvPr id="2" name="Slide Number Placeholder 1">
            <a:extLst>
              <a:ext uri="{FF2B5EF4-FFF2-40B4-BE49-F238E27FC236}">
                <a16:creationId xmlns:a16="http://schemas.microsoft.com/office/drawing/2014/main" id="{D98CF6BD-EA3B-B6F5-241A-96DD83D30975}"/>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24</a:t>
            </a:fld>
            <a:endParaRPr lang="en-US" dirty="0">
              <a:solidFill>
                <a:schemeClr val="tx1"/>
              </a:solidFill>
            </a:endParaRPr>
          </a:p>
        </p:txBody>
      </p:sp>
    </p:spTree>
    <p:extLst>
      <p:ext uri="{BB962C8B-B14F-4D97-AF65-F5344CB8AC3E}">
        <p14:creationId xmlns:p14="http://schemas.microsoft.com/office/powerpoint/2010/main" val="4231449413"/>
      </p:ext>
    </p:extLst>
  </p:cSld>
  <p:clrMapOvr>
    <a:masterClrMapping/>
  </p:clrMapOvr>
  <mc:AlternateContent xmlns:mc="http://schemas.openxmlformats.org/markup-compatibility/2006" xmlns:p14="http://schemas.microsoft.com/office/powerpoint/2010/main">
    <mc:Choice Requires="p14">
      <p:transition spd="slow" p14:dur="2000" advTm="31665"/>
    </mc:Choice>
    <mc:Fallback xmlns="">
      <p:transition spd="slow" advTm="316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bozhang\ou\aaspi\figures\Picture2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783" y="1524000"/>
            <a:ext cx="6802437" cy="5029200"/>
          </a:xfrm>
          <a:prstGeom prst="rect">
            <a:avLst/>
          </a:prstGeom>
          <a:solidFill>
            <a:schemeClr val="bg1"/>
          </a:solidFill>
        </p:spPr>
      </p:pic>
      <p:sp>
        <p:nvSpPr>
          <p:cNvPr id="9" name="TextBox 8"/>
          <p:cNvSpPr txBox="1"/>
          <p:nvPr/>
        </p:nvSpPr>
        <p:spPr>
          <a:xfrm>
            <a:off x="3886200" y="895290"/>
            <a:ext cx="4648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Nonstretch NMO-corrected gather</a:t>
            </a:r>
          </a:p>
        </p:txBody>
      </p:sp>
      <p:sp>
        <p:nvSpPr>
          <p:cNvPr id="10" name="Title 1">
            <a:extLst>
              <a:ext uri="{FF2B5EF4-FFF2-40B4-BE49-F238E27FC236}">
                <a16:creationId xmlns:a16="http://schemas.microsoft.com/office/drawing/2014/main" id="{82805D52-E13C-4ECF-B6BD-8BFDF0EDB5EC}"/>
              </a:ext>
            </a:extLst>
          </p:cNvPr>
          <p:cNvSpPr txBox="1">
            <a:spLocks/>
          </p:cNvSpPr>
          <p:nvPr/>
        </p:nvSpPr>
        <p:spPr>
          <a:xfrm>
            <a:off x="0" y="-7856"/>
            <a:ext cx="8686800" cy="571500"/>
          </a:xfrm>
          <a:prstGeom prst="rect">
            <a:avLst/>
          </a:prstGeom>
        </p:spPr>
        <p:txBody>
          <a:bodyPr anchor="ctr"/>
          <a:lstStyle>
            <a:lvl1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pitchFamily="34" charset="0"/>
              </a:defRPr>
            </a:lvl9pPr>
          </a:lstStyle>
          <a:p>
            <a:pPr marL="342900" marR="0" lvl="0" indent="-342900" algn="l" defTabSz="914400" rtl="0" eaLnBrk="0" fontAlgn="base" latinLnBrk="0" hangingPunct="0">
              <a:lnSpc>
                <a:spcPct val="2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Calibri" panose="020F0502020204030204"/>
                <a:ea typeface="+mj-ea"/>
                <a:cs typeface="Arial" pitchFamily="34" charset="0"/>
              </a:rPr>
              <a:t>Conventional vs. non-stretch NMO</a:t>
            </a:r>
          </a:p>
        </p:txBody>
      </p:sp>
      <p:sp>
        <p:nvSpPr>
          <p:cNvPr id="11" name="TextBox 10">
            <a:extLst>
              <a:ext uri="{FF2B5EF4-FFF2-40B4-BE49-F238E27FC236}">
                <a16:creationId xmlns:a16="http://schemas.microsoft.com/office/drawing/2014/main" id="{8F28C022-B281-4016-841B-F7D3DCC59668}"/>
              </a:ext>
            </a:extLst>
          </p:cNvPr>
          <p:cNvSpPr txBox="1"/>
          <p:nvPr/>
        </p:nvSpPr>
        <p:spPr>
          <a:xfrm>
            <a:off x="10000118" y="6457890"/>
            <a:ext cx="219188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(Zhang et al., 2011)</a:t>
            </a:r>
          </a:p>
        </p:txBody>
      </p:sp>
      <p:sp>
        <p:nvSpPr>
          <p:cNvPr id="2" name="Slide Number Placeholder 1">
            <a:extLst>
              <a:ext uri="{FF2B5EF4-FFF2-40B4-BE49-F238E27FC236}">
                <a16:creationId xmlns:a16="http://schemas.microsoft.com/office/drawing/2014/main" id="{C384469A-B6E7-70C4-632A-AF9E973856C6}"/>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25</a:t>
            </a:fld>
            <a:endParaRPr lang="en-US" dirty="0">
              <a:solidFill>
                <a:schemeClr val="tx1"/>
              </a:solidFill>
            </a:endParaRPr>
          </a:p>
        </p:txBody>
      </p:sp>
    </p:spTree>
    <p:extLst>
      <p:ext uri="{BB962C8B-B14F-4D97-AF65-F5344CB8AC3E}">
        <p14:creationId xmlns:p14="http://schemas.microsoft.com/office/powerpoint/2010/main" val="1443331806"/>
      </p:ext>
    </p:extLst>
  </p:cSld>
  <p:clrMapOvr>
    <a:masterClrMapping/>
  </p:clrMapOvr>
  <mc:AlternateContent xmlns:mc="http://schemas.openxmlformats.org/markup-compatibility/2006" xmlns:p14="http://schemas.microsoft.com/office/powerpoint/2010/main">
    <mc:Choice Requires="p14">
      <p:transition spd="slow" p14:dur="2000" advTm="41370"/>
    </mc:Choice>
    <mc:Fallback xmlns="">
      <p:transition spd="slow" advTm="413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1989" y="894340"/>
            <a:ext cx="8127843" cy="4668260"/>
            <a:chOff x="416097" y="466346"/>
            <a:chExt cx="8127843" cy="4668260"/>
          </a:xfrm>
        </p:grpSpPr>
        <p:pic>
          <p:nvPicPr>
            <p:cNvPr id="35" name="Picture 34" descr="Hampson-Russell Suite (HRS-9/R2.1) (Apr 30, 2015 11:28) -- [Onur_merged_Amatitlan]"/>
            <p:cNvPicPr>
              <a:picLocks noChangeAspect="1"/>
            </p:cNvPicPr>
            <p:nvPr/>
          </p:nvPicPr>
          <p:blipFill rotWithShape="1">
            <a:blip r:embed="rId3">
              <a:extLst>
                <a:ext uri="{28A0092B-C50C-407E-A947-70E740481C1C}">
                  <a14:useLocalDpi xmlns:a14="http://schemas.microsoft.com/office/drawing/2010/main" val="0"/>
                </a:ext>
              </a:extLst>
            </a:blip>
            <a:srcRect l="70505" t="40761" r="4711" b="10000"/>
            <a:stretch/>
          </p:blipFill>
          <p:spPr>
            <a:xfrm>
              <a:off x="4931548" y="1073562"/>
              <a:ext cx="3593592" cy="4061044"/>
            </a:xfrm>
            <a:prstGeom prst="rect">
              <a:avLst/>
            </a:prstGeom>
          </p:spPr>
        </p:pic>
        <p:grpSp>
          <p:nvGrpSpPr>
            <p:cNvPr id="12" name="Group 11"/>
            <p:cNvGrpSpPr/>
            <p:nvPr/>
          </p:nvGrpSpPr>
          <p:grpSpPr>
            <a:xfrm>
              <a:off x="416097" y="1037593"/>
              <a:ext cx="4329831" cy="4067807"/>
              <a:chOff x="1123021" y="3564069"/>
              <a:chExt cx="4053629" cy="3790155"/>
            </a:xfrm>
          </p:grpSpPr>
          <p:pic>
            <p:nvPicPr>
              <p:cNvPr id="27" name="Picture 26" descr="Hampson-Russell Suite (HRS-9/R2.1) (Apr 30, 2015 11:31) -- [Amat_nmo_HR.sgy]"/>
              <p:cNvPicPr>
                <a:picLocks noChangeAspect="1"/>
              </p:cNvPicPr>
              <p:nvPr/>
            </p:nvPicPr>
            <p:blipFill rotWithShape="1">
              <a:blip r:embed="rId4">
                <a:extLst>
                  <a:ext uri="{28A0092B-C50C-407E-A947-70E740481C1C}">
                    <a14:useLocalDpi xmlns:a14="http://schemas.microsoft.com/office/drawing/2010/main" val="0"/>
                  </a:ext>
                </a:extLst>
              </a:blip>
              <a:srcRect l="70744" t="41111" r="4710" b="10001"/>
              <a:stretch/>
            </p:blipFill>
            <p:spPr>
              <a:xfrm>
                <a:off x="1812295" y="3564069"/>
                <a:ext cx="3364355" cy="3790155"/>
              </a:xfrm>
              <a:prstGeom prst="rect">
                <a:avLst/>
              </a:prstGeom>
            </p:spPr>
          </p:pic>
          <p:sp>
            <p:nvSpPr>
              <p:cNvPr id="28" name="TextBox 27"/>
              <p:cNvSpPr txBox="1"/>
              <p:nvPr/>
            </p:nvSpPr>
            <p:spPr>
              <a:xfrm>
                <a:off x="1361450" y="4552699"/>
                <a:ext cx="418731" cy="258092"/>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1.2</a:t>
                </a:r>
              </a:p>
            </p:txBody>
          </p:sp>
          <p:sp>
            <p:nvSpPr>
              <p:cNvPr id="29" name="TextBox 28"/>
              <p:cNvSpPr txBox="1"/>
              <p:nvPr/>
            </p:nvSpPr>
            <p:spPr>
              <a:xfrm>
                <a:off x="1303634" y="3577321"/>
                <a:ext cx="476547" cy="258092"/>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30" name="TextBox 29"/>
              <p:cNvSpPr txBox="1"/>
              <p:nvPr/>
            </p:nvSpPr>
            <p:spPr>
              <a:xfrm>
                <a:off x="1393564" y="6588303"/>
                <a:ext cx="418731" cy="258092"/>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1.6</a:t>
                </a:r>
              </a:p>
            </p:txBody>
          </p:sp>
          <p:sp>
            <p:nvSpPr>
              <p:cNvPr id="31" name="TextBox 30"/>
              <p:cNvSpPr txBox="1"/>
              <p:nvPr/>
            </p:nvSpPr>
            <p:spPr>
              <a:xfrm>
                <a:off x="1302694" y="5570501"/>
                <a:ext cx="476547" cy="258092"/>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1.4</a:t>
                </a:r>
              </a:p>
            </p:txBody>
          </p:sp>
          <p:sp>
            <p:nvSpPr>
              <p:cNvPr id="32" name="TextBox 31"/>
              <p:cNvSpPr txBox="1"/>
              <p:nvPr/>
            </p:nvSpPr>
            <p:spPr>
              <a:xfrm rot="16200000">
                <a:off x="933655" y="5102986"/>
                <a:ext cx="638061" cy="25932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Time (s)</a:t>
                </a:r>
              </a:p>
            </p:txBody>
          </p:sp>
        </p:grpSp>
        <p:grpSp>
          <p:nvGrpSpPr>
            <p:cNvPr id="3" name="Group 2"/>
            <p:cNvGrpSpPr/>
            <p:nvPr/>
          </p:nvGrpSpPr>
          <p:grpSpPr>
            <a:xfrm>
              <a:off x="4807464" y="473580"/>
              <a:ext cx="3736476" cy="517020"/>
              <a:chOff x="4807464" y="457200"/>
              <a:chExt cx="3736476" cy="517020"/>
            </a:xfrm>
          </p:grpSpPr>
          <p:sp>
            <p:nvSpPr>
              <p:cNvPr id="50" name="TextBox 49"/>
              <p:cNvSpPr txBox="1"/>
              <p:nvPr/>
            </p:nvSpPr>
            <p:spPr>
              <a:xfrm>
                <a:off x="4807464" y="689043"/>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0</a:t>
                </a:r>
              </a:p>
            </p:txBody>
          </p:sp>
          <p:sp>
            <p:nvSpPr>
              <p:cNvPr id="51" name="TextBox 50"/>
              <p:cNvSpPr txBox="1"/>
              <p:nvPr/>
            </p:nvSpPr>
            <p:spPr>
              <a:xfrm>
                <a:off x="8280726" y="697221"/>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52" name="TextBox 51"/>
              <p:cNvSpPr txBox="1"/>
              <p:nvPr/>
            </p:nvSpPr>
            <p:spPr>
              <a:xfrm>
                <a:off x="7113072" y="697220"/>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53" name="TextBox 52"/>
              <p:cNvSpPr txBox="1"/>
              <p:nvPr/>
            </p:nvSpPr>
            <p:spPr>
              <a:xfrm>
                <a:off x="5945417" y="697219"/>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54" name="TextBox 53"/>
              <p:cNvSpPr txBox="1"/>
              <p:nvPr/>
            </p:nvSpPr>
            <p:spPr>
              <a:xfrm>
                <a:off x="6197503" y="457200"/>
                <a:ext cx="887231"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Offset (km)</a:t>
                </a:r>
              </a:p>
            </p:txBody>
          </p:sp>
        </p:grpSp>
        <p:grpSp>
          <p:nvGrpSpPr>
            <p:cNvPr id="55" name="Group 54"/>
            <p:cNvGrpSpPr/>
            <p:nvPr/>
          </p:nvGrpSpPr>
          <p:grpSpPr>
            <a:xfrm>
              <a:off x="1049192" y="466346"/>
              <a:ext cx="3736476" cy="517020"/>
              <a:chOff x="4807464" y="457200"/>
              <a:chExt cx="3736476" cy="517020"/>
            </a:xfrm>
          </p:grpSpPr>
          <p:sp>
            <p:nvSpPr>
              <p:cNvPr id="56" name="TextBox 55"/>
              <p:cNvSpPr txBox="1"/>
              <p:nvPr/>
            </p:nvSpPr>
            <p:spPr>
              <a:xfrm>
                <a:off x="4807464" y="689043"/>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0</a:t>
                </a:r>
              </a:p>
            </p:txBody>
          </p:sp>
          <p:sp>
            <p:nvSpPr>
              <p:cNvPr id="57" name="TextBox 56"/>
              <p:cNvSpPr txBox="1"/>
              <p:nvPr/>
            </p:nvSpPr>
            <p:spPr>
              <a:xfrm>
                <a:off x="8280726" y="697221"/>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58" name="TextBox 57"/>
              <p:cNvSpPr txBox="1"/>
              <p:nvPr/>
            </p:nvSpPr>
            <p:spPr>
              <a:xfrm>
                <a:off x="7113072" y="697220"/>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59" name="TextBox 58"/>
              <p:cNvSpPr txBox="1"/>
              <p:nvPr/>
            </p:nvSpPr>
            <p:spPr>
              <a:xfrm>
                <a:off x="5945417" y="697219"/>
                <a:ext cx="263214"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60" name="TextBox 59"/>
              <p:cNvSpPr txBox="1"/>
              <p:nvPr/>
            </p:nvSpPr>
            <p:spPr>
              <a:xfrm>
                <a:off x="6197503" y="457200"/>
                <a:ext cx="887231" cy="276999"/>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Offset (km)</a:t>
                </a:r>
              </a:p>
            </p:txBody>
          </p:sp>
        </p:grpSp>
      </p:grpSp>
      <p:sp>
        <p:nvSpPr>
          <p:cNvPr id="2" name="Title 1"/>
          <p:cNvSpPr>
            <a:spLocks noGrp="1"/>
          </p:cNvSpPr>
          <p:nvPr>
            <p:ph type="title"/>
          </p:nvPr>
        </p:nvSpPr>
        <p:spPr>
          <a:xfrm>
            <a:off x="9943" y="-57090"/>
            <a:ext cx="10969943" cy="530165"/>
          </a:xfrm>
        </p:spPr>
        <p:txBody>
          <a:bodyPr>
            <a:noAutofit/>
          </a:bodyPr>
          <a:lstStyle/>
          <a:p>
            <a:pPr algn="l"/>
            <a:r>
              <a:rPr lang="en-US" dirty="0">
                <a:latin typeface="+mn-lt"/>
              </a:rPr>
              <a:t>Residual moveout and nonstretch NMO</a:t>
            </a:r>
          </a:p>
        </p:txBody>
      </p:sp>
      <p:sp>
        <p:nvSpPr>
          <p:cNvPr id="6" name="Text Box 2"/>
          <p:cNvSpPr txBox="1">
            <a:spLocks noChangeArrowheads="1"/>
          </p:cNvSpPr>
          <p:nvPr/>
        </p:nvSpPr>
        <p:spPr bwMode="auto">
          <a:xfrm>
            <a:off x="9223942" y="6457890"/>
            <a:ext cx="2948243"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808080"/>
                </a:solidFill>
                <a:effectLst/>
                <a:uLnTx/>
                <a:uFillTx/>
                <a:latin typeface="Calibri"/>
                <a:ea typeface="+mn-ea"/>
                <a:cs typeface="+mn-cs"/>
              </a:rPr>
              <a:t>(Mutlu and Marfurt, 2015)</a:t>
            </a:r>
          </a:p>
        </p:txBody>
      </p:sp>
      <p:sp>
        <p:nvSpPr>
          <p:cNvPr id="5" name="TextBox 4"/>
          <p:cNvSpPr txBox="1"/>
          <p:nvPr/>
        </p:nvSpPr>
        <p:spPr>
          <a:xfrm rot="3783713">
            <a:off x="3322949" y="2388140"/>
            <a:ext cx="994183" cy="276999"/>
          </a:xfrm>
          <a:prstGeom prst="rect">
            <a:avLst/>
          </a:prstGeom>
          <a:solidFill>
            <a:schemeClr val="bg1">
              <a:lumMod val="85000"/>
            </a:schemeClr>
          </a:solidFill>
          <a:ln>
            <a:solidFill>
              <a:schemeClr val="tx1"/>
            </a:solidFill>
          </a:ln>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Stretch mute</a:t>
            </a:r>
          </a:p>
        </p:txBody>
      </p:sp>
      <p:sp>
        <p:nvSpPr>
          <p:cNvPr id="7" name="Slide Number Placeholder 6">
            <a:extLst>
              <a:ext uri="{FF2B5EF4-FFF2-40B4-BE49-F238E27FC236}">
                <a16:creationId xmlns:a16="http://schemas.microsoft.com/office/drawing/2014/main" id="{EE78A431-09AD-957A-F825-C6958FB7546D}"/>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26</a:t>
            </a:fld>
            <a:endParaRPr lang="en-US" dirty="0">
              <a:solidFill>
                <a:schemeClr val="tx1"/>
              </a:solidFill>
            </a:endParaRPr>
          </a:p>
        </p:txBody>
      </p:sp>
    </p:spTree>
    <p:extLst>
      <p:ext uri="{BB962C8B-B14F-4D97-AF65-F5344CB8AC3E}">
        <p14:creationId xmlns:p14="http://schemas.microsoft.com/office/powerpoint/2010/main" val="2910252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45942"/>
            <a:ext cx="10515600" cy="860590"/>
          </a:xfrm>
        </p:spPr>
        <p:txBody>
          <a:bodyPr/>
          <a:lstStyle/>
          <a:p>
            <a:r>
              <a:rPr lang="en-US" dirty="0"/>
              <a:t>Effect of residual moveout and nonstretch NMO</a:t>
            </a:r>
          </a:p>
        </p:txBody>
      </p:sp>
      <p:pic>
        <p:nvPicPr>
          <p:cNvPr id="5" name="Picture 4"/>
          <p:cNvPicPr>
            <a:picLocks noChangeAspect="1"/>
          </p:cNvPicPr>
          <p:nvPr/>
        </p:nvPicPr>
        <p:blipFill>
          <a:blip r:embed="rId3"/>
          <a:stretch>
            <a:fillRect/>
          </a:stretch>
        </p:blipFill>
        <p:spPr>
          <a:xfrm>
            <a:off x="1752600" y="1982746"/>
            <a:ext cx="8229600" cy="4289509"/>
          </a:xfrm>
          <a:prstGeom prst="rect">
            <a:avLst/>
          </a:prstGeom>
        </p:spPr>
      </p:pic>
      <p:sp>
        <p:nvSpPr>
          <p:cNvPr id="7" name="Text Box 2">
            <a:extLst>
              <a:ext uri="{FF2B5EF4-FFF2-40B4-BE49-F238E27FC236}">
                <a16:creationId xmlns:a16="http://schemas.microsoft.com/office/drawing/2014/main" id="{4857D377-DB70-9AF2-6A03-95F662973600}"/>
              </a:ext>
            </a:extLst>
          </p:cNvPr>
          <p:cNvSpPr txBox="1">
            <a:spLocks noChangeArrowheads="1"/>
          </p:cNvSpPr>
          <p:nvPr/>
        </p:nvSpPr>
        <p:spPr bwMode="auto">
          <a:xfrm>
            <a:off x="9223942" y="6457890"/>
            <a:ext cx="2948243"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808080"/>
                </a:solidFill>
                <a:effectLst/>
                <a:uLnTx/>
                <a:uFillTx/>
                <a:latin typeface="Calibri"/>
                <a:ea typeface="+mn-ea"/>
                <a:cs typeface="+mn-cs"/>
              </a:rPr>
              <a:t>(Mutlu and Marfurt, 2015)</a:t>
            </a:r>
          </a:p>
        </p:txBody>
      </p:sp>
      <p:sp>
        <p:nvSpPr>
          <p:cNvPr id="3" name="Slide Number Placeholder 2">
            <a:extLst>
              <a:ext uri="{FF2B5EF4-FFF2-40B4-BE49-F238E27FC236}">
                <a16:creationId xmlns:a16="http://schemas.microsoft.com/office/drawing/2014/main" id="{9A27AE57-DDF5-0F51-9D1D-FF233A0C5337}"/>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27</a:t>
            </a:fld>
            <a:endParaRPr lang="en-US" dirty="0">
              <a:solidFill>
                <a:schemeClr val="tx1"/>
              </a:solidFill>
            </a:endParaRPr>
          </a:p>
        </p:txBody>
      </p:sp>
    </p:spTree>
    <p:extLst>
      <p:ext uri="{BB962C8B-B14F-4D97-AF65-F5344CB8AC3E}">
        <p14:creationId xmlns:p14="http://schemas.microsoft.com/office/powerpoint/2010/main" val="1555259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14895" y="286659"/>
            <a:ext cx="11205555" cy="5295994"/>
          </a:xfrm>
          <a:prstGeom prst="rect">
            <a:avLst/>
          </a:prstGeom>
          <a:noFill/>
          <a:ln w="9525">
            <a:solidFill>
              <a:srgbClr val="FFFF00"/>
            </a:solidFill>
            <a:miter lim="800000"/>
            <a:headEnd/>
            <a:tailEnd/>
          </a:ln>
          <a:effectLst/>
        </p:spPr>
        <p:txBody>
          <a:bodyPr/>
          <a:lstStyle/>
          <a:p>
            <a:pPr marL="457200" marR="0" lvl="0" indent="-457200" algn="l" defTabSz="914400" rtl="0" eaLnBrk="1" fontAlgn="b" latinLnBrk="0" hangingPunct="1">
              <a:lnSpc>
                <a:spcPct val="100000"/>
              </a:lnSpc>
              <a:spcBef>
                <a:spcPct val="50000"/>
              </a:spcBef>
              <a:spcAft>
                <a:spcPts val="0"/>
              </a:spcAft>
              <a:buClrTx/>
              <a:buSzTx/>
              <a:buFontTx/>
              <a:buNone/>
              <a:tabLst/>
              <a:defRPr/>
            </a:pPr>
            <a:r>
              <a:rPr kumimoji="1" lang="en-US" sz="28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Calibri" panose="020F0502020204030204"/>
                <a:ea typeface="+mn-ea"/>
                <a:cs typeface="+mn-cs"/>
              </a:rPr>
              <a:t>Prestack Data Conditioning Workflows to Preserve Amplitude Fidelity</a:t>
            </a:r>
          </a:p>
          <a:p>
            <a:pPr marL="457200" marR="0" lvl="0" indent="-457200" algn="l" defTabSz="914400" rtl="0" eaLnBrk="1" fontAlgn="b" latinLnBrk="0" hangingPunct="1">
              <a:lnSpc>
                <a:spcPct val="100000"/>
              </a:lnSpc>
              <a:spcBef>
                <a:spcPct val="50000"/>
              </a:spcBef>
              <a:spcAft>
                <a:spcPts val="0"/>
              </a:spcAft>
              <a:buClrTx/>
              <a:buSzTx/>
              <a:buFontTx/>
              <a:buNone/>
              <a:tabLst/>
              <a:defRPr/>
            </a:pPr>
            <a:endParaRPr kumimoji="1"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endParaRP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Correction for residual moveout</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Repicking velocities with a better understanding of the geology</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Accounting for non-hyperbolic moveout</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Non-stretch Normal Moveout (NMO)</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Prestack structure-oriented filtering</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5D interpolation</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Least-squares migration </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Right 1">
            <a:extLst>
              <a:ext uri="{FF2B5EF4-FFF2-40B4-BE49-F238E27FC236}">
                <a16:creationId xmlns:a16="http://schemas.microsoft.com/office/drawing/2014/main" id="{6967D98F-A272-4EE0-870E-E2DA52CF89B4}"/>
              </a:ext>
            </a:extLst>
          </p:cNvPr>
          <p:cNvSpPr/>
          <p:nvPr/>
        </p:nvSpPr>
        <p:spPr>
          <a:xfrm>
            <a:off x="225691" y="3729058"/>
            <a:ext cx="978408" cy="4156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BB59424-3B89-CA1E-D6DA-5BA57D845B27}"/>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28</a:t>
            </a:fld>
            <a:endParaRPr lang="en-US" dirty="0">
              <a:solidFill>
                <a:schemeClr val="tx1"/>
              </a:solidFill>
            </a:endParaRPr>
          </a:p>
        </p:txBody>
      </p:sp>
    </p:spTree>
    <p:extLst>
      <p:ext uri="{BB962C8B-B14F-4D97-AF65-F5344CB8AC3E}">
        <p14:creationId xmlns:p14="http://schemas.microsoft.com/office/powerpoint/2010/main" val="1173971871"/>
      </p:ext>
    </p:extLst>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 y="-32970"/>
            <a:ext cx="11115501" cy="629380"/>
          </a:xfrm>
        </p:spPr>
        <p:txBody>
          <a:bodyPr/>
          <a:lstStyle/>
          <a:p>
            <a:r>
              <a:rPr lang="en-US" dirty="0"/>
              <a:t>Prestack Structural Oriented Filtering Workflow</a:t>
            </a:r>
          </a:p>
        </p:txBody>
      </p:sp>
      <p:cxnSp>
        <p:nvCxnSpPr>
          <p:cNvPr id="19" name="AutoShape 29"/>
          <p:cNvCxnSpPr>
            <a:cxnSpLocks noChangeShapeType="1"/>
            <a:stCxn id="45" idx="2"/>
            <a:endCxn id="28" idx="1"/>
          </p:cNvCxnSpPr>
          <p:nvPr/>
        </p:nvCxnSpPr>
        <p:spPr bwMode="auto">
          <a:xfrm flipH="1">
            <a:off x="6004492" y="4918509"/>
            <a:ext cx="1" cy="265740"/>
          </a:xfrm>
          <a:prstGeom prst="straightConnector1">
            <a:avLst/>
          </a:prstGeom>
          <a:noFill/>
          <a:ln w="12700">
            <a:solidFill>
              <a:srgbClr val="FFC000"/>
            </a:solidFill>
            <a:round/>
            <a:headEnd/>
            <a:tailEnd type="arrow" w="med" len="med"/>
          </a:ln>
        </p:spPr>
      </p:cxnSp>
      <p:sp>
        <p:nvSpPr>
          <p:cNvPr id="20" name="AutoShape 3"/>
          <p:cNvSpPr>
            <a:spLocks noChangeArrowheads="1"/>
          </p:cNvSpPr>
          <p:nvPr/>
        </p:nvSpPr>
        <p:spPr bwMode="auto">
          <a:xfrm>
            <a:off x="2655995" y="1441562"/>
            <a:ext cx="1837742" cy="778957"/>
          </a:xfrm>
          <a:prstGeom prst="can">
            <a:avLst>
              <a:gd name="adj" fmla="val 22522"/>
            </a:avLst>
          </a:prstGeom>
          <a:solidFill>
            <a:sysClr val="window" lastClr="FFFFFF">
              <a:lumMod val="85000"/>
            </a:sysClr>
          </a:solidFill>
          <a:ln w="12700">
            <a:solidFill>
              <a:sysClr val="windowText" lastClr="000000"/>
            </a:solidFill>
            <a:round/>
            <a:headEnd/>
            <a:tailEnd/>
          </a:ln>
        </p:spPr>
        <p:txBody>
          <a:bodyPr wrap="square" lIns="101882" tIns="50941" rIns="101882" bIns="50941"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algn="ctr" defTabSz="1019175"/>
            <a:r>
              <a:rPr lang="en-US" sz="1400" dirty="0">
                <a:latin typeface="+mn-lt"/>
                <a:cs typeface="Arial" pitchFamily="34" charset="0"/>
              </a:rPr>
              <a:t>Original or filtered amplitude gathers</a:t>
            </a:r>
          </a:p>
        </p:txBody>
      </p:sp>
      <p:sp>
        <p:nvSpPr>
          <p:cNvPr id="21" name="AutoShape 3"/>
          <p:cNvSpPr>
            <a:spLocks noChangeArrowheads="1"/>
          </p:cNvSpPr>
          <p:nvPr/>
        </p:nvSpPr>
        <p:spPr bwMode="auto">
          <a:xfrm>
            <a:off x="7981172" y="2913646"/>
            <a:ext cx="1161982" cy="553571"/>
          </a:xfrm>
          <a:prstGeom prst="can">
            <a:avLst>
              <a:gd name="adj" fmla="val 33203"/>
            </a:avLst>
          </a:prstGeom>
          <a:solidFill>
            <a:sysClr val="window" lastClr="FFFFFF">
              <a:lumMod val="85000"/>
            </a:sysClr>
          </a:solidFill>
          <a:ln w="12700">
            <a:solidFill>
              <a:sysClr val="windowText" lastClr="000000"/>
            </a:solidFill>
            <a:round/>
            <a:headEnd/>
            <a:tailEnd/>
          </a:ln>
        </p:spPr>
        <p:txBody>
          <a:bodyPr wrap="square" lIns="101882" tIns="50941" rIns="101882" bIns="50941"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algn="ctr" defTabSz="1019175"/>
            <a:r>
              <a:rPr lang="en-US" sz="1400" dirty="0">
                <a:latin typeface="+mn-lt"/>
                <a:cs typeface="Arial" pitchFamily="34" charset="0"/>
              </a:rPr>
              <a:t>Inline dip</a:t>
            </a:r>
          </a:p>
        </p:txBody>
      </p:sp>
      <p:sp>
        <p:nvSpPr>
          <p:cNvPr id="22" name="AutoShape 3"/>
          <p:cNvSpPr>
            <a:spLocks noChangeArrowheads="1"/>
          </p:cNvSpPr>
          <p:nvPr/>
        </p:nvSpPr>
        <p:spPr bwMode="auto">
          <a:xfrm>
            <a:off x="6660738" y="2913646"/>
            <a:ext cx="1161982" cy="553571"/>
          </a:xfrm>
          <a:prstGeom prst="can">
            <a:avLst>
              <a:gd name="adj" fmla="val 33203"/>
            </a:avLst>
          </a:prstGeom>
          <a:solidFill>
            <a:sysClr val="window" lastClr="FFFFFF">
              <a:lumMod val="85000"/>
            </a:sysClr>
          </a:solidFill>
          <a:ln w="12700">
            <a:solidFill>
              <a:sysClr val="windowText" lastClr="000000"/>
            </a:solidFill>
            <a:round/>
            <a:headEnd/>
            <a:tailEnd/>
          </a:ln>
        </p:spPr>
        <p:txBody>
          <a:bodyPr wrap="square" lIns="101882" tIns="50941" rIns="101882" bIns="50941"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algn="ctr" defTabSz="1019175"/>
            <a:r>
              <a:rPr lang="en-US" sz="1400" dirty="0">
                <a:latin typeface="+mn-lt"/>
                <a:cs typeface="Arial" pitchFamily="34" charset="0"/>
              </a:rPr>
              <a:t>Crossline dip</a:t>
            </a:r>
          </a:p>
        </p:txBody>
      </p:sp>
      <p:cxnSp>
        <p:nvCxnSpPr>
          <p:cNvPr id="23" name="Shape 37"/>
          <p:cNvCxnSpPr>
            <a:cxnSpLocks noChangeShapeType="1"/>
            <a:stCxn id="47" idx="2"/>
            <a:endCxn id="22" idx="1"/>
          </p:cNvCxnSpPr>
          <p:nvPr/>
        </p:nvCxnSpPr>
        <p:spPr bwMode="auto">
          <a:xfrm rot="5400000">
            <a:off x="7386480" y="2459855"/>
            <a:ext cx="309041" cy="598541"/>
          </a:xfrm>
          <a:prstGeom prst="bentConnector3">
            <a:avLst>
              <a:gd name="adj1" fmla="val 50000"/>
            </a:avLst>
          </a:prstGeom>
          <a:noFill/>
          <a:ln w="12700" algn="ctr">
            <a:solidFill>
              <a:srgbClr val="FFC000"/>
            </a:solidFill>
            <a:round/>
            <a:headEnd/>
            <a:tailEnd type="arrow" w="med" len="med"/>
          </a:ln>
        </p:spPr>
      </p:cxnSp>
      <p:cxnSp>
        <p:nvCxnSpPr>
          <p:cNvPr id="24" name="Shape 37"/>
          <p:cNvCxnSpPr>
            <a:cxnSpLocks noChangeShapeType="1"/>
            <a:stCxn id="47" idx="2"/>
            <a:endCxn id="21" idx="1"/>
          </p:cNvCxnSpPr>
          <p:nvPr/>
        </p:nvCxnSpPr>
        <p:spPr bwMode="auto">
          <a:xfrm rot="16200000" flipH="1">
            <a:off x="8046696" y="2398178"/>
            <a:ext cx="309041" cy="721893"/>
          </a:xfrm>
          <a:prstGeom prst="bentConnector3">
            <a:avLst>
              <a:gd name="adj1" fmla="val 50000"/>
            </a:avLst>
          </a:prstGeom>
          <a:noFill/>
          <a:ln w="12700" algn="ctr">
            <a:solidFill>
              <a:srgbClr val="FFC000"/>
            </a:solidFill>
            <a:round/>
            <a:headEnd/>
            <a:tailEnd type="arrow" w="med" len="med"/>
          </a:ln>
        </p:spPr>
      </p:cxnSp>
      <p:cxnSp>
        <p:nvCxnSpPr>
          <p:cNvPr id="25" name="Shape 37"/>
          <p:cNvCxnSpPr>
            <a:cxnSpLocks noChangeShapeType="1"/>
            <a:stCxn id="20" idx="3"/>
            <a:endCxn id="45" idx="1"/>
          </p:cNvCxnSpPr>
          <p:nvPr/>
        </p:nvCxnSpPr>
        <p:spPr bwMode="auto">
          <a:xfrm rot="16200000" flipH="1">
            <a:off x="3046536" y="2748848"/>
            <a:ext cx="2557954" cy="1501295"/>
          </a:xfrm>
          <a:prstGeom prst="bentConnector2">
            <a:avLst/>
          </a:prstGeom>
          <a:noFill/>
          <a:ln w="12700" algn="ctr">
            <a:solidFill>
              <a:srgbClr val="FFC000"/>
            </a:solidFill>
            <a:round/>
            <a:headEnd/>
            <a:tailEnd type="arrow" w="med" len="med"/>
          </a:ln>
        </p:spPr>
      </p:cxnSp>
      <p:cxnSp>
        <p:nvCxnSpPr>
          <p:cNvPr id="26" name="Shape 37"/>
          <p:cNvCxnSpPr>
            <a:cxnSpLocks noChangeShapeType="1"/>
            <a:stCxn id="22" idx="3"/>
            <a:endCxn id="45" idx="0"/>
          </p:cNvCxnSpPr>
          <p:nvPr/>
        </p:nvCxnSpPr>
        <p:spPr bwMode="auto">
          <a:xfrm rot="5400000">
            <a:off x="6037502" y="3434208"/>
            <a:ext cx="1171219" cy="1237236"/>
          </a:xfrm>
          <a:prstGeom prst="bentConnector3">
            <a:avLst>
              <a:gd name="adj1" fmla="val 50000"/>
            </a:avLst>
          </a:prstGeom>
          <a:noFill/>
          <a:ln w="12700" algn="ctr">
            <a:solidFill>
              <a:srgbClr val="FFC000"/>
            </a:solidFill>
            <a:round/>
            <a:headEnd/>
            <a:tailEnd type="arrow" w="med" len="med"/>
          </a:ln>
        </p:spPr>
      </p:cxnSp>
      <p:cxnSp>
        <p:nvCxnSpPr>
          <p:cNvPr id="27" name="Shape 37"/>
          <p:cNvCxnSpPr>
            <a:cxnSpLocks noChangeShapeType="1"/>
            <a:stCxn id="21" idx="3"/>
            <a:endCxn id="45" idx="0"/>
          </p:cNvCxnSpPr>
          <p:nvPr/>
        </p:nvCxnSpPr>
        <p:spPr bwMode="auto">
          <a:xfrm rot="5400000">
            <a:off x="6697719" y="2773991"/>
            <a:ext cx="1171219" cy="2557670"/>
          </a:xfrm>
          <a:prstGeom prst="bentConnector3">
            <a:avLst>
              <a:gd name="adj1" fmla="val 50000"/>
            </a:avLst>
          </a:prstGeom>
          <a:noFill/>
          <a:ln w="12700" algn="ctr">
            <a:solidFill>
              <a:srgbClr val="FFC000"/>
            </a:solidFill>
            <a:round/>
            <a:headEnd/>
            <a:tailEnd type="arrow" w="med" len="med"/>
          </a:ln>
        </p:spPr>
      </p:cxnSp>
      <p:sp>
        <p:nvSpPr>
          <p:cNvPr id="28" name="AutoShape 3"/>
          <p:cNvSpPr>
            <a:spLocks noChangeArrowheads="1"/>
          </p:cNvSpPr>
          <p:nvPr/>
        </p:nvSpPr>
        <p:spPr bwMode="auto">
          <a:xfrm>
            <a:off x="5280592" y="5184249"/>
            <a:ext cx="1447800" cy="812366"/>
          </a:xfrm>
          <a:prstGeom prst="can">
            <a:avLst>
              <a:gd name="adj" fmla="val 33203"/>
            </a:avLst>
          </a:prstGeom>
          <a:solidFill>
            <a:sysClr val="window" lastClr="FFFFFF">
              <a:lumMod val="85000"/>
            </a:sysClr>
          </a:solidFill>
          <a:ln w="12700">
            <a:solidFill>
              <a:sysClr val="windowText" lastClr="000000"/>
            </a:solidFill>
            <a:round/>
            <a:headEnd/>
            <a:tailEnd/>
          </a:ln>
        </p:spPr>
        <p:txBody>
          <a:bodyPr wrap="square" lIns="101882" tIns="50941" rIns="101882" bIns="50941"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algn="ctr" defTabSz="1019175"/>
            <a:r>
              <a:rPr lang="en-US" sz="1400" dirty="0">
                <a:latin typeface="+mn-lt"/>
                <a:cs typeface="Arial" pitchFamily="34" charset="0"/>
              </a:rPr>
              <a:t>Filtered amplitude data</a:t>
            </a:r>
          </a:p>
        </p:txBody>
      </p:sp>
      <p:sp>
        <p:nvSpPr>
          <p:cNvPr id="41" name="AutoShape 23"/>
          <p:cNvSpPr>
            <a:spLocks noChangeArrowheads="1"/>
          </p:cNvSpPr>
          <p:nvPr/>
        </p:nvSpPr>
        <p:spPr bwMode="auto">
          <a:xfrm>
            <a:off x="3135951" y="5353051"/>
            <a:ext cx="1577185" cy="474763"/>
          </a:xfrm>
          <a:prstGeom prst="flowChartDecision">
            <a:avLst/>
          </a:prstGeom>
          <a:solidFill>
            <a:sysClr val="window" lastClr="FFFFFF">
              <a:lumMod val="85000"/>
            </a:sysClr>
          </a:solidFill>
          <a:ln w="12700">
            <a:solidFill>
              <a:sysClr val="windowText" lastClr="000000"/>
            </a:solidFill>
            <a:miter lim="800000"/>
            <a:headEnd/>
            <a:tailEnd/>
          </a:ln>
        </p:spPr>
        <p:txBody>
          <a:bodyPr wrap="square"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algn="ctr" eaLnBrk="1" hangingPunct="1"/>
            <a:r>
              <a:rPr lang="en-US" sz="1400" dirty="0">
                <a:latin typeface="+mn-lt"/>
                <a:cs typeface="Arial" pitchFamily="34" charset="0"/>
              </a:rPr>
              <a:t>Iterate?</a:t>
            </a:r>
          </a:p>
        </p:txBody>
      </p:sp>
      <p:cxnSp>
        <p:nvCxnSpPr>
          <p:cNvPr id="42" name="Shape 37"/>
          <p:cNvCxnSpPr>
            <a:cxnSpLocks noChangeShapeType="1"/>
            <a:stCxn id="41" idx="1"/>
            <a:endCxn id="20" idx="2"/>
          </p:cNvCxnSpPr>
          <p:nvPr/>
        </p:nvCxnSpPr>
        <p:spPr bwMode="auto">
          <a:xfrm rot="10800000">
            <a:off x="2655995" y="1831041"/>
            <a:ext cx="479956" cy="3759392"/>
          </a:xfrm>
          <a:prstGeom prst="bentConnector3">
            <a:avLst>
              <a:gd name="adj1" fmla="val 147629"/>
            </a:avLst>
          </a:prstGeom>
          <a:noFill/>
          <a:ln w="12700" algn="ctr">
            <a:solidFill>
              <a:srgbClr val="FFC000"/>
            </a:solidFill>
            <a:round/>
            <a:headEnd/>
            <a:tailEnd type="arrow" w="med" len="med"/>
          </a:ln>
        </p:spPr>
      </p:cxnSp>
      <p:sp>
        <p:nvSpPr>
          <p:cNvPr id="43" name="Oval 42"/>
          <p:cNvSpPr/>
          <p:nvPr/>
        </p:nvSpPr>
        <p:spPr>
          <a:xfrm>
            <a:off x="2826619" y="811327"/>
            <a:ext cx="1496491" cy="276785"/>
          </a:xfrm>
          <a:prstGeom prst="ellipse">
            <a:avLst/>
          </a:pr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127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en-US" sz="1400" dirty="0">
                <a:solidFill>
                  <a:sysClr val="windowText" lastClr="000000"/>
                </a:solidFill>
                <a:latin typeface="+mn-lt"/>
                <a:cs typeface="Arial" pitchFamily="34" charset="0"/>
              </a:rPr>
              <a:t>Start</a:t>
            </a:r>
          </a:p>
        </p:txBody>
      </p:sp>
      <p:sp>
        <p:nvSpPr>
          <p:cNvPr id="45" name="Rounded Rectangle 44"/>
          <p:cNvSpPr/>
          <p:nvPr/>
        </p:nvSpPr>
        <p:spPr>
          <a:xfrm>
            <a:off x="5076161" y="4638436"/>
            <a:ext cx="1856663" cy="280073"/>
          </a:xfrm>
          <a:prstGeom prst="roundRect">
            <a:avLst/>
          </a:prstGeom>
          <a:solidFill>
            <a:sysClr val="windowText" lastClr="000000">
              <a:lumMod val="75000"/>
              <a:lumOff val="25000"/>
            </a:sysClr>
          </a:solidFill>
          <a:ln w="254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en-US" sz="1400" dirty="0">
                <a:latin typeface="+mn-lt"/>
                <a:cs typeface="Arial" pitchFamily="34" charset="0"/>
              </a:rPr>
              <a:t>Prestack SOF</a:t>
            </a:r>
          </a:p>
        </p:txBody>
      </p:sp>
      <p:sp>
        <p:nvSpPr>
          <p:cNvPr id="47" name="Rounded Rectangle 46"/>
          <p:cNvSpPr/>
          <p:nvPr/>
        </p:nvSpPr>
        <p:spPr>
          <a:xfrm>
            <a:off x="6997300" y="2348855"/>
            <a:ext cx="1685940" cy="255750"/>
          </a:xfrm>
          <a:prstGeom prst="roundRect">
            <a:avLst/>
          </a:prstGeom>
          <a:solidFill>
            <a:sysClr val="windowText" lastClr="000000">
              <a:lumMod val="75000"/>
              <a:lumOff val="25000"/>
            </a:sysClr>
          </a:solidFill>
          <a:ln w="254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en-US" sz="1400" dirty="0">
                <a:latin typeface="+mn-lt"/>
                <a:cs typeface="Arial" pitchFamily="34" charset="0"/>
              </a:rPr>
              <a:t>Dip estimation</a:t>
            </a:r>
          </a:p>
        </p:txBody>
      </p:sp>
      <p:sp>
        <p:nvSpPr>
          <p:cNvPr id="48" name="Octagon 47"/>
          <p:cNvSpPr/>
          <p:nvPr/>
        </p:nvSpPr>
        <p:spPr>
          <a:xfrm>
            <a:off x="3438641" y="6004774"/>
            <a:ext cx="909196" cy="395900"/>
          </a:xfrm>
          <a:prstGeom prst="octagon">
            <a:avLst/>
          </a:pr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127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en-US" sz="1400" dirty="0">
                <a:solidFill>
                  <a:sysClr val="windowText" lastClr="000000"/>
                </a:solidFill>
                <a:latin typeface="+mn-lt"/>
                <a:cs typeface="Arial" pitchFamily="34" charset="0"/>
              </a:rPr>
              <a:t>Stop</a:t>
            </a:r>
          </a:p>
        </p:txBody>
      </p:sp>
      <p:cxnSp>
        <p:nvCxnSpPr>
          <p:cNvPr id="49" name="Straight Arrow Connector 48"/>
          <p:cNvCxnSpPr>
            <a:cxnSpLocks/>
            <a:stCxn id="28" idx="2"/>
            <a:endCxn id="41" idx="3"/>
          </p:cNvCxnSpPr>
          <p:nvPr/>
        </p:nvCxnSpPr>
        <p:spPr>
          <a:xfrm flipH="1">
            <a:off x="4713136" y="5590432"/>
            <a:ext cx="567456" cy="1"/>
          </a:xfrm>
          <a:prstGeom prst="straightConnector1">
            <a:avLst/>
          </a:prstGeom>
          <a:noFill/>
          <a:ln w="12700" cap="flat" cmpd="sng" algn="ctr">
            <a:solidFill>
              <a:srgbClr val="FFC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a:stCxn id="41" idx="2"/>
          </p:cNvCxnSpPr>
          <p:nvPr/>
        </p:nvCxnSpPr>
        <p:spPr>
          <a:xfrm rot="5400000">
            <a:off x="3824366" y="5919275"/>
            <a:ext cx="191638" cy="8717"/>
          </a:xfrm>
          <a:prstGeom prst="straightConnector1">
            <a:avLst/>
          </a:prstGeom>
          <a:noFill/>
          <a:ln w="12700" cap="flat" cmpd="sng" algn="ctr">
            <a:solidFill>
              <a:srgbClr val="FFC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a:stCxn id="9" idx="3"/>
            <a:endCxn id="150" idx="2"/>
          </p:cNvCxnSpPr>
          <p:nvPr/>
        </p:nvCxnSpPr>
        <p:spPr>
          <a:xfrm>
            <a:off x="6701049" y="1882760"/>
            <a:ext cx="499968" cy="1524"/>
          </a:xfrm>
          <a:prstGeom prst="straightConnector1">
            <a:avLst/>
          </a:prstGeom>
          <a:noFill/>
          <a:ln w="12700" cap="flat" cmpd="sng" algn="ctr">
            <a:solidFill>
              <a:srgbClr val="FFC0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7" name="TextBox 137"/>
          <p:cNvSpPr txBox="1"/>
          <p:nvPr/>
        </p:nvSpPr>
        <p:spPr>
          <a:xfrm>
            <a:off x="2691136" y="5541234"/>
            <a:ext cx="424540" cy="307777"/>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r>
              <a:rPr lang="en-US" sz="1400" dirty="0">
                <a:solidFill>
                  <a:schemeClr val="bg1"/>
                </a:solidFill>
                <a:latin typeface="+mn-lt"/>
              </a:rPr>
              <a:t>yes</a:t>
            </a:r>
          </a:p>
        </p:txBody>
      </p:sp>
      <p:sp>
        <p:nvSpPr>
          <p:cNvPr id="8" name="TextBox 138"/>
          <p:cNvSpPr txBox="1"/>
          <p:nvPr/>
        </p:nvSpPr>
        <p:spPr>
          <a:xfrm>
            <a:off x="4034987" y="5732873"/>
            <a:ext cx="373820" cy="307777"/>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r>
              <a:rPr lang="en-US" sz="1400" dirty="0">
                <a:solidFill>
                  <a:schemeClr val="bg1"/>
                </a:solidFill>
                <a:latin typeface="+mn-lt"/>
              </a:rPr>
              <a:t>no</a:t>
            </a:r>
          </a:p>
        </p:txBody>
      </p:sp>
      <p:sp>
        <p:nvSpPr>
          <p:cNvPr id="9" name="Rounded Rectangle 8"/>
          <p:cNvSpPr/>
          <p:nvPr/>
        </p:nvSpPr>
        <p:spPr>
          <a:xfrm>
            <a:off x="5141436" y="1700893"/>
            <a:ext cx="1538968" cy="25575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cs typeface="Arial" pitchFamily="34" charset="0"/>
              </a:rPr>
              <a:t>Stack</a:t>
            </a:r>
          </a:p>
        </p:txBody>
      </p:sp>
      <p:cxnSp>
        <p:nvCxnSpPr>
          <p:cNvPr id="11" name="Straight Arrow Connector 10"/>
          <p:cNvCxnSpPr>
            <a:cxnSpLocks/>
            <a:stCxn id="20" idx="4"/>
            <a:endCxn id="9" idx="1"/>
          </p:cNvCxnSpPr>
          <p:nvPr/>
        </p:nvCxnSpPr>
        <p:spPr>
          <a:xfrm flipV="1">
            <a:off x="4493737" y="1828768"/>
            <a:ext cx="647699" cy="2273"/>
          </a:xfrm>
          <a:prstGeom prst="straightConnector1">
            <a:avLst/>
          </a:prstGeom>
          <a:noFill/>
          <a:ln w="12700" cap="flat" cmpd="sng" algn="ctr">
            <a:solidFill>
              <a:srgbClr val="FFC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stCxn id="150" idx="3"/>
            <a:endCxn id="47" idx="0"/>
          </p:cNvCxnSpPr>
          <p:nvPr/>
        </p:nvCxnSpPr>
        <p:spPr>
          <a:xfrm>
            <a:off x="7828072" y="2082467"/>
            <a:ext cx="12198" cy="266388"/>
          </a:xfrm>
          <a:prstGeom prst="straightConnector1">
            <a:avLst/>
          </a:prstGeom>
          <a:noFill/>
          <a:ln w="12700" cap="flat" cmpd="sng" algn="ctr">
            <a:solidFill>
              <a:srgbClr val="FFC0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106011" y="3903752"/>
            <a:ext cx="2001794" cy="282105"/>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cs typeface="Arial" pitchFamily="34" charset="0"/>
              </a:rPr>
              <a:t>Compute coherence</a:t>
            </a:r>
          </a:p>
        </p:txBody>
      </p:sp>
      <p:sp>
        <p:nvSpPr>
          <p:cNvPr id="14" name="Flowchart: Magnetic Disk 13"/>
          <p:cNvSpPr/>
          <p:nvPr/>
        </p:nvSpPr>
        <p:spPr bwMode="auto">
          <a:xfrm>
            <a:off x="9570634" y="4529110"/>
            <a:ext cx="1079368" cy="553571"/>
          </a:xfrm>
          <a:prstGeom prst="flowChartMagneticDisk">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400" dirty="0"/>
              <a:t>Coherence</a:t>
            </a:r>
          </a:p>
        </p:txBody>
      </p:sp>
      <p:cxnSp>
        <p:nvCxnSpPr>
          <p:cNvPr id="15" name="Straight Arrow Connector 14"/>
          <p:cNvCxnSpPr>
            <a:cxnSpLocks/>
            <a:stCxn id="13" idx="2"/>
            <a:endCxn id="14" idx="1"/>
          </p:cNvCxnSpPr>
          <p:nvPr/>
        </p:nvCxnSpPr>
        <p:spPr>
          <a:xfrm>
            <a:off x="10106908" y="4185857"/>
            <a:ext cx="3410" cy="343253"/>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hape 37"/>
          <p:cNvCxnSpPr>
            <a:cxnSpLocks noChangeShapeType="1"/>
            <a:stCxn id="150" idx="4"/>
            <a:endCxn id="13" idx="0"/>
          </p:cNvCxnSpPr>
          <p:nvPr/>
        </p:nvCxnSpPr>
        <p:spPr bwMode="auto">
          <a:xfrm>
            <a:off x="8475771" y="1806242"/>
            <a:ext cx="1631137" cy="2097510"/>
          </a:xfrm>
          <a:prstGeom prst="bentConnector2">
            <a:avLst/>
          </a:prstGeom>
          <a:noFill/>
          <a:ln w="12700" algn="ctr">
            <a:solidFill>
              <a:srgbClr val="FFC000"/>
            </a:solidFill>
            <a:round/>
            <a:headEnd/>
            <a:tailEnd type="arrow" w="med" len="med"/>
          </a:ln>
        </p:spPr>
      </p:cxnSp>
      <p:sp>
        <p:nvSpPr>
          <p:cNvPr id="150" name="Can 149"/>
          <p:cNvSpPr/>
          <p:nvPr/>
        </p:nvSpPr>
        <p:spPr bwMode="auto">
          <a:xfrm>
            <a:off x="7180372" y="1530017"/>
            <a:ext cx="1295399" cy="552450"/>
          </a:xfrm>
          <a:prstGeom prst="can">
            <a:avLst>
              <a:gd name="adj" fmla="val 15909"/>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dirty="0"/>
              <a:t>Stacked amplitude</a:t>
            </a:r>
          </a:p>
        </p:txBody>
      </p:sp>
      <p:cxnSp>
        <p:nvCxnSpPr>
          <p:cNvPr id="76" name="Shape 37">
            <a:extLst>
              <a:ext uri="{FF2B5EF4-FFF2-40B4-BE49-F238E27FC236}">
                <a16:creationId xmlns:a16="http://schemas.microsoft.com/office/drawing/2014/main" id="{8D6C6E99-AB0A-4E71-9BF6-AD5D1EC8FB2A}"/>
              </a:ext>
            </a:extLst>
          </p:cNvPr>
          <p:cNvCxnSpPr>
            <a:cxnSpLocks noChangeShapeType="1"/>
            <a:endCxn id="13" idx="1"/>
          </p:cNvCxnSpPr>
          <p:nvPr/>
        </p:nvCxnSpPr>
        <p:spPr bwMode="auto">
          <a:xfrm rot="16200000" flipH="1">
            <a:off x="8531027" y="3469820"/>
            <a:ext cx="601855" cy="548114"/>
          </a:xfrm>
          <a:prstGeom prst="bentConnector2">
            <a:avLst/>
          </a:prstGeom>
          <a:noFill/>
          <a:ln w="12700" algn="ctr">
            <a:solidFill>
              <a:srgbClr val="FFC000"/>
            </a:solidFill>
            <a:round/>
            <a:headEnd/>
            <a:tailEnd type="arrow" w="med" len="med"/>
          </a:ln>
        </p:spPr>
      </p:cxnSp>
      <p:cxnSp>
        <p:nvCxnSpPr>
          <p:cNvPr id="81" name="Straight Arrow Connector 80">
            <a:extLst>
              <a:ext uri="{FF2B5EF4-FFF2-40B4-BE49-F238E27FC236}">
                <a16:creationId xmlns:a16="http://schemas.microsoft.com/office/drawing/2014/main" id="{E961BF25-F2FA-4877-BB9D-F7AECD8817AD}"/>
              </a:ext>
            </a:extLst>
          </p:cNvPr>
          <p:cNvCxnSpPr>
            <a:cxnSpLocks/>
            <a:stCxn id="14" idx="2"/>
            <a:endCxn id="45" idx="3"/>
          </p:cNvCxnSpPr>
          <p:nvPr/>
        </p:nvCxnSpPr>
        <p:spPr>
          <a:xfrm flipH="1" flipV="1">
            <a:off x="6932824" y="4778473"/>
            <a:ext cx="2637810" cy="27423"/>
          </a:xfrm>
          <a:prstGeom prst="straightConnector1">
            <a:avLst/>
          </a:prstGeom>
          <a:noFill/>
          <a:ln w="12700" cap="flat" cmpd="sng" algn="ctr">
            <a:solidFill>
              <a:srgbClr val="FFC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02" name="AutoShape 29">
            <a:extLst>
              <a:ext uri="{FF2B5EF4-FFF2-40B4-BE49-F238E27FC236}">
                <a16:creationId xmlns:a16="http://schemas.microsoft.com/office/drawing/2014/main" id="{17BAEA85-9048-4446-A09D-6472EB44F2D7}"/>
              </a:ext>
            </a:extLst>
          </p:cNvPr>
          <p:cNvCxnSpPr>
            <a:cxnSpLocks noChangeShapeType="1"/>
            <a:stCxn id="43" idx="4"/>
            <a:endCxn id="20" idx="1"/>
          </p:cNvCxnSpPr>
          <p:nvPr/>
        </p:nvCxnSpPr>
        <p:spPr bwMode="auto">
          <a:xfrm>
            <a:off x="3574865" y="1088112"/>
            <a:ext cx="1" cy="353450"/>
          </a:xfrm>
          <a:prstGeom prst="straightConnector1">
            <a:avLst/>
          </a:prstGeom>
          <a:noFill/>
          <a:ln w="12700">
            <a:solidFill>
              <a:srgbClr val="FFC000"/>
            </a:solidFill>
            <a:round/>
            <a:headEnd/>
            <a:tailEnd type="arrow" w="med" len="med"/>
          </a:ln>
        </p:spPr>
      </p:cxnSp>
      <p:sp>
        <p:nvSpPr>
          <p:cNvPr id="3" name="Slide Number Placeholder 2">
            <a:extLst>
              <a:ext uri="{FF2B5EF4-FFF2-40B4-BE49-F238E27FC236}">
                <a16:creationId xmlns:a16="http://schemas.microsoft.com/office/drawing/2014/main" id="{9DCEC3B4-3F96-D7DF-E8E8-D611F7D62F7F}"/>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29</a:t>
            </a:fld>
            <a:endParaRPr lang="en-US" dirty="0">
              <a:solidFill>
                <a:schemeClr val="tx1"/>
              </a:solidFill>
            </a:endParaRPr>
          </a:p>
        </p:txBody>
      </p:sp>
    </p:spTree>
    <p:extLst>
      <p:ext uri="{BB962C8B-B14F-4D97-AF65-F5344CB8AC3E}">
        <p14:creationId xmlns:p14="http://schemas.microsoft.com/office/powerpoint/2010/main" val="1250228588"/>
      </p:ext>
    </p:extLst>
  </p:cSld>
  <p:clrMapOvr>
    <a:masterClrMapping/>
  </p:clrMapOvr>
  <mc:AlternateContent xmlns:mc="http://schemas.openxmlformats.org/markup-compatibility/2006" xmlns:p14="http://schemas.microsoft.com/office/powerpoint/2010/main">
    <mc:Choice Requires="p14">
      <p:transition spd="slow" p14:dur="2000" advTm="18326"/>
    </mc:Choice>
    <mc:Fallback xmlns="">
      <p:transition spd="slow" advTm="1832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14895" y="286659"/>
            <a:ext cx="11205555" cy="5295994"/>
          </a:xfrm>
          <a:prstGeom prst="rect">
            <a:avLst/>
          </a:prstGeom>
          <a:noFill/>
          <a:ln w="9525">
            <a:solidFill>
              <a:srgbClr val="FFFF00"/>
            </a:solidFill>
            <a:miter lim="800000"/>
            <a:headEnd/>
            <a:tailEnd/>
          </a:ln>
          <a:effectLst/>
        </p:spPr>
        <p:txBody>
          <a:bodyPr/>
          <a:lstStyle/>
          <a:p>
            <a:pPr marL="457200" indent="-457200" fontAlgn="b">
              <a:spcBef>
                <a:spcPct val="50000"/>
              </a:spcBef>
              <a:defRPr/>
            </a:pPr>
            <a:r>
              <a:rPr kumimoji="1" lang="en-US" sz="2800" dirty="0">
                <a:solidFill>
                  <a:srgbClr val="FFCC00"/>
                </a:solidFill>
                <a:effectLst>
                  <a:outerShdw blurRad="38100" dist="38100" dir="2700000" algn="tl">
                    <a:srgbClr val="000000"/>
                  </a:outerShdw>
                </a:effectLst>
              </a:rPr>
              <a:t>Prestack Data Conditioning Workflows to Preserve Amplitude Fidelity</a:t>
            </a:r>
          </a:p>
          <a:p>
            <a:pPr marL="457200" indent="-457200" fontAlgn="b">
              <a:spcBef>
                <a:spcPct val="50000"/>
              </a:spcBef>
              <a:defRPr/>
            </a:pPr>
            <a:endParaRPr kumimoji="1" lang="en-US" sz="2800" dirty="0">
              <a:solidFill>
                <a:srgbClr val="FFFF00"/>
              </a:solidFill>
              <a:effectLst>
                <a:outerShdw blurRad="38100" dist="38100" dir="2700000" algn="tl">
                  <a:srgbClr val="000000"/>
                </a:outerShdw>
              </a:effectLst>
            </a:endParaRP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Correction for residual moveout</a:t>
            </a:r>
          </a:p>
          <a:p>
            <a:pPr marL="1371600" lvl="2" indent="-457200" fontAlgn="b">
              <a:spcBef>
                <a:spcPct val="50000"/>
              </a:spcBef>
              <a:buFontTx/>
              <a:buChar char="•"/>
              <a:defRPr/>
            </a:pPr>
            <a:r>
              <a:rPr kumimoji="1" lang="en-US" sz="2400" dirty="0">
                <a:solidFill>
                  <a:schemeClr val="bg1"/>
                </a:solidFill>
              </a:rPr>
              <a:t>Repicking velocities with a better understanding of the geology</a:t>
            </a:r>
          </a:p>
          <a:p>
            <a:pPr marL="1371600" lvl="2" indent="-457200" fontAlgn="b">
              <a:spcBef>
                <a:spcPct val="50000"/>
              </a:spcBef>
              <a:buFontTx/>
              <a:buChar char="•"/>
              <a:defRPr/>
            </a:pPr>
            <a:r>
              <a:rPr kumimoji="1" lang="en-US" sz="2400" dirty="0">
                <a:solidFill>
                  <a:schemeClr val="bg1"/>
                </a:solidFill>
              </a:rPr>
              <a:t>Accounting for non-hyperbolic moveout</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Non-stretch Normal Moveout (NMO)</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Prestack structure-oriented filtering</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5D interpolation</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Least-squares migration </a:t>
            </a:r>
          </a:p>
          <a:p>
            <a:pPr marL="457200" indent="-457200" fontAlgn="b">
              <a:spcBef>
                <a:spcPct val="50000"/>
              </a:spcBef>
              <a:buFont typeface="Arial" panose="020B0604020202020204" pitchFamily="34" charset="0"/>
              <a:buChar char="•"/>
              <a:defRPr/>
            </a:pPr>
            <a:endParaRPr kumimoji="1" lang="en-US" sz="2400" dirty="0">
              <a:solidFill>
                <a:schemeClr val="bg1"/>
              </a:solidFill>
            </a:endParaRPr>
          </a:p>
        </p:txBody>
      </p:sp>
      <p:sp>
        <p:nvSpPr>
          <p:cNvPr id="2" name="Arrow: Right 1">
            <a:extLst>
              <a:ext uri="{FF2B5EF4-FFF2-40B4-BE49-F238E27FC236}">
                <a16:creationId xmlns:a16="http://schemas.microsoft.com/office/drawing/2014/main" id="{6967D98F-A272-4EE0-870E-E2DA52CF89B4}"/>
              </a:ext>
            </a:extLst>
          </p:cNvPr>
          <p:cNvSpPr/>
          <p:nvPr/>
        </p:nvSpPr>
        <p:spPr>
          <a:xfrm>
            <a:off x="505631" y="2076722"/>
            <a:ext cx="978408" cy="4156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8A5486A-F6A2-10FC-B387-A17B145FA0CC}"/>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3</a:t>
            </a:fld>
            <a:endParaRPr lang="en-US" dirty="0">
              <a:solidFill>
                <a:schemeClr val="tx1"/>
              </a:solidFill>
            </a:endParaRPr>
          </a:p>
        </p:txBody>
      </p:sp>
    </p:spTree>
    <p:extLst>
      <p:ext uri="{BB962C8B-B14F-4D97-AF65-F5344CB8AC3E}">
        <p14:creationId xmlns:p14="http://schemas.microsoft.com/office/powerpoint/2010/main" val="2631392180"/>
      </p:ext>
    </p:extLst>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89" y="0"/>
            <a:ext cx="10969943" cy="609600"/>
          </a:xfrm>
        </p:spPr>
        <p:txBody>
          <a:bodyPr/>
          <a:lstStyle/>
          <a:p>
            <a:pPr algn="l"/>
            <a:r>
              <a:rPr lang="en-US" dirty="0">
                <a:latin typeface="+mn-lt"/>
              </a:rPr>
              <a:t>Prestack structure-oriented filtering</a:t>
            </a:r>
          </a:p>
        </p:txBody>
      </p:sp>
      <p:sp>
        <p:nvSpPr>
          <p:cNvPr id="7" name="Text Box 2"/>
          <p:cNvSpPr txBox="1">
            <a:spLocks noChangeArrowheads="1"/>
          </p:cNvSpPr>
          <p:nvPr/>
        </p:nvSpPr>
        <p:spPr bwMode="auto">
          <a:xfrm>
            <a:off x="9223942" y="6457890"/>
            <a:ext cx="2948243"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2000" dirty="0">
                <a:solidFill>
                  <a:srgbClr val="808080"/>
                </a:solidFill>
                <a:latin typeface="Calibri"/>
              </a:rPr>
              <a:t>(Mutlu and Marfurt, 2015)</a:t>
            </a:r>
          </a:p>
        </p:txBody>
      </p:sp>
      <p:grpSp>
        <p:nvGrpSpPr>
          <p:cNvPr id="23" name="Group 22"/>
          <p:cNvGrpSpPr/>
          <p:nvPr/>
        </p:nvGrpSpPr>
        <p:grpSpPr>
          <a:xfrm>
            <a:off x="75348" y="592590"/>
            <a:ext cx="12051580" cy="5274811"/>
            <a:chOff x="73760" y="592589"/>
            <a:chExt cx="12051580" cy="5274811"/>
          </a:xfrm>
        </p:grpSpPr>
        <p:pic>
          <p:nvPicPr>
            <p:cNvPr id="2" name="Picture 1"/>
            <p:cNvPicPr>
              <a:picLocks noChangeAspect="1"/>
            </p:cNvPicPr>
            <p:nvPr/>
          </p:nvPicPr>
          <p:blipFill rotWithShape="1">
            <a:blip r:embed="rId3"/>
            <a:srcRect l="33342" r="33009"/>
            <a:stretch/>
          </p:blipFill>
          <p:spPr>
            <a:xfrm>
              <a:off x="733565" y="1105495"/>
              <a:ext cx="3578645" cy="4761905"/>
            </a:xfrm>
            <a:prstGeom prst="rect">
              <a:avLst/>
            </a:prstGeom>
          </p:spPr>
        </p:pic>
        <p:grpSp>
          <p:nvGrpSpPr>
            <p:cNvPr id="16" name="Group 15"/>
            <p:cNvGrpSpPr/>
            <p:nvPr/>
          </p:nvGrpSpPr>
          <p:grpSpPr>
            <a:xfrm>
              <a:off x="692664" y="592589"/>
              <a:ext cx="3736476" cy="517020"/>
              <a:chOff x="410424" y="531027"/>
              <a:chExt cx="3901421" cy="517020"/>
            </a:xfrm>
          </p:grpSpPr>
          <p:sp>
            <p:nvSpPr>
              <p:cNvPr id="17" name="TextBox 16"/>
              <p:cNvSpPr txBox="1"/>
              <p:nvPr/>
            </p:nvSpPr>
            <p:spPr>
              <a:xfrm>
                <a:off x="410424" y="762870"/>
                <a:ext cx="274833"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8" name="TextBox 17"/>
              <p:cNvSpPr txBox="1"/>
              <p:nvPr/>
            </p:nvSpPr>
            <p:spPr>
              <a:xfrm>
                <a:off x="4037012" y="771048"/>
                <a:ext cx="274833" cy="276999"/>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19" name="TextBox 18"/>
              <p:cNvSpPr txBox="1"/>
              <p:nvPr/>
            </p:nvSpPr>
            <p:spPr>
              <a:xfrm>
                <a:off x="2817812" y="771047"/>
                <a:ext cx="274833" cy="276999"/>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20" name="TextBox 19"/>
              <p:cNvSpPr txBox="1"/>
              <p:nvPr/>
            </p:nvSpPr>
            <p:spPr>
              <a:xfrm>
                <a:off x="1598612" y="771046"/>
                <a:ext cx="274833" cy="276999"/>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21" name="TextBox 20"/>
              <p:cNvSpPr txBox="1"/>
              <p:nvPr/>
            </p:nvSpPr>
            <p:spPr>
              <a:xfrm>
                <a:off x="1861826" y="531027"/>
                <a:ext cx="926397" cy="276999"/>
              </a:xfrm>
              <a:prstGeom prst="rect">
                <a:avLst/>
              </a:prstGeom>
              <a:noFill/>
            </p:spPr>
            <p:txBody>
              <a:bodyPr wrap="none" rtlCol="0">
                <a:spAutoFit/>
              </a:bodyPr>
              <a:lstStyle/>
              <a:p>
                <a:pPr defTabSz="1218987"/>
                <a:r>
                  <a:rPr lang="en-US" sz="1200" dirty="0">
                    <a:solidFill>
                      <a:prstClr val="white"/>
                    </a:solidFill>
                    <a:latin typeface="Calibri"/>
                  </a:rPr>
                  <a:t>Offset (km)</a:t>
                </a:r>
              </a:p>
            </p:txBody>
          </p:sp>
        </p:grpSp>
        <p:pic>
          <p:nvPicPr>
            <p:cNvPr id="5" name="Picture 4"/>
            <p:cNvPicPr>
              <a:picLocks noChangeAspect="1"/>
            </p:cNvPicPr>
            <p:nvPr/>
          </p:nvPicPr>
          <p:blipFill>
            <a:blip r:embed="rId4"/>
            <a:stretch>
              <a:fillRect/>
            </a:stretch>
          </p:blipFill>
          <p:spPr>
            <a:xfrm>
              <a:off x="4582466" y="1105494"/>
              <a:ext cx="3593737" cy="4761905"/>
            </a:xfrm>
            <a:prstGeom prst="rect">
              <a:avLst/>
            </a:prstGeom>
          </p:spPr>
        </p:pic>
        <p:pic>
          <p:nvPicPr>
            <p:cNvPr id="22" name="Picture 21"/>
            <p:cNvPicPr>
              <a:picLocks noChangeAspect="1"/>
            </p:cNvPicPr>
            <p:nvPr/>
          </p:nvPicPr>
          <p:blipFill>
            <a:blip r:embed="rId5"/>
            <a:stretch>
              <a:fillRect/>
            </a:stretch>
          </p:blipFill>
          <p:spPr>
            <a:xfrm>
              <a:off x="8470971" y="1109607"/>
              <a:ext cx="3575494" cy="4714286"/>
            </a:xfrm>
            <a:prstGeom prst="rect">
              <a:avLst/>
            </a:prstGeom>
          </p:spPr>
        </p:pic>
        <p:grpSp>
          <p:nvGrpSpPr>
            <p:cNvPr id="24" name="Group 23"/>
            <p:cNvGrpSpPr/>
            <p:nvPr/>
          </p:nvGrpSpPr>
          <p:grpSpPr>
            <a:xfrm>
              <a:off x="4499062" y="599037"/>
              <a:ext cx="3736476" cy="517020"/>
              <a:chOff x="410424" y="531027"/>
              <a:chExt cx="3901421" cy="517020"/>
            </a:xfrm>
          </p:grpSpPr>
          <p:sp>
            <p:nvSpPr>
              <p:cNvPr id="25" name="TextBox 24"/>
              <p:cNvSpPr txBox="1"/>
              <p:nvPr/>
            </p:nvSpPr>
            <p:spPr>
              <a:xfrm>
                <a:off x="410424" y="762870"/>
                <a:ext cx="274833"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26" name="TextBox 25"/>
              <p:cNvSpPr txBox="1"/>
              <p:nvPr/>
            </p:nvSpPr>
            <p:spPr>
              <a:xfrm>
                <a:off x="4037012" y="771048"/>
                <a:ext cx="274833" cy="276999"/>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27" name="TextBox 26"/>
              <p:cNvSpPr txBox="1"/>
              <p:nvPr/>
            </p:nvSpPr>
            <p:spPr>
              <a:xfrm>
                <a:off x="2817812" y="771047"/>
                <a:ext cx="274833" cy="276999"/>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28" name="TextBox 27"/>
              <p:cNvSpPr txBox="1"/>
              <p:nvPr/>
            </p:nvSpPr>
            <p:spPr>
              <a:xfrm>
                <a:off x="1598612" y="771046"/>
                <a:ext cx="274833" cy="276999"/>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29" name="TextBox 28"/>
              <p:cNvSpPr txBox="1"/>
              <p:nvPr/>
            </p:nvSpPr>
            <p:spPr>
              <a:xfrm>
                <a:off x="1861826" y="531027"/>
                <a:ext cx="926397" cy="276999"/>
              </a:xfrm>
              <a:prstGeom prst="rect">
                <a:avLst/>
              </a:prstGeom>
              <a:noFill/>
            </p:spPr>
            <p:txBody>
              <a:bodyPr wrap="none" rtlCol="0">
                <a:spAutoFit/>
              </a:bodyPr>
              <a:lstStyle/>
              <a:p>
                <a:pPr defTabSz="1218987"/>
                <a:r>
                  <a:rPr lang="en-US" sz="1200" dirty="0">
                    <a:solidFill>
                      <a:prstClr val="white"/>
                    </a:solidFill>
                    <a:latin typeface="Calibri"/>
                  </a:rPr>
                  <a:t>Offset (km)</a:t>
                </a:r>
              </a:p>
            </p:txBody>
          </p:sp>
        </p:grpSp>
        <p:grpSp>
          <p:nvGrpSpPr>
            <p:cNvPr id="30" name="Group 29"/>
            <p:cNvGrpSpPr/>
            <p:nvPr/>
          </p:nvGrpSpPr>
          <p:grpSpPr>
            <a:xfrm>
              <a:off x="8388864" y="609600"/>
              <a:ext cx="3736476" cy="517020"/>
              <a:chOff x="410424" y="531027"/>
              <a:chExt cx="3901421" cy="517020"/>
            </a:xfrm>
          </p:grpSpPr>
          <p:sp>
            <p:nvSpPr>
              <p:cNvPr id="31" name="TextBox 30"/>
              <p:cNvSpPr txBox="1"/>
              <p:nvPr/>
            </p:nvSpPr>
            <p:spPr>
              <a:xfrm>
                <a:off x="410424" y="762870"/>
                <a:ext cx="274833"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32" name="TextBox 31"/>
              <p:cNvSpPr txBox="1"/>
              <p:nvPr/>
            </p:nvSpPr>
            <p:spPr>
              <a:xfrm>
                <a:off x="4037012" y="771048"/>
                <a:ext cx="274833" cy="276999"/>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33" name="TextBox 32"/>
              <p:cNvSpPr txBox="1"/>
              <p:nvPr/>
            </p:nvSpPr>
            <p:spPr>
              <a:xfrm>
                <a:off x="2817812" y="771047"/>
                <a:ext cx="274833" cy="276999"/>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34" name="TextBox 33"/>
              <p:cNvSpPr txBox="1"/>
              <p:nvPr/>
            </p:nvSpPr>
            <p:spPr>
              <a:xfrm>
                <a:off x="1598612" y="771046"/>
                <a:ext cx="274833" cy="276999"/>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35" name="TextBox 34"/>
              <p:cNvSpPr txBox="1"/>
              <p:nvPr/>
            </p:nvSpPr>
            <p:spPr>
              <a:xfrm>
                <a:off x="1861826" y="531027"/>
                <a:ext cx="926397" cy="276999"/>
              </a:xfrm>
              <a:prstGeom prst="rect">
                <a:avLst/>
              </a:prstGeom>
              <a:noFill/>
            </p:spPr>
            <p:txBody>
              <a:bodyPr wrap="none" rtlCol="0">
                <a:spAutoFit/>
              </a:bodyPr>
              <a:lstStyle/>
              <a:p>
                <a:pPr defTabSz="1218987"/>
                <a:r>
                  <a:rPr lang="en-US" sz="1200" dirty="0">
                    <a:solidFill>
                      <a:prstClr val="white"/>
                    </a:solidFill>
                    <a:latin typeface="Calibri"/>
                  </a:rPr>
                  <a:t>Offset (km)</a:t>
                </a:r>
              </a:p>
            </p:txBody>
          </p:sp>
        </p:grpSp>
        <p:sp>
          <p:nvSpPr>
            <p:cNvPr id="36" name="TextBox 35"/>
            <p:cNvSpPr txBox="1"/>
            <p:nvPr/>
          </p:nvSpPr>
          <p:spPr>
            <a:xfrm>
              <a:off x="390270" y="972977"/>
              <a:ext cx="380232" cy="276999"/>
            </a:xfrm>
            <a:prstGeom prst="rect">
              <a:avLst/>
            </a:prstGeom>
            <a:noFill/>
          </p:spPr>
          <p:txBody>
            <a:bodyPr wrap="none" rtlCol="0">
              <a:spAutoFit/>
            </a:bodyPr>
            <a:lstStyle/>
            <a:p>
              <a:pPr defTabSz="1218987"/>
              <a:r>
                <a:rPr lang="en-US" sz="1200" dirty="0">
                  <a:solidFill>
                    <a:prstClr val="white"/>
                  </a:solidFill>
                  <a:latin typeface="Calibri"/>
                </a:rPr>
                <a:t>1.0</a:t>
              </a:r>
            </a:p>
          </p:txBody>
        </p:sp>
        <p:sp>
          <p:nvSpPr>
            <p:cNvPr id="37" name="TextBox 36"/>
            <p:cNvSpPr txBox="1"/>
            <p:nvPr/>
          </p:nvSpPr>
          <p:spPr>
            <a:xfrm>
              <a:off x="350759" y="233328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38" name="TextBox 37"/>
            <p:cNvSpPr txBox="1"/>
            <p:nvPr/>
          </p:nvSpPr>
          <p:spPr>
            <a:xfrm>
              <a:off x="350759" y="3724508"/>
              <a:ext cx="380232" cy="276999"/>
            </a:xfrm>
            <a:prstGeom prst="rect">
              <a:avLst/>
            </a:prstGeom>
            <a:noFill/>
          </p:spPr>
          <p:txBody>
            <a:bodyPr wrap="none" rtlCol="0">
              <a:spAutoFit/>
            </a:bodyPr>
            <a:lstStyle/>
            <a:p>
              <a:pPr defTabSz="1218987"/>
              <a:r>
                <a:rPr lang="en-US" sz="1200" dirty="0">
                  <a:solidFill>
                    <a:prstClr val="white"/>
                  </a:solidFill>
                  <a:latin typeface="Calibri"/>
                </a:rPr>
                <a:t>1.4</a:t>
              </a:r>
            </a:p>
          </p:txBody>
        </p:sp>
        <p:sp>
          <p:nvSpPr>
            <p:cNvPr id="39" name="TextBox 38"/>
            <p:cNvSpPr txBox="1"/>
            <p:nvPr/>
          </p:nvSpPr>
          <p:spPr>
            <a:xfrm>
              <a:off x="355755" y="5085300"/>
              <a:ext cx="380232" cy="276999"/>
            </a:xfrm>
            <a:prstGeom prst="rect">
              <a:avLst/>
            </a:prstGeom>
            <a:noFill/>
          </p:spPr>
          <p:txBody>
            <a:bodyPr wrap="none" rtlCol="0">
              <a:spAutoFit/>
            </a:bodyPr>
            <a:lstStyle/>
            <a:p>
              <a:pPr defTabSz="1218987"/>
              <a:r>
                <a:rPr lang="en-US" sz="1200" dirty="0">
                  <a:solidFill>
                    <a:prstClr val="white"/>
                  </a:solidFill>
                  <a:latin typeface="Calibri"/>
                </a:rPr>
                <a:t>1.6</a:t>
              </a:r>
            </a:p>
          </p:txBody>
        </p:sp>
        <p:sp>
          <p:nvSpPr>
            <p:cNvPr id="40" name="TextBox 39"/>
            <p:cNvSpPr txBox="1"/>
            <p:nvPr/>
          </p:nvSpPr>
          <p:spPr>
            <a:xfrm rot="16200000">
              <a:off x="-130142" y="3062398"/>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sp>
        <p:nvSpPr>
          <p:cNvPr id="3" name="Slide Number Placeholder 2">
            <a:extLst>
              <a:ext uri="{FF2B5EF4-FFF2-40B4-BE49-F238E27FC236}">
                <a16:creationId xmlns:a16="http://schemas.microsoft.com/office/drawing/2014/main" id="{A93C4C79-49F9-2454-E117-3C56A87CEFA3}"/>
              </a:ext>
            </a:extLst>
          </p:cNvPr>
          <p:cNvSpPr>
            <a:spLocks noGrp="1"/>
          </p:cNvSpPr>
          <p:nvPr>
            <p:ph type="sldNum" sz="quarter" idx="4"/>
          </p:nvPr>
        </p:nvSpPr>
        <p:spPr/>
        <p:txBody>
          <a:bodyPr/>
          <a:lstStyle/>
          <a:p>
            <a:r>
              <a:rPr lang="en-US"/>
              <a:t>10e-</a:t>
            </a:r>
            <a:fld id="{E84294E7-870A-4591-A028-E1914D91E07F}" type="slidenum">
              <a:rPr lang="en-US" smtClean="0"/>
              <a:pPr/>
              <a:t>30</a:t>
            </a:fld>
            <a:endParaRPr lang="en-US" dirty="0"/>
          </a:p>
        </p:txBody>
      </p:sp>
    </p:spTree>
    <p:extLst>
      <p:ext uri="{BB962C8B-B14F-4D97-AF65-F5344CB8AC3E}">
        <p14:creationId xmlns:p14="http://schemas.microsoft.com/office/powerpoint/2010/main" val="4108082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9174248" y="6457890"/>
            <a:ext cx="2997937"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2000" dirty="0">
                <a:solidFill>
                  <a:srgbClr val="808080"/>
                </a:solidFill>
                <a:effectLst>
                  <a:outerShdw blurRad="38100" dist="38100" dir="2700000" algn="tl">
                    <a:srgbClr val="000000">
                      <a:alpha val="43137"/>
                    </a:srgbClr>
                  </a:outerShdw>
                </a:effectLst>
                <a:latin typeface="Calibri"/>
              </a:rPr>
              <a:t>(Mutlu and Marfurt, 2015)</a:t>
            </a:r>
          </a:p>
        </p:txBody>
      </p:sp>
      <p:grpSp>
        <p:nvGrpSpPr>
          <p:cNvPr id="2" name="Group 1">
            <a:extLst>
              <a:ext uri="{FF2B5EF4-FFF2-40B4-BE49-F238E27FC236}">
                <a16:creationId xmlns:a16="http://schemas.microsoft.com/office/drawing/2014/main" id="{1FF26EC9-9A89-4160-B586-73F5E32E24B2}"/>
              </a:ext>
            </a:extLst>
          </p:cNvPr>
          <p:cNvGrpSpPr/>
          <p:nvPr/>
        </p:nvGrpSpPr>
        <p:grpSpPr>
          <a:xfrm>
            <a:off x="76200" y="796500"/>
            <a:ext cx="11887200" cy="5528100"/>
            <a:chOff x="74612" y="136267"/>
            <a:chExt cx="11887200" cy="5528100"/>
          </a:xfrm>
        </p:grpSpPr>
        <p:grpSp>
          <p:nvGrpSpPr>
            <p:cNvPr id="10" name="Group 9"/>
            <p:cNvGrpSpPr/>
            <p:nvPr/>
          </p:nvGrpSpPr>
          <p:grpSpPr>
            <a:xfrm>
              <a:off x="93259" y="136267"/>
              <a:ext cx="7550152" cy="5437763"/>
              <a:chOff x="260776" y="136267"/>
              <a:chExt cx="9095356" cy="5437763"/>
            </a:xfrm>
            <a:noFill/>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63" t="21690" r="7442" b="36204"/>
              <a:stretch/>
            </p:blipFill>
            <p:spPr bwMode="auto">
              <a:xfrm>
                <a:off x="947089" y="457200"/>
                <a:ext cx="8196911" cy="25146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63" t="22009" r="8239" b="36970"/>
              <a:stretch/>
            </p:blipFill>
            <p:spPr bwMode="auto">
              <a:xfrm>
                <a:off x="990600" y="3124200"/>
                <a:ext cx="8122920" cy="244983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89083" y="136267"/>
                <a:ext cx="484744" cy="276999"/>
              </a:xfrm>
              <a:prstGeom prst="rect">
                <a:avLst/>
              </a:prstGeom>
              <a:grpFill/>
            </p:spPr>
            <p:txBody>
              <a:bodyPr wrap="squar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B</a:t>
                </a:r>
              </a:p>
            </p:txBody>
          </p:sp>
          <p:sp>
            <p:nvSpPr>
              <p:cNvPr id="14" name="TextBox 13"/>
              <p:cNvSpPr txBox="1"/>
              <p:nvPr/>
            </p:nvSpPr>
            <p:spPr>
              <a:xfrm>
                <a:off x="8981117" y="166300"/>
                <a:ext cx="375015" cy="276999"/>
              </a:xfrm>
              <a:prstGeom prst="rect">
                <a:avLst/>
              </a:prstGeom>
              <a:grp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B’</a:t>
                </a:r>
              </a:p>
            </p:txBody>
          </p:sp>
          <p:grpSp>
            <p:nvGrpSpPr>
              <p:cNvPr id="16" name="Group 15"/>
              <p:cNvGrpSpPr/>
              <p:nvPr/>
            </p:nvGrpSpPr>
            <p:grpSpPr>
              <a:xfrm>
                <a:off x="260776" y="355433"/>
                <a:ext cx="718360" cy="2692567"/>
                <a:chOff x="292418" y="413266"/>
                <a:chExt cx="718360" cy="2692567"/>
              </a:xfrm>
              <a:grpFill/>
            </p:grpSpPr>
            <p:sp>
              <p:nvSpPr>
                <p:cNvPr id="17" name="TextBox 16"/>
                <p:cNvSpPr txBox="1"/>
                <p:nvPr/>
              </p:nvSpPr>
              <p:spPr>
                <a:xfrm>
                  <a:off x="548866" y="413266"/>
                  <a:ext cx="461912"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0.8</a:t>
                  </a:r>
                </a:p>
              </p:txBody>
            </p:sp>
            <p:sp>
              <p:nvSpPr>
                <p:cNvPr id="18" name="TextBox 17"/>
                <p:cNvSpPr txBox="1"/>
                <p:nvPr/>
              </p:nvSpPr>
              <p:spPr>
                <a:xfrm>
                  <a:off x="480185" y="2828834"/>
                  <a:ext cx="461912"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1.4</a:t>
                  </a:r>
                </a:p>
              </p:txBody>
            </p:sp>
            <p:sp>
              <p:nvSpPr>
                <p:cNvPr id="19" name="TextBox 18"/>
                <p:cNvSpPr txBox="1"/>
                <p:nvPr/>
              </p:nvSpPr>
              <p:spPr>
                <a:xfrm>
                  <a:off x="546547" y="1566706"/>
                  <a:ext cx="461912"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1.2</a:t>
                  </a:r>
                </a:p>
              </p:txBody>
            </p:sp>
            <p:sp>
              <p:nvSpPr>
                <p:cNvPr id="20" name="TextBox 19"/>
                <p:cNvSpPr txBox="1"/>
                <p:nvPr/>
              </p:nvSpPr>
              <p:spPr>
                <a:xfrm rot="16200000">
                  <a:off x="112052" y="1605488"/>
                  <a:ext cx="694421" cy="333689"/>
                </a:xfrm>
                <a:prstGeom prst="rect">
                  <a:avLst/>
                </a:prstGeom>
                <a:grp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Time (s)</a:t>
                  </a:r>
                </a:p>
              </p:txBody>
            </p:sp>
          </p:grpSp>
        </p:grpSp>
        <p:grpSp>
          <p:nvGrpSpPr>
            <p:cNvPr id="25" name="Group 24"/>
            <p:cNvGrpSpPr/>
            <p:nvPr/>
          </p:nvGrpSpPr>
          <p:grpSpPr>
            <a:xfrm>
              <a:off x="7467319" y="152690"/>
              <a:ext cx="1008018" cy="2099960"/>
              <a:chOff x="7090243" y="895732"/>
              <a:chExt cx="1008018" cy="2099960"/>
            </a:xfrm>
            <a:noFill/>
          </p:grpSpPr>
          <p:sp>
            <p:nvSpPr>
              <p:cNvPr id="26" name="TextBox 25"/>
              <p:cNvSpPr txBox="1"/>
              <p:nvPr/>
            </p:nvSpPr>
            <p:spPr>
              <a:xfrm>
                <a:off x="7090243" y="2718693"/>
                <a:ext cx="746679"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Negative</a:t>
                </a:r>
              </a:p>
            </p:txBody>
          </p:sp>
          <p:grpSp>
            <p:nvGrpSpPr>
              <p:cNvPr id="27" name="Group 26"/>
              <p:cNvGrpSpPr/>
              <p:nvPr/>
            </p:nvGrpSpPr>
            <p:grpSpPr>
              <a:xfrm>
                <a:off x="7110479" y="895732"/>
                <a:ext cx="987782" cy="1943512"/>
                <a:chOff x="7110479" y="3262306"/>
                <a:chExt cx="987782" cy="1943512"/>
              </a:xfrm>
              <a:grpFill/>
            </p:grpSpPr>
            <p:sp>
              <p:nvSpPr>
                <p:cNvPr id="28" name="TextBox 27"/>
                <p:cNvSpPr txBox="1"/>
                <p:nvPr/>
              </p:nvSpPr>
              <p:spPr>
                <a:xfrm>
                  <a:off x="7612231" y="3262306"/>
                  <a:ext cx="486030" cy="276999"/>
                </a:xfrm>
                <a:prstGeom prst="rect">
                  <a:avLst/>
                </a:prstGeom>
                <a:grp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Amp</a:t>
                  </a:r>
                </a:p>
              </p:txBody>
            </p:sp>
            <p:sp>
              <p:nvSpPr>
                <p:cNvPr id="29" name="TextBox 28"/>
                <p:cNvSpPr txBox="1"/>
                <p:nvPr/>
              </p:nvSpPr>
              <p:spPr>
                <a:xfrm>
                  <a:off x="7110479" y="3501521"/>
                  <a:ext cx="685702"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Positive</a:t>
                  </a:r>
                </a:p>
              </p:txBody>
            </p:sp>
            <p:sp>
              <p:nvSpPr>
                <p:cNvPr id="30" name="TextBox 29"/>
                <p:cNvSpPr txBox="1"/>
                <p:nvPr/>
              </p:nvSpPr>
              <p:spPr>
                <a:xfrm>
                  <a:off x="7524582" y="4243238"/>
                  <a:ext cx="263214"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0</a:t>
                  </a:r>
                </a:p>
              </p:txBody>
            </p:sp>
            <p:pic>
              <p:nvPicPr>
                <p:cNvPr id="31"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6181" y="3614762"/>
                  <a:ext cx="155448" cy="1591056"/>
                </a:xfrm>
                <a:prstGeom prst="rect">
                  <a:avLst/>
                </a:prstGeom>
                <a:grpFill/>
                <a:ln w="9525">
                  <a:solidFill>
                    <a:schemeClr val="tx1"/>
                  </a:solidFill>
                  <a:miter lim="800000"/>
                  <a:headEnd/>
                  <a:tailEnd/>
                </a:ln>
              </p:spPr>
            </p:pic>
          </p:grpSp>
        </p:grpSp>
        <p:grpSp>
          <p:nvGrpSpPr>
            <p:cNvPr id="32" name="Group 31"/>
            <p:cNvGrpSpPr/>
            <p:nvPr/>
          </p:nvGrpSpPr>
          <p:grpSpPr>
            <a:xfrm>
              <a:off x="7353326" y="2864699"/>
              <a:ext cx="1757992" cy="2230457"/>
              <a:chOff x="9907719" y="3074349"/>
              <a:chExt cx="1757992" cy="2230457"/>
            </a:xfrm>
            <a:noFill/>
          </p:grpSpPr>
          <p:sp>
            <p:nvSpPr>
              <p:cNvPr id="33" name="Rectangle 32"/>
              <p:cNvSpPr/>
              <p:nvPr/>
            </p:nvSpPr>
            <p:spPr bwMode="auto">
              <a:xfrm>
                <a:off x="10270635" y="3354824"/>
                <a:ext cx="185549" cy="160872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dirty="0">
                  <a:solidFill>
                    <a:prstClr val="white"/>
                  </a:solidFill>
                  <a:effectLst>
                    <a:outerShdw blurRad="38100" dist="38100" dir="2700000" algn="tl">
                      <a:srgbClr val="000000">
                        <a:alpha val="43137"/>
                      </a:srgbClr>
                    </a:outerShdw>
                  </a:effectLst>
                  <a:latin typeface="Calibri"/>
                </a:endParaRPr>
              </a:p>
            </p:txBody>
          </p:sp>
          <p:grpSp>
            <p:nvGrpSpPr>
              <p:cNvPr id="34" name="Group 33"/>
              <p:cNvGrpSpPr>
                <a:grpSpLocks noChangeAspect="1"/>
              </p:cNvGrpSpPr>
              <p:nvPr/>
            </p:nvGrpSpPr>
            <p:grpSpPr>
              <a:xfrm>
                <a:off x="9907719" y="3074349"/>
                <a:ext cx="1757992" cy="2230457"/>
                <a:chOff x="7706160" y="643339"/>
                <a:chExt cx="2019730" cy="2562539"/>
              </a:xfrm>
              <a:grpFill/>
            </p:grpSpPr>
            <p:sp>
              <p:nvSpPr>
                <p:cNvPr id="38" name="TextBox 37"/>
                <p:cNvSpPr txBox="1"/>
                <p:nvPr/>
              </p:nvSpPr>
              <p:spPr>
                <a:xfrm>
                  <a:off x="7833235" y="844091"/>
                  <a:ext cx="309768" cy="318240"/>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1</a:t>
                  </a:r>
                </a:p>
              </p:txBody>
            </p:sp>
            <p:sp>
              <p:nvSpPr>
                <p:cNvPr id="39" name="TextBox 38"/>
                <p:cNvSpPr txBox="1"/>
                <p:nvPr/>
              </p:nvSpPr>
              <p:spPr>
                <a:xfrm>
                  <a:off x="7923165" y="643339"/>
                  <a:ext cx="497619" cy="318240"/>
                </a:xfrm>
                <a:prstGeom prst="rect">
                  <a:avLst/>
                </a:prstGeom>
                <a:grp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Coh</a:t>
                  </a:r>
                </a:p>
              </p:txBody>
            </p:sp>
            <p:sp>
              <p:nvSpPr>
                <p:cNvPr id="40" name="TextBox 39"/>
                <p:cNvSpPr txBox="1"/>
                <p:nvPr/>
              </p:nvSpPr>
              <p:spPr>
                <a:xfrm>
                  <a:off x="7706160" y="2610638"/>
                  <a:ext cx="436843" cy="318240"/>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0.7</a:t>
                  </a:r>
                </a:p>
              </p:txBody>
            </p:sp>
            <p:cxnSp>
              <p:nvCxnSpPr>
                <p:cNvPr id="41" name="Straight Arrow Connector 40"/>
                <p:cNvCxnSpPr/>
                <p:nvPr/>
              </p:nvCxnSpPr>
              <p:spPr bwMode="auto">
                <a:xfrm>
                  <a:off x="8522524" y="2790702"/>
                  <a:ext cx="1203366" cy="0"/>
                </a:xfrm>
                <a:prstGeom prst="straightConnector1">
                  <a:avLst/>
                </a:prstGeom>
                <a:grpFill/>
                <a:ln w="9525" cap="flat" cmpd="sng" algn="ctr">
                  <a:solidFill>
                    <a:schemeClr val="tx1">
                      <a:lumMod val="85000"/>
                      <a:lumOff val="15000"/>
                    </a:schemeClr>
                  </a:solidFill>
                  <a:prstDash val="solid"/>
                  <a:round/>
                  <a:headEnd type="none" w="med" len="med"/>
                  <a:tailEnd type="triangle" w="med" len="med"/>
                </a:ln>
                <a:effectLst/>
              </p:spPr>
            </p:cxnSp>
            <p:sp>
              <p:nvSpPr>
                <p:cNvPr id="42" name="TextBox 41"/>
                <p:cNvSpPr txBox="1"/>
                <p:nvPr/>
              </p:nvSpPr>
              <p:spPr>
                <a:xfrm>
                  <a:off x="8631195" y="2887638"/>
                  <a:ext cx="775710" cy="318240"/>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Opacity</a:t>
                  </a:r>
                </a:p>
              </p:txBody>
            </p:sp>
            <p:sp>
              <p:nvSpPr>
                <p:cNvPr id="43" name="TextBox 42"/>
                <p:cNvSpPr txBox="1"/>
                <p:nvPr/>
              </p:nvSpPr>
              <p:spPr>
                <a:xfrm>
                  <a:off x="8398860" y="2791645"/>
                  <a:ext cx="302403" cy="318240"/>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0</a:t>
                  </a:r>
                </a:p>
              </p:txBody>
            </p:sp>
            <p:sp>
              <p:nvSpPr>
                <p:cNvPr id="44" name="TextBox 43"/>
                <p:cNvSpPr txBox="1"/>
                <p:nvPr/>
              </p:nvSpPr>
              <p:spPr>
                <a:xfrm>
                  <a:off x="9301228" y="2814175"/>
                  <a:ext cx="302403" cy="318240"/>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1</a:t>
                  </a:r>
                </a:p>
              </p:txBody>
            </p:sp>
          </p:grpSp>
          <p:cxnSp>
            <p:nvCxnSpPr>
              <p:cNvPr id="35" name="Straight Arrow Connector 34"/>
              <p:cNvCxnSpPr/>
              <p:nvPr/>
            </p:nvCxnSpPr>
            <p:spPr bwMode="auto">
              <a:xfrm flipH="1" flipV="1">
                <a:off x="10612582" y="3089564"/>
                <a:ext cx="16049" cy="1817692"/>
              </a:xfrm>
              <a:prstGeom prst="straightConnector1">
                <a:avLst/>
              </a:prstGeom>
              <a:grpFill/>
              <a:ln w="9525" cap="flat" cmpd="sng" algn="ctr">
                <a:solidFill>
                  <a:schemeClr val="tx1">
                    <a:lumMod val="85000"/>
                    <a:lumOff val="15000"/>
                  </a:schemeClr>
                </a:solidFill>
                <a:prstDash val="solid"/>
                <a:round/>
                <a:headEnd type="none" w="med" len="med"/>
                <a:tailEnd type="triangle" w="med" len="med"/>
              </a:ln>
              <a:effectLst/>
            </p:spPr>
          </p:cxnSp>
          <p:sp>
            <p:nvSpPr>
              <p:cNvPr id="36" name="Rectangle 35"/>
              <p:cNvSpPr/>
              <p:nvPr/>
            </p:nvSpPr>
            <p:spPr bwMode="auto">
              <a:xfrm>
                <a:off x="10612585" y="3337885"/>
                <a:ext cx="815889" cy="1622042"/>
              </a:xfrm>
              <a:prstGeom prst="rect">
                <a:avLst/>
              </a:prstGeom>
              <a:grp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dirty="0">
                  <a:solidFill>
                    <a:prstClr val="white"/>
                  </a:solidFill>
                  <a:effectLst>
                    <a:outerShdw blurRad="38100" dist="38100" dir="2700000" algn="tl">
                      <a:srgbClr val="000000">
                        <a:alpha val="43137"/>
                      </a:srgbClr>
                    </a:outerShdw>
                  </a:effectLst>
                  <a:latin typeface="Calibri"/>
                </a:endParaRPr>
              </a:p>
            </p:txBody>
          </p:sp>
          <p:cxnSp>
            <p:nvCxnSpPr>
              <p:cNvPr id="37" name="Straight Connector 36"/>
              <p:cNvCxnSpPr/>
              <p:nvPr/>
            </p:nvCxnSpPr>
            <p:spPr bwMode="auto">
              <a:xfrm>
                <a:off x="10642411" y="3315451"/>
                <a:ext cx="782121" cy="1618507"/>
              </a:xfrm>
              <a:prstGeom prst="line">
                <a:avLst/>
              </a:prstGeom>
              <a:grpFill/>
              <a:ln w="28575" cap="flat" cmpd="sng" algn="ctr">
                <a:solidFill>
                  <a:srgbClr val="FFFF00"/>
                </a:solidFill>
                <a:prstDash val="solid"/>
                <a:round/>
                <a:headEnd type="none" w="med" len="med"/>
                <a:tailEnd type="none" w="med" len="med"/>
              </a:ln>
              <a:effectLst/>
            </p:spPr>
          </p:cxnSp>
        </p:grpSp>
        <p:grpSp>
          <p:nvGrpSpPr>
            <p:cNvPr id="3" name="Group 2"/>
            <p:cNvGrpSpPr/>
            <p:nvPr/>
          </p:nvGrpSpPr>
          <p:grpSpPr>
            <a:xfrm>
              <a:off x="74612" y="2971800"/>
              <a:ext cx="596318" cy="2692567"/>
              <a:chOff x="245659" y="507833"/>
              <a:chExt cx="596318" cy="2692567"/>
            </a:xfrm>
          </p:grpSpPr>
          <p:sp>
            <p:nvSpPr>
              <p:cNvPr id="45" name="TextBox 44"/>
              <p:cNvSpPr txBox="1"/>
              <p:nvPr/>
            </p:nvSpPr>
            <p:spPr>
              <a:xfrm>
                <a:off x="458539" y="507833"/>
                <a:ext cx="383438" cy="276999"/>
              </a:xfrm>
              <a:prstGeom prst="rect">
                <a:avLst/>
              </a:prstGeom>
              <a:no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0.8</a:t>
                </a:r>
              </a:p>
            </p:txBody>
          </p:sp>
          <p:sp>
            <p:nvSpPr>
              <p:cNvPr id="46" name="TextBox 45"/>
              <p:cNvSpPr txBox="1"/>
              <p:nvPr/>
            </p:nvSpPr>
            <p:spPr>
              <a:xfrm>
                <a:off x="401526" y="2923401"/>
                <a:ext cx="383438" cy="276999"/>
              </a:xfrm>
              <a:prstGeom prst="rect">
                <a:avLst/>
              </a:prstGeom>
              <a:no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1.4</a:t>
                </a:r>
              </a:p>
            </p:txBody>
          </p:sp>
          <p:sp>
            <p:nvSpPr>
              <p:cNvPr id="47" name="TextBox 46"/>
              <p:cNvSpPr txBox="1"/>
              <p:nvPr/>
            </p:nvSpPr>
            <p:spPr>
              <a:xfrm>
                <a:off x="456614" y="1661273"/>
                <a:ext cx="383438" cy="276999"/>
              </a:xfrm>
              <a:prstGeom prst="rect">
                <a:avLst/>
              </a:prstGeom>
              <a:no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1.2</a:t>
                </a:r>
              </a:p>
            </p:txBody>
          </p:sp>
          <p:sp>
            <p:nvSpPr>
              <p:cNvPr id="48" name="TextBox 47"/>
              <p:cNvSpPr txBox="1"/>
              <p:nvPr/>
            </p:nvSpPr>
            <p:spPr>
              <a:xfrm rot="16200000">
                <a:off x="36948" y="1728400"/>
                <a:ext cx="694421"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Time (s)</a:t>
                </a:r>
              </a:p>
            </p:txBody>
          </p:sp>
        </p:grpSp>
        <p:grpSp>
          <p:nvGrpSpPr>
            <p:cNvPr id="50" name="Group 49"/>
            <p:cNvGrpSpPr/>
            <p:nvPr/>
          </p:nvGrpSpPr>
          <p:grpSpPr>
            <a:xfrm>
              <a:off x="8357320" y="328034"/>
              <a:ext cx="3604492" cy="2283364"/>
              <a:chOff x="214240" y="799564"/>
              <a:chExt cx="5466623" cy="2833699"/>
            </a:xfrm>
          </p:grpSpPr>
          <p:grpSp>
            <p:nvGrpSpPr>
              <p:cNvPr id="51" name="Group 50"/>
              <p:cNvGrpSpPr/>
              <p:nvPr/>
            </p:nvGrpSpPr>
            <p:grpSpPr>
              <a:xfrm>
                <a:off x="1036821" y="799564"/>
                <a:ext cx="4644042" cy="2217842"/>
                <a:chOff x="1087458" y="2162176"/>
                <a:chExt cx="7599342" cy="3281125"/>
              </a:xfrm>
            </p:grpSpPr>
            <p:pic>
              <p:nvPicPr>
                <p:cNvPr id="54" name="Picture 53" descr="Screen Clipping"/>
                <p:cNvPicPr>
                  <a:picLocks noChangeAspect="1"/>
                </p:cNvPicPr>
                <p:nvPr/>
              </p:nvPicPr>
              <p:blipFill rotWithShape="1">
                <a:blip r:embed="rId6">
                  <a:extLst>
                    <a:ext uri="{28A0092B-C50C-407E-A947-70E740481C1C}">
                      <a14:useLocalDpi xmlns:a14="http://schemas.microsoft.com/office/drawing/2010/main" val="0"/>
                    </a:ext>
                  </a:extLst>
                </a:blip>
                <a:srcRect l="7659" t="11068" b="14175"/>
                <a:stretch/>
              </p:blipFill>
              <p:spPr>
                <a:xfrm>
                  <a:off x="1087458" y="2162176"/>
                  <a:ext cx="7599342" cy="3281125"/>
                </a:xfrm>
                <a:prstGeom prst="rect">
                  <a:avLst/>
                </a:prstGeom>
              </p:spPr>
            </p:pic>
            <p:sp>
              <p:nvSpPr>
                <p:cNvPr id="55" name="Freeform 9"/>
                <p:cNvSpPr/>
                <p:nvPr/>
              </p:nvSpPr>
              <p:spPr bwMode="auto">
                <a:xfrm>
                  <a:off x="1133472" y="2305080"/>
                  <a:ext cx="7454190" cy="3138221"/>
                </a:xfrm>
                <a:custGeom>
                  <a:avLst/>
                  <a:gdLst>
                    <a:gd name="connsiteX0" fmla="*/ 0 w 7454189"/>
                    <a:gd name="connsiteY0" fmla="*/ 3013862 h 3138220"/>
                    <a:gd name="connsiteX1" fmla="*/ 182880 w 7454189"/>
                    <a:gd name="connsiteY1" fmla="*/ 3013862 h 3138220"/>
                    <a:gd name="connsiteX2" fmla="*/ 380390 w 7454189"/>
                    <a:gd name="connsiteY2" fmla="*/ 2918764 h 3138220"/>
                    <a:gd name="connsiteX3" fmla="*/ 446227 w 7454189"/>
                    <a:gd name="connsiteY3" fmla="*/ 2794406 h 3138220"/>
                    <a:gd name="connsiteX4" fmla="*/ 519379 w 7454189"/>
                    <a:gd name="connsiteY4" fmla="*/ 2721254 h 3138220"/>
                    <a:gd name="connsiteX5" fmla="*/ 775411 w 7454189"/>
                    <a:gd name="connsiteY5" fmla="*/ 1843430 h 3138220"/>
                    <a:gd name="connsiteX6" fmla="*/ 1024128 w 7454189"/>
                    <a:gd name="connsiteY6" fmla="*/ 1550822 h 3138220"/>
                    <a:gd name="connsiteX7" fmla="*/ 1111910 w 7454189"/>
                    <a:gd name="connsiteY7" fmla="*/ 1207008 h 3138220"/>
                    <a:gd name="connsiteX8" fmla="*/ 1148486 w 7454189"/>
                    <a:gd name="connsiteY8" fmla="*/ 1104595 h 3138220"/>
                    <a:gd name="connsiteX9" fmla="*/ 1199693 w 7454189"/>
                    <a:gd name="connsiteY9" fmla="*/ 1046073 h 3138220"/>
                    <a:gd name="connsiteX10" fmla="*/ 1353312 w 7454189"/>
                    <a:gd name="connsiteY10" fmla="*/ 453542 h 3138220"/>
                    <a:gd name="connsiteX11" fmla="*/ 1543507 w 7454189"/>
                    <a:gd name="connsiteY11" fmla="*/ 863193 h 3138220"/>
                    <a:gd name="connsiteX12" fmla="*/ 1733702 w 7454189"/>
                    <a:gd name="connsiteY12" fmla="*/ 424281 h 3138220"/>
                    <a:gd name="connsiteX13" fmla="*/ 1799539 w 7454189"/>
                    <a:gd name="connsiteY13" fmla="*/ 475488 h 3138220"/>
                    <a:gd name="connsiteX14" fmla="*/ 1938528 w 7454189"/>
                    <a:gd name="connsiteY14" fmla="*/ 329184 h 3138220"/>
                    <a:gd name="connsiteX15" fmla="*/ 1975104 w 7454189"/>
                    <a:gd name="connsiteY15" fmla="*/ 329184 h 3138220"/>
                    <a:gd name="connsiteX16" fmla="*/ 2062886 w 7454189"/>
                    <a:gd name="connsiteY16" fmla="*/ 168249 h 3138220"/>
                    <a:gd name="connsiteX17" fmla="*/ 2231136 w 7454189"/>
                    <a:gd name="connsiteY17" fmla="*/ 138988 h 3138220"/>
                    <a:gd name="connsiteX18" fmla="*/ 2414016 w 7454189"/>
                    <a:gd name="connsiteY18" fmla="*/ 0 h 3138220"/>
                    <a:gd name="connsiteX19" fmla="*/ 2509113 w 7454189"/>
                    <a:gd name="connsiteY19" fmla="*/ 65836 h 3138220"/>
                    <a:gd name="connsiteX20" fmla="*/ 2721254 w 7454189"/>
                    <a:gd name="connsiteY20" fmla="*/ 95097 h 3138220"/>
                    <a:gd name="connsiteX21" fmla="*/ 2867558 w 7454189"/>
                    <a:gd name="connsiteY21" fmla="*/ 190195 h 3138220"/>
                    <a:gd name="connsiteX22" fmla="*/ 3006547 w 7454189"/>
                    <a:gd name="connsiteY22" fmla="*/ 453542 h 3138220"/>
                    <a:gd name="connsiteX23" fmla="*/ 3108960 w 7454189"/>
                    <a:gd name="connsiteY23" fmla="*/ 468172 h 3138220"/>
                    <a:gd name="connsiteX24" fmla="*/ 3299155 w 7454189"/>
                    <a:gd name="connsiteY24" fmla="*/ 943660 h 3138220"/>
                    <a:gd name="connsiteX25" fmla="*/ 3328416 w 7454189"/>
                    <a:gd name="connsiteY25" fmla="*/ 1075334 h 3138220"/>
                    <a:gd name="connsiteX26" fmla="*/ 3547872 w 7454189"/>
                    <a:gd name="connsiteY26" fmla="*/ 1470355 h 3138220"/>
                    <a:gd name="connsiteX27" fmla="*/ 3708806 w 7454189"/>
                    <a:gd name="connsiteY27" fmla="*/ 1675180 h 3138220"/>
                    <a:gd name="connsiteX28" fmla="*/ 3796589 w 7454189"/>
                    <a:gd name="connsiteY28" fmla="*/ 1880006 h 3138220"/>
                    <a:gd name="connsiteX29" fmla="*/ 4023360 w 7454189"/>
                    <a:gd name="connsiteY29" fmla="*/ 2245766 h 3138220"/>
                    <a:gd name="connsiteX30" fmla="*/ 4389120 w 7454189"/>
                    <a:gd name="connsiteY30" fmla="*/ 2523744 h 3138220"/>
                    <a:gd name="connsiteX31" fmla="*/ 4557369 w 7454189"/>
                    <a:gd name="connsiteY31" fmla="*/ 2640787 h 3138220"/>
                    <a:gd name="connsiteX32" fmla="*/ 4981651 w 7454189"/>
                    <a:gd name="connsiteY32" fmla="*/ 2765145 h 3138220"/>
                    <a:gd name="connsiteX33" fmla="*/ 5435193 w 7454189"/>
                    <a:gd name="connsiteY33" fmla="*/ 2882188 h 3138220"/>
                    <a:gd name="connsiteX34" fmla="*/ 6371539 w 7454189"/>
                    <a:gd name="connsiteY34" fmla="*/ 2991916 h 3138220"/>
                    <a:gd name="connsiteX35" fmla="*/ 7454189 w 7454189"/>
                    <a:gd name="connsiteY35" fmla="*/ 3057753 h 3138220"/>
                    <a:gd name="connsiteX36" fmla="*/ 7454189 w 7454189"/>
                    <a:gd name="connsiteY36" fmla="*/ 3138220 h 3138220"/>
                    <a:gd name="connsiteX37" fmla="*/ 7315 w 7454189"/>
                    <a:gd name="connsiteY37" fmla="*/ 3138220 h 313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54189" h="3138220">
                      <a:moveTo>
                        <a:pt x="0" y="3013862"/>
                      </a:moveTo>
                      <a:lnTo>
                        <a:pt x="182880" y="3013862"/>
                      </a:lnTo>
                      <a:lnTo>
                        <a:pt x="380390" y="2918764"/>
                      </a:lnTo>
                      <a:lnTo>
                        <a:pt x="446227" y="2794406"/>
                      </a:lnTo>
                      <a:lnTo>
                        <a:pt x="519379" y="2721254"/>
                      </a:lnTo>
                      <a:lnTo>
                        <a:pt x="775411" y="1843430"/>
                      </a:lnTo>
                      <a:lnTo>
                        <a:pt x="1024128" y="1550822"/>
                      </a:lnTo>
                      <a:lnTo>
                        <a:pt x="1111910" y="1207008"/>
                      </a:lnTo>
                      <a:lnTo>
                        <a:pt x="1148486" y="1104595"/>
                      </a:lnTo>
                      <a:lnTo>
                        <a:pt x="1199693" y="1046073"/>
                      </a:lnTo>
                      <a:lnTo>
                        <a:pt x="1353312" y="453542"/>
                      </a:lnTo>
                      <a:lnTo>
                        <a:pt x="1543507" y="863193"/>
                      </a:lnTo>
                      <a:lnTo>
                        <a:pt x="1733702" y="424281"/>
                      </a:lnTo>
                      <a:lnTo>
                        <a:pt x="1799539" y="475488"/>
                      </a:lnTo>
                      <a:lnTo>
                        <a:pt x="1938528" y="329184"/>
                      </a:lnTo>
                      <a:lnTo>
                        <a:pt x="1975104" y="329184"/>
                      </a:lnTo>
                      <a:lnTo>
                        <a:pt x="2062886" y="168249"/>
                      </a:lnTo>
                      <a:lnTo>
                        <a:pt x="2231136" y="138988"/>
                      </a:lnTo>
                      <a:lnTo>
                        <a:pt x="2414016" y="0"/>
                      </a:lnTo>
                      <a:lnTo>
                        <a:pt x="2509113" y="65836"/>
                      </a:lnTo>
                      <a:lnTo>
                        <a:pt x="2721254" y="95097"/>
                      </a:lnTo>
                      <a:lnTo>
                        <a:pt x="2867558" y="190195"/>
                      </a:lnTo>
                      <a:lnTo>
                        <a:pt x="3006547" y="453542"/>
                      </a:lnTo>
                      <a:lnTo>
                        <a:pt x="3108960" y="468172"/>
                      </a:lnTo>
                      <a:lnTo>
                        <a:pt x="3299155" y="943660"/>
                      </a:lnTo>
                      <a:lnTo>
                        <a:pt x="3328416" y="1075334"/>
                      </a:lnTo>
                      <a:lnTo>
                        <a:pt x="3547872" y="1470355"/>
                      </a:lnTo>
                      <a:lnTo>
                        <a:pt x="3708806" y="1675180"/>
                      </a:lnTo>
                      <a:lnTo>
                        <a:pt x="3796589" y="1880006"/>
                      </a:lnTo>
                      <a:lnTo>
                        <a:pt x="4023360" y="2245766"/>
                      </a:lnTo>
                      <a:lnTo>
                        <a:pt x="4389120" y="2523744"/>
                      </a:lnTo>
                      <a:lnTo>
                        <a:pt x="4557369" y="2640787"/>
                      </a:lnTo>
                      <a:lnTo>
                        <a:pt x="4981651" y="2765145"/>
                      </a:lnTo>
                      <a:lnTo>
                        <a:pt x="5435193" y="2882188"/>
                      </a:lnTo>
                      <a:lnTo>
                        <a:pt x="6371539" y="2991916"/>
                      </a:lnTo>
                      <a:lnTo>
                        <a:pt x="7454189" y="3057753"/>
                      </a:lnTo>
                      <a:lnTo>
                        <a:pt x="7454189" y="3138220"/>
                      </a:lnTo>
                      <a:lnTo>
                        <a:pt x="7315" y="3138220"/>
                      </a:lnTo>
                    </a:path>
                  </a:pathLst>
                </a:custGeom>
                <a:solidFill>
                  <a:srgbClr val="FF0000">
                    <a:alpha val="50000"/>
                  </a:srgb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dirty="0">
                    <a:solidFill>
                      <a:prstClr val="white"/>
                    </a:solidFill>
                    <a:effectLst>
                      <a:outerShdw blurRad="38100" dist="38100" dir="2700000" algn="tl">
                        <a:srgbClr val="000000">
                          <a:alpha val="43137"/>
                        </a:srgbClr>
                      </a:outerShdw>
                    </a:effectLst>
                    <a:latin typeface="Calibri"/>
                  </a:endParaRPr>
                </a:p>
              </p:txBody>
            </p:sp>
          </p:grpSp>
          <p:sp>
            <p:nvSpPr>
              <p:cNvPr id="52" name="TextBox 51"/>
              <p:cNvSpPr txBox="1"/>
              <p:nvPr/>
            </p:nvSpPr>
            <p:spPr>
              <a:xfrm rot="16200000">
                <a:off x="-113035" y="1735017"/>
                <a:ext cx="1074652" cy="420101"/>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Magnitude</a:t>
                </a:r>
              </a:p>
            </p:txBody>
          </p:sp>
          <p:sp>
            <p:nvSpPr>
              <p:cNvPr id="53" name="TextBox 52"/>
              <p:cNvSpPr txBox="1"/>
              <p:nvPr/>
            </p:nvSpPr>
            <p:spPr>
              <a:xfrm>
                <a:off x="2155034" y="3289502"/>
                <a:ext cx="1699170" cy="343761"/>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Frequency (Hz)</a:t>
                </a:r>
              </a:p>
            </p:txBody>
          </p:sp>
        </p:grpSp>
        <p:sp>
          <p:nvSpPr>
            <p:cNvPr id="56" name="TextBox 55"/>
            <p:cNvSpPr txBox="1"/>
            <p:nvPr/>
          </p:nvSpPr>
          <p:spPr>
            <a:xfrm>
              <a:off x="8815149" y="2057400"/>
              <a:ext cx="263214"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0</a:t>
              </a:r>
            </a:p>
          </p:txBody>
        </p:sp>
        <p:sp>
          <p:nvSpPr>
            <p:cNvPr id="57" name="TextBox 56"/>
            <p:cNvSpPr txBox="1"/>
            <p:nvPr/>
          </p:nvSpPr>
          <p:spPr>
            <a:xfrm>
              <a:off x="9962016" y="2064292"/>
              <a:ext cx="341760"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50</a:t>
              </a:r>
            </a:p>
          </p:txBody>
        </p:sp>
        <p:sp>
          <p:nvSpPr>
            <p:cNvPr id="58" name="TextBox 57"/>
            <p:cNvSpPr txBox="1"/>
            <p:nvPr/>
          </p:nvSpPr>
          <p:spPr>
            <a:xfrm>
              <a:off x="11152753" y="2059030"/>
              <a:ext cx="420308"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100</a:t>
              </a:r>
            </a:p>
          </p:txBody>
        </p:sp>
        <p:sp>
          <p:nvSpPr>
            <p:cNvPr id="59" name="TextBox 58"/>
            <p:cNvSpPr txBox="1"/>
            <p:nvPr/>
          </p:nvSpPr>
          <p:spPr>
            <a:xfrm>
              <a:off x="8606925" y="1957702"/>
              <a:ext cx="263214"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0</a:t>
              </a:r>
            </a:p>
          </p:txBody>
        </p:sp>
        <p:sp>
          <p:nvSpPr>
            <p:cNvPr id="60" name="TextBox 59"/>
            <p:cNvSpPr txBox="1"/>
            <p:nvPr/>
          </p:nvSpPr>
          <p:spPr>
            <a:xfrm>
              <a:off x="8575956" y="1096895"/>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0.5</a:t>
              </a:r>
            </a:p>
          </p:txBody>
        </p:sp>
        <p:sp>
          <p:nvSpPr>
            <p:cNvPr id="61" name="TextBox 60"/>
            <p:cNvSpPr txBox="1"/>
            <p:nvPr/>
          </p:nvSpPr>
          <p:spPr>
            <a:xfrm>
              <a:off x="8583976" y="26737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1.0</a:t>
              </a:r>
            </a:p>
          </p:txBody>
        </p:sp>
      </p:grpSp>
      <p:sp>
        <p:nvSpPr>
          <p:cNvPr id="62" name="Title 1">
            <a:extLst>
              <a:ext uri="{FF2B5EF4-FFF2-40B4-BE49-F238E27FC236}">
                <a16:creationId xmlns:a16="http://schemas.microsoft.com/office/drawing/2014/main" id="{297DAA66-8997-4952-8E42-A89FA79404E0}"/>
              </a:ext>
            </a:extLst>
          </p:cNvPr>
          <p:cNvSpPr>
            <a:spLocks noGrp="1"/>
          </p:cNvSpPr>
          <p:nvPr>
            <p:ph type="title"/>
          </p:nvPr>
        </p:nvSpPr>
        <p:spPr>
          <a:xfrm>
            <a:off x="1588" y="-12700"/>
            <a:ext cx="12170596" cy="725129"/>
          </a:xfrm>
        </p:spPr>
        <p:txBody>
          <a:bodyPr>
            <a:normAutofit/>
          </a:bodyPr>
          <a:lstStyle/>
          <a:p>
            <a:pPr algn="l"/>
            <a:r>
              <a:rPr lang="en-US" sz="2600" dirty="0">
                <a:latin typeface="+mn-lt"/>
              </a:rPr>
              <a:t>Improvements due to residual velocity analysis, prestack SOF, and non-stretch NMO</a:t>
            </a:r>
          </a:p>
        </p:txBody>
      </p:sp>
      <p:sp>
        <p:nvSpPr>
          <p:cNvPr id="4" name="TextBox 3">
            <a:extLst>
              <a:ext uri="{FF2B5EF4-FFF2-40B4-BE49-F238E27FC236}">
                <a16:creationId xmlns:a16="http://schemas.microsoft.com/office/drawing/2014/main" id="{BB5B43F8-05A7-4014-8768-B7CFA8F1F9A9}"/>
              </a:ext>
            </a:extLst>
          </p:cNvPr>
          <p:cNvSpPr txBox="1"/>
          <p:nvPr/>
        </p:nvSpPr>
        <p:spPr>
          <a:xfrm>
            <a:off x="657964" y="1134238"/>
            <a:ext cx="1009828" cy="461665"/>
          </a:xfrm>
          <a:prstGeom prst="rect">
            <a:avLst/>
          </a:prstGeom>
          <a:solidFill>
            <a:schemeClr val="tx1">
              <a:lumMod val="85000"/>
            </a:schemeClr>
          </a:solidFill>
        </p:spPr>
        <p:txBody>
          <a:bodyPr wrap="none" rtlCol="0">
            <a:spAutoFit/>
          </a:bodyPr>
          <a:lstStyle/>
          <a:p>
            <a:pPr defTabSz="1218987"/>
            <a:r>
              <a:rPr lang="en-US" sz="2400" dirty="0">
                <a:solidFill>
                  <a:prstClr val="black"/>
                </a:solidFill>
                <a:latin typeface="Calibri"/>
              </a:rPr>
              <a:t>Before</a:t>
            </a:r>
          </a:p>
        </p:txBody>
      </p:sp>
      <p:sp>
        <p:nvSpPr>
          <p:cNvPr id="63" name="TextBox 62">
            <a:extLst>
              <a:ext uri="{FF2B5EF4-FFF2-40B4-BE49-F238E27FC236}">
                <a16:creationId xmlns:a16="http://schemas.microsoft.com/office/drawing/2014/main" id="{113BDD57-11FC-492D-8226-E658F6C7AAAF}"/>
              </a:ext>
            </a:extLst>
          </p:cNvPr>
          <p:cNvSpPr txBox="1"/>
          <p:nvPr/>
        </p:nvSpPr>
        <p:spPr>
          <a:xfrm>
            <a:off x="713911" y="3784434"/>
            <a:ext cx="817724" cy="461665"/>
          </a:xfrm>
          <a:prstGeom prst="rect">
            <a:avLst/>
          </a:prstGeom>
          <a:solidFill>
            <a:schemeClr val="tx1">
              <a:lumMod val="85000"/>
            </a:schemeClr>
          </a:solidFill>
        </p:spPr>
        <p:txBody>
          <a:bodyPr wrap="none" rtlCol="0">
            <a:spAutoFit/>
          </a:bodyPr>
          <a:lstStyle/>
          <a:p>
            <a:pPr defTabSz="1218987"/>
            <a:r>
              <a:rPr lang="en-US" sz="2400" dirty="0">
                <a:solidFill>
                  <a:prstClr val="black"/>
                </a:solidFill>
                <a:latin typeface="Calibri"/>
              </a:rPr>
              <a:t>After</a:t>
            </a:r>
          </a:p>
        </p:txBody>
      </p:sp>
      <p:sp>
        <p:nvSpPr>
          <p:cNvPr id="64" name="TextBox 63">
            <a:extLst>
              <a:ext uri="{FF2B5EF4-FFF2-40B4-BE49-F238E27FC236}">
                <a16:creationId xmlns:a16="http://schemas.microsoft.com/office/drawing/2014/main" id="{B526B31A-72ED-4AB9-8906-14DD4A0EB7EE}"/>
              </a:ext>
            </a:extLst>
          </p:cNvPr>
          <p:cNvSpPr txBox="1"/>
          <p:nvPr/>
        </p:nvSpPr>
        <p:spPr>
          <a:xfrm>
            <a:off x="10650884" y="1179647"/>
            <a:ext cx="1009828" cy="461665"/>
          </a:xfrm>
          <a:prstGeom prst="rect">
            <a:avLst/>
          </a:prstGeom>
          <a:noFill/>
        </p:spPr>
        <p:txBody>
          <a:bodyPr wrap="none" rtlCol="0">
            <a:spAutoFit/>
          </a:bodyPr>
          <a:lstStyle/>
          <a:p>
            <a:pPr defTabSz="1218987"/>
            <a:r>
              <a:rPr lang="en-US" sz="2400" dirty="0">
                <a:solidFill>
                  <a:prstClr val="black"/>
                </a:solidFill>
                <a:latin typeface="Calibri"/>
              </a:rPr>
              <a:t>Before</a:t>
            </a:r>
          </a:p>
        </p:txBody>
      </p:sp>
      <p:sp>
        <p:nvSpPr>
          <p:cNvPr id="65" name="TextBox 64">
            <a:extLst>
              <a:ext uri="{FF2B5EF4-FFF2-40B4-BE49-F238E27FC236}">
                <a16:creationId xmlns:a16="http://schemas.microsoft.com/office/drawing/2014/main" id="{88CF6BD8-928E-4FE9-AA56-F940344C0896}"/>
              </a:ext>
            </a:extLst>
          </p:cNvPr>
          <p:cNvSpPr txBox="1"/>
          <p:nvPr/>
        </p:nvSpPr>
        <p:spPr>
          <a:xfrm>
            <a:off x="10716841" y="1803295"/>
            <a:ext cx="817724" cy="461665"/>
          </a:xfrm>
          <a:prstGeom prst="rect">
            <a:avLst/>
          </a:prstGeom>
          <a:noFill/>
        </p:spPr>
        <p:txBody>
          <a:bodyPr wrap="none" rtlCol="0">
            <a:spAutoFit/>
          </a:bodyPr>
          <a:lstStyle/>
          <a:p>
            <a:pPr defTabSz="1218987"/>
            <a:r>
              <a:rPr lang="en-US" sz="2400" dirty="0">
                <a:solidFill>
                  <a:prstClr val="black"/>
                </a:solidFill>
                <a:latin typeface="Calibri"/>
              </a:rPr>
              <a:t>After</a:t>
            </a:r>
          </a:p>
        </p:txBody>
      </p:sp>
      <p:cxnSp>
        <p:nvCxnSpPr>
          <p:cNvPr id="6" name="Straight Arrow Connector 5">
            <a:extLst>
              <a:ext uri="{FF2B5EF4-FFF2-40B4-BE49-F238E27FC236}">
                <a16:creationId xmlns:a16="http://schemas.microsoft.com/office/drawing/2014/main" id="{C956DC2D-AE0A-4C4C-8F4A-13D4DC79874A}"/>
              </a:ext>
            </a:extLst>
          </p:cNvPr>
          <p:cNvCxnSpPr>
            <a:cxnSpLocks/>
          </p:cNvCxnSpPr>
          <p:nvPr/>
        </p:nvCxnSpPr>
        <p:spPr>
          <a:xfrm flipH="1">
            <a:off x="9906000" y="1478331"/>
            <a:ext cx="744884" cy="38223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BCF2727-9DB7-47C6-BC1F-8823A7D5E8EB}"/>
              </a:ext>
            </a:extLst>
          </p:cNvPr>
          <p:cNvCxnSpPr>
            <a:cxnSpLocks/>
          </p:cNvCxnSpPr>
          <p:nvPr/>
        </p:nvCxnSpPr>
        <p:spPr>
          <a:xfrm flipH="1">
            <a:off x="10475131" y="2037973"/>
            <a:ext cx="335950" cy="16811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69320B9-373D-2514-5EA0-E951B93D89FD}"/>
              </a:ext>
            </a:extLst>
          </p:cNvPr>
          <p:cNvSpPr>
            <a:spLocks noGrp="1"/>
          </p:cNvSpPr>
          <p:nvPr>
            <p:ph type="sldNum" sz="quarter" idx="4"/>
          </p:nvPr>
        </p:nvSpPr>
        <p:spPr/>
        <p:txBody>
          <a:bodyPr/>
          <a:lstStyle/>
          <a:p>
            <a:r>
              <a:rPr lang="en-US"/>
              <a:t>10e-</a:t>
            </a:r>
            <a:fld id="{E84294E7-870A-4591-A028-E1914D91E07F}" type="slidenum">
              <a:rPr lang="en-US" smtClean="0"/>
              <a:pPr/>
              <a:t>31</a:t>
            </a:fld>
            <a:endParaRPr lang="en-US" dirty="0"/>
          </a:p>
        </p:txBody>
      </p:sp>
    </p:spTree>
    <p:extLst>
      <p:ext uri="{BB962C8B-B14F-4D97-AF65-F5344CB8AC3E}">
        <p14:creationId xmlns:p14="http://schemas.microsoft.com/office/powerpoint/2010/main" val="3574971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61342" y="591925"/>
            <a:ext cx="7900737" cy="5909102"/>
          </a:xfrm>
          <a:prstGeom prst="rect">
            <a:avLst/>
          </a:prstGeom>
        </p:spPr>
      </p:pic>
      <p:sp>
        <p:nvSpPr>
          <p:cNvPr id="6" name="TextBox 5"/>
          <p:cNvSpPr txBox="1"/>
          <p:nvPr/>
        </p:nvSpPr>
        <p:spPr>
          <a:xfrm>
            <a:off x="9120325" y="6415535"/>
            <a:ext cx="3071675"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(Mutlu and Marfurt, 2015)</a:t>
            </a:r>
          </a:p>
        </p:txBody>
      </p:sp>
      <p:sp>
        <p:nvSpPr>
          <p:cNvPr id="7" name="Title 1">
            <a:extLst>
              <a:ext uri="{FF2B5EF4-FFF2-40B4-BE49-F238E27FC236}">
                <a16:creationId xmlns:a16="http://schemas.microsoft.com/office/drawing/2014/main" id="{B5E3B4CA-210F-42A9-888A-6DDA63165819}"/>
              </a:ext>
            </a:extLst>
          </p:cNvPr>
          <p:cNvSpPr>
            <a:spLocks noGrp="1"/>
          </p:cNvSpPr>
          <p:nvPr>
            <p:ph type="title"/>
          </p:nvPr>
        </p:nvSpPr>
        <p:spPr>
          <a:xfrm>
            <a:off x="1588" y="-12700"/>
            <a:ext cx="12170596" cy="725129"/>
          </a:xfrm>
        </p:spPr>
        <p:txBody>
          <a:bodyPr>
            <a:normAutofit/>
          </a:bodyPr>
          <a:lstStyle/>
          <a:p>
            <a:pPr algn="l"/>
            <a:r>
              <a:rPr lang="en-US" sz="2600" dirty="0">
                <a:latin typeface="+mn-lt"/>
              </a:rPr>
              <a:t>Improvement resolution of S impedance  </a:t>
            </a:r>
          </a:p>
        </p:txBody>
      </p:sp>
      <p:sp>
        <p:nvSpPr>
          <p:cNvPr id="2" name="Slide Number Placeholder 1">
            <a:extLst>
              <a:ext uri="{FF2B5EF4-FFF2-40B4-BE49-F238E27FC236}">
                <a16:creationId xmlns:a16="http://schemas.microsoft.com/office/drawing/2014/main" id="{2047B32C-C97E-5960-903C-6DC95DD8D03A}"/>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32</a:t>
            </a:fld>
            <a:endParaRPr lang="en-US" dirty="0">
              <a:solidFill>
                <a:schemeClr val="tx1"/>
              </a:solidFill>
            </a:endParaRPr>
          </a:p>
        </p:txBody>
      </p:sp>
    </p:spTree>
    <p:extLst>
      <p:ext uri="{BB962C8B-B14F-4D97-AF65-F5344CB8AC3E}">
        <p14:creationId xmlns:p14="http://schemas.microsoft.com/office/powerpoint/2010/main" val="1405015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27906" y="1066800"/>
            <a:ext cx="5295648" cy="5212644"/>
          </a:xfrm>
          <a:prstGeom prst="rect">
            <a:avLst/>
          </a:prstGeom>
        </p:spPr>
      </p:pic>
      <p:pic>
        <p:nvPicPr>
          <p:cNvPr id="10" name="Picture 9"/>
          <p:cNvPicPr>
            <a:picLocks noChangeAspect="1"/>
          </p:cNvPicPr>
          <p:nvPr/>
        </p:nvPicPr>
        <p:blipFill>
          <a:blip r:embed="rId4"/>
          <a:stretch>
            <a:fillRect/>
          </a:stretch>
        </p:blipFill>
        <p:spPr>
          <a:xfrm>
            <a:off x="5791200" y="1066800"/>
            <a:ext cx="5295648" cy="5212644"/>
          </a:xfrm>
          <a:prstGeom prst="rect">
            <a:avLst/>
          </a:prstGeom>
        </p:spPr>
      </p:pic>
      <p:grpSp>
        <p:nvGrpSpPr>
          <p:cNvPr id="11" name="Group 10"/>
          <p:cNvGrpSpPr/>
          <p:nvPr/>
        </p:nvGrpSpPr>
        <p:grpSpPr>
          <a:xfrm>
            <a:off x="11086848" y="762000"/>
            <a:ext cx="706108" cy="2099960"/>
            <a:chOff x="7612231" y="895732"/>
            <a:chExt cx="706108" cy="2099960"/>
          </a:xfrm>
          <a:noFill/>
        </p:grpSpPr>
        <p:sp>
          <p:nvSpPr>
            <p:cNvPr id="12" name="TextBox 11"/>
            <p:cNvSpPr txBox="1"/>
            <p:nvPr/>
          </p:nvSpPr>
          <p:spPr>
            <a:xfrm>
              <a:off x="7938107" y="2718693"/>
              <a:ext cx="380232"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0.7</a:t>
              </a:r>
            </a:p>
          </p:txBody>
        </p:sp>
        <p:grpSp>
          <p:nvGrpSpPr>
            <p:cNvPr id="13" name="Group 12"/>
            <p:cNvGrpSpPr/>
            <p:nvPr/>
          </p:nvGrpSpPr>
          <p:grpSpPr>
            <a:xfrm>
              <a:off x="7612231" y="895732"/>
              <a:ext cx="665367" cy="1943512"/>
              <a:chOff x="7612231" y="3262306"/>
              <a:chExt cx="665367" cy="1943512"/>
            </a:xfrm>
            <a:grpFill/>
          </p:grpSpPr>
          <p:sp>
            <p:nvSpPr>
              <p:cNvPr id="14" name="TextBox 13"/>
              <p:cNvSpPr txBox="1"/>
              <p:nvPr/>
            </p:nvSpPr>
            <p:spPr>
              <a:xfrm>
                <a:off x="7612231" y="3262306"/>
                <a:ext cx="428322" cy="276999"/>
              </a:xfrm>
              <a:prstGeom prst="rect">
                <a:avLst/>
              </a:prstGeom>
              <a:grp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Coh</a:t>
                </a:r>
              </a:p>
            </p:txBody>
          </p:sp>
          <p:sp>
            <p:nvSpPr>
              <p:cNvPr id="15" name="TextBox 14"/>
              <p:cNvSpPr txBox="1"/>
              <p:nvPr/>
            </p:nvSpPr>
            <p:spPr>
              <a:xfrm>
                <a:off x="7897366" y="3501521"/>
                <a:ext cx="380232" cy="276999"/>
              </a:xfrm>
              <a:prstGeom prst="rect">
                <a:avLst/>
              </a:prstGeom>
              <a:grp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rPr>
                  <a:t>1.0</a:t>
                </a:r>
              </a:p>
            </p:txBody>
          </p:sp>
          <p:pic>
            <p:nvPicPr>
              <p:cNvPr id="17"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6181" y="3614762"/>
                <a:ext cx="155448" cy="1591056"/>
              </a:xfrm>
              <a:prstGeom prst="rect">
                <a:avLst/>
              </a:prstGeom>
              <a:grpFill/>
              <a:ln w="9525">
                <a:solidFill>
                  <a:schemeClr val="tx1"/>
                </a:solidFill>
                <a:miter lim="800000"/>
                <a:headEnd/>
                <a:tailEnd/>
              </a:ln>
            </p:spPr>
          </p:pic>
        </p:grpSp>
      </p:grpSp>
      <p:grpSp>
        <p:nvGrpSpPr>
          <p:cNvPr id="29" name="Group 28"/>
          <p:cNvGrpSpPr/>
          <p:nvPr/>
        </p:nvGrpSpPr>
        <p:grpSpPr>
          <a:xfrm>
            <a:off x="2313534" y="1529268"/>
            <a:ext cx="3182166" cy="4533981"/>
            <a:chOff x="2311946" y="1529267"/>
            <a:chExt cx="3182166" cy="4533981"/>
          </a:xfrm>
        </p:grpSpPr>
        <p:grpSp>
          <p:nvGrpSpPr>
            <p:cNvPr id="19" name="Group 18"/>
            <p:cNvGrpSpPr/>
            <p:nvPr/>
          </p:nvGrpSpPr>
          <p:grpSpPr>
            <a:xfrm>
              <a:off x="2311946" y="1529267"/>
              <a:ext cx="1987258" cy="1177804"/>
              <a:chOff x="3758568" y="748074"/>
              <a:chExt cx="1914576" cy="1149997"/>
            </a:xfrm>
          </p:grpSpPr>
          <p:cxnSp>
            <p:nvCxnSpPr>
              <p:cNvPr id="23" name="Straight Connector 22"/>
              <p:cNvCxnSpPr/>
              <p:nvPr/>
            </p:nvCxnSpPr>
            <p:spPr bwMode="auto">
              <a:xfrm flipV="1">
                <a:off x="3962400" y="1066800"/>
                <a:ext cx="1143000" cy="7620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7" name="TextBox 26"/>
              <p:cNvSpPr txBox="1"/>
              <p:nvPr/>
            </p:nvSpPr>
            <p:spPr>
              <a:xfrm rot="19633621">
                <a:off x="3758568" y="1627612"/>
                <a:ext cx="574242" cy="270459"/>
              </a:xfrm>
              <a:prstGeom prst="rect">
                <a:avLst/>
              </a:prstGeom>
              <a:noFill/>
            </p:spPr>
            <p:txBody>
              <a:bodyPr wrap="square" rtlCol="0">
                <a:spAutoFit/>
              </a:bodyPr>
              <a:lstStyle/>
              <a:p>
                <a:pPr defTabSz="1218987"/>
                <a:r>
                  <a:rPr lang="en-US" sz="1200" dirty="0">
                    <a:solidFill>
                      <a:srgbClr val="FF0000"/>
                    </a:solidFill>
                    <a:effectLst>
                      <a:outerShdw blurRad="38100" dist="38100" dir="2700000" algn="tl">
                        <a:srgbClr val="000000">
                          <a:alpha val="43137"/>
                        </a:srgbClr>
                      </a:outerShdw>
                    </a:effectLst>
                    <a:latin typeface="Calibri"/>
                  </a:rPr>
                  <a:t>B</a:t>
                </a:r>
              </a:p>
            </p:txBody>
          </p:sp>
          <p:sp>
            <p:nvSpPr>
              <p:cNvPr id="28" name="TextBox 27"/>
              <p:cNvSpPr txBox="1"/>
              <p:nvPr/>
            </p:nvSpPr>
            <p:spPr>
              <a:xfrm rot="19633621">
                <a:off x="5033439" y="748074"/>
                <a:ext cx="639705" cy="270459"/>
              </a:xfrm>
              <a:prstGeom prst="rect">
                <a:avLst/>
              </a:prstGeom>
              <a:noFill/>
            </p:spPr>
            <p:txBody>
              <a:bodyPr wrap="square" rtlCol="0">
                <a:spAutoFit/>
              </a:bodyPr>
              <a:lstStyle/>
              <a:p>
                <a:pPr defTabSz="1218987"/>
                <a:r>
                  <a:rPr lang="en-US" sz="1200" dirty="0">
                    <a:solidFill>
                      <a:srgbClr val="FF0000"/>
                    </a:solidFill>
                    <a:effectLst>
                      <a:outerShdw blurRad="38100" dist="38100" dir="2700000" algn="tl">
                        <a:srgbClr val="000000">
                          <a:alpha val="43137"/>
                        </a:srgbClr>
                      </a:outerShdw>
                    </a:effectLst>
                    <a:latin typeface="Calibri"/>
                  </a:rPr>
                  <a:t>B’</a:t>
                </a:r>
              </a:p>
            </p:txBody>
          </p:sp>
        </p:grpSp>
        <p:sp>
          <p:nvSpPr>
            <p:cNvPr id="21" name="TextBox 20"/>
            <p:cNvSpPr txBox="1"/>
            <p:nvPr/>
          </p:nvSpPr>
          <p:spPr>
            <a:xfrm>
              <a:off x="5210060" y="5786249"/>
              <a:ext cx="28405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N</a:t>
              </a:r>
            </a:p>
          </p:txBody>
        </p:sp>
      </p:grpSp>
      <p:grpSp>
        <p:nvGrpSpPr>
          <p:cNvPr id="30" name="Group 29"/>
          <p:cNvGrpSpPr/>
          <p:nvPr/>
        </p:nvGrpSpPr>
        <p:grpSpPr>
          <a:xfrm>
            <a:off x="7791468" y="1567233"/>
            <a:ext cx="3181332" cy="4506211"/>
            <a:chOff x="2312780" y="1557037"/>
            <a:chExt cx="3181332" cy="4506211"/>
          </a:xfrm>
        </p:grpSpPr>
        <p:grpSp>
          <p:nvGrpSpPr>
            <p:cNvPr id="31" name="Group 30"/>
            <p:cNvGrpSpPr/>
            <p:nvPr/>
          </p:nvGrpSpPr>
          <p:grpSpPr>
            <a:xfrm>
              <a:off x="2312780" y="1557037"/>
              <a:ext cx="1987258" cy="1177803"/>
              <a:chOff x="3759372" y="775188"/>
              <a:chExt cx="1914576" cy="1149996"/>
            </a:xfrm>
          </p:grpSpPr>
          <p:cxnSp>
            <p:nvCxnSpPr>
              <p:cNvPr id="33" name="Straight Connector 32"/>
              <p:cNvCxnSpPr/>
              <p:nvPr/>
            </p:nvCxnSpPr>
            <p:spPr bwMode="auto">
              <a:xfrm flipV="1">
                <a:off x="3962400" y="1066800"/>
                <a:ext cx="1143000" cy="7620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34" name="TextBox 33"/>
              <p:cNvSpPr txBox="1"/>
              <p:nvPr/>
            </p:nvSpPr>
            <p:spPr>
              <a:xfrm rot="19633621">
                <a:off x="3759372" y="1654725"/>
                <a:ext cx="574242" cy="270459"/>
              </a:xfrm>
              <a:prstGeom prst="rect">
                <a:avLst/>
              </a:prstGeom>
              <a:noFill/>
            </p:spPr>
            <p:txBody>
              <a:bodyPr wrap="square" rtlCol="0">
                <a:spAutoFit/>
              </a:bodyPr>
              <a:lstStyle/>
              <a:p>
                <a:pPr defTabSz="1218987"/>
                <a:r>
                  <a:rPr lang="en-US" sz="1200" dirty="0">
                    <a:solidFill>
                      <a:srgbClr val="FF0000"/>
                    </a:solidFill>
                    <a:effectLst>
                      <a:outerShdw blurRad="38100" dist="38100" dir="2700000" algn="tl">
                        <a:srgbClr val="000000">
                          <a:alpha val="43137"/>
                        </a:srgbClr>
                      </a:outerShdw>
                    </a:effectLst>
                    <a:latin typeface="Calibri"/>
                  </a:rPr>
                  <a:t>B</a:t>
                </a:r>
              </a:p>
            </p:txBody>
          </p:sp>
          <p:sp>
            <p:nvSpPr>
              <p:cNvPr id="35" name="TextBox 34"/>
              <p:cNvSpPr txBox="1"/>
              <p:nvPr/>
            </p:nvSpPr>
            <p:spPr>
              <a:xfrm rot="19633621">
                <a:off x="5034243" y="775188"/>
                <a:ext cx="639705" cy="270459"/>
              </a:xfrm>
              <a:prstGeom prst="rect">
                <a:avLst/>
              </a:prstGeom>
              <a:noFill/>
            </p:spPr>
            <p:txBody>
              <a:bodyPr wrap="square" rtlCol="0">
                <a:spAutoFit/>
              </a:bodyPr>
              <a:lstStyle/>
              <a:p>
                <a:pPr defTabSz="1218987"/>
                <a:r>
                  <a:rPr lang="en-US" sz="1200" dirty="0">
                    <a:solidFill>
                      <a:srgbClr val="FF0000"/>
                    </a:solidFill>
                    <a:effectLst>
                      <a:outerShdw blurRad="38100" dist="38100" dir="2700000" algn="tl">
                        <a:srgbClr val="000000">
                          <a:alpha val="43137"/>
                        </a:srgbClr>
                      </a:outerShdw>
                    </a:effectLst>
                    <a:latin typeface="Calibri"/>
                  </a:rPr>
                  <a:t>B’</a:t>
                </a:r>
              </a:p>
            </p:txBody>
          </p:sp>
        </p:grpSp>
        <p:sp>
          <p:nvSpPr>
            <p:cNvPr id="32" name="TextBox 31"/>
            <p:cNvSpPr txBox="1"/>
            <p:nvPr/>
          </p:nvSpPr>
          <p:spPr>
            <a:xfrm>
              <a:off x="5210060" y="5786249"/>
              <a:ext cx="28405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N</a:t>
              </a:r>
            </a:p>
          </p:txBody>
        </p:sp>
      </p:grpSp>
      <p:sp>
        <p:nvSpPr>
          <p:cNvPr id="22" name="Text Box 2">
            <a:extLst>
              <a:ext uri="{FF2B5EF4-FFF2-40B4-BE49-F238E27FC236}">
                <a16:creationId xmlns:a16="http://schemas.microsoft.com/office/drawing/2014/main" id="{47AA3BFA-8EE1-4CF0-AD00-D02C03E0D0D7}"/>
              </a:ext>
            </a:extLst>
          </p:cNvPr>
          <p:cNvSpPr txBox="1">
            <a:spLocks noChangeArrowheads="1"/>
          </p:cNvSpPr>
          <p:nvPr/>
        </p:nvSpPr>
        <p:spPr bwMode="auto">
          <a:xfrm>
            <a:off x="9174248" y="6457890"/>
            <a:ext cx="2997937"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2000" dirty="0">
                <a:solidFill>
                  <a:srgbClr val="808080"/>
                </a:solidFill>
                <a:effectLst>
                  <a:outerShdw blurRad="38100" dist="38100" dir="2700000" algn="tl">
                    <a:srgbClr val="000000">
                      <a:alpha val="43137"/>
                    </a:srgbClr>
                  </a:outerShdw>
                </a:effectLst>
                <a:latin typeface="Calibri"/>
              </a:rPr>
              <a:t>(Mutlu and Marfurt, 2015)</a:t>
            </a:r>
          </a:p>
        </p:txBody>
      </p:sp>
      <p:sp>
        <p:nvSpPr>
          <p:cNvPr id="25" name="Title 1">
            <a:extLst>
              <a:ext uri="{FF2B5EF4-FFF2-40B4-BE49-F238E27FC236}">
                <a16:creationId xmlns:a16="http://schemas.microsoft.com/office/drawing/2014/main" id="{B388A4EA-1A8D-4C12-BE37-F1AB2D4833AB}"/>
              </a:ext>
            </a:extLst>
          </p:cNvPr>
          <p:cNvSpPr>
            <a:spLocks noGrp="1"/>
          </p:cNvSpPr>
          <p:nvPr>
            <p:ph type="title"/>
          </p:nvPr>
        </p:nvSpPr>
        <p:spPr>
          <a:xfrm>
            <a:off x="1588" y="-12700"/>
            <a:ext cx="12170596" cy="725129"/>
          </a:xfrm>
        </p:spPr>
        <p:txBody>
          <a:bodyPr>
            <a:normAutofit/>
          </a:bodyPr>
          <a:lstStyle/>
          <a:p>
            <a:pPr algn="l"/>
            <a:r>
              <a:rPr lang="en-US" sz="2600" dirty="0">
                <a:latin typeface="+mn-lt"/>
              </a:rPr>
              <a:t>Improvements due to residual velocity analysis, prestack SOF, and non-stretch NMO</a:t>
            </a:r>
          </a:p>
        </p:txBody>
      </p:sp>
      <p:sp>
        <p:nvSpPr>
          <p:cNvPr id="26" name="TextBox 25">
            <a:extLst>
              <a:ext uri="{FF2B5EF4-FFF2-40B4-BE49-F238E27FC236}">
                <a16:creationId xmlns:a16="http://schemas.microsoft.com/office/drawing/2014/main" id="{9D734F00-EBD6-4F62-81E0-73B9A722CF90}"/>
              </a:ext>
            </a:extLst>
          </p:cNvPr>
          <p:cNvSpPr txBox="1"/>
          <p:nvPr/>
        </p:nvSpPr>
        <p:spPr>
          <a:xfrm>
            <a:off x="371938" y="1078279"/>
            <a:ext cx="1009828" cy="461665"/>
          </a:xfrm>
          <a:prstGeom prst="rect">
            <a:avLst/>
          </a:prstGeom>
          <a:noFill/>
        </p:spPr>
        <p:txBody>
          <a:bodyPr wrap="none" rtlCol="0">
            <a:spAutoFit/>
          </a:bodyPr>
          <a:lstStyle/>
          <a:p>
            <a:pPr defTabSz="1218987"/>
            <a:r>
              <a:rPr lang="en-US" sz="2400" dirty="0">
                <a:solidFill>
                  <a:prstClr val="black"/>
                </a:solidFill>
                <a:latin typeface="Calibri"/>
              </a:rPr>
              <a:t>Before</a:t>
            </a:r>
          </a:p>
        </p:txBody>
      </p:sp>
      <p:sp>
        <p:nvSpPr>
          <p:cNvPr id="36" name="TextBox 35">
            <a:extLst>
              <a:ext uri="{FF2B5EF4-FFF2-40B4-BE49-F238E27FC236}">
                <a16:creationId xmlns:a16="http://schemas.microsoft.com/office/drawing/2014/main" id="{B34E64A9-CB1D-422E-AFF4-3CCE5285015F}"/>
              </a:ext>
            </a:extLst>
          </p:cNvPr>
          <p:cNvSpPr txBox="1"/>
          <p:nvPr/>
        </p:nvSpPr>
        <p:spPr>
          <a:xfrm>
            <a:off x="5779272" y="1039000"/>
            <a:ext cx="817724" cy="461665"/>
          </a:xfrm>
          <a:prstGeom prst="rect">
            <a:avLst/>
          </a:prstGeom>
          <a:noFill/>
        </p:spPr>
        <p:txBody>
          <a:bodyPr wrap="none" rtlCol="0">
            <a:spAutoFit/>
          </a:bodyPr>
          <a:lstStyle/>
          <a:p>
            <a:pPr defTabSz="1218987"/>
            <a:r>
              <a:rPr lang="en-US" sz="2400" dirty="0">
                <a:solidFill>
                  <a:prstClr val="black"/>
                </a:solidFill>
                <a:latin typeface="Calibri"/>
              </a:rPr>
              <a:t>After</a:t>
            </a:r>
          </a:p>
        </p:txBody>
      </p:sp>
      <p:sp>
        <p:nvSpPr>
          <p:cNvPr id="2" name="Slide Number Placeholder 1">
            <a:extLst>
              <a:ext uri="{FF2B5EF4-FFF2-40B4-BE49-F238E27FC236}">
                <a16:creationId xmlns:a16="http://schemas.microsoft.com/office/drawing/2014/main" id="{E5976BA1-0C8B-3903-9E82-5A558938F699}"/>
              </a:ext>
            </a:extLst>
          </p:cNvPr>
          <p:cNvSpPr>
            <a:spLocks noGrp="1"/>
          </p:cNvSpPr>
          <p:nvPr>
            <p:ph type="sldNum" sz="quarter" idx="4"/>
          </p:nvPr>
        </p:nvSpPr>
        <p:spPr/>
        <p:txBody>
          <a:bodyPr/>
          <a:lstStyle/>
          <a:p>
            <a:r>
              <a:rPr lang="en-US"/>
              <a:t>10e-</a:t>
            </a:r>
            <a:fld id="{E84294E7-870A-4591-A028-E1914D91E07F}" type="slidenum">
              <a:rPr lang="en-US" smtClean="0"/>
              <a:pPr/>
              <a:t>33</a:t>
            </a:fld>
            <a:endParaRPr lang="en-US" dirty="0"/>
          </a:p>
        </p:txBody>
      </p:sp>
    </p:spTree>
    <p:extLst>
      <p:ext uri="{BB962C8B-B14F-4D97-AF65-F5344CB8AC3E}">
        <p14:creationId xmlns:p14="http://schemas.microsoft.com/office/powerpoint/2010/main" val="1164570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65"/>
            <a:ext cx="8677922" cy="766354"/>
          </a:xfrm>
        </p:spPr>
        <p:txBody>
          <a:bodyPr/>
          <a:lstStyle/>
          <a:p>
            <a:r>
              <a:rPr lang="en-US" dirty="0"/>
              <a:t>Review of P-wave measurements</a:t>
            </a:r>
          </a:p>
        </p:txBody>
      </p:sp>
      <p:pic>
        <p:nvPicPr>
          <p:cNvPr id="4" name="Picture 3">
            <a:extLst>
              <a:ext uri="{FF2B5EF4-FFF2-40B4-BE49-F238E27FC236}">
                <a16:creationId xmlns:a16="http://schemas.microsoft.com/office/drawing/2014/main" id="{F575D045-381D-4EBF-A6DB-E3D11502A2AB}"/>
              </a:ext>
            </a:extLst>
          </p:cNvPr>
          <p:cNvPicPr/>
          <p:nvPr/>
        </p:nvPicPr>
        <p:blipFill rotWithShape="1">
          <a:blip r:embed="rId3"/>
          <a:srcRect l="52077" t="8760" r="2025" b="6151"/>
          <a:stretch/>
        </p:blipFill>
        <p:spPr>
          <a:xfrm>
            <a:off x="1430301" y="3944816"/>
            <a:ext cx="3147701" cy="2649197"/>
          </a:xfrm>
          <a:prstGeom prst="rect">
            <a:avLst/>
          </a:prstGeom>
        </p:spPr>
      </p:pic>
      <p:pic>
        <p:nvPicPr>
          <p:cNvPr id="5" name="Picture 4">
            <a:extLst>
              <a:ext uri="{FF2B5EF4-FFF2-40B4-BE49-F238E27FC236}">
                <a16:creationId xmlns:a16="http://schemas.microsoft.com/office/drawing/2014/main" id="{A25F8615-BB47-40F0-8AD5-DB575A6F802F}"/>
              </a:ext>
            </a:extLst>
          </p:cNvPr>
          <p:cNvPicPr/>
          <p:nvPr/>
        </p:nvPicPr>
        <p:blipFill rotWithShape="1">
          <a:blip r:embed="rId3"/>
          <a:srcRect l="4102" t="8760" r="50000" b="6151"/>
          <a:stretch/>
        </p:blipFill>
        <p:spPr>
          <a:xfrm>
            <a:off x="1430300" y="1295619"/>
            <a:ext cx="3147701" cy="2649197"/>
          </a:xfrm>
          <a:prstGeom prst="rect">
            <a:avLst/>
          </a:prstGeom>
        </p:spPr>
      </p:pic>
      <p:pic>
        <p:nvPicPr>
          <p:cNvPr id="59" name="Picture 58"/>
          <p:cNvPicPr>
            <a:picLocks noChangeAspect="1"/>
          </p:cNvPicPr>
          <p:nvPr/>
        </p:nvPicPr>
        <p:blipFill>
          <a:blip r:embed="rId4"/>
          <a:stretch>
            <a:fillRect/>
          </a:stretch>
        </p:blipFill>
        <p:spPr>
          <a:xfrm>
            <a:off x="4838174" y="1295620"/>
            <a:ext cx="7209890" cy="3988558"/>
          </a:xfrm>
          <a:prstGeom prst="rect">
            <a:avLst/>
          </a:prstGeom>
        </p:spPr>
      </p:pic>
      <p:sp>
        <p:nvSpPr>
          <p:cNvPr id="60" name="TextBox 59">
            <a:extLst>
              <a:ext uri="{FF2B5EF4-FFF2-40B4-BE49-F238E27FC236}">
                <a16:creationId xmlns:a16="http://schemas.microsoft.com/office/drawing/2014/main" id="{135F934B-ECA2-4EB1-A664-983B5F32FBFC}"/>
              </a:ext>
            </a:extLst>
          </p:cNvPr>
          <p:cNvSpPr txBox="1"/>
          <p:nvPr/>
        </p:nvSpPr>
        <p:spPr>
          <a:xfrm>
            <a:off x="7784098" y="3590147"/>
            <a:ext cx="1046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intercept</a:t>
            </a:r>
          </a:p>
        </p:txBody>
      </p:sp>
      <p:sp>
        <p:nvSpPr>
          <p:cNvPr id="61" name="TextBox 60"/>
          <p:cNvSpPr txBox="1"/>
          <p:nvPr/>
        </p:nvSpPr>
        <p:spPr>
          <a:xfrm>
            <a:off x="5757496" y="850874"/>
            <a:ext cx="677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Calibri" panose="020F0502020204030204"/>
                <a:ea typeface="+mn-ea"/>
                <a:cs typeface="+mn-cs"/>
              </a:rPr>
              <a:t>R</a:t>
            </a:r>
            <a:r>
              <a:rPr kumimoji="0" lang="en-US" sz="2400" b="0" i="0" u="none" strike="noStrike" kern="1200" cap="none" spc="0" normalizeH="0" baseline="-25000" noProof="0" dirty="0">
                <a:ln>
                  <a:noFill/>
                </a:ln>
                <a:solidFill>
                  <a:srgbClr val="FFFF00"/>
                </a:solidFill>
                <a:effectLst/>
                <a:uLnTx/>
                <a:uFillTx/>
                <a:latin typeface="Calibri" panose="020F0502020204030204"/>
                <a:ea typeface="+mn-ea"/>
                <a:cs typeface="+mn-cs"/>
              </a:rPr>
              <a:t>PP</a:t>
            </a:r>
          </a:p>
        </p:txBody>
      </p:sp>
      <p:sp>
        <p:nvSpPr>
          <p:cNvPr id="62" name="TextBox 61"/>
          <p:cNvSpPr txBox="1"/>
          <p:nvPr/>
        </p:nvSpPr>
        <p:spPr>
          <a:xfrm>
            <a:off x="9265208" y="817034"/>
            <a:ext cx="677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Calibri" panose="020F0502020204030204"/>
                <a:ea typeface="+mn-ea"/>
                <a:cs typeface="+mn-cs"/>
              </a:rPr>
              <a:t>R</a:t>
            </a:r>
            <a:r>
              <a:rPr kumimoji="0" lang="en-US" sz="2400" b="0" i="0" u="none" strike="noStrike" kern="1200" cap="none" spc="0" normalizeH="0" baseline="-25000" noProof="0" dirty="0">
                <a:ln>
                  <a:noFill/>
                </a:ln>
                <a:solidFill>
                  <a:srgbClr val="FFFF00"/>
                </a:solidFill>
                <a:effectLst/>
                <a:uLnTx/>
                <a:uFillTx/>
                <a:latin typeface="Calibri" panose="020F0502020204030204"/>
                <a:ea typeface="+mn-ea"/>
                <a:cs typeface="+mn-cs"/>
              </a:rPr>
              <a:t>PP</a:t>
            </a:r>
          </a:p>
        </p:txBody>
      </p:sp>
      <p:sp>
        <p:nvSpPr>
          <p:cNvPr id="3" name="TextBox 2">
            <a:extLst>
              <a:ext uri="{FF2B5EF4-FFF2-40B4-BE49-F238E27FC236}">
                <a16:creationId xmlns:a16="http://schemas.microsoft.com/office/drawing/2014/main" id="{BA422741-1407-3584-AF8A-2C826C05769E}"/>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6" name="Slide Number Placeholder 5">
            <a:extLst>
              <a:ext uri="{FF2B5EF4-FFF2-40B4-BE49-F238E27FC236}">
                <a16:creationId xmlns:a16="http://schemas.microsoft.com/office/drawing/2014/main" id="{ADA75642-3F07-3352-1B1E-28429AB9964F}"/>
              </a:ext>
            </a:extLst>
          </p:cNvPr>
          <p:cNvSpPr>
            <a:spLocks noGrp="1"/>
          </p:cNvSpPr>
          <p:nvPr>
            <p:ph type="sldNum" sz="quarter" idx="12"/>
          </p:nvPr>
        </p:nvSpPr>
        <p:spPr/>
        <p:txBody>
          <a:bodyPr/>
          <a:lstStyle/>
          <a:p>
            <a:r>
              <a:rPr lang="en-US"/>
              <a:t>10e-</a:t>
            </a:r>
            <a:fld id="{5F03A2F2-9E55-46DE-BAB4-42987CCF6517}" type="slidenum">
              <a:rPr lang="en-US" smtClean="0"/>
              <a:pPr/>
              <a:t>34</a:t>
            </a:fld>
            <a:endParaRPr lang="en-US" dirty="0"/>
          </a:p>
        </p:txBody>
      </p:sp>
    </p:spTree>
    <p:extLst>
      <p:ext uri="{BB962C8B-B14F-4D97-AF65-F5344CB8AC3E}">
        <p14:creationId xmlns:p14="http://schemas.microsoft.com/office/powerpoint/2010/main" val="159170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
            <a:ext cx="9296400" cy="766355"/>
          </a:xfrm>
        </p:spPr>
        <p:txBody>
          <a:bodyPr/>
          <a:lstStyle/>
          <a:p>
            <a:r>
              <a:rPr lang="en-US" dirty="0"/>
              <a:t>The Fort Worth Basin, TX</a:t>
            </a:r>
          </a:p>
        </p:txBody>
      </p:sp>
      <p:grpSp>
        <p:nvGrpSpPr>
          <p:cNvPr id="4" name="Group 3">
            <a:extLst>
              <a:ext uri="{FF2B5EF4-FFF2-40B4-BE49-F238E27FC236}">
                <a16:creationId xmlns:a16="http://schemas.microsoft.com/office/drawing/2014/main" id="{15D66894-F13A-4EBA-A9ED-0CEC2EDD1367}"/>
              </a:ext>
            </a:extLst>
          </p:cNvPr>
          <p:cNvGrpSpPr/>
          <p:nvPr/>
        </p:nvGrpSpPr>
        <p:grpSpPr>
          <a:xfrm>
            <a:off x="1978269" y="1151309"/>
            <a:ext cx="4864984" cy="4127055"/>
            <a:chOff x="1737706" y="757238"/>
            <a:chExt cx="3619048" cy="2923809"/>
          </a:xfrm>
        </p:grpSpPr>
        <p:pic>
          <p:nvPicPr>
            <p:cNvPr id="5" name="Picture 4">
              <a:extLst>
                <a:ext uri="{FF2B5EF4-FFF2-40B4-BE49-F238E27FC236}">
                  <a16:creationId xmlns:a16="http://schemas.microsoft.com/office/drawing/2014/main" id="{7FD571EE-B032-476A-A420-D5FC3E33240B}"/>
                </a:ext>
              </a:extLst>
            </p:cNvPr>
            <p:cNvPicPr>
              <a:picLocks noChangeAspect="1"/>
            </p:cNvPicPr>
            <p:nvPr/>
          </p:nvPicPr>
          <p:blipFill>
            <a:blip r:embed="rId3"/>
            <a:stretch>
              <a:fillRect/>
            </a:stretch>
          </p:blipFill>
          <p:spPr>
            <a:xfrm>
              <a:off x="1737706" y="757238"/>
              <a:ext cx="3619048" cy="2923809"/>
            </a:xfrm>
            <a:prstGeom prst="rect">
              <a:avLst/>
            </a:prstGeom>
          </p:spPr>
        </p:pic>
        <p:sp>
          <p:nvSpPr>
            <p:cNvPr id="6" name="Star: 5 Points 4">
              <a:extLst>
                <a:ext uri="{FF2B5EF4-FFF2-40B4-BE49-F238E27FC236}">
                  <a16:creationId xmlns:a16="http://schemas.microsoft.com/office/drawing/2014/main" id="{61246030-3585-4A8F-B2DF-EA9450470D6D}"/>
                </a:ext>
              </a:extLst>
            </p:cNvPr>
            <p:cNvSpPr/>
            <p:nvPr/>
          </p:nvSpPr>
          <p:spPr>
            <a:xfrm>
              <a:off x="4001488" y="1678182"/>
              <a:ext cx="165371" cy="13618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49EF173E-AC9B-4080-9849-49A8B083029C}"/>
              </a:ext>
            </a:extLst>
          </p:cNvPr>
          <p:cNvPicPr>
            <a:picLocks noChangeAspect="1"/>
          </p:cNvPicPr>
          <p:nvPr/>
        </p:nvPicPr>
        <p:blipFill>
          <a:blip r:embed="rId4"/>
          <a:stretch>
            <a:fillRect/>
          </a:stretch>
        </p:blipFill>
        <p:spPr>
          <a:xfrm>
            <a:off x="8078100" y="1204969"/>
            <a:ext cx="2770894" cy="5224509"/>
          </a:xfrm>
          <a:prstGeom prst="rect">
            <a:avLst/>
          </a:prstGeom>
          <a:ln>
            <a:solidFill>
              <a:schemeClr val="tx1"/>
            </a:solidFill>
          </a:ln>
        </p:spPr>
      </p:pic>
      <p:cxnSp>
        <p:nvCxnSpPr>
          <p:cNvPr id="11" name="Straight Connector 10">
            <a:extLst>
              <a:ext uri="{FF2B5EF4-FFF2-40B4-BE49-F238E27FC236}">
                <a16:creationId xmlns:a16="http://schemas.microsoft.com/office/drawing/2014/main" id="{C0B3A652-1941-4469-A0E1-499157098831}"/>
              </a:ext>
            </a:extLst>
          </p:cNvPr>
          <p:cNvCxnSpPr>
            <a:cxnSpLocks/>
          </p:cNvCxnSpPr>
          <p:nvPr/>
        </p:nvCxnSpPr>
        <p:spPr>
          <a:xfrm>
            <a:off x="8078100" y="1204969"/>
            <a:ext cx="0" cy="5224509"/>
          </a:xfrm>
          <a:prstGeom prst="line">
            <a:avLst/>
          </a:prstGeom>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4ABA29CB-2D8D-4508-9172-F3519081B630}"/>
              </a:ext>
            </a:extLst>
          </p:cNvPr>
          <p:cNvSpPr txBox="1"/>
          <p:nvPr/>
        </p:nvSpPr>
        <p:spPr>
          <a:xfrm>
            <a:off x="7708493" y="1204969"/>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13" name="TextBox 12">
            <a:extLst>
              <a:ext uri="{FF2B5EF4-FFF2-40B4-BE49-F238E27FC236}">
                <a16:creationId xmlns:a16="http://schemas.microsoft.com/office/drawing/2014/main" id="{A56CD7F7-B6B6-4C09-9F8A-2B5EFA92D19B}"/>
              </a:ext>
            </a:extLst>
          </p:cNvPr>
          <p:cNvSpPr txBox="1"/>
          <p:nvPr/>
        </p:nvSpPr>
        <p:spPr>
          <a:xfrm>
            <a:off x="7675423" y="3605619"/>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X.0</a:t>
            </a:r>
          </a:p>
        </p:txBody>
      </p:sp>
      <p:sp>
        <p:nvSpPr>
          <p:cNvPr id="14" name="TextBox 13">
            <a:extLst>
              <a:ext uri="{FF2B5EF4-FFF2-40B4-BE49-F238E27FC236}">
                <a16:creationId xmlns:a16="http://schemas.microsoft.com/office/drawing/2014/main" id="{0A03E48C-9306-41FA-A51D-384D26FC5947}"/>
              </a:ext>
            </a:extLst>
          </p:cNvPr>
          <p:cNvSpPr txBox="1"/>
          <p:nvPr/>
        </p:nvSpPr>
        <p:spPr>
          <a:xfrm>
            <a:off x="7708493" y="6006269"/>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15" name="TextBox 14">
            <a:extLst>
              <a:ext uri="{FF2B5EF4-FFF2-40B4-BE49-F238E27FC236}">
                <a16:creationId xmlns:a16="http://schemas.microsoft.com/office/drawing/2014/main" id="{F63A943C-0ADD-4F72-ADD4-28A07E8DB83D}"/>
              </a:ext>
            </a:extLst>
          </p:cNvPr>
          <p:cNvSpPr txBox="1"/>
          <p:nvPr/>
        </p:nvSpPr>
        <p:spPr>
          <a:xfrm rot="16200000">
            <a:off x="7443687" y="2851688"/>
            <a:ext cx="753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cxnSp>
        <p:nvCxnSpPr>
          <p:cNvPr id="16" name="Straight Connector 15">
            <a:extLst>
              <a:ext uri="{FF2B5EF4-FFF2-40B4-BE49-F238E27FC236}">
                <a16:creationId xmlns:a16="http://schemas.microsoft.com/office/drawing/2014/main" id="{CA7C8FA9-43CE-4E46-A56C-9B3FEEBBDF43}"/>
              </a:ext>
            </a:extLst>
          </p:cNvPr>
          <p:cNvCxnSpPr>
            <a:cxnSpLocks/>
          </p:cNvCxnSpPr>
          <p:nvPr/>
        </p:nvCxnSpPr>
        <p:spPr>
          <a:xfrm>
            <a:off x="8537518" y="1158858"/>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1427124A-1D19-452C-9B2B-9AB9CE10264D}"/>
              </a:ext>
            </a:extLst>
          </p:cNvPr>
          <p:cNvSpPr txBox="1"/>
          <p:nvPr/>
        </p:nvSpPr>
        <p:spPr>
          <a:xfrm>
            <a:off x="8254238" y="851081"/>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2420</a:t>
            </a:r>
          </a:p>
        </p:txBody>
      </p:sp>
      <p:cxnSp>
        <p:nvCxnSpPr>
          <p:cNvPr id="18" name="Straight Connector 17">
            <a:extLst>
              <a:ext uri="{FF2B5EF4-FFF2-40B4-BE49-F238E27FC236}">
                <a16:creationId xmlns:a16="http://schemas.microsoft.com/office/drawing/2014/main" id="{2B98D4AF-C7D5-4DE9-A4A9-9E722BE8F963}"/>
              </a:ext>
            </a:extLst>
          </p:cNvPr>
          <p:cNvCxnSpPr>
            <a:cxnSpLocks/>
          </p:cNvCxnSpPr>
          <p:nvPr/>
        </p:nvCxnSpPr>
        <p:spPr>
          <a:xfrm>
            <a:off x="9628563" y="1151310"/>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15CF2392-ECDE-458A-B0E1-FC5D9567EC33}"/>
              </a:ext>
            </a:extLst>
          </p:cNvPr>
          <p:cNvSpPr txBox="1"/>
          <p:nvPr/>
        </p:nvSpPr>
        <p:spPr>
          <a:xfrm>
            <a:off x="9345282" y="854508"/>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cxnSp>
        <p:nvCxnSpPr>
          <p:cNvPr id="20" name="Straight Connector 19">
            <a:extLst>
              <a:ext uri="{FF2B5EF4-FFF2-40B4-BE49-F238E27FC236}">
                <a16:creationId xmlns:a16="http://schemas.microsoft.com/office/drawing/2014/main" id="{F88C77A5-1CF8-4F11-BD59-985ADA40DE51}"/>
              </a:ext>
            </a:extLst>
          </p:cNvPr>
          <p:cNvCxnSpPr>
            <a:cxnSpLocks/>
          </p:cNvCxnSpPr>
          <p:nvPr/>
        </p:nvCxnSpPr>
        <p:spPr>
          <a:xfrm>
            <a:off x="10725569" y="1158858"/>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810B9C29-0585-4840-9669-ABBCCA388781}"/>
              </a:ext>
            </a:extLst>
          </p:cNvPr>
          <p:cNvSpPr txBox="1"/>
          <p:nvPr/>
        </p:nvSpPr>
        <p:spPr>
          <a:xfrm>
            <a:off x="10328153" y="851081"/>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22" name="TextBox 21">
            <a:extLst>
              <a:ext uri="{FF2B5EF4-FFF2-40B4-BE49-F238E27FC236}">
                <a16:creationId xmlns:a16="http://schemas.microsoft.com/office/drawing/2014/main" id="{C71AB58E-457F-457F-9B9E-49B06C38A01B}"/>
              </a:ext>
            </a:extLst>
          </p:cNvPr>
          <p:cNvSpPr txBox="1"/>
          <p:nvPr/>
        </p:nvSpPr>
        <p:spPr>
          <a:xfrm>
            <a:off x="8838732" y="624544"/>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sp>
        <p:nvSpPr>
          <p:cNvPr id="23" name="Freeform: Shape 37">
            <a:extLst>
              <a:ext uri="{FF2B5EF4-FFF2-40B4-BE49-F238E27FC236}">
                <a16:creationId xmlns:a16="http://schemas.microsoft.com/office/drawing/2014/main" id="{799BD41F-39FE-440D-8FE1-8C9DF8665930}"/>
              </a:ext>
            </a:extLst>
          </p:cNvPr>
          <p:cNvSpPr/>
          <p:nvPr/>
        </p:nvSpPr>
        <p:spPr>
          <a:xfrm>
            <a:off x="8119879" y="5067228"/>
            <a:ext cx="2752927" cy="612843"/>
          </a:xfrm>
          <a:custGeom>
            <a:avLst/>
            <a:gdLst>
              <a:gd name="connsiteX0" fmla="*/ 0 w 2752927"/>
              <a:gd name="connsiteY0" fmla="*/ 0 h 612843"/>
              <a:gd name="connsiteX1" fmla="*/ 836578 w 2752927"/>
              <a:gd name="connsiteY1" fmla="*/ 68094 h 612843"/>
              <a:gd name="connsiteX2" fmla="*/ 1741251 w 2752927"/>
              <a:gd name="connsiteY2" fmla="*/ 252919 h 612843"/>
              <a:gd name="connsiteX3" fmla="*/ 2402731 w 2752927"/>
              <a:gd name="connsiteY3" fmla="*/ 476656 h 612843"/>
              <a:gd name="connsiteX4" fmla="*/ 2752927 w 2752927"/>
              <a:gd name="connsiteY4" fmla="*/ 612843 h 612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927" h="612843">
                <a:moveTo>
                  <a:pt x="0" y="0"/>
                </a:moveTo>
                <a:cubicBezTo>
                  <a:pt x="273185" y="12970"/>
                  <a:pt x="546370" y="25941"/>
                  <a:pt x="836578" y="68094"/>
                </a:cubicBezTo>
                <a:cubicBezTo>
                  <a:pt x="1126787" y="110247"/>
                  <a:pt x="1480225" y="184825"/>
                  <a:pt x="1741251" y="252919"/>
                </a:cubicBezTo>
                <a:cubicBezTo>
                  <a:pt x="2002277" y="321013"/>
                  <a:pt x="2234118" y="416669"/>
                  <a:pt x="2402731" y="476656"/>
                </a:cubicBezTo>
                <a:cubicBezTo>
                  <a:pt x="2571344" y="536643"/>
                  <a:pt x="2662135" y="574743"/>
                  <a:pt x="2752927" y="61284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38">
            <a:extLst>
              <a:ext uri="{FF2B5EF4-FFF2-40B4-BE49-F238E27FC236}">
                <a16:creationId xmlns:a16="http://schemas.microsoft.com/office/drawing/2014/main" id="{42B803BE-0B20-4948-AE8A-27F95541E9B1}"/>
              </a:ext>
            </a:extLst>
          </p:cNvPr>
          <p:cNvSpPr/>
          <p:nvPr/>
        </p:nvSpPr>
        <p:spPr>
          <a:xfrm>
            <a:off x="8137412" y="5393645"/>
            <a:ext cx="2735394" cy="359100"/>
          </a:xfrm>
          <a:custGeom>
            <a:avLst/>
            <a:gdLst>
              <a:gd name="connsiteX0" fmla="*/ 0 w 2752927"/>
              <a:gd name="connsiteY0" fmla="*/ 0 h 612843"/>
              <a:gd name="connsiteX1" fmla="*/ 836578 w 2752927"/>
              <a:gd name="connsiteY1" fmla="*/ 68094 h 612843"/>
              <a:gd name="connsiteX2" fmla="*/ 1741251 w 2752927"/>
              <a:gd name="connsiteY2" fmla="*/ 252919 h 612843"/>
              <a:gd name="connsiteX3" fmla="*/ 2402731 w 2752927"/>
              <a:gd name="connsiteY3" fmla="*/ 476656 h 612843"/>
              <a:gd name="connsiteX4" fmla="*/ 2752927 w 2752927"/>
              <a:gd name="connsiteY4" fmla="*/ 612843 h 612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927" h="612843">
                <a:moveTo>
                  <a:pt x="0" y="0"/>
                </a:moveTo>
                <a:cubicBezTo>
                  <a:pt x="273185" y="12970"/>
                  <a:pt x="546370" y="25941"/>
                  <a:pt x="836578" y="68094"/>
                </a:cubicBezTo>
                <a:cubicBezTo>
                  <a:pt x="1126787" y="110247"/>
                  <a:pt x="1480225" y="184825"/>
                  <a:pt x="1741251" y="252919"/>
                </a:cubicBezTo>
                <a:cubicBezTo>
                  <a:pt x="2002277" y="321013"/>
                  <a:pt x="2234118" y="416669"/>
                  <a:pt x="2402731" y="476656"/>
                </a:cubicBezTo>
                <a:cubicBezTo>
                  <a:pt x="2571344" y="536643"/>
                  <a:pt x="2662135" y="574743"/>
                  <a:pt x="2752927" y="61284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Right 39">
            <a:extLst>
              <a:ext uri="{FF2B5EF4-FFF2-40B4-BE49-F238E27FC236}">
                <a16:creationId xmlns:a16="http://schemas.microsoft.com/office/drawing/2014/main" id="{260F8780-41D3-40EE-A81F-5DABF16996A7}"/>
              </a:ext>
            </a:extLst>
          </p:cNvPr>
          <p:cNvSpPr/>
          <p:nvPr/>
        </p:nvSpPr>
        <p:spPr>
          <a:xfrm>
            <a:off x="7607839" y="4951796"/>
            <a:ext cx="402677" cy="23055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C872989-971B-484B-BB78-FC5FE45894BD}"/>
              </a:ext>
            </a:extLst>
          </p:cNvPr>
          <p:cNvSpPr txBox="1"/>
          <p:nvPr/>
        </p:nvSpPr>
        <p:spPr>
          <a:xfrm>
            <a:off x="7259564" y="4648404"/>
            <a:ext cx="10992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Event A</a:t>
            </a:r>
          </a:p>
        </p:txBody>
      </p:sp>
      <p:sp>
        <p:nvSpPr>
          <p:cNvPr id="27" name="Arrow: Right 41">
            <a:extLst>
              <a:ext uri="{FF2B5EF4-FFF2-40B4-BE49-F238E27FC236}">
                <a16:creationId xmlns:a16="http://schemas.microsoft.com/office/drawing/2014/main" id="{E40B8D40-8745-4EE8-9D37-0E09B67ACEB0}"/>
              </a:ext>
            </a:extLst>
          </p:cNvPr>
          <p:cNvSpPr/>
          <p:nvPr/>
        </p:nvSpPr>
        <p:spPr>
          <a:xfrm>
            <a:off x="7609320" y="5278365"/>
            <a:ext cx="402677" cy="23055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4AC1367-178B-46F1-8312-2C55EFDF449D}"/>
              </a:ext>
            </a:extLst>
          </p:cNvPr>
          <p:cNvSpPr txBox="1"/>
          <p:nvPr/>
        </p:nvSpPr>
        <p:spPr>
          <a:xfrm>
            <a:off x="7271039" y="5473729"/>
            <a:ext cx="10992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Event B</a:t>
            </a:r>
          </a:p>
        </p:txBody>
      </p:sp>
      <p:sp>
        <p:nvSpPr>
          <p:cNvPr id="7" name="TextBox 6">
            <a:extLst>
              <a:ext uri="{FF2B5EF4-FFF2-40B4-BE49-F238E27FC236}">
                <a16:creationId xmlns:a16="http://schemas.microsoft.com/office/drawing/2014/main" id="{7B60A451-AEA4-A915-8354-0AFF2D4E2750}"/>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3" name="Slide Number Placeholder 2">
            <a:extLst>
              <a:ext uri="{FF2B5EF4-FFF2-40B4-BE49-F238E27FC236}">
                <a16:creationId xmlns:a16="http://schemas.microsoft.com/office/drawing/2014/main" id="{9F0361FA-EAC1-C49E-FEEC-04237133929B}"/>
              </a:ext>
            </a:extLst>
          </p:cNvPr>
          <p:cNvSpPr>
            <a:spLocks noGrp="1"/>
          </p:cNvSpPr>
          <p:nvPr>
            <p:ph type="sldNum" sz="quarter" idx="12"/>
          </p:nvPr>
        </p:nvSpPr>
        <p:spPr/>
        <p:txBody>
          <a:bodyPr/>
          <a:lstStyle/>
          <a:p>
            <a:r>
              <a:rPr lang="en-US"/>
              <a:t>10e-</a:t>
            </a:r>
            <a:fld id="{5F03A2F2-9E55-46DE-BAB4-42987CCF6517}" type="slidenum">
              <a:rPr lang="en-US" smtClean="0"/>
              <a:pPr/>
              <a:t>35</a:t>
            </a:fld>
            <a:endParaRPr lang="en-US" dirty="0"/>
          </a:p>
        </p:txBody>
      </p:sp>
    </p:spTree>
    <p:extLst>
      <p:ext uri="{BB962C8B-B14F-4D97-AF65-F5344CB8AC3E}">
        <p14:creationId xmlns:p14="http://schemas.microsoft.com/office/powerpoint/2010/main" val="1618652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013" y="7865"/>
            <a:ext cx="4011602" cy="618951"/>
          </a:xfrm>
        </p:spPr>
        <p:txBody>
          <a:bodyPr>
            <a:normAutofit fontScale="90000"/>
          </a:bodyPr>
          <a:lstStyle/>
          <a:p>
            <a:pPr algn="ctr"/>
            <a:r>
              <a:rPr lang="en-US" dirty="0"/>
              <a:t>Computation flow chart</a:t>
            </a:r>
          </a:p>
        </p:txBody>
      </p:sp>
      <p:pic>
        <p:nvPicPr>
          <p:cNvPr id="124" name="Picture 123"/>
          <p:cNvPicPr>
            <a:picLocks noChangeAspect="1"/>
          </p:cNvPicPr>
          <p:nvPr/>
        </p:nvPicPr>
        <p:blipFill>
          <a:blip r:embed="rId3"/>
          <a:stretch>
            <a:fillRect/>
          </a:stretch>
        </p:blipFill>
        <p:spPr>
          <a:xfrm>
            <a:off x="3209192" y="304691"/>
            <a:ext cx="6849988" cy="6443288"/>
          </a:xfrm>
          <a:prstGeom prst="rect">
            <a:avLst/>
          </a:prstGeom>
        </p:spPr>
      </p:pic>
      <p:sp>
        <p:nvSpPr>
          <p:cNvPr id="23" name="TextBox 22">
            <a:extLst>
              <a:ext uri="{FF2B5EF4-FFF2-40B4-BE49-F238E27FC236}">
                <a16:creationId xmlns:a16="http://schemas.microsoft.com/office/drawing/2014/main" id="{91EFA6EB-8998-48EB-B55F-399EC8858BE2}"/>
              </a:ext>
            </a:extLst>
          </p:cNvPr>
          <p:cNvSpPr txBox="1"/>
          <p:nvPr/>
        </p:nvSpPr>
        <p:spPr>
          <a:xfrm>
            <a:off x="-42013" y="6071811"/>
            <a:ext cx="13740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Acknowledgement</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DBF6CD4-CC77-32F8-DC90-067DA76EFA9A}"/>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3" name="Slide Number Placeholder 2">
            <a:extLst>
              <a:ext uri="{FF2B5EF4-FFF2-40B4-BE49-F238E27FC236}">
                <a16:creationId xmlns:a16="http://schemas.microsoft.com/office/drawing/2014/main" id="{907133F9-E7DF-F886-8867-734EDC80A907}"/>
              </a:ext>
            </a:extLst>
          </p:cNvPr>
          <p:cNvSpPr>
            <a:spLocks noGrp="1"/>
          </p:cNvSpPr>
          <p:nvPr>
            <p:ph type="sldNum" sz="quarter" idx="12"/>
          </p:nvPr>
        </p:nvSpPr>
        <p:spPr/>
        <p:txBody>
          <a:bodyPr/>
          <a:lstStyle/>
          <a:p>
            <a:r>
              <a:rPr lang="en-US"/>
              <a:t>10e-</a:t>
            </a:r>
            <a:fld id="{5F03A2F2-9E55-46DE-BAB4-42987CCF6517}" type="slidenum">
              <a:rPr lang="en-US" smtClean="0"/>
              <a:pPr/>
              <a:t>36</a:t>
            </a:fld>
            <a:endParaRPr lang="en-US" dirty="0"/>
          </a:p>
        </p:txBody>
      </p:sp>
    </p:spTree>
    <p:extLst>
      <p:ext uri="{BB962C8B-B14F-4D97-AF65-F5344CB8AC3E}">
        <p14:creationId xmlns:p14="http://schemas.microsoft.com/office/powerpoint/2010/main" val="950031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08194" y="1586072"/>
            <a:ext cx="2463457" cy="5185350"/>
          </a:xfrm>
          <a:prstGeom prst="rect">
            <a:avLst/>
          </a:prstGeom>
        </p:spPr>
      </p:pic>
      <p:pic>
        <p:nvPicPr>
          <p:cNvPr id="6" name="Picture 5">
            <a:extLst>
              <a:ext uri="{FF2B5EF4-FFF2-40B4-BE49-F238E27FC236}">
                <a16:creationId xmlns:a16="http://schemas.microsoft.com/office/drawing/2014/main" id="{10257140-FD60-4898-A6DE-9DEABD91A4A7}"/>
              </a:ext>
            </a:extLst>
          </p:cNvPr>
          <p:cNvPicPr>
            <a:picLocks noChangeAspect="1"/>
          </p:cNvPicPr>
          <p:nvPr/>
        </p:nvPicPr>
        <p:blipFill rotWithShape="1">
          <a:blip r:embed="rId4"/>
          <a:srcRect l="15942" t="11224" r="27919" b="9151"/>
          <a:stretch/>
        </p:blipFill>
        <p:spPr>
          <a:xfrm>
            <a:off x="8699504" y="1602666"/>
            <a:ext cx="2467020" cy="5168756"/>
          </a:xfrm>
          <a:prstGeom prst="rect">
            <a:avLst/>
          </a:prstGeom>
          <a:ln>
            <a:noFill/>
          </a:ln>
        </p:spPr>
      </p:pic>
      <p:pic>
        <p:nvPicPr>
          <p:cNvPr id="5" name="Picture 4">
            <a:extLst>
              <a:ext uri="{FF2B5EF4-FFF2-40B4-BE49-F238E27FC236}">
                <a16:creationId xmlns:a16="http://schemas.microsoft.com/office/drawing/2014/main" id="{E216660B-AF05-4FC5-9A93-130EAB12F258}"/>
              </a:ext>
            </a:extLst>
          </p:cNvPr>
          <p:cNvPicPr>
            <a:picLocks noChangeAspect="1"/>
          </p:cNvPicPr>
          <p:nvPr/>
        </p:nvPicPr>
        <p:blipFill rotWithShape="1">
          <a:blip r:embed="rId5"/>
          <a:srcRect l="15920" t="11112" r="30239" b="9515"/>
          <a:stretch/>
        </p:blipFill>
        <p:spPr>
          <a:xfrm>
            <a:off x="4690261" y="1590451"/>
            <a:ext cx="2479432" cy="5180971"/>
          </a:xfrm>
          <a:prstGeom prst="rect">
            <a:avLst/>
          </a:prstGeom>
        </p:spPr>
      </p:pic>
      <p:pic>
        <p:nvPicPr>
          <p:cNvPr id="4" name="Picture 3">
            <a:extLst>
              <a:ext uri="{FF2B5EF4-FFF2-40B4-BE49-F238E27FC236}">
                <a16:creationId xmlns:a16="http://schemas.microsoft.com/office/drawing/2014/main" id="{1FAB3B91-40D9-404D-9817-6B9EC74CAB2E}"/>
              </a:ext>
            </a:extLst>
          </p:cNvPr>
          <p:cNvPicPr>
            <a:picLocks noChangeAspect="1"/>
          </p:cNvPicPr>
          <p:nvPr/>
        </p:nvPicPr>
        <p:blipFill rotWithShape="1">
          <a:blip r:embed="rId6"/>
          <a:srcRect l="15653" t="11099" r="30018" b="9313"/>
          <a:stretch/>
        </p:blipFill>
        <p:spPr>
          <a:xfrm>
            <a:off x="1630537" y="1564075"/>
            <a:ext cx="2497015" cy="5207348"/>
          </a:xfrm>
          <a:prstGeom prst="rect">
            <a:avLst/>
          </a:prstGeom>
        </p:spPr>
      </p:pic>
      <p:sp>
        <p:nvSpPr>
          <p:cNvPr id="2" name="Title 1"/>
          <p:cNvSpPr>
            <a:spLocks noGrp="1"/>
          </p:cNvSpPr>
          <p:nvPr>
            <p:ph type="title"/>
          </p:nvPr>
        </p:nvSpPr>
        <p:spPr>
          <a:xfrm>
            <a:off x="1219200" y="-99229"/>
            <a:ext cx="9296400" cy="766355"/>
          </a:xfrm>
        </p:spPr>
        <p:txBody>
          <a:bodyPr/>
          <a:lstStyle/>
          <a:p>
            <a:r>
              <a:rPr lang="en-US" dirty="0"/>
              <a:t>The result of stretch compensation algorithm</a:t>
            </a:r>
          </a:p>
        </p:txBody>
      </p:sp>
      <p:cxnSp>
        <p:nvCxnSpPr>
          <p:cNvPr id="27" name="Straight Connector 26">
            <a:extLst>
              <a:ext uri="{FF2B5EF4-FFF2-40B4-BE49-F238E27FC236}">
                <a16:creationId xmlns:a16="http://schemas.microsoft.com/office/drawing/2014/main" id="{C0B3A652-1941-4469-A0E1-499157098831}"/>
              </a:ext>
            </a:extLst>
          </p:cNvPr>
          <p:cNvCxnSpPr>
            <a:cxnSpLocks/>
          </p:cNvCxnSpPr>
          <p:nvPr/>
        </p:nvCxnSpPr>
        <p:spPr>
          <a:xfrm>
            <a:off x="1630537" y="1564075"/>
            <a:ext cx="0" cy="520734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4ABA29CB-2D8D-4508-9172-F3519081B630}"/>
              </a:ext>
            </a:extLst>
          </p:cNvPr>
          <p:cNvSpPr txBox="1"/>
          <p:nvPr/>
        </p:nvSpPr>
        <p:spPr>
          <a:xfrm>
            <a:off x="1260930" y="156407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29" name="TextBox 28">
            <a:extLst>
              <a:ext uri="{FF2B5EF4-FFF2-40B4-BE49-F238E27FC236}">
                <a16:creationId xmlns:a16="http://schemas.microsoft.com/office/drawing/2014/main" id="{A56CD7F7-B6B6-4C09-9F8A-2B5EFA92D19B}"/>
              </a:ext>
            </a:extLst>
          </p:cNvPr>
          <p:cNvSpPr txBox="1"/>
          <p:nvPr/>
        </p:nvSpPr>
        <p:spPr>
          <a:xfrm>
            <a:off x="1227860" y="396472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X.0</a:t>
            </a:r>
          </a:p>
        </p:txBody>
      </p:sp>
      <p:sp>
        <p:nvSpPr>
          <p:cNvPr id="30" name="TextBox 29">
            <a:extLst>
              <a:ext uri="{FF2B5EF4-FFF2-40B4-BE49-F238E27FC236}">
                <a16:creationId xmlns:a16="http://schemas.microsoft.com/office/drawing/2014/main" id="{0A03E48C-9306-41FA-A51D-384D26FC5947}"/>
              </a:ext>
            </a:extLst>
          </p:cNvPr>
          <p:cNvSpPr txBox="1"/>
          <p:nvPr/>
        </p:nvSpPr>
        <p:spPr>
          <a:xfrm>
            <a:off x="1260930" y="636537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31" name="TextBox 30">
            <a:extLst>
              <a:ext uri="{FF2B5EF4-FFF2-40B4-BE49-F238E27FC236}">
                <a16:creationId xmlns:a16="http://schemas.microsoft.com/office/drawing/2014/main" id="{F63A943C-0ADD-4F72-ADD4-28A07E8DB83D}"/>
              </a:ext>
            </a:extLst>
          </p:cNvPr>
          <p:cNvSpPr txBox="1"/>
          <p:nvPr/>
        </p:nvSpPr>
        <p:spPr>
          <a:xfrm rot="16200000">
            <a:off x="996124" y="3210794"/>
            <a:ext cx="753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cxnSp>
        <p:nvCxnSpPr>
          <p:cNvPr id="32" name="Straight Connector 31">
            <a:extLst>
              <a:ext uri="{FF2B5EF4-FFF2-40B4-BE49-F238E27FC236}">
                <a16:creationId xmlns:a16="http://schemas.microsoft.com/office/drawing/2014/main" id="{CA7C8FA9-43CE-4E46-A56C-9B3FEEBBDF43}"/>
              </a:ext>
            </a:extLst>
          </p:cNvPr>
          <p:cNvCxnSpPr>
            <a:cxnSpLocks/>
          </p:cNvCxnSpPr>
          <p:nvPr/>
        </p:nvCxnSpPr>
        <p:spPr>
          <a:xfrm>
            <a:off x="2089955" y="1517964"/>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1427124A-1D19-452C-9B2B-9AB9CE10264D}"/>
              </a:ext>
            </a:extLst>
          </p:cNvPr>
          <p:cNvSpPr txBox="1"/>
          <p:nvPr/>
        </p:nvSpPr>
        <p:spPr>
          <a:xfrm>
            <a:off x="1806675" y="1210187"/>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2420</a:t>
            </a:r>
          </a:p>
        </p:txBody>
      </p:sp>
      <p:cxnSp>
        <p:nvCxnSpPr>
          <p:cNvPr id="34" name="Straight Connector 33">
            <a:extLst>
              <a:ext uri="{FF2B5EF4-FFF2-40B4-BE49-F238E27FC236}">
                <a16:creationId xmlns:a16="http://schemas.microsoft.com/office/drawing/2014/main" id="{2B98D4AF-C7D5-4DE9-A4A9-9E722BE8F963}"/>
              </a:ext>
            </a:extLst>
          </p:cNvPr>
          <p:cNvCxnSpPr>
            <a:cxnSpLocks/>
          </p:cNvCxnSpPr>
          <p:nvPr/>
        </p:nvCxnSpPr>
        <p:spPr>
          <a:xfrm>
            <a:off x="3012391" y="1513585"/>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15CF2392-ECDE-458A-B0E1-FC5D9567EC33}"/>
              </a:ext>
            </a:extLst>
          </p:cNvPr>
          <p:cNvSpPr txBox="1"/>
          <p:nvPr/>
        </p:nvSpPr>
        <p:spPr>
          <a:xfrm>
            <a:off x="2729110" y="1216783"/>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cxnSp>
        <p:nvCxnSpPr>
          <p:cNvPr id="36" name="Straight Connector 35">
            <a:extLst>
              <a:ext uri="{FF2B5EF4-FFF2-40B4-BE49-F238E27FC236}">
                <a16:creationId xmlns:a16="http://schemas.microsoft.com/office/drawing/2014/main" id="{F88C77A5-1CF8-4F11-BD59-985ADA40DE51}"/>
              </a:ext>
            </a:extLst>
          </p:cNvPr>
          <p:cNvCxnSpPr>
            <a:cxnSpLocks/>
          </p:cNvCxnSpPr>
          <p:nvPr/>
        </p:nvCxnSpPr>
        <p:spPr>
          <a:xfrm>
            <a:off x="4045831" y="1528552"/>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810B9C29-0585-4840-9669-ABBCCA388781}"/>
              </a:ext>
            </a:extLst>
          </p:cNvPr>
          <p:cNvSpPr txBox="1"/>
          <p:nvPr/>
        </p:nvSpPr>
        <p:spPr>
          <a:xfrm>
            <a:off x="3648415" y="1220775"/>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38" name="TextBox 37">
            <a:extLst>
              <a:ext uri="{FF2B5EF4-FFF2-40B4-BE49-F238E27FC236}">
                <a16:creationId xmlns:a16="http://schemas.microsoft.com/office/drawing/2014/main" id="{C71AB58E-457F-457F-9B9E-49B06C38A01B}"/>
              </a:ext>
            </a:extLst>
          </p:cNvPr>
          <p:cNvSpPr txBox="1"/>
          <p:nvPr/>
        </p:nvSpPr>
        <p:spPr>
          <a:xfrm>
            <a:off x="2391169" y="983650"/>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cxnSp>
        <p:nvCxnSpPr>
          <p:cNvPr id="41" name="Straight Connector 40">
            <a:extLst>
              <a:ext uri="{FF2B5EF4-FFF2-40B4-BE49-F238E27FC236}">
                <a16:creationId xmlns:a16="http://schemas.microsoft.com/office/drawing/2014/main" id="{C0B3A652-1941-4469-A0E1-499157098831}"/>
              </a:ext>
            </a:extLst>
          </p:cNvPr>
          <p:cNvCxnSpPr>
            <a:cxnSpLocks/>
          </p:cNvCxnSpPr>
          <p:nvPr/>
        </p:nvCxnSpPr>
        <p:spPr>
          <a:xfrm flipH="1">
            <a:off x="4684055" y="1590451"/>
            <a:ext cx="6206" cy="518097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4ABA29CB-2D8D-4508-9172-F3519081B630}"/>
              </a:ext>
            </a:extLst>
          </p:cNvPr>
          <p:cNvSpPr txBox="1"/>
          <p:nvPr/>
        </p:nvSpPr>
        <p:spPr>
          <a:xfrm>
            <a:off x="4314448" y="156407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43" name="TextBox 42">
            <a:extLst>
              <a:ext uri="{FF2B5EF4-FFF2-40B4-BE49-F238E27FC236}">
                <a16:creationId xmlns:a16="http://schemas.microsoft.com/office/drawing/2014/main" id="{A56CD7F7-B6B6-4C09-9F8A-2B5EFA92D19B}"/>
              </a:ext>
            </a:extLst>
          </p:cNvPr>
          <p:cNvSpPr txBox="1"/>
          <p:nvPr/>
        </p:nvSpPr>
        <p:spPr>
          <a:xfrm>
            <a:off x="4281378" y="396472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X.0</a:t>
            </a:r>
          </a:p>
        </p:txBody>
      </p:sp>
      <p:sp>
        <p:nvSpPr>
          <p:cNvPr id="44" name="TextBox 43">
            <a:extLst>
              <a:ext uri="{FF2B5EF4-FFF2-40B4-BE49-F238E27FC236}">
                <a16:creationId xmlns:a16="http://schemas.microsoft.com/office/drawing/2014/main" id="{0A03E48C-9306-41FA-A51D-384D26FC5947}"/>
              </a:ext>
            </a:extLst>
          </p:cNvPr>
          <p:cNvSpPr txBox="1"/>
          <p:nvPr/>
        </p:nvSpPr>
        <p:spPr>
          <a:xfrm>
            <a:off x="4314448" y="636537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45" name="TextBox 44">
            <a:extLst>
              <a:ext uri="{FF2B5EF4-FFF2-40B4-BE49-F238E27FC236}">
                <a16:creationId xmlns:a16="http://schemas.microsoft.com/office/drawing/2014/main" id="{F63A943C-0ADD-4F72-ADD4-28A07E8DB83D}"/>
              </a:ext>
            </a:extLst>
          </p:cNvPr>
          <p:cNvSpPr txBox="1"/>
          <p:nvPr/>
        </p:nvSpPr>
        <p:spPr>
          <a:xfrm rot="16200000">
            <a:off x="4049642" y="3210794"/>
            <a:ext cx="753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cxnSp>
        <p:nvCxnSpPr>
          <p:cNvPr id="46" name="Straight Connector 45">
            <a:extLst>
              <a:ext uri="{FF2B5EF4-FFF2-40B4-BE49-F238E27FC236}">
                <a16:creationId xmlns:a16="http://schemas.microsoft.com/office/drawing/2014/main" id="{CA7C8FA9-43CE-4E46-A56C-9B3FEEBBDF43}"/>
              </a:ext>
            </a:extLst>
          </p:cNvPr>
          <p:cNvCxnSpPr>
            <a:cxnSpLocks/>
          </p:cNvCxnSpPr>
          <p:nvPr/>
        </p:nvCxnSpPr>
        <p:spPr>
          <a:xfrm>
            <a:off x="5143473" y="1517964"/>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1427124A-1D19-452C-9B2B-9AB9CE10264D}"/>
              </a:ext>
            </a:extLst>
          </p:cNvPr>
          <p:cNvSpPr txBox="1"/>
          <p:nvPr/>
        </p:nvSpPr>
        <p:spPr>
          <a:xfrm>
            <a:off x="4860193" y="1210187"/>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2420</a:t>
            </a:r>
          </a:p>
        </p:txBody>
      </p:sp>
      <p:cxnSp>
        <p:nvCxnSpPr>
          <p:cNvPr id="48" name="Straight Connector 47">
            <a:extLst>
              <a:ext uri="{FF2B5EF4-FFF2-40B4-BE49-F238E27FC236}">
                <a16:creationId xmlns:a16="http://schemas.microsoft.com/office/drawing/2014/main" id="{2B98D4AF-C7D5-4DE9-A4A9-9E722BE8F963}"/>
              </a:ext>
            </a:extLst>
          </p:cNvPr>
          <p:cNvCxnSpPr>
            <a:cxnSpLocks/>
          </p:cNvCxnSpPr>
          <p:nvPr/>
        </p:nvCxnSpPr>
        <p:spPr>
          <a:xfrm>
            <a:off x="6065909" y="1513585"/>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15CF2392-ECDE-458A-B0E1-FC5D9567EC33}"/>
              </a:ext>
            </a:extLst>
          </p:cNvPr>
          <p:cNvSpPr txBox="1"/>
          <p:nvPr/>
        </p:nvSpPr>
        <p:spPr>
          <a:xfrm>
            <a:off x="5782628" y="1216783"/>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cxnSp>
        <p:nvCxnSpPr>
          <p:cNvPr id="50" name="Straight Connector 49">
            <a:extLst>
              <a:ext uri="{FF2B5EF4-FFF2-40B4-BE49-F238E27FC236}">
                <a16:creationId xmlns:a16="http://schemas.microsoft.com/office/drawing/2014/main" id="{F88C77A5-1CF8-4F11-BD59-985ADA40DE51}"/>
              </a:ext>
            </a:extLst>
          </p:cNvPr>
          <p:cNvCxnSpPr>
            <a:cxnSpLocks/>
          </p:cNvCxnSpPr>
          <p:nvPr/>
        </p:nvCxnSpPr>
        <p:spPr>
          <a:xfrm>
            <a:off x="7099349" y="1528552"/>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810B9C29-0585-4840-9669-ABBCCA388781}"/>
              </a:ext>
            </a:extLst>
          </p:cNvPr>
          <p:cNvSpPr txBox="1"/>
          <p:nvPr/>
        </p:nvSpPr>
        <p:spPr>
          <a:xfrm>
            <a:off x="6701933" y="1220775"/>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52" name="TextBox 51">
            <a:extLst>
              <a:ext uri="{FF2B5EF4-FFF2-40B4-BE49-F238E27FC236}">
                <a16:creationId xmlns:a16="http://schemas.microsoft.com/office/drawing/2014/main" id="{C71AB58E-457F-457F-9B9E-49B06C38A01B}"/>
              </a:ext>
            </a:extLst>
          </p:cNvPr>
          <p:cNvSpPr txBox="1"/>
          <p:nvPr/>
        </p:nvSpPr>
        <p:spPr>
          <a:xfrm>
            <a:off x="5444687" y="983650"/>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cxnSp>
        <p:nvCxnSpPr>
          <p:cNvPr id="55" name="Straight Connector 54">
            <a:extLst>
              <a:ext uri="{FF2B5EF4-FFF2-40B4-BE49-F238E27FC236}">
                <a16:creationId xmlns:a16="http://schemas.microsoft.com/office/drawing/2014/main" id="{C0B3A652-1941-4469-A0E1-499157098831}"/>
              </a:ext>
            </a:extLst>
          </p:cNvPr>
          <p:cNvCxnSpPr>
            <a:cxnSpLocks/>
          </p:cNvCxnSpPr>
          <p:nvPr/>
        </p:nvCxnSpPr>
        <p:spPr>
          <a:xfrm flipH="1">
            <a:off x="8687092" y="1598287"/>
            <a:ext cx="6206" cy="518097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6" name="TextBox 55">
            <a:extLst>
              <a:ext uri="{FF2B5EF4-FFF2-40B4-BE49-F238E27FC236}">
                <a16:creationId xmlns:a16="http://schemas.microsoft.com/office/drawing/2014/main" id="{4ABA29CB-2D8D-4508-9172-F3519081B630}"/>
              </a:ext>
            </a:extLst>
          </p:cNvPr>
          <p:cNvSpPr txBox="1"/>
          <p:nvPr/>
        </p:nvSpPr>
        <p:spPr>
          <a:xfrm>
            <a:off x="8317485" y="1571911"/>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57" name="TextBox 56">
            <a:extLst>
              <a:ext uri="{FF2B5EF4-FFF2-40B4-BE49-F238E27FC236}">
                <a16:creationId xmlns:a16="http://schemas.microsoft.com/office/drawing/2014/main" id="{A56CD7F7-B6B6-4C09-9F8A-2B5EFA92D19B}"/>
              </a:ext>
            </a:extLst>
          </p:cNvPr>
          <p:cNvSpPr txBox="1"/>
          <p:nvPr/>
        </p:nvSpPr>
        <p:spPr>
          <a:xfrm>
            <a:off x="8284415" y="3972561"/>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X.0</a:t>
            </a:r>
          </a:p>
        </p:txBody>
      </p:sp>
      <p:sp>
        <p:nvSpPr>
          <p:cNvPr id="58" name="TextBox 57">
            <a:extLst>
              <a:ext uri="{FF2B5EF4-FFF2-40B4-BE49-F238E27FC236}">
                <a16:creationId xmlns:a16="http://schemas.microsoft.com/office/drawing/2014/main" id="{0A03E48C-9306-41FA-A51D-384D26FC5947}"/>
              </a:ext>
            </a:extLst>
          </p:cNvPr>
          <p:cNvSpPr txBox="1"/>
          <p:nvPr/>
        </p:nvSpPr>
        <p:spPr>
          <a:xfrm>
            <a:off x="8317485" y="6373211"/>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59" name="TextBox 58">
            <a:extLst>
              <a:ext uri="{FF2B5EF4-FFF2-40B4-BE49-F238E27FC236}">
                <a16:creationId xmlns:a16="http://schemas.microsoft.com/office/drawing/2014/main" id="{F63A943C-0ADD-4F72-ADD4-28A07E8DB83D}"/>
              </a:ext>
            </a:extLst>
          </p:cNvPr>
          <p:cNvSpPr txBox="1"/>
          <p:nvPr/>
        </p:nvSpPr>
        <p:spPr>
          <a:xfrm rot="16200000">
            <a:off x="8052679" y="3218630"/>
            <a:ext cx="753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cxnSp>
        <p:nvCxnSpPr>
          <p:cNvPr id="60" name="Straight Connector 59">
            <a:extLst>
              <a:ext uri="{FF2B5EF4-FFF2-40B4-BE49-F238E27FC236}">
                <a16:creationId xmlns:a16="http://schemas.microsoft.com/office/drawing/2014/main" id="{CA7C8FA9-43CE-4E46-A56C-9B3FEEBBDF43}"/>
              </a:ext>
            </a:extLst>
          </p:cNvPr>
          <p:cNvCxnSpPr>
            <a:cxnSpLocks/>
          </p:cNvCxnSpPr>
          <p:nvPr/>
        </p:nvCxnSpPr>
        <p:spPr>
          <a:xfrm>
            <a:off x="9146510" y="1525800"/>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61" name="TextBox 60">
            <a:extLst>
              <a:ext uri="{FF2B5EF4-FFF2-40B4-BE49-F238E27FC236}">
                <a16:creationId xmlns:a16="http://schemas.microsoft.com/office/drawing/2014/main" id="{1427124A-1D19-452C-9B2B-9AB9CE10264D}"/>
              </a:ext>
            </a:extLst>
          </p:cNvPr>
          <p:cNvSpPr txBox="1"/>
          <p:nvPr/>
        </p:nvSpPr>
        <p:spPr>
          <a:xfrm>
            <a:off x="8863230" y="1218023"/>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2420</a:t>
            </a:r>
          </a:p>
        </p:txBody>
      </p:sp>
      <p:cxnSp>
        <p:nvCxnSpPr>
          <p:cNvPr id="62" name="Straight Connector 61">
            <a:extLst>
              <a:ext uri="{FF2B5EF4-FFF2-40B4-BE49-F238E27FC236}">
                <a16:creationId xmlns:a16="http://schemas.microsoft.com/office/drawing/2014/main" id="{2B98D4AF-C7D5-4DE9-A4A9-9E722BE8F963}"/>
              </a:ext>
            </a:extLst>
          </p:cNvPr>
          <p:cNvCxnSpPr>
            <a:cxnSpLocks/>
          </p:cNvCxnSpPr>
          <p:nvPr/>
        </p:nvCxnSpPr>
        <p:spPr>
          <a:xfrm>
            <a:off x="10068946" y="1521421"/>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63" name="TextBox 62">
            <a:extLst>
              <a:ext uri="{FF2B5EF4-FFF2-40B4-BE49-F238E27FC236}">
                <a16:creationId xmlns:a16="http://schemas.microsoft.com/office/drawing/2014/main" id="{15CF2392-ECDE-458A-B0E1-FC5D9567EC33}"/>
              </a:ext>
            </a:extLst>
          </p:cNvPr>
          <p:cNvSpPr txBox="1"/>
          <p:nvPr/>
        </p:nvSpPr>
        <p:spPr>
          <a:xfrm>
            <a:off x="9785665" y="1224619"/>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cxnSp>
        <p:nvCxnSpPr>
          <p:cNvPr id="64" name="Straight Connector 63">
            <a:extLst>
              <a:ext uri="{FF2B5EF4-FFF2-40B4-BE49-F238E27FC236}">
                <a16:creationId xmlns:a16="http://schemas.microsoft.com/office/drawing/2014/main" id="{F88C77A5-1CF8-4F11-BD59-985ADA40DE51}"/>
              </a:ext>
            </a:extLst>
          </p:cNvPr>
          <p:cNvCxnSpPr>
            <a:cxnSpLocks/>
          </p:cNvCxnSpPr>
          <p:nvPr/>
        </p:nvCxnSpPr>
        <p:spPr>
          <a:xfrm>
            <a:off x="11102386" y="1536388"/>
            <a:ext cx="0" cy="518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65" name="TextBox 64">
            <a:extLst>
              <a:ext uri="{FF2B5EF4-FFF2-40B4-BE49-F238E27FC236}">
                <a16:creationId xmlns:a16="http://schemas.microsoft.com/office/drawing/2014/main" id="{810B9C29-0585-4840-9669-ABBCCA388781}"/>
              </a:ext>
            </a:extLst>
          </p:cNvPr>
          <p:cNvSpPr txBox="1"/>
          <p:nvPr/>
        </p:nvSpPr>
        <p:spPr>
          <a:xfrm>
            <a:off x="10704970" y="1228611"/>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66" name="TextBox 65">
            <a:extLst>
              <a:ext uri="{FF2B5EF4-FFF2-40B4-BE49-F238E27FC236}">
                <a16:creationId xmlns:a16="http://schemas.microsoft.com/office/drawing/2014/main" id="{C71AB58E-457F-457F-9B9E-49B06C38A01B}"/>
              </a:ext>
            </a:extLst>
          </p:cNvPr>
          <p:cNvSpPr txBox="1"/>
          <p:nvPr/>
        </p:nvSpPr>
        <p:spPr>
          <a:xfrm>
            <a:off x="9447724" y="991486"/>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pic>
        <p:nvPicPr>
          <p:cNvPr id="67" name="Picture 66"/>
          <p:cNvPicPr>
            <a:picLocks noChangeAspect="1"/>
          </p:cNvPicPr>
          <p:nvPr/>
        </p:nvPicPr>
        <p:blipFill rotWithShape="1">
          <a:blip r:embed="rId7"/>
          <a:srcRect r="3572"/>
          <a:stretch/>
        </p:blipFill>
        <p:spPr>
          <a:xfrm>
            <a:off x="7353378" y="3573441"/>
            <a:ext cx="321427" cy="2100709"/>
          </a:xfrm>
          <a:prstGeom prst="rect">
            <a:avLst/>
          </a:prstGeom>
          <a:ln>
            <a:solidFill>
              <a:schemeClr val="bg1"/>
            </a:solidFill>
          </a:ln>
        </p:spPr>
      </p:pic>
      <p:sp>
        <p:nvSpPr>
          <p:cNvPr id="68" name="TextBox 67"/>
          <p:cNvSpPr txBox="1"/>
          <p:nvPr/>
        </p:nvSpPr>
        <p:spPr>
          <a:xfrm>
            <a:off x="7169693" y="3204312"/>
            <a:ext cx="10175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Amplitude</a:t>
            </a:r>
          </a:p>
        </p:txBody>
      </p:sp>
      <p:sp>
        <p:nvSpPr>
          <p:cNvPr id="69" name="TextBox 68"/>
          <p:cNvSpPr txBox="1"/>
          <p:nvPr/>
        </p:nvSpPr>
        <p:spPr>
          <a:xfrm>
            <a:off x="7630671" y="5421991"/>
            <a:ext cx="5566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70" name="TextBox 69"/>
          <p:cNvSpPr txBox="1"/>
          <p:nvPr/>
        </p:nvSpPr>
        <p:spPr>
          <a:xfrm>
            <a:off x="7632629" y="3468688"/>
            <a:ext cx="5566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pic>
        <p:nvPicPr>
          <p:cNvPr id="71" name="Picture 70"/>
          <p:cNvPicPr>
            <a:picLocks noChangeAspect="1"/>
          </p:cNvPicPr>
          <p:nvPr/>
        </p:nvPicPr>
        <p:blipFill>
          <a:blip r:embed="rId8"/>
          <a:stretch>
            <a:fillRect/>
          </a:stretch>
        </p:blipFill>
        <p:spPr>
          <a:xfrm>
            <a:off x="11347826" y="3671758"/>
            <a:ext cx="323810" cy="2100709"/>
          </a:xfrm>
          <a:prstGeom prst="rect">
            <a:avLst/>
          </a:prstGeom>
          <a:ln>
            <a:solidFill>
              <a:schemeClr val="bg1"/>
            </a:solidFill>
          </a:ln>
        </p:spPr>
      </p:pic>
      <p:sp>
        <p:nvSpPr>
          <p:cNvPr id="72" name="TextBox 71"/>
          <p:cNvSpPr txBox="1"/>
          <p:nvPr/>
        </p:nvSpPr>
        <p:spPr>
          <a:xfrm>
            <a:off x="11625544" y="5534580"/>
            <a:ext cx="5566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sp>
        <p:nvSpPr>
          <p:cNvPr id="73" name="TextBox 72"/>
          <p:cNvSpPr txBox="1"/>
          <p:nvPr/>
        </p:nvSpPr>
        <p:spPr>
          <a:xfrm>
            <a:off x="11627502" y="3581277"/>
            <a:ext cx="6068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200%</a:t>
            </a:r>
          </a:p>
        </p:txBody>
      </p:sp>
      <p:sp>
        <p:nvSpPr>
          <p:cNvPr id="74" name="TextBox 73"/>
          <p:cNvSpPr txBox="1"/>
          <p:nvPr/>
        </p:nvSpPr>
        <p:spPr>
          <a:xfrm>
            <a:off x="1630537" y="580299"/>
            <a:ext cx="2846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uLnTx/>
                <a:uFillTx/>
                <a:latin typeface="Calibri" panose="020F0502020204030204"/>
                <a:ea typeface="+mn-ea"/>
                <a:cs typeface="+mn-cs"/>
              </a:rPr>
              <a:t>Original gather after PSTM</a:t>
            </a:r>
          </a:p>
        </p:txBody>
      </p:sp>
      <p:sp>
        <p:nvSpPr>
          <p:cNvPr id="75" name="TextBox 74"/>
          <p:cNvSpPr txBox="1"/>
          <p:nvPr/>
        </p:nvSpPr>
        <p:spPr>
          <a:xfrm>
            <a:off x="4511500" y="572441"/>
            <a:ext cx="29531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uLnTx/>
                <a:uFillTx/>
                <a:latin typeface="Calibri" panose="020F0502020204030204"/>
                <a:ea typeface="+mn-ea"/>
                <a:cs typeface="+mn-cs"/>
              </a:rPr>
              <a:t>Stretch compensated gather</a:t>
            </a:r>
          </a:p>
        </p:txBody>
      </p:sp>
      <p:sp>
        <p:nvSpPr>
          <p:cNvPr id="76" name="TextBox 75"/>
          <p:cNvSpPr txBox="1"/>
          <p:nvPr/>
        </p:nvSpPr>
        <p:spPr>
          <a:xfrm>
            <a:off x="8719703" y="580299"/>
            <a:ext cx="29531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uLnTx/>
                <a:uFillTx/>
                <a:latin typeface="Calibri" panose="020F0502020204030204"/>
                <a:ea typeface="+mn-ea"/>
                <a:cs typeface="+mn-cs"/>
              </a:rPr>
              <a:t>Compensation factor</a:t>
            </a:r>
          </a:p>
        </p:txBody>
      </p:sp>
      <p:sp>
        <p:nvSpPr>
          <p:cNvPr id="8" name="TextBox 7">
            <a:extLst>
              <a:ext uri="{FF2B5EF4-FFF2-40B4-BE49-F238E27FC236}">
                <a16:creationId xmlns:a16="http://schemas.microsoft.com/office/drawing/2014/main" id="{FA6B9B64-2224-6CE5-E15A-51FA9A0479E2}"/>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7" name="Slide Number Placeholder 6">
            <a:extLst>
              <a:ext uri="{FF2B5EF4-FFF2-40B4-BE49-F238E27FC236}">
                <a16:creationId xmlns:a16="http://schemas.microsoft.com/office/drawing/2014/main" id="{4C27EB41-C323-BC87-ADB0-A039344E739F}"/>
              </a:ext>
            </a:extLst>
          </p:cNvPr>
          <p:cNvSpPr>
            <a:spLocks noGrp="1"/>
          </p:cNvSpPr>
          <p:nvPr>
            <p:ph type="sldNum" sz="quarter" idx="12"/>
          </p:nvPr>
        </p:nvSpPr>
        <p:spPr/>
        <p:txBody>
          <a:bodyPr/>
          <a:lstStyle/>
          <a:p>
            <a:r>
              <a:rPr lang="en-US"/>
              <a:t>10e-</a:t>
            </a:r>
            <a:fld id="{5F03A2F2-9E55-46DE-BAB4-42987CCF6517}" type="slidenum">
              <a:rPr lang="en-US" smtClean="0"/>
              <a:pPr/>
              <a:t>37</a:t>
            </a:fld>
            <a:endParaRPr lang="en-US" dirty="0"/>
          </a:p>
        </p:txBody>
      </p:sp>
    </p:spTree>
    <p:extLst>
      <p:ext uri="{BB962C8B-B14F-4D97-AF65-F5344CB8AC3E}">
        <p14:creationId xmlns:p14="http://schemas.microsoft.com/office/powerpoint/2010/main" val="1126317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00479B2-7BA8-453D-952C-208D503C665F}"/>
              </a:ext>
            </a:extLst>
          </p:cNvPr>
          <p:cNvSpPr txBox="1"/>
          <p:nvPr/>
        </p:nvSpPr>
        <p:spPr>
          <a:xfrm>
            <a:off x="1292173" y="5677612"/>
            <a:ext cx="115438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Horizon 3</a:t>
            </a:r>
          </a:p>
        </p:txBody>
      </p:sp>
      <p:sp>
        <p:nvSpPr>
          <p:cNvPr id="11" name="TextBox 10">
            <a:extLst>
              <a:ext uri="{FF2B5EF4-FFF2-40B4-BE49-F238E27FC236}">
                <a16:creationId xmlns:a16="http://schemas.microsoft.com/office/drawing/2014/main" id="{E9E552A6-3D64-452B-87C0-C133A51AC079}"/>
              </a:ext>
            </a:extLst>
          </p:cNvPr>
          <p:cNvSpPr txBox="1"/>
          <p:nvPr/>
        </p:nvSpPr>
        <p:spPr>
          <a:xfrm>
            <a:off x="1292173" y="4565889"/>
            <a:ext cx="109663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Horizon 1</a:t>
            </a:r>
          </a:p>
        </p:txBody>
      </p:sp>
      <p:sp>
        <p:nvSpPr>
          <p:cNvPr id="2" name="Title 1"/>
          <p:cNvSpPr>
            <a:spLocks noGrp="1"/>
          </p:cNvSpPr>
          <p:nvPr>
            <p:ph type="title"/>
          </p:nvPr>
        </p:nvSpPr>
        <p:spPr>
          <a:xfrm>
            <a:off x="1157654" y="-149170"/>
            <a:ext cx="9296400" cy="766355"/>
          </a:xfrm>
        </p:spPr>
        <p:txBody>
          <a:bodyPr/>
          <a:lstStyle/>
          <a:p>
            <a:r>
              <a:rPr lang="en-US" dirty="0"/>
              <a:t>Data after conditioning</a:t>
            </a:r>
          </a:p>
        </p:txBody>
      </p:sp>
      <p:pic>
        <p:nvPicPr>
          <p:cNvPr id="7" name="Picture 6">
            <a:extLst>
              <a:ext uri="{FF2B5EF4-FFF2-40B4-BE49-F238E27FC236}">
                <a16:creationId xmlns:a16="http://schemas.microsoft.com/office/drawing/2014/main" id="{C1C720FA-48D2-48FE-A653-7E31BB051DC2}"/>
              </a:ext>
            </a:extLst>
          </p:cNvPr>
          <p:cNvPicPr>
            <a:picLocks noChangeAspect="1"/>
          </p:cNvPicPr>
          <p:nvPr/>
        </p:nvPicPr>
        <p:blipFill>
          <a:blip r:embed="rId3"/>
          <a:stretch>
            <a:fillRect/>
          </a:stretch>
        </p:blipFill>
        <p:spPr>
          <a:xfrm>
            <a:off x="2386537" y="1558736"/>
            <a:ext cx="3084914" cy="5254880"/>
          </a:xfrm>
          <a:prstGeom prst="rect">
            <a:avLst/>
          </a:prstGeom>
        </p:spPr>
      </p:pic>
      <p:pic>
        <p:nvPicPr>
          <p:cNvPr id="8" name="Picture 7">
            <a:extLst>
              <a:ext uri="{FF2B5EF4-FFF2-40B4-BE49-F238E27FC236}">
                <a16:creationId xmlns:a16="http://schemas.microsoft.com/office/drawing/2014/main" id="{091681C1-C263-4243-8429-298B0DF10A01}"/>
              </a:ext>
            </a:extLst>
          </p:cNvPr>
          <p:cNvPicPr>
            <a:picLocks noChangeAspect="1"/>
          </p:cNvPicPr>
          <p:nvPr/>
        </p:nvPicPr>
        <p:blipFill>
          <a:blip r:embed="rId4"/>
          <a:stretch>
            <a:fillRect/>
          </a:stretch>
        </p:blipFill>
        <p:spPr>
          <a:xfrm>
            <a:off x="7458864" y="1558736"/>
            <a:ext cx="3081879" cy="5257800"/>
          </a:xfrm>
          <a:prstGeom prst="rect">
            <a:avLst/>
          </a:prstGeom>
        </p:spPr>
      </p:pic>
      <p:sp>
        <p:nvSpPr>
          <p:cNvPr id="9" name="TextBox 8">
            <a:extLst>
              <a:ext uri="{FF2B5EF4-FFF2-40B4-BE49-F238E27FC236}">
                <a16:creationId xmlns:a16="http://schemas.microsoft.com/office/drawing/2014/main" id="{A7A68480-81FB-4AC6-B82F-613A3F60C1C6}"/>
              </a:ext>
            </a:extLst>
          </p:cNvPr>
          <p:cNvSpPr txBox="1"/>
          <p:nvPr/>
        </p:nvSpPr>
        <p:spPr>
          <a:xfrm>
            <a:off x="3616456" y="522428"/>
            <a:ext cx="962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Original</a:t>
            </a:r>
          </a:p>
        </p:txBody>
      </p:sp>
      <p:sp>
        <p:nvSpPr>
          <p:cNvPr id="10" name="TextBox 9">
            <a:extLst>
              <a:ext uri="{FF2B5EF4-FFF2-40B4-BE49-F238E27FC236}">
                <a16:creationId xmlns:a16="http://schemas.microsoft.com/office/drawing/2014/main" id="{6399BED0-003E-4A4D-8D36-434F819E1DB0}"/>
              </a:ext>
            </a:extLst>
          </p:cNvPr>
          <p:cNvSpPr txBox="1"/>
          <p:nvPr/>
        </p:nvSpPr>
        <p:spPr>
          <a:xfrm>
            <a:off x="7941906" y="501743"/>
            <a:ext cx="25988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After stretch correction</a:t>
            </a:r>
          </a:p>
        </p:txBody>
      </p:sp>
      <p:cxnSp>
        <p:nvCxnSpPr>
          <p:cNvPr id="12" name="Straight Connector 11">
            <a:extLst>
              <a:ext uri="{FF2B5EF4-FFF2-40B4-BE49-F238E27FC236}">
                <a16:creationId xmlns:a16="http://schemas.microsoft.com/office/drawing/2014/main" id="{742C8A51-F7E2-47A0-8BF1-8644971CCFA7}"/>
              </a:ext>
            </a:extLst>
          </p:cNvPr>
          <p:cNvCxnSpPr>
            <a:cxnSpLocks/>
          </p:cNvCxnSpPr>
          <p:nvPr/>
        </p:nvCxnSpPr>
        <p:spPr>
          <a:xfrm>
            <a:off x="2386537" y="1558736"/>
            <a:ext cx="0" cy="5224509"/>
          </a:xfrm>
          <a:prstGeom prst="line">
            <a:avLst/>
          </a:prstGeom>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50B291B8-7DB2-4969-BBA9-87F526CA05F5}"/>
              </a:ext>
            </a:extLst>
          </p:cNvPr>
          <p:cNvSpPr txBox="1"/>
          <p:nvPr/>
        </p:nvSpPr>
        <p:spPr>
          <a:xfrm>
            <a:off x="2028835" y="1453956"/>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14" name="TextBox 13">
            <a:extLst>
              <a:ext uri="{FF2B5EF4-FFF2-40B4-BE49-F238E27FC236}">
                <a16:creationId xmlns:a16="http://schemas.microsoft.com/office/drawing/2014/main" id="{ED294041-696A-4049-A0E0-D63332A67010}"/>
              </a:ext>
            </a:extLst>
          </p:cNvPr>
          <p:cNvSpPr txBox="1"/>
          <p:nvPr/>
        </p:nvSpPr>
        <p:spPr>
          <a:xfrm>
            <a:off x="2009264" y="4299710"/>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X.0</a:t>
            </a:r>
          </a:p>
        </p:txBody>
      </p:sp>
      <p:sp>
        <p:nvSpPr>
          <p:cNvPr id="15" name="TextBox 14">
            <a:extLst>
              <a:ext uri="{FF2B5EF4-FFF2-40B4-BE49-F238E27FC236}">
                <a16:creationId xmlns:a16="http://schemas.microsoft.com/office/drawing/2014/main" id="{6914E09D-A9C8-402B-8698-B89647801C6D}"/>
              </a:ext>
            </a:extLst>
          </p:cNvPr>
          <p:cNvSpPr txBox="1"/>
          <p:nvPr/>
        </p:nvSpPr>
        <p:spPr>
          <a:xfrm>
            <a:off x="1998826" y="656460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X.4</a:t>
            </a:r>
          </a:p>
        </p:txBody>
      </p:sp>
      <p:sp>
        <p:nvSpPr>
          <p:cNvPr id="16" name="TextBox 15">
            <a:extLst>
              <a:ext uri="{FF2B5EF4-FFF2-40B4-BE49-F238E27FC236}">
                <a16:creationId xmlns:a16="http://schemas.microsoft.com/office/drawing/2014/main" id="{B9B90DBA-B015-4C7D-8087-2C0057EC2DFA}"/>
              </a:ext>
            </a:extLst>
          </p:cNvPr>
          <p:cNvSpPr txBox="1"/>
          <p:nvPr/>
        </p:nvSpPr>
        <p:spPr>
          <a:xfrm rot="16200000">
            <a:off x="1752124" y="3205455"/>
            <a:ext cx="753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cxnSp>
        <p:nvCxnSpPr>
          <p:cNvPr id="17" name="Straight Connector 16">
            <a:extLst>
              <a:ext uri="{FF2B5EF4-FFF2-40B4-BE49-F238E27FC236}">
                <a16:creationId xmlns:a16="http://schemas.microsoft.com/office/drawing/2014/main" id="{C389B59A-2987-45F0-BFF2-2BEEF32E19BD}"/>
              </a:ext>
            </a:extLst>
          </p:cNvPr>
          <p:cNvCxnSpPr>
            <a:cxnSpLocks/>
          </p:cNvCxnSpPr>
          <p:nvPr/>
        </p:nvCxnSpPr>
        <p:spPr>
          <a:xfrm>
            <a:off x="2759319" y="1516945"/>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9DEDB87B-85FA-412B-8837-0C67DA5A1462}"/>
              </a:ext>
            </a:extLst>
          </p:cNvPr>
          <p:cNvSpPr txBox="1"/>
          <p:nvPr/>
        </p:nvSpPr>
        <p:spPr>
          <a:xfrm>
            <a:off x="2476039" y="1209168"/>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1540</a:t>
            </a:r>
          </a:p>
        </p:txBody>
      </p:sp>
      <p:cxnSp>
        <p:nvCxnSpPr>
          <p:cNvPr id="19" name="Straight Connector 18">
            <a:extLst>
              <a:ext uri="{FF2B5EF4-FFF2-40B4-BE49-F238E27FC236}">
                <a16:creationId xmlns:a16="http://schemas.microsoft.com/office/drawing/2014/main" id="{9C820846-970C-495F-9F96-EC9E4CBDD2DB}"/>
              </a:ext>
            </a:extLst>
          </p:cNvPr>
          <p:cNvCxnSpPr>
            <a:cxnSpLocks/>
          </p:cNvCxnSpPr>
          <p:nvPr/>
        </p:nvCxnSpPr>
        <p:spPr>
          <a:xfrm>
            <a:off x="4097750" y="1517683"/>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09BACE7D-695F-4A2B-9F53-756BCEA8E781}"/>
              </a:ext>
            </a:extLst>
          </p:cNvPr>
          <p:cNvSpPr txBox="1"/>
          <p:nvPr/>
        </p:nvSpPr>
        <p:spPr>
          <a:xfrm>
            <a:off x="3814469" y="1220881"/>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cxnSp>
        <p:nvCxnSpPr>
          <p:cNvPr id="21" name="Straight Connector 20">
            <a:extLst>
              <a:ext uri="{FF2B5EF4-FFF2-40B4-BE49-F238E27FC236}">
                <a16:creationId xmlns:a16="http://schemas.microsoft.com/office/drawing/2014/main" id="{FDD694F7-9A41-476C-AD61-A6E837C09C4D}"/>
              </a:ext>
            </a:extLst>
          </p:cNvPr>
          <p:cNvCxnSpPr>
            <a:cxnSpLocks/>
          </p:cNvCxnSpPr>
          <p:nvPr/>
        </p:nvCxnSpPr>
        <p:spPr>
          <a:xfrm>
            <a:off x="5372292" y="1514065"/>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92BA4DA4-FBD0-4C84-9E51-813F10B3D904}"/>
              </a:ext>
            </a:extLst>
          </p:cNvPr>
          <p:cNvSpPr txBox="1"/>
          <p:nvPr/>
        </p:nvSpPr>
        <p:spPr>
          <a:xfrm>
            <a:off x="4974876" y="1206288"/>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23" name="TextBox 22">
            <a:extLst>
              <a:ext uri="{FF2B5EF4-FFF2-40B4-BE49-F238E27FC236}">
                <a16:creationId xmlns:a16="http://schemas.microsoft.com/office/drawing/2014/main" id="{07399B6B-38FC-4B1A-B946-7D1D7E070D32}"/>
              </a:ext>
            </a:extLst>
          </p:cNvPr>
          <p:cNvSpPr txBox="1"/>
          <p:nvPr/>
        </p:nvSpPr>
        <p:spPr>
          <a:xfrm>
            <a:off x="3656097" y="953645"/>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sp>
        <p:nvSpPr>
          <p:cNvPr id="24" name="TextBox 23">
            <a:extLst>
              <a:ext uri="{FF2B5EF4-FFF2-40B4-BE49-F238E27FC236}">
                <a16:creationId xmlns:a16="http://schemas.microsoft.com/office/drawing/2014/main" id="{F1B22AE5-4164-49B4-B62F-B2F38343EEC1}"/>
              </a:ext>
            </a:extLst>
          </p:cNvPr>
          <p:cNvSpPr txBox="1"/>
          <p:nvPr/>
        </p:nvSpPr>
        <p:spPr>
          <a:xfrm>
            <a:off x="1292173" y="5168368"/>
            <a:ext cx="10810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panose="020F0502020204030204"/>
                <a:ea typeface="+mn-ea"/>
                <a:cs typeface="+mn-cs"/>
              </a:rPr>
              <a:t>Horizon 2</a:t>
            </a:r>
          </a:p>
        </p:txBody>
      </p:sp>
      <p:cxnSp>
        <p:nvCxnSpPr>
          <p:cNvPr id="26" name="Straight Connector 25">
            <a:extLst>
              <a:ext uri="{FF2B5EF4-FFF2-40B4-BE49-F238E27FC236}">
                <a16:creationId xmlns:a16="http://schemas.microsoft.com/office/drawing/2014/main" id="{FD0AD862-5F77-4145-9929-708D4A5F9A47}"/>
              </a:ext>
            </a:extLst>
          </p:cNvPr>
          <p:cNvCxnSpPr>
            <a:cxnSpLocks/>
          </p:cNvCxnSpPr>
          <p:nvPr/>
        </p:nvCxnSpPr>
        <p:spPr>
          <a:xfrm>
            <a:off x="7479612" y="1558736"/>
            <a:ext cx="0" cy="5224509"/>
          </a:xfrm>
          <a:prstGeom prst="line">
            <a:avLst/>
          </a:prstGeom>
          <a:ln/>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A5559AE0-16C7-42A6-AAA2-947FABA07B83}"/>
              </a:ext>
            </a:extLst>
          </p:cNvPr>
          <p:cNvSpPr txBox="1"/>
          <p:nvPr/>
        </p:nvSpPr>
        <p:spPr>
          <a:xfrm>
            <a:off x="7121910" y="1453956"/>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X.5</a:t>
            </a:r>
          </a:p>
        </p:txBody>
      </p:sp>
      <p:sp>
        <p:nvSpPr>
          <p:cNvPr id="28" name="TextBox 27">
            <a:extLst>
              <a:ext uri="{FF2B5EF4-FFF2-40B4-BE49-F238E27FC236}">
                <a16:creationId xmlns:a16="http://schemas.microsoft.com/office/drawing/2014/main" id="{34966B17-1531-42DA-90D6-D1EB6ECEE2CA}"/>
              </a:ext>
            </a:extLst>
          </p:cNvPr>
          <p:cNvSpPr txBox="1"/>
          <p:nvPr/>
        </p:nvSpPr>
        <p:spPr>
          <a:xfrm>
            <a:off x="7102339" y="4299710"/>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X.0</a:t>
            </a:r>
          </a:p>
        </p:txBody>
      </p:sp>
      <p:sp>
        <p:nvSpPr>
          <p:cNvPr id="29" name="TextBox 28">
            <a:extLst>
              <a:ext uri="{FF2B5EF4-FFF2-40B4-BE49-F238E27FC236}">
                <a16:creationId xmlns:a16="http://schemas.microsoft.com/office/drawing/2014/main" id="{A4845B91-1ACA-46FE-97DE-984BA3F6B007}"/>
              </a:ext>
            </a:extLst>
          </p:cNvPr>
          <p:cNvSpPr txBox="1"/>
          <p:nvPr/>
        </p:nvSpPr>
        <p:spPr>
          <a:xfrm>
            <a:off x="7091901" y="656460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X.4</a:t>
            </a:r>
          </a:p>
        </p:txBody>
      </p:sp>
      <p:sp>
        <p:nvSpPr>
          <p:cNvPr id="30" name="TextBox 29">
            <a:extLst>
              <a:ext uri="{FF2B5EF4-FFF2-40B4-BE49-F238E27FC236}">
                <a16:creationId xmlns:a16="http://schemas.microsoft.com/office/drawing/2014/main" id="{6D8413F8-BD5C-43F6-B02D-DC6BB53A81E7}"/>
              </a:ext>
            </a:extLst>
          </p:cNvPr>
          <p:cNvSpPr txBox="1"/>
          <p:nvPr/>
        </p:nvSpPr>
        <p:spPr>
          <a:xfrm rot="16200000">
            <a:off x="6845199" y="3205455"/>
            <a:ext cx="753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cxnSp>
        <p:nvCxnSpPr>
          <p:cNvPr id="31" name="Straight Connector 30">
            <a:extLst>
              <a:ext uri="{FF2B5EF4-FFF2-40B4-BE49-F238E27FC236}">
                <a16:creationId xmlns:a16="http://schemas.microsoft.com/office/drawing/2014/main" id="{1E42074B-CFD1-4AA9-800D-44F5B8F404A3}"/>
              </a:ext>
            </a:extLst>
          </p:cNvPr>
          <p:cNvCxnSpPr>
            <a:cxnSpLocks/>
          </p:cNvCxnSpPr>
          <p:nvPr/>
        </p:nvCxnSpPr>
        <p:spPr>
          <a:xfrm>
            <a:off x="7852394" y="1516945"/>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721B4806-75BC-485F-A955-61FEFC06E062}"/>
              </a:ext>
            </a:extLst>
          </p:cNvPr>
          <p:cNvSpPr txBox="1"/>
          <p:nvPr/>
        </p:nvSpPr>
        <p:spPr>
          <a:xfrm>
            <a:off x="7569114" y="1209168"/>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1540</a:t>
            </a:r>
          </a:p>
        </p:txBody>
      </p:sp>
      <p:cxnSp>
        <p:nvCxnSpPr>
          <p:cNvPr id="33" name="Straight Connector 32">
            <a:extLst>
              <a:ext uri="{FF2B5EF4-FFF2-40B4-BE49-F238E27FC236}">
                <a16:creationId xmlns:a16="http://schemas.microsoft.com/office/drawing/2014/main" id="{68AE3901-DF35-4301-A182-7DA6C2348CDA}"/>
              </a:ext>
            </a:extLst>
          </p:cNvPr>
          <p:cNvCxnSpPr>
            <a:cxnSpLocks/>
          </p:cNvCxnSpPr>
          <p:nvPr/>
        </p:nvCxnSpPr>
        <p:spPr>
          <a:xfrm>
            <a:off x="9190825" y="1517683"/>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86960170-FAC9-4B8A-BF21-7DA8A838F4F9}"/>
              </a:ext>
            </a:extLst>
          </p:cNvPr>
          <p:cNvSpPr txBox="1"/>
          <p:nvPr/>
        </p:nvSpPr>
        <p:spPr>
          <a:xfrm>
            <a:off x="8907544" y="1220881"/>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cxnSp>
        <p:nvCxnSpPr>
          <p:cNvPr id="35" name="Straight Connector 34">
            <a:extLst>
              <a:ext uri="{FF2B5EF4-FFF2-40B4-BE49-F238E27FC236}">
                <a16:creationId xmlns:a16="http://schemas.microsoft.com/office/drawing/2014/main" id="{F1A19313-A8CA-4418-803F-60FAEEFC1F12}"/>
              </a:ext>
            </a:extLst>
          </p:cNvPr>
          <p:cNvCxnSpPr>
            <a:cxnSpLocks/>
          </p:cNvCxnSpPr>
          <p:nvPr/>
        </p:nvCxnSpPr>
        <p:spPr>
          <a:xfrm>
            <a:off x="10465367" y="1514065"/>
            <a:ext cx="0" cy="51862"/>
          </a:xfrm>
          <a:prstGeom prst="line">
            <a:avLst/>
          </a:prstGeom>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F8364626-8FCD-4562-B91A-56254F81FB69}"/>
              </a:ext>
            </a:extLst>
          </p:cNvPr>
          <p:cNvSpPr txBox="1"/>
          <p:nvPr/>
        </p:nvSpPr>
        <p:spPr>
          <a:xfrm>
            <a:off x="10067951" y="1206288"/>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37" name="TextBox 36">
            <a:extLst>
              <a:ext uri="{FF2B5EF4-FFF2-40B4-BE49-F238E27FC236}">
                <a16:creationId xmlns:a16="http://schemas.microsoft.com/office/drawing/2014/main" id="{0C1773B7-DBE1-4C83-BB8D-5B1E6AFD28C6}"/>
              </a:ext>
            </a:extLst>
          </p:cNvPr>
          <p:cNvSpPr txBox="1"/>
          <p:nvPr/>
        </p:nvSpPr>
        <p:spPr>
          <a:xfrm>
            <a:off x="8749172" y="953645"/>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sp>
        <p:nvSpPr>
          <p:cNvPr id="38" name="Rectangle 37">
            <a:extLst>
              <a:ext uri="{FF2B5EF4-FFF2-40B4-BE49-F238E27FC236}">
                <a16:creationId xmlns:a16="http://schemas.microsoft.com/office/drawing/2014/main" id="{DC627713-F236-4686-AFC3-E23F445AAE5C}"/>
              </a:ext>
            </a:extLst>
          </p:cNvPr>
          <p:cNvSpPr/>
          <p:nvPr/>
        </p:nvSpPr>
        <p:spPr>
          <a:xfrm>
            <a:off x="1292173" y="4285328"/>
            <a:ext cx="9456473" cy="2078120"/>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19596CA-9547-4D51-55EF-6950B046E1C5}"/>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3" name="Slide Number Placeholder 2">
            <a:extLst>
              <a:ext uri="{FF2B5EF4-FFF2-40B4-BE49-F238E27FC236}">
                <a16:creationId xmlns:a16="http://schemas.microsoft.com/office/drawing/2014/main" id="{6911085B-6B8A-79B2-BFBC-63FADF037A12}"/>
              </a:ext>
            </a:extLst>
          </p:cNvPr>
          <p:cNvSpPr>
            <a:spLocks noGrp="1"/>
          </p:cNvSpPr>
          <p:nvPr>
            <p:ph type="sldNum" sz="quarter" idx="12"/>
          </p:nvPr>
        </p:nvSpPr>
        <p:spPr/>
        <p:txBody>
          <a:bodyPr/>
          <a:lstStyle/>
          <a:p>
            <a:r>
              <a:rPr lang="en-US"/>
              <a:t>10e-</a:t>
            </a:r>
            <a:fld id="{5F03A2F2-9E55-46DE-BAB4-42987CCF6517}" type="slidenum">
              <a:rPr lang="en-US" smtClean="0"/>
              <a:pPr/>
              <a:t>38</a:t>
            </a:fld>
            <a:endParaRPr lang="en-US" dirty="0"/>
          </a:p>
        </p:txBody>
      </p:sp>
    </p:spTree>
    <p:extLst>
      <p:ext uri="{BB962C8B-B14F-4D97-AF65-F5344CB8AC3E}">
        <p14:creationId xmlns:p14="http://schemas.microsoft.com/office/powerpoint/2010/main" val="332503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 y="21085"/>
            <a:ext cx="9296400" cy="766355"/>
          </a:xfrm>
        </p:spPr>
        <p:txBody>
          <a:bodyPr>
            <a:normAutofit/>
          </a:bodyPr>
          <a:lstStyle/>
          <a:p>
            <a:r>
              <a:rPr lang="en-US" dirty="0">
                <a:effectLst/>
              </a:rPr>
              <a:t>Effect of stretch compensation on AVO</a:t>
            </a:r>
          </a:p>
        </p:txBody>
      </p:sp>
      <p:pic>
        <p:nvPicPr>
          <p:cNvPr id="4" name="Picture 3">
            <a:extLst>
              <a:ext uri="{FF2B5EF4-FFF2-40B4-BE49-F238E27FC236}">
                <a16:creationId xmlns:a16="http://schemas.microsoft.com/office/drawing/2014/main" id="{C3D19F6B-FCD2-44F6-8F0F-CD7510650E67}"/>
              </a:ext>
            </a:extLst>
          </p:cNvPr>
          <p:cNvPicPr>
            <a:picLocks noChangeAspect="1"/>
          </p:cNvPicPr>
          <p:nvPr/>
        </p:nvPicPr>
        <p:blipFill>
          <a:blip r:embed="rId3"/>
          <a:stretch>
            <a:fillRect/>
          </a:stretch>
        </p:blipFill>
        <p:spPr>
          <a:xfrm>
            <a:off x="2617642" y="1829058"/>
            <a:ext cx="4181250" cy="4800694"/>
          </a:xfrm>
          <a:prstGeom prst="rect">
            <a:avLst/>
          </a:prstGeom>
        </p:spPr>
      </p:pic>
      <p:pic>
        <p:nvPicPr>
          <p:cNvPr id="5" name="Picture 4">
            <a:extLst>
              <a:ext uri="{FF2B5EF4-FFF2-40B4-BE49-F238E27FC236}">
                <a16:creationId xmlns:a16="http://schemas.microsoft.com/office/drawing/2014/main" id="{5D783704-5EE5-421B-A717-4399D2439622}"/>
              </a:ext>
            </a:extLst>
          </p:cNvPr>
          <p:cNvPicPr>
            <a:picLocks noChangeAspect="1"/>
          </p:cNvPicPr>
          <p:nvPr/>
        </p:nvPicPr>
        <p:blipFill>
          <a:blip r:embed="rId4"/>
          <a:stretch>
            <a:fillRect/>
          </a:stretch>
        </p:blipFill>
        <p:spPr>
          <a:xfrm>
            <a:off x="7143067" y="1829058"/>
            <a:ext cx="4181250" cy="4800694"/>
          </a:xfrm>
          <a:prstGeom prst="rect">
            <a:avLst/>
          </a:prstGeom>
        </p:spPr>
      </p:pic>
      <p:cxnSp>
        <p:nvCxnSpPr>
          <p:cNvPr id="7" name="Straight Connector 6">
            <a:extLst>
              <a:ext uri="{FF2B5EF4-FFF2-40B4-BE49-F238E27FC236}">
                <a16:creationId xmlns:a16="http://schemas.microsoft.com/office/drawing/2014/main" id="{4DC9A3D3-7305-4DB9-A423-C9B535E58727}"/>
              </a:ext>
            </a:extLst>
          </p:cNvPr>
          <p:cNvCxnSpPr>
            <a:cxnSpLocks/>
          </p:cNvCxnSpPr>
          <p:nvPr/>
        </p:nvCxnSpPr>
        <p:spPr>
          <a:xfrm>
            <a:off x="2617642" y="1829058"/>
            <a:ext cx="0" cy="4800694"/>
          </a:xfrm>
          <a:prstGeom prst="line">
            <a:avLst/>
          </a:prstGeom>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B0ABC084-32CD-4EA5-BA71-365A5338C364}"/>
              </a:ext>
            </a:extLst>
          </p:cNvPr>
          <p:cNvSpPr txBox="1"/>
          <p:nvPr/>
        </p:nvSpPr>
        <p:spPr>
          <a:xfrm>
            <a:off x="2259940" y="1724278"/>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X.0</a:t>
            </a:r>
          </a:p>
        </p:txBody>
      </p:sp>
      <p:sp>
        <p:nvSpPr>
          <p:cNvPr id="9" name="TextBox 8">
            <a:extLst>
              <a:ext uri="{FF2B5EF4-FFF2-40B4-BE49-F238E27FC236}">
                <a16:creationId xmlns:a16="http://schemas.microsoft.com/office/drawing/2014/main" id="{185CA7AE-B3B7-4900-962F-F91A9BF7FF58}"/>
              </a:ext>
            </a:extLst>
          </p:cNvPr>
          <p:cNvSpPr txBox="1"/>
          <p:nvPr/>
        </p:nvSpPr>
        <p:spPr>
          <a:xfrm>
            <a:off x="2206305" y="6453775"/>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X.3</a:t>
            </a:r>
          </a:p>
        </p:txBody>
      </p:sp>
      <p:sp>
        <p:nvSpPr>
          <p:cNvPr id="10" name="TextBox 9">
            <a:extLst>
              <a:ext uri="{FF2B5EF4-FFF2-40B4-BE49-F238E27FC236}">
                <a16:creationId xmlns:a16="http://schemas.microsoft.com/office/drawing/2014/main" id="{EEB20526-8230-48F7-8093-860B7A1689AD}"/>
              </a:ext>
            </a:extLst>
          </p:cNvPr>
          <p:cNvSpPr txBox="1"/>
          <p:nvPr/>
        </p:nvSpPr>
        <p:spPr>
          <a:xfrm rot="16200000">
            <a:off x="1983229" y="3475777"/>
            <a:ext cx="753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sp>
        <p:nvSpPr>
          <p:cNvPr id="11" name="TextBox 10">
            <a:extLst>
              <a:ext uri="{FF2B5EF4-FFF2-40B4-BE49-F238E27FC236}">
                <a16:creationId xmlns:a16="http://schemas.microsoft.com/office/drawing/2014/main" id="{21D2D589-A021-431F-BEC6-35D1090C9853}"/>
              </a:ext>
            </a:extLst>
          </p:cNvPr>
          <p:cNvSpPr txBox="1"/>
          <p:nvPr/>
        </p:nvSpPr>
        <p:spPr>
          <a:xfrm>
            <a:off x="2707144" y="1479490"/>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1540</a:t>
            </a:r>
          </a:p>
        </p:txBody>
      </p:sp>
      <p:sp>
        <p:nvSpPr>
          <p:cNvPr id="12" name="TextBox 11">
            <a:extLst>
              <a:ext uri="{FF2B5EF4-FFF2-40B4-BE49-F238E27FC236}">
                <a16:creationId xmlns:a16="http://schemas.microsoft.com/office/drawing/2014/main" id="{471BA946-A5D6-4561-9255-EC964F683E40}"/>
              </a:ext>
            </a:extLst>
          </p:cNvPr>
          <p:cNvSpPr txBox="1"/>
          <p:nvPr/>
        </p:nvSpPr>
        <p:spPr>
          <a:xfrm>
            <a:off x="4541566" y="1479489"/>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sp>
        <p:nvSpPr>
          <p:cNvPr id="13" name="TextBox 12">
            <a:extLst>
              <a:ext uri="{FF2B5EF4-FFF2-40B4-BE49-F238E27FC236}">
                <a16:creationId xmlns:a16="http://schemas.microsoft.com/office/drawing/2014/main" id="{0DB521CA-ECC1-4600-9B55-A953D3B25293}"/>
              </a:ext>
            </a:extLst>
          </p:cNvPr>
          <p:cNvSpPr txBox="1"/>
          <p:nvPr/>
        </p:nvSpPr>
        <p:spPr>
          <a:xfrm>
            <a:off x="6240008" y="1479489"/>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14" name="TextBox 13">
            <a:extLst>
              <a:ext uri="{FF2B5EF4-FFF2-40B4-BE49-F238E27FC236}">
                <a16:creationId xmlns:a16="http://schemas.microsoft.com/office/drawing/2014/main" id="{C59D64A3-80D3-47BB-BEDC-C6F527BA05FC}"/>
              </a:ext>
            </a:extLst>
          </p:cNvPr>
          <p:cNvSpPr txBox="1"/>
          <p:nvPr/>
        </p:nvSpPr>
        <p:spPr>
          <a:xfrm>
            <a:off x="4541566" y="1194888"/>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sp>
        <p:nvSpPr>
          <p:cNvPr id="17" name="Arrow: Right 18">
            <a:extLst>
              <a:ext uri="{FF2B5EF4-FFF2-40B4-BE49-F238E27FC236}">
                <a16:creationId xmlns:a16="http://schemas.microsoft.com/office/drawing/2014/main" id="{D90E9825-BFFE-4B98-8337-0D8632DB1CFA}"/>
              </a:ext>
            </a:extLst>
          </p:cNvPr>
          <p:cNvSpPr/>
          <p:nvPr/>
        </p:nvSpPr>
        <p:spPr>
          <a:xfrm rot="1894171">
            <a:off x="4200504" y="2463078"/>
            <a:ext cx="952490" cy="39501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9">
            <a:extLst>
              <a:ext uri="{FF2B5EF4-FFF2-40B4-BE49-F238E27FC236}">
                <a16:creationId xmlns:a16="http://schemas.microsoft.com/office/drawing/2014/main" id="{DFB51488-C2E7-4028-93E3-4C064FE79E4D}"/>
              </a:ext>
            </a:extLst>
          </p:cNvPr>
          <p:cNvSpPr/>
          <p:nvPr/>
        </p:nvSpPr>
        <p:spPr>
          <a:xfrm rot="1894171">
            <a:off x="9039146" y="2480785"/>
            <a:ext cx="952490" cy="39501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20">
            <a:extLst>
              <a:ext uri="{FF2B5EF4-FFF2-40B4-BE49-F238E27FC236}">
                <a16:creationId xmlns:a16="http://schemas.microsoft.com/office/drawing/2014/main" id="{DB49B05D-D296-4A10-BB51-C05EFD8E2837}"/>
              </a:ext>
            </a:extLst>
          </p:cNvPr>
          <p:cNvSpPr/>
          <p:nvPr/>
        </p:nvSpPr>
        <p:spPr>
          <a:xfrm rot="1894171">
            <a:off x="4380115" y="3014549"/>
            <a:ext cx="952490" cy="3950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Right 21">
            <a:extLst>
              <a:ext uri="{FF2B5EF4-FFF2-40B4-BE49-F238E27FC236}">
                <a16:creationId xmlns:a16="http://schemas.microsoft.com/office/drawing/2014/main" id="{CBF8A72D-E453-47C3-9668-4110E59A541D}"/>
              </a:ext>
            </a:extLst>
          </p:cNvPr>
          <p:cNvSpPr/>
          <p:nvPr/>
        </p:nvSpPr>
        <p:spPr>
          <a:xfrm rot="1894171">
            <a:off x="8919197" y="2948366"/>
            <a:ext cx="952490" cy="3950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2E71C962-66BC-4005-8102-1A9D3298444F}"/>
              </a:ext>
            </a:extLst>
          </p:cNvPr>
          <p:cNvCxnSpPr>
            <a:cxnSpLocks/>
          </p:cNvCxnSpPr>
          <p:nvPr/>
        </p:nvCxnSpPr>
        <p:spPr>
          <a:xfrm>
            <a:off x="7176165" y="1825786"/>
            <a:ext cx="0" cy="4800694"/>
          </a:xfrm>
          <a:prstGeom prst="line">
            <a:avLst/>
          </a:prstGeom>
          <a:ln/>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B4AF0D5B-0D14-4FF6-9099-FBCFC0D7A4BA}"/>
              </a:ext>
            </a:extLst>
          </p:cNvPr>
          <p:cNvSpPr txBox="1"/>
          <p:nvPr/>
        </p:nvSpPr>
        <p:spPr>
          <a:xfrm>
            <a:off x="7265667" y="1476218"/>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1540</a:t>
            </a:r>
          </a:p>
        </p:txBody>
      </p:sp>
      <p:sp>
        <p:nvSpPr>
          <p:cNvPr id="28" name="TextBox 27">
            <a:extLst>
              <a:ext uri="{FF2B5EF4-FFF2-40B4-BE49-F238E27FC236}">
                <a16:creationId xmlns:a16="http://schemas.microsoft.com/office/drawing/2014/main" id="{76E1D9FB-F273-4FF7-AAB9-57A05B7206CE}"/>
              </a:ext>
            </a:extLst>
          </p:cNvPr>
          <p:cNvSpPr txBox="1"/>
          <p:nvPr/>
        </p:nvSpPr>
        <p:spPr>
          <a:xfrm>
            <a:off x="9100089" y="1476217"/>
            <a:ext cx="5665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6820</a:t>
            </a:r>
          </a:p>
        </p:txBody>
      </p:sp>
      <p:sp>
        <p:nvSpPr>
          <p:cNvPr id="29" name="TextBox 28">
            <a:extLst>
              <a:ext uri="{FF2B5EF4-FFF2-40B4-BE49-F238E27FC236}">
                <a16:creationId xmlns:a16="http://schemas.microsoft.com/office/drawing/2014/main" id="{E89EB15E-6F45-407E-B499-11F29EAA1B54}"/>
              </a:ext>
            </a:extLst>
          </p:cNvPr>
          <p:cNvSpPr txBox="1"/>
          <p:nvPr/>
        </p:nvSpPr>
        <p:spPr>
          <a:xfrm>
            <a:off x="10798531" y="1476217"/>
            <a:ext cx="680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10340</a:t>
            </a:r>
          </a:p>
        </p:txBody>
      </p:sp>
      <p:sp>
        <p:nvSpPr>
          <p:cNvPr id="30" name="TextBox 29">
            <a:extLst>
              <a:ext uri="{FF2B5EF4-FFF2-40B4-BE49-F238E27FC236}">
                <a16:creationId xmlns:a16="http://schemas.microsoft.com/office/drawing/2014/main" id="{19FE5A22-5111-4CB5-AC5F-919987977F11}"/>
              </a:ext>
            </a:extLst>
          </p:cNvPr>
          <p:cNvSpPr txBox="1"/>
          <p:nvPr/>
        </p:nvSpPr>
        <p:spPr>
          <a:xfrm>
            <a:off x="9100089" y="1191616"/>
            <a:ext cx="1118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Offset, ft</a:t>
            </a:r>
          </a:p>
        </p:txBody>
      </p:sp>
      <p:sp>
        <p:nvSpPr>
          <p:cNvPr id="31" name="TextBox 30">
            <a:extLst>
              <a:ext uri="{FF2B5EF4-FFF2-40B4-BE49-F238E27FC236}">
                <a16:creationId xmlns:a16="http://schemas.microsoft.com/office/drawing/2014/main" id="{F1ACBCCA-78AE-46B3-B63E-0868D1A64D6E}"/>
              </a:ext>
            </a:extLst>
          </p:cNvPr>
          <p:cNvSpPr txBox="1"/>
          <p:nvPr/>
        </p:nvSpPr>
        <p:spPr>
          <a:xfrm>
            <a:off x="4375067" y="711458"/>
            <a:ext cx="962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Original</a:t>
            </a:r>
          </a:p>
        </p:txBody>
      </p:sp>
      <p:sp>
        <p:nvSpPr>
          <p:cNvPr id="32" name="TextBox 31">
            <a:extLst>
              <a:ext uri="{FF2B5EF4-FFF2-40B4-BE49-F238E27FC236}">
                <a16:creationId xmlns:a16="http://schemas.microsoft.com/office/drawing/2014/main" id="{04A38E5A-8539-4E12-ABC2-82725E43DCDC}"/>
              </a:ext>
            </a:extLst>
          </p:cNvPr>
          <p:cNvSpPr txBox="1"/>
          <p:nvPr/>
        </p:nvSpPr>
        <p:spPr>
          <a:xfrm>
            <a:off x="8367230" y="713052"/>
            <a:ext cx="25988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After stretch correction</a:t>
            </a:r>
          </a:p>
        </p:txBody>
      </p:sp>
      <p:sp>
        <p:nvSpPr>
          <p:cNvPr id="33" name="TextBox 32">
            <a:extLst>
              <a:ext uri="{FF2B5EF4-FFF2-40B4-BE49-F238E27FC236}">
                <a16:creationId xmlns:a16="http://schemas.microsoft.com/office/drawing/2014/main" id="{600479B2-7BA8-453D-952C-208D503C665F}"/>
              </a:ext>
            </a:extLst>
          </p:cNvPr>
          <p:cNvSpPr txBox="1"/>
          <p:nvPr/>
        </p:nvSpPr>
        <p:spPr>
          <a:xfrm>
            <a:off x="1446710" y="5387466"/>
            <a:ext cx="115438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Horizon 3</a:t>
            </a:r>
          </a:p>
        </p:txBody>
      </p:sp>
      <p:sp>
        <p:nvSpPr>
          <p:cNvPr id="34" name="TextBox 33">
            <a:extLst>
              <a:ext uri="{FF2B5EF4-FFF2-40B4-BE49-F238E27FC236}">
                <a16:creationId xmlns:a16="http://schemas.microsoft.com/office/drawing/2014/main" id="{E9E552A6-3D64-452B-87C0-C133A51AC079}"/>
              </a:ext>
            </a:extLst>
          </p:cNvPr>
          <p:cNvSpPr txBox="1"/>
          <p:nvPr/>
        </p:nvSpPr>
        <p:spPr>
          <a:xfrm>
            <a:off x="1504454" y="2475920"/>
            <a:ext cx="109663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Horizon 1</a:t>
            </a:r>
          </a:p>
        </p:txBody>
      </p:sp>
      <p:sp>
        <p:nvSpPr>
          <p:cNvPr id="35" name="TextBox 34">
            <a:extLst>
              <a:ext uri="{FF2B5EF4-FFF2-40B4-BE49-F238E27FC236}">
                <a16:creationId xmlns:a16="http://schemas.microsoft.com/office/drawing/2014/main" id="{F1B22AE5-4164-49B4-B62F-B2F38343EEC1}"/>
              </a:ext>
            </a:extLst>
          </p:cNvPr>
          <p:cNvSpPr txBox="1"/>
          <p:nvPr/>
        </p:nvSpPr>
        <p:spPr>
          <a:xfrm>
            <a:off x="1520067" y="4076766"/>
            <a:ext cx="10810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panose="020F0502020204030204"/>
                <a:ea typeface="+mn-ea"/>
                <a:cs typeface="+mn-cs"/>
              </a:rPr>
              <a:t>Horizon 2</a:t>
            </a:r>
          </a:p>
        </p:txBody>
      </p:sp>
      <p:sp>
        <p:nvSpPr>
          <p:cNvPr id="6" name="TextBox 5">
            <a:extLst>
              <a:ext uri="{FF2B5EF4-FFF2-40B4-BE49-F238E27FC236}">
                <a16:creationId xmlns:a16="http://schemas.microsoft.com/office/drawing/2014/main" id="{BE71803E-32BB-CBD4-3F39-32CC91E8EC6D}"/>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3" name="Slide Number Placeholder 2">
            <a:extLst>
              <a:ext uri="{FF2B5EF4-FFF2-40B4-BE49-F238E27FC236}">
                <a16:creationId xmlns:a16="http://schemas.microsoft.com/office/drawing/2014/main" id="{E52E03A1-E4FB-F66D-849E-21BEC658022D}"/>
              </a:ext>
            </a:extLst>
          </p:cNvPr>
          <p:cNvSpPr>
            <a:spLocks noGrp="1"/>
          </p:cNvSpPr>
          <p:nvPr>
            <p:ph type="sldNum" sz="quarter" idx="12"/>
          </p:nvPr>
        </p:nvSpPr>
        <p:spPr/>
        <p:txBody>
          <a:bodyPr/>
          <a:lstStyle/>
          <a:p>
            <a:r>
              <a:rPr lang="en-US"/>
              <a:t>10e-</a:t>
            </a:r>
            <a:fld id="{5F03A2F2-9E55-46DE-BAB4-42987CCF6517}" type="slidenum">
              <a:rPr lang="en-US" smtClean="0"/>
              <a:pPr/>
              <a:t>39</a:t>
            </a:fld>
            <a:endParaRPr lang="en-US" dirty="0"/>
          </a:p>
        </p:txBody>
      </p:sp>
    </p:spTree>
    <p:extLst>
      <p:ext uri="{BB962C8B-B14F-4D97-AF65-F5344CB8AC3E}">
        <p14:creationId xmlns:p14="http://schemas.microsoft.com/office/powerpoint/2010/main" val="20847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p:cNvSpPr/>
          <p:nvPr/>
        </p:nvSpPr>
        <p:spPr>
          <a:xfrm>
            <a:off x="6296736" y="219299"/>
            <a:ext cx="1752600" cy="934647"/>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Migrated gathers</a:t>
            </a:r>
          </a:p>
        </p:txBody>
      </p:sp>
      <p:sp>
        <p:nvSpPr>
          <p:cNvPr id="6" name="Flowchart: Magnetic Disk 5"/>
          <p:cNvSpPr/>
          <p:nvPr/>
        </p:nvSpPr>
        <p:spPr>
          <a:xfrm>
            <a:off x="8458200" y="228601"/>
            <a:ext cx="1752600" cy="934647"/>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Migration velocities</a:t>
            </a:r>
          </a:p>
        </p:txBody>
      </p:sp>
      <p:sp>
        <p:nvSpPr>
          <p:cNvPr id="7" name="Rectangle: Rounded Corners 6"/>
          <p:cNvSpPr/>
          <p:nvPr/>
        </p:nvSpPr>
        <p:spPr>
          <a:xfrm>
            <a:off x="7210863" y="1539138"/>
            <a:ext cx="1940379" cy="438543"/>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Inverse NMO</a:t>
            </a:r>
          </a:p>
        </p:txBody>
      </p:sp>
      <p:sp>
        <p:nvSpPr>
          <p:cNvPr id="8" name="Rectangle: Rounded Corners 7"/>
          <p:cNvSpPr/>
          <p:nvPr/>
        </p:nvSpPr>
        <p:spPr>
          <a:xfrm>
            <a:off x="9794421" y="4191000"/>
            <a:ext cx="1940379" cy="448950"/>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Repick velocities</a:t>
            </a:r>
          </a:p>
        </p:txBody>
      </p:sp>
      <p:sp>
        <p:nvSpPr>
          <p:cNvPr id="9" name="Rectangle: Rounded Corners 8"/>
          <p:cNvSpPr/>
          <p:nvPr/>
        </p:nvSpPr>
        <p:spPr>
          <a:xfrm>
            <a:off x="6858000" y="4191001"/>
            <a:ext cx="2667000" cy="438543"/>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(nonstretch) NMO</a:t>
            </a:r>
          </a:p>
        </p:txBody>
      </p:sp>
      <p:sp>
        <p:nvSpPr>
          <p:cNvPr id="10" name="Rectangle: Rounded Corners 9"/>
          <p:cNvSpPr/>
          <p:nvPr/>
        </p:nvSpPr>
        <p:spPr>
          <a:xfrm>
            <a:off x="7232547" y="4876801"/>
            <a:ext cx="1940379" cy="438543"/>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Stack</a:t>
            </a:r>
          </a:p>
        </p:txBody>
      </p:sp>
      <p:sp>
        <p:nvSpPr>
          <p:cNvPr id="11" name="Flowchart: Magnetic Disk 10"/>
          <p:cNvSpPr/>
          <p:nvPr/>
        </p:nvSpPr>
        <p:spPr>
          <a:xfrm>
            <a:off x="7326435" y="5523697"/>
            <a:ext cx="1752600" cy="934647"/>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Improved data</a:t>
            </a:r>
          </a:p>
        </p:txBody>
      </p:sp>
      <p:cxnSp>
        <p:nvCxnSpPr>
          <p:cNvPr id="13" name="Connector: Elbow 12"/>
          <p:cNvCxnSpPr>
            <a:cxnSpLocks/>
            <a:stCxn id="5" idx="3"/>
            <a:endCxn id="7" idx="0"/>
          </p:cNvCxnSpPr>
          <p:nvPr/>
        </p:nvCxnSpPr>
        <p:spPr>
          <a:xfrm rot="16200000" flipH="1">
            <a:off x="7484448" y="842533"/>
            <a:ext cx="385192" cy="1008016"/>
          </a:xfrm>
          <a:prstGeom prst="bentConnector3">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p:cNvCxnSpPr>
            <a:cxnSpLocks/>
            <a:stCxn id="6" idx="3"/>
            <a:endCxn id="7" idx="0"/>
          </p:cNvCxnSpPr>
          <p:nvPr/>
        </p:nvCxnSpPr>
        <p:spPr>
          <a:xfrm rot="5400000">
            <a:off x="8569831" y="774468"/>
            <a:ext cx="375890" cy="1153448"/>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00" idx="4"/>
            <a:endCxn id="66" idx="1"/>
          </p:cNvCxnSpPr>
          <p:nvPr/>
        </p:nvCxnSpPr>
        <p:spPr>
          <a:xfrm>
            <a:off x="9057351" y="2656877"/>
            <a:ext cx="737070" cy="293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10" idx="2"/>
            <a:endCxn id="11" idx="1"/>
          </p:cNvCxnSpPr>
          <p:nvPr/>
        </p:nvCxnSpPr>
        <p:spPr>
          <a:xfrm flipH="1">
            <a:off x="8202736" y="5315344"/>
            <a:ext cx="1" cy="20835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9" idx="2"/>
            <a:endCxn id="10" idx="0"/>
          </p:cNvCxnSpPr>
          <p:nvPr/>
        </p:nvCxnSpPr>
        <p:spPr>
          <a:xfrm>
            <a:off x="8191500" y="4629544"/>
            <a:ext cx="11236" cy="2472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66" idx="2"/>
            <a:endCxn id="79" idx="1"/>
          </p:cNvCxnSpPr>
          <p:nvPr/>
        </p:nvCxnSpPr>
        <p:spPr>
          <a:xfrm flipH="1">
            <a:off x="10764611" y="2879082"/>
            <a:ext cx="1" cy="16891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Flowchart: Magnetic Disk 45"/>
          <p:cNvSpPr/>
          <p:nvPr/>
        </p:nvSpPr>
        <p:spPr>
          <a:xfrm>
            <a:off x="2303690" y="871155"/>
            <a:ext cx="1752600" cy="934647"/>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Migrated gathers</a:t>
            </a:r>
          </a:p>
        </p:txBody>
      </p:sp>
      <p:sp>
        <p:nvSpPr>
          <p:cNvPr id="47" name="Rectangle: Rounded Corners 46"/>
          <p:cNvSpPr/>
          <p:nvPr/>
        </p:nvSpPr>
        <p:spPr>
          <a:xfrm>
            <a:off x="2209801" y="2089438"/>
            <a:ext cx="1940379" cy="438543"/>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Trim statics</a:t>
            </a:r>
          </a:p>
        </p:txBody>
      </p:sp>
      <p:sp>
        <p:nvSpPr>
          <p:cNvPr id="48" name="Flowchart: Magnetic Disk 47"/>
          <p:cNvSpPr/>
          <p:nvPr/>
        </p:nvSpPr>
        <p:spPr>
          <a:xfrm>
            <a:off x="2297408" y="2799154"/>
            <a:ext cx="1752600" cy="934647"/>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Improved data</a:t>
            </a:r>
          </a:p>
        </p:txBody>
      </p:sp>
      <p:cxnSp>
        <p:nvCxnSpPr>
          <p:cNvPr id="49" name="Straight Arrow Connector 48"/>
          <p:cNvCxnSpPr>
            <a:cxnSpLocks/>
            <a:stCxn id="46" idx="3"/>
            <a:endCxn id="47" idx="0"/>
          </p:cNvCxnSpPr>
          <p:nvPr/>
        </p:nvCxnSpPr>
        <p:spPr>
          <a:xfrm>
            <a:off x="3179990" y="1805801"/>
            <a:ext cx="0" cy="28363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cxnSpLocks/>
            <a:stCxn id="47" idx="2"/>
            <a:endCxn id="48" idx="1"/>
          </p:cNvCxnSpPr>
          <p:nvPr/>
        </p:nvCxnSpPr>
        <p:spPr>
          <a:xfrm flipH="1">
            <a:off x="3173708" y="2527981"/>
            <a:ext cx="6282" cy="27117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Title 1"/>
          <p:cNvSpPr>
            <a:spLocks noGrp="1"/>
          </p:cNvSpPr>
          <p:nvPr>
            <p:ph type="title"/>
          </p:nvPr>
        </p:nvSpPr>
        <p:spPr>
          <a:xfrm>
            <a:off x="11424" y="-14744"/>
            <a:ext cx="10969943" cy="530165"/>
          </a:xfrm>
        </p:spPr>
        <p:txBody>
          <a:bodyPr>
            <a:noAutofit/>
          </a:bodyPr>
          <a:lstStyle/>
          <a:p>
            <a:pPr algn="l"/>
            <a:r>
              <a:rPr lang="en-US" dirty="0">
                <a:effectLst/>
              </a:rPr>
              <a:t>Residual velocity analysis</a:t>
            </a:r>
          </a:p>
        </p:txBody>
      </p:sp>
      <p:sp>
        <p:nvSpPr>
          <p:cNvPr id="66" name="Rectangle: Rounded Corners 65"/>
          <p:cNvSpPr/>
          <p:nvPr/>
        </p:nvSpPr>
        <p:spPr>
          <a:xfrm>
            <a:off x="9794422" y="2440540"/>
            <a:ext cx="1940379" cy="438543"/>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Velocity scan</a:t>
            </a:r>
          </a:p>
        </p:txBody>
      </p:sp>
      <p:sp>
        <p:nvSpPr>
          <p:cNvPr id="79" name="Flowchart: Magnetic Disk 78"/>
          <p:cNvSpPr/>
          <p:nvPr/>
        </p:nvSpPr>
        <p:spPr>
          <a:xfrm>
            <a:off x="9888310" y="3048001"/>
            <a:ext cx="1752600" cy="934647"/>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Semblance panels</a:t>
            </a:r>
          </a:p>
        </p:txBody>
      </p:sp>
      <p:cxnSp>
        <p:nvCxnSpPr>
          <p:cNvPr id="86" name="Straight Arrow Connector 85"/>
          <p:cNvCxnSpPr>
            <a:cxnSpLocks/>
            <a:stCxn id="79" idx="3"/>
            <a:endCxn id="8" idx="0"/>
          </p:cNvCxnSpPr>
          <p:nvPr/>
        </p:nvCxnSpPr>
        <p:spPr>
          <a:xfrm>
            <a:off x="10764610" y="3982648"/>
            <a:ext cx="0" cy="20835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cxnSpLocks/>
            <a:stCxn id="100" idx="3"/>
            <a:endCxn id="9" idx="0"/>
          </p:cNvCxnSpPr>
          <p:nvPr/>
        </p:nvCxnSpPr>
        <p:spPr>
          <a:xfrm>
            <a:off x="8181052" y="3124200"/>
            <a:ext cx="10449" cy="10668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0" name="Flowchart: Magnetic Disk 99"/>
          <p:cNvSpPr/>
          <p:nvPr/>
        </p:nvSpPr>
        <p:spPr>
          <a:xfrm>
            <a:off x="7304751" y="2189554"/>
            <a:ext cx="1752600" cy="934647"/>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000" dirty="0">
                <a:solidFill>
                  <a:prstClr val="black"/>
                </a:solidFill>
              </a:rPr>
              <a:t>Uncorrected gathers</a:t>
            </a:r>
          </a:p>
        </p:txBody>
      </p:sp>
      <p:cxnSp>
        <p:nvCxnSpPr>
          <p:cNvPr id="102" name="Straight Arrow Connector 101"/>
          <p:cNvCxnSpPr>
            <a:cxnSpLocks/>
            <a:stCxn id="8" idx="1"/>
            <a:endCxn id="9" idx="3"/>
          </p:cNvCxnSpPr>
          <p:nvPr/>
        </p:nvCxnSpPr>
        <p:spPr>
          <a:xfrm flipH="1" flipV="1">
            <a:off x="9525000" y="4410273"/>
            <a:ext cx="269420" cy="520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cxnSpLocks/>
            <a:stCxn id="7" idx="2"/>
            <a:endCxn id="100" idx="1"/>
          </p:cNvCxnSpPr>
          <p:nvPr/>
        </p:nvCxnSpPr>
        <p:spPr>
          <a:xfrm flipH="1">
            <a:off x="8181052" y="1977681"/>
            <a:ext cx="1" cy="21187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2">
            <a:extLst>
              <a:ext uri="{FF2B5EF4-FFF2-40B4-BE49-F238E27FC236}">
                <a16:creationId xmlns:a16="http://schemas.microsoft.com/office/drawing/2014/main" id="{90112366-4288-4B54-AAAD-F553E6635DCA}"/>
              </a:ext>
            </a:extLst>
          </p:cNvPr>
          <p:cNvSpPr txBox="1">
            <a:spLocks noChangeArrowheads="1"/>
          </p:cNvSpPr>
          <p:nvPr/>
        </p:nvSpPr>
        <p:spPr bwMode="auto">
          <a:xfrm>
            <a:off x="10366882" y="6457890"/>
            <a:ext cx="1805302"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2000" dirty="0">
                <a:solidFill>
                  <a:srgbClr val="808080"/>
                </a:solidFill>
                <a:latin typeface="+mn-lt"/>
              </a:rPr>
              <a:t>(Marfurt, 2018)</a:t>
            </a:r>
          </a:p>
        </p:txBody>
      </p:sp>
      <p:sp>
        <p:nvSpPr>
          <p:cNvPr id="2" name="Slide Number Placeholder 1">
            <a:extLst>
              <a:ext uri="{FF2B5EF4-FFF2-40B4-BE49-F238E27FC236}">
                <a16:creationId xmlns:a16="http://schemas.microsoft.com/office/drawing/2014/main" id="{3D1455B4-04D6-E0C5-C775-5A7A2CB7B99D}"/>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4</a:t>
            </a:fld>
            <a:endParaRPr lang="en-US" dirty="0">
              <a:solidFill>
                <a:schemeClr val="tx1"/>
              </a:solidFill>
            </a:endParaRPr>
          </a:p>
        </p:txBody>
      </p:sp>
    </p:spTree>
    <p:extLst>
      <p:ext uri="{BB962C8B-B14F-4D97-AF65-F5344CB8AC3E}">
        <p14:creationId xmlns:p14="http://schemas.microsoft.com/office/powerpoint/2010/main" val="3047650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38"/>
            <a:ext cx="8677922" cy="766354"/>
          </a:xfrm>
        </p:spPr>
        <p:txBody>
          <a:bodyPr/>
          <a:lstStyle/>
          <a:p>
            <a:r>
              <a:rPr lang="en-US" dirty="0"/>
              <a:t>Stretch compensation causing changes to AVO</a:t>
            </a:r>
          </a:p>
        </p:txBody>
      </p:sp>
      <p:sp>
        <p:nvSpPr>
          <p:cNvPr id="72" name="TextBox 71"/>
          <p:cNvSpPr txBox="1"/>
          <p:nvPr/>
        </p:nvSpPr>
        <p:spPr>
          <a:xfrm>
            <a:off x="3906716" y="1281395"/>
            <a:ext cx="2353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Stretch compensated</a:t>
            </a:r>
          </a:p>
        </p:txBody>
      </p:sp>
      <p:sp>
        <p:nvSpPr>
          <p:cNvPr id="73" name="TextBox 72"/>
          <p:cNvSpPr txBox="1"/>
          <p:nvPr/>
        </p:nvSpPr>
        <p:spPr>
          <a:xfrm>
            <a:off x="1928446" y="1281395"/>
            <a:ext cx="16617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Original gather</a:t>
            </a:r>
          </a:p>
        </p:txBody>
      </p:sp>
      <p:pic>
        <p:nvPicPr>
          <p:cNvPr id="141" name="Picture 140"/>
          <p:cNvPicPr>
            <a:picLocks noChangeAspect="1"/>
          </p:cNvPicPr>
          <p:nvPr/>
        </p:nvPicPr>
        <p:blipFill>
          <a:blip r:embed="rId3"/>
          <a:stretch>
            <a:fillRect/>
          </a:stretch>
        </p:blipFill>
        <p:spPr>
          <a:xfrm>
            <a:off x="1450502" y="1638821"/>
            <a:ext cx="10541173" cy="4919898"/>
          </a:xfrm>
          <a:prstGeom prst="rect">
            <a:avLst/>
          </a:prstGeom>
        </p:spPr>
      </p:pic>
      <p:sp>
        <p:nvSpPr>
          <p:cNvPr id="142" name="TextBox 141"/>
          <p:cNvSpPr txBox="1"/>
          <p:nvPr/>
        </p:nvSpPr>
        <p:spPr>
          <a:xfrm>
            <a:off x="1485900" y="3701562"/>
            <a:ext cx="80010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143" name="TextBox 142"/>
          <p:cNvSpPr txBox="1"/>
          <p:nvPr/>
        </p:nvSpPr>
        <p:spPr>
          <a:xfrm>
            <a:off x="1528396" y="4724432"/>
            <a:ext cx="80010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144" name="TextBox 143"/>
          <p:cNvSpPr txBox="1"/>
          <p:nvPr/>
        </p:nvSpPr>
        <p:spPr>
          <a:xfrm>
            <a:off x="1528396" y="5620165"/>
            <a:ext cx="80010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sp>
        <p:nvSpPr>
          <p:cNvPr id="145" name="TextBox 144"/>
          <p:cNvSpPr txBox="1"/>
          <p:nvPr/>
        </p:nvSpPr>
        <p:spPr>
          <a:xfrm>
            <a:off x="3739661" y="3688955"/>
            <a:ext cx="80010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146" name="TextBox 145"/>
          <p:cNvSpPr txBox="1"/>
          <p:nvPr/>
        </p:nvSpPr>
        <p:spPr>
          <a:xfrm>
            <a:off x="3739660" y="4727395"/>
            <a:ext cx="83233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147" name="TextBox 146"/>
          <p:cNvSpPr txBox="1"/>
          <p:nvPr/>
        </p:nvSpPr>
        <p:spPr>
          <a:xfrm>
            <a:off x="3739660" y="5649010"/>
            <a:ext cx="80010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sp>
        <p:nvSpPr>
          <p:cNvPr id="3" name="TextBox 2"/>
          <p:cNvSpPr txBox="1"/>
          <p:nvPr/>
        </p:nvSpPr>
        <p:spPr>
          <a:xfrm>
            <a:off x="1885950" y="2119599"/>
            <a:ext cx="42203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X.9</a:t>
            </a:r>
          </a:p>
        </p:txBody>
      </p:sp>
      <p:sp>
        <p:nvSpPr>
          <p:cNvPr id="13" name="TextBox 12"/>
          <p:cNvSpPr txBox="1"/>
          <p:nvPr/>
        </p:nvSpPr>
        <p:spPr>
          <a:xfrm>
            <a:off x="1885950" y="4209393"/>
            <a:ext cx="42203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X.1</a:t>
            </a:r>
          </a:p>
        </p:txBody>
      </p:sp>
      <p:sp>
        <p:nvSpPr>
          <p:cNvPr id="14" name="TextBox 13"/>
          <p:cNvSpPr txBox="1"/>
          <p:nvPr/>
        </p:nvSpPr>
        <p:spPr>
          <a:xfrm>
            <a:off x="1793631" y="6160687"/>
            <a:ext cx="53486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X.29</a:t>
            </a:r>
          </a:p>
        </p:txBody>
      </p:sp>
      <p:sp>
        <p:nvSpPr>
          <p:cNvPr id="15" name="TextBox 14"/>
          <p:cNvSpPr txBox="1"/>
          <p:nvPr/>
        </p:nvSpPr>
        <p:spPr>
          <a:xfrm>
            <a:off x="4037134" y="2165766"/>
            <a:ext cx="53486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4042262" y="4208175"/>
            <a:ext cx="53486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4007092" y="6156841"/>
            <a:ext cx="53486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rot="5400000">
            <a:off x="4112579" y="3010205"/>
            <a:ext cx="53486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1482FA-B40E-5190-FD02-CC1E155FFEF9}"/>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4" name="Slide Number Placeholder 3">
            <a:extLst>
              <a:ext uri="{FF2B5EF4-FFF2-40B4-BE49-F238E27FC236}">
                <a16:creationId xmlns:a16="http://schemas.microsoft.com/office/drawing/2014/main" id="{6B95A12A-6C41-210E-3FE6-214C036F58CC}"/>
              </a:ext>
            </a:extLst>
          </p:cNvPr>
          <p:cNvSpPr>
            <a:spLocks noGrp="1"/>
          </p:cNvSpPr>
          <p:nvPr>
            <p:ph type="sldNum" sz="quarter" idx="12"/>
          </p:nvPr>
        </p:nvSpPr>
        <p:spPr/>
        <p:txBody>
          <a:bodyPr/>
          <a:lstStyle/>
          <a:p>
            <a:r>
              <a:rPr lang="en-US"/>
              <a:t>10e-</a:t>
            </a:r>
            <a:fld id="{5F03A2F2-9E55-46DE-BAB4-42987CCF6517}" type="slidenum">
              <a:rPr lang="en-US" smtClean="0"/>
              <a:pPr/>
              <a:t>40</a:t>
            </a:fld>
            <a:endParaRPr lang="en-US" dirty="0"/>
          </a:p>
        </p:txBody>
      </p:sp>
    </p:spTree>
    <p:extLst>
      <p:ext uri="{BB962C8B-B14F-4D97-AF65-F5344CB8AC3E}">
        <p14:creationId xmlns:p14="http://schemas.microsoft.com/office/powerpoint/2010/main" val="730336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8" y="77535"/>
            <a:ext cx="10726753" cy="766355"/>
          </a:xfrm>
        </p:spPr>
        <p:txBody>
          <a:bodyPr>
            <a:noAutofit/>
          </a:bodyPr>
          <a:lstStyle/>
          <a:p>
            <a:r>
              <a:rPr lang="en-US" dirty="0"/>
              <a:t>Effect of stretch compensation on the amplitude spectrum</a:t>
            </a:r>
          </a:p>
        </p:txBody>
      </p:sp>
      <p:pic>
        <p:nvPicPr>
          <p:cNvPr id="5" name="Picture 4"/>
          <p:cNvPicPr>
            <a:picLocks noChangeAspect="1"/>
          </p:cNvPicPr>
          <p:nvPr/>
        </p:nvPicPr>
        <p:blipFill>
          <a:blip r:embed="rId3"/>
          <a:stretch>
            <a:fillRect/>
          </a:stretch>
        </p:blipFill>
        <p:spPr>
          <a:xfrm>
            <a:off x="1332053" y="1225133"/>
            <a:ext cx="4643445" cy="2544015"/>
          </a:xfrm>
          <a:prstGeom prst="rect">
            <a:avLst/>
          </a:prstGeom>
        </p:spPr>
      </p:pic>
      <p:pic>
        <p:nvPicPr>
          <p:cNvPr id="75" name="Picture 74"/>
          <p:cNvPicPr>
            <a:picLocks noChangeAspect="1"/>
          </p:cNvPicPr>
          <p:nvPr/>
        </p:nvPicPr>
        <p:blipFill>
          <a:blip r:embed="rId3"/>
          <a:stretch>
            <a:fillRect/>
          </a:stretch>
        </p:blipFill>
        <p:spPr>
          <a:xfrm>
            <a:off x="6091427" y="1225132"/>
            <a:ext cx="4643445" cy="2544015"/>
          </a:xfrm>
          <a:prstGeom prst="rect">
            <a:avLst/>
          </a:prstGeom>
        </p:spPr>
      </p:pic>
      <p:pic>
        <p:nvPicPr>
          <p:cNvPr id="8" name="Picture 7"/>
          <p:cNvPicPr>
            <a:picLocks noChangeAspect="1"/>
          </p:cNvPicPr>
          <p:nvPr/>
        </p:nvPicPr>
        <p:blipFill>
          <a:blip r:embed="rId4"/>
          <a:stretch>
            <a:fillRect/>
          </a:stretch>
        </p:blipFill>
        <p:spPr>
          <a:xfrm>
            <a:off x="6576646" y="1225132"/>
            <a:ext cx="4158226" cy="2298825"/>
          </a:xfrm>
          <a:prstGeom prst="rect">
            <a:avLst/>
          </a:prstGeom>
        </p:spPr>
      </p:pic>
      <p:pic>
        <p:nvPicPr>
          <p:cNvPr id="76" name="Picture 75"/>
          <p:cNvPicPr>
            <a:picLocks noChangeAspect="1"/>
          </p:cNvPicPr>
          <p:nvPr/>
        </p:nvPicPr>
        <p:blipFill>
          <a:blip r:embed="rId3"/>
          <a:stretch>
            <a:fillRect/>
          </a:stretch>
        </p:blipFill>
        <p:spPr>
          <a:xfrm>
            <a:off x="4012314" y="4301930"/>
            <a:ext cx="4643445" cy="2544015"/>
          </a:xfrm>
          <a:prstGeom prst="rect">
            <a:avLst/>
          </a:prstGeom>
        </p:spPr>
      </p:pic>
      <p:pic>
        <p:nvPicPr>
          <p:cNvPr id="9" name="Picture 8"/>
          <p:cNvPicPr>
            <a:picLocks noChangeAspect="1"/>
          </p:cNvPicPr>
          <p:nvPr/>
        </p:nvPicPr>
        <p:blipFill>
          <a:blip r:embed="rId5"/>
          <a:stretch>
            <a:fillRect/>
          </a:stretch>
        </p:blipFill>
        <p:spPr>
          <a:xfrm>
            <a:off x="4509061" y="4301929"/>
            <a:ext cx="4146698" cy="2259591"/>
          </a:xfrm>
          <a:prstGeom prst="rect">
            <a:avLst/>
          </a:prstGeom>
        </p:spPr>
      </p:pic>
      <p:sp>
        <p:nvSpPr>
          <p:cNvPr id="10" name="TextBox 9"/>
          <p:cNvSpPr txBox="1"/>
          <p:nvPr/>
        </p:nvSpPr>
        <p:spPr>
          <a:xfrm>
            <a:off x="2812718" y="854776"/>
            <a:ext cx="2674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Near Angle stack 0</a:t>
            </a:r>
            <a:r>
              <a:rPr kumimoji="0" lang="en-US" sz="1800" b="0" i="0" u="none" strike="noStrike" kern="1200" cap="none" spc="0" normalizeH="0" baseline="30000" noProof="0" dirty="0">
                <a:ln>
                  <a:noFill/>
                </a:ln>
                <a:solidFill>
                  <a:srgbClr val="FFFF00"/>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-20</a:t>
            </a:r>
            <a:r>
              <a:rPr kumimoji="0" lang="en-US" sz="1800" b="0" i="0" u="none" strike="noStrike" kern="1200" cap="none" spc="0" normalizeH="0" baseline="30000" noProof="0" dirty="0">
                <a:ln>
                  <a:noFill/>
                </a:ln>
                <a:solidFill>
                  <a:srgbClr val="FFFF00"/>
                </a:solidFill>
                <a:effectLst/>
                <a:uLnTx/>
                <a:uFillTx/>
                <a:latin typeface="Calibri" panose="020F0502020204030204"/>
                <a:ea typeface="+mn-ea"/>
                <a:cs typeface="+mn-cs"/>
              </a:rPr>
              <a:t>o</a:t>
            </a:r>
          </a:p>
        </p:txBody>
      </p:sp>
      <p:sp>
        <p:nvSpPr>
          <p:cNvPr id="77" name="TextBox 76"/>
          <p:cNvSpPr txBox="1"/>
          <p:nvPr/>
        </p:nvSpPr>
        <p:spPr>
          <a:xfrm>
            <a:off x="7456164" y="854776"/>
            <a:ext cx="2474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Mid Angle stack 21</a:t>
            </a:r>
            <a:r>
              <a:rPr kumimoji="0" lang="en-US" sz="1800" b="0" i="0" u="none" strike="noStrike" kern="1200" cap="none" spc="0" normalizeH="0" baseline="30000" noProof="0" dirty="0">
                <a:ln>
                  <a:noFill/>
                </a:ln>
                <a:solidFill>
                  <a:srgbClr val="FFFF00"/>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-33</a:t>
            </a:r>
            <a:r>
              <a:rPr kumimoji="0" lang="en-US" sz="1800" b="0" i="0" u="none" strike="noStrike" kern="1200" cap="none" spc="0" normalizeH="0" baseline="30000" noProof="0" dirty="0">
                <a:ln>
                  <a:noFill/>
                </a:ln>
                <a:solidFill>
                  <a:srgbClr val="FFFF00"/>
                </a:solidFill>
                <a:effectLst/>
                <a:uLnTx/>
                <a:uFillTx/>
                <a:latin typeface="Calibri" panose="020F0502020204030204"/>
                <a:ea typeface="+mn-ea"/>
                <a:cs typeface="+mn-cs"/>
              </a:rPr>
              <a:t>o</a:t>
            </a:r>
          </a:p>
        </p:txBody>
      </p:sp>
      <p:sp>
        <p:nvSpPr>
          <p:cNvPr id="78" name="TextBox 77"/>
          <p:cNvSpPr txBox="1"/>
          <p:nvPr/>
        </p:nvSpPr>
        <p:spPr>
          <a:xfrm>
            <a:off x="5586859" y="3932597"/>
            <a:ext cx="2401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Far Angle stack 34</a:t>
            </a:r>
            <a:r>
              <a:rPr kumimoji="0" lang="en-US" sz="1800" b="0" i="0" u="none" strike="noStrike" kern="1200" cap="none" spc="0" normalizeH="0" baseline="30000" noProof="0" dirty="0">
                <a:ln>
                  <a:noFill/>
                </a:ln>
                <a:solidFill>
                  <a:srgbClr val="FFFF00"/>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-42</a:t>
            </a:r>
            <a:r>
              <a:rPr kumimoji="0" lang="en-US" sz="1800" b="0" i="0" u="none" strike="noStrike" kern="1200" cap="none" spc="0" normalizeH="0" baseline="30000" noProof="0" dirty="0">
                <a:ln>
                  <a:noFill/>
                </a:ln>
                <a:solidFill>
                  <a:srgbClr val="FFFF00"/>
                </a:solidFill>
                <a:effectLst/>
                <a:uLnTx/>
                <a:uFillTx/>
                <a:latin typeface="Calibri" panose="020F0502020204030204"/>
                <a:ea typeface="+mn-ea"/>
                <a:cs typeface="+mn-cs"/>
              </a:rPr>
              <a:t>o</a:t>
            </a:r>
          </a:p>
        </p:txBody>
      </p:sp>
      <p:sp>
        <p:nvSpPr>
          <p:cNvPr id="11" name="Rectangle 10"/>
          <p:cNvSpPr/>
          <p:nvPr/>
        </p:nvSpPr>
        <p:spPr>
          <a:xfrm>
            <a:off x="5603739" y="1240915"/>
            <a:ext cx="307664" cy="32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p:cNvSpPr/>
          <p:nvPr/>
        </p:nvSpPr>
        <p:spPr>
          <a:xfrm>
            <a:off x="10354615" y="1240915"/>
            <a:ext cx="322944" cy="32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p:cNvSpPr/>
          <p:nvPr/>
        </p:nvSpPr>
        <p:spPr>
          <a:xfrm>
            <a:off x="8270195" y="4301928"/>
            <a:ext cx="326453" cy="32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6BCD0A7-3D4D-DB2A-2C3E-32C8F5DFED90}"/>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3" name="Slide Number Placeholder 2">
            <a:extLst>
              <a:ext uri="{FF2B5EF4-FFF2-40B4-BE49-F238E27FC236}">
                <a16:creationId xmlns:a16="http://schemas.microsoft.com/office/drawing/2014/main" id="{D25E814E-028E-D666-D9AD-52226C65F5CC}"/>
              </a:ext>
            </a:extLst>
          </p:cNvPr>
          <p:cNvSpPr>
            <a:spLocks noGrp="1"/>
          </p:cNvSpPr>
          <p:nvPr>
            <p:ph type="sldNum" sz="quarter" idx="12"/>
          </p:nvPr>
        </p:nvSpPr>
        <p:spPr/>
        <p:txBody>
          <a:bodyPr/>
          <a:lstStyle/>
          <a:p>
            <a:r>
              <a:rPr lang="en-US"/>
              <a:t>10e-</a:t>
            </a:r>
            <a:fld id="{5F03A2F2-9E55-46DE-BAB4-42987CCF6517}" type="slidenum">
              <a:rPr lang="en-US" smtClean="0"/>
              <a:pPr/>
              <a:t>41</a:t>
            </a:fld>
            <a:endParaRPr lang="en-US" dirty="0"/>
          </a:p>
        </p:txBody>
      </p:sp>
    </p:spTree>
    <p:extLst>
      <p:ext uri="{BB962C8B-B14F-4D97-AF65-F5344CB8AC3E}">
        <p14:creationId xmlns:p14="http://schemas.microsoft.com/office/powerpoint/2010/main" val="4999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11" grpId="0" animBg="1"/>
      <p:bldP spid="79" grpId="0" animBg="1"/>
      <p:bldP spid="8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 y="1"/>
            <a:ext cx="8677922" cy="766354"/>
          </a:xfrm>
        </p:spPr>
        <p:txBody>
          <a:bodyPr/>
          <a:lstStyle/>
          <a:p>
            <a:r>
              <a:rPr lang="en-US" dirty="0"/>
              <a:t>Effect of stretch compensation on P-impedance </a:t>
            </a:r>
            <a:r>
              <a:rPr lang="en-US" i="1" dirty="0"/>
              <a:t>Z</a:t>
            </a:r>
            <a:r>
              <a:rPr lang="en-US" baseline="-25000" dirty="0"/>
              <a:t>P</a:t>
            </a:r>
          </a:p>
        </p:txBody>
      </p:sp>
      <p:sp>
        <p:nvSpPr>
          <p:cNvPr id="56" name="TextBox 55">
            <a:extLst>
              <a:ext uri="{FF2B5EF4-FFF2-40B4-BE49-F238E27FC236}">
                <a16:creationId xmlns:a16="http://schemas.microsoft.com/office/drawing/2014/main" id="{EB2F93C0-F85C-43FD-A086-81CED70A4873}"/>
              </a:ext>
            </a:extLst>
          </p:cNvPr>
          <p:cNvSpPr txBox="1"/>
          <p:nvPr/>
        </p:nvSpPr>
        <p:spPr>
          <a:xfrm>
            <a:off x="5724605" y="6582950"/>
            <a:ext cx="11822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1.33 miles</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7" name="Group 76"/>
          <p:cNvGrpSpPr/>
          <p:nvPr/>
        </p:nvGrpSpPr>
        <p:grpSpPr>
          <a:xfrm>
            <a:off x="1415561" y="623759"/>
            <a:ext cx="9372600" cy="5959191"/>
            <a:chOff x="553616" y="307727"/>
            <a:chExt cx="10118099" cy="6293302"/>
          </a:xfrm>
        </p:grpSpPr>
        <p:pic>
          <p:nvPicPr>
            <p:cNvPr id="4" name="Picture 3">
              <a:extLst>
                <a:ext uri="{FF2B5EF4-FFF2-40B4-BE49-F238E27FC236}">
                  <a16:creationId xmlns:a16="http://schemas.microsoft.com/office/drawing/2014/main" id="{0C195836-3B97-47FD-975D-9693FD7265A5}"/>
                </a:ext>
              </a:extLst>
            </p:cNvPr>
            <p:cNvPicPr>
              <a:picLocks noChangeAspect="1"/>
            </p:cNvPicPr>
            <p:nvPr/>
          </p:nvPicPr>
          <p:blipFill>
            <a:blip r:embed="rId3"/>
            <a:stretch>
              <a:fillRect/>
            </a:stretch>
          </p:blipFill>
          <p:spPr>
            <a:xfrm>
              <a:off x="3847512" y="3617311"/>
              <a:ext cx="4135030" cy="2737150"/>
            </a:xfrm>
            <a:prstGeom prst="rect">
              <a:avLst/>
            </a:prstGeom>
          </p:spPr>
        </p:pic>
        <p:pic>
          <p:nvPicPr>
            <p:cNvPr id="5" name="Picture 4">
              <a:extLst>
                <a:ext uri="{FF2B5EF4-FFF2-40B4-BE49-F238E27FC236}">
                  <a16:creationId xmlns:a16="http://schemas.microsoft.com/office/drawing/2014/main" id="{C9FB891E-78E6-4DB1-B965-F47EFFEFF3C2}"/>
                </a:ext>
              </a:extLst>
            </p:cNvPr>
            <p:cNvPicPr>
              <a:picLocks noChangeAspect="1"/>
            </p:cNvPicPr>
            <p:nvPr/>
          </p:nvPicPr>
          <p:blipFill>
            <a:blip r:embed="rId4"/>
            <a:stretch>
              <a:fillRect/>
            </a:stretch>
          </p:blipFill>
          <p:spPr>
            <a:xfrm>
              <a:off x="1238957" y="393071"/>
              <a:ext cx="4135030" cy="2743908"/>
            </a:xfrm>
            <a:prstGeom prst="rect">
              <a:avLst/>
            </a:prstGeom>
            <a:ln w="19050">
              <a:solidFill>
                <a:schemeClr val="tx1"/>
              </a:solidFill>
            </a:ln>
          </p:spPr>
        </p:pic>
        <p:sp>
          <p:nvSpPr>
            <p:cNvPr id="6" name="TextBox 5">
              <a:extLst>
                <a:ext uri="{FF2B5EF4-FFF2-40B4-BE49-F238E27FC236}">
                  <a16:creationId xmlns:a16="http://schemas.microsoft.com/office/drawing/2014/main" id="{0BB715CF-9228-4A6E-9072-F7A971E498E3}"/>
                </a:ext>
              </a:extLst>
            </p:cNvPr>
            <p:cNvSpPr txBox="1"/>
            <p:nvPr/>
          </p:nvSpPr>
          <p:spPr>
            <a:xfrm>
              <a:off x="3189139" y="2461825"/>
              <a:ext cx="515706"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sp>
          <p:nvSpPr>
            <p:cNvPr id="8" name="TextBox 7">
              <a:extLst>
                <a:ext uri="{FF2B5EF4-FFF2-40B4-BE49-F238E27FC236}">
                  <a16:creationId xmlns:a16="http://schemas.microsoft.com/office/drawing/2014/main" id="{26275965-599C-490B-A72D-092FB17189B7}"/>
                </a:ext>
              </a:extLst>
            </p:cNvPr>
            <p:cNvSpPr txBox="1"/>
            <p:nvPr/>
          </p:nvSpPr>
          <p:spPr>
            <a:xfrm>
              <a:off x="4552947" y="892501"/>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9" name="TextBox 8">
              <a:extLst>
                <a:ext uri="{FF2B5EF4-FFF2-40B4-BE49-F238E27FC236}">
                  <a16:creationId xmlns:a16="http://schemas.microsoft.com/office/drawing/2014/main" id="{719CF857-DFF0-4161-869F-5150C60D0E7D}"/>
                </a:ext>
              </a:extLst>
            </p:cNvPr>
            <p:cNvSpPr txBox="1"/>
            <p:nvPr/>
          </p:nvSpPr>
          <p:spPr>
            <a:xfrm>
              <a:off x="4552947" y="1430672"/>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10" name="TextBox 9">
              <a:extLst>
                <a:ext uri="{FF2B5EF4-FFF2-40B4-BE49-F238E27FC236}">
                  <a16:creationId xmlns:a16="http://schemas.microsoft.com/office/drawing/2014/main" id="{FB6AEB35-D42C-4EFA-BE01-356EDA41043C}"/>
                </a:ext>
              </a:extLst>
            </p:cNvPr>
            <p:cNvSpPr txBox="1"/>
            <p:nvPr/>
          </p:nvSpPr>
          <p:spPr>
            <a:xfrm>
              <a:off x="4552947" y="1924891"/>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cxnSp>
          <p:nvCxnSpPr>
            <p:cNvPr id="11" name="Straight Connector 10">
              <a:extLst>
                <a:ext uri="{FF2B5EF4-FFF2-40B4-BE49-F238E27FC236}">
                  <a16:creationId xmlns:a16="http://schemas.microsoft.com/office/drawing/2014/main" id="{3385E198-D836-4C88-9F2E-383BBEB4288E}"/>
                </a:ext>
              </a:extLst>
            </p:cNvPr>
            <p:cNvCxnSpPr>
              <a:cxnSpLocks/>
            </p:cNvCxnSpPr>
            <p:nvPr/>
          </p:nvCxnSpPr>
          <p:spPr>
            <a:xfrm>
              <a:off x="1238957" y="393071"/>
              <a:ext cx="0" cy="2743908"/>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7EE26251-AF20-48FF-B06D-D200FB03D2D3}"/>
                </a:ext>
              </a:extLst>
            </p:cNvPr>
            <p:cNvSpPr txBox="1"/>
            <p:nvPr/>
          </p:nvSpPr>
          <p:spPr>
            <a:xfrm>
              <a:off x="836746" y="307727"/>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X.9</a:t>
              </a:r>
            </a:p>
          </p:txBody>
        </p:sp>
        <p:sp>
          <p:nvSpPr>
            <p:cNvPr id="14" name="TextBox 13">
              <a:extLst>
                <a:ext uri="{FF2B5EF4-FFF2-40B4-BE49-F238E27FC236}">
                  <a16:creationId xmlns:a16="http://schemas.microsoft.com/office/drawing/2014/main" id="{5CE03FA9-AB4D-4BAF-9B88-13DB3D5B2C8E}"/>
                </a:ext>
              </a:extLst>
            </p:cNvPr>
            <p:cNvSpPr txBox="1"/>
            <p:nvPr/>
          </p:nvSpPr>
          <p:spPr>
            <a:xfrm>
              <a:off x="836746" y="1314021"/>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X.1</a:t>
              </a:r>
            </a:p>
          </p:txBody>
        </p:sp>
        <p:sp>
          <p:nvSpPr>
            <p:cNvPr id="15" name="TextBox 14">
              <a:extLst>
                <a:ext uri="{FF2B5EF4-FFF2-40B4-BE49-F238E27FC236}">
                  <a16:creationId xmlns:a16="http://schemas.microsoft.com/office/drawing/2014/main" id="{F8F8802A-C8CC-4063-A41A-1A304D0B8978}"/>
                </a:ext>
              </a:extLst>
            </p:cNvPr>
            <p:cNvSpPr txBox="1"/>
            <p:nvPr/>
          </p:nvSpPr>
          <p:spPr>
            <a:xfrm rot="16200000">
              <a:off x="231261" y="1602535"/>
              <a:ext cx="95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sp>
          <p:nvSpPr>
            <p:cNvPr id="17" name="TextBox 16">
              <a:extLst>
                <a:ext uri="{FF2B5EF4-FFF2-40B4-BE49-F238E27FC236}">
                  <a16:creationId xmlns:a16="http://schemas.microsoft.com/office/drawing/2014/main" id="{D5AA1215-941B-47FF-A0BE-08E3F1B819F4}"/>
                </a:ext>
              </a:extLst>
            </p:cNvPr>
            <p:cNvSpPr txBox="1"/>
            <p:nvPr/>
          </p:nvSpPr>
          <p:spPr>
            <a:xfrm>
              <a:off x="836746" y="2391477"/>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X.3</a:t>
              </a:r>
            </a:p>
          </p:txBody>
        </p:sp>
        <p:pic>
          <p:nvPicPr>
            <p:cNvPr id="20" name="Picture 19">
              <a:extLst>
                <a:ext uri="{FF2B5EF4-FFF2-40B4-BE49-F238E27FC236}">
                  <a16:creationId xmlns:a16="http://schemas.microsoft.com/office/drawing/2014/main" id="{F34A1297-0013-4ABB-B94E-B547BBF196C6}"/>
                </a:ext>
              </a:extLst>
            </p:cNvPr>
            <p:cNvPicPr>
              <a:picLocks noChangeAspect="1"/>
            </p:cNvPicPr>
            <p:nvPr/>
          </p:nvPicPr>
          <p:blipFill>
            <a:blip r:embed="rId5"/>
            <a:stretch>
              <a:fillRect/>
            </a:stretch>
          </p:blipFill>
          <p:spPr>
            <a:xfrm>
              <a:off x="9690833" y="4187939"/>
              <a:ext cx="201488" cy="1927596"/>
            </a:xfrm>
            <a:prstGeom prst="rect">
              <a:avLst/>
            </a:prstGeom>
            <a:ln w="28575">
              <a:solidFill>
                <a:schemeClr val="tx1"/>
              </a:solidFill>
            </a:ln>
          </p:spPr>
        </p:pic>
        <p:sp>
          <p:nvSpPr>
            <p:cNvPr id="21" name="TextBox 20">
              <a:extLst>
                <a:ext uri="{FF2B5EF4-FFF2-40B4-BE49-F238E27FC236}">
                  <a16:creationId xmlns:a16="http://schemas.microsoft.com/office/drawing/2014/main" id="{B94C0062-B91F-4D42-932E-1811453993B7}"/>
                </a:ext>
              </a:extLst>
            </p:cNvPr>
            <p:cNvSpPr txBox="1"/>
            <p:nvPr/>
          </p:nvSpPr>
          <p:spPr>
            <a:xfrm>
              <a:off x="9567910" y="3494432"/>
              <a:ext cx="5251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Z</a:t>
              </a:r>
              <a:r>
                <a:rPr kumimoji="0" lang="en-US" sz="1600" b="1" i="0" u="none" strike="noStrike" kern="1200" cap="none" spc="0" normalizeH="0" baseline="-25000" noProof="0" dirty="0">
                  <a:ln>
                    <a:noFill/>
                  </a:ln>
                  <a:solidFill>
                    <a:prstClr val="white"/>
                  </a:solidFill>
                  <a:effectLst/>
                  <a:uLnTx/>
                  <a:uFillTx/>
                  <a:latin typeface="Calibri" panose="020F0502020204030204"/>
                  <a:ea typeface="+mn-ea"/>
                  <a:cs typeface="+mn-cs"/>
                </a:rPr>
                <a:t>P</a:t>
              </a:r>
            </a:p>
          </p:txBody>
        </p:sp>
        <p:sp>
          <p:nvSpPr>
            <p:cNvPr id="22" name="TextBox 21">
              <a:extLst>
                <a:ext uri="{FF2B5EF4-FFF2-40B4-BE49-F238E27FC236}">
                  <a16:creationId xmlns:a16="http://schemas.microsoft.com/office/drawing/2014/main" id="{61753A6F-1689-41F7-B3E2-C91DEAA6508E}"/>
                </a:ext>
              </a:extLst>
            </p:cNvPr>
            <p:cNvSpPr txBox="1"/>
            <p:nvPr/>
          </p:nvSpPr>
          <p:spPr>
            <a:xfrm>
              <a:off x="9893188" y="5961646"/>
              <a:ext cx="778527"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14000</a:t>
              </a:r>
            </a:p>
          </p:txBody>
        </p:sp>
        <p:sp>
          <p:nvSpPr>
            <p:cNvPr id="23" name="TextBox 22">
              <a:extLst>
                <a:ext uri="{FF2B5EF4-FFF2-40B4-BE49-F238E27FC236}">
                  <a16:creationId xmlns:a16="http://schemas.microsoft.com/office/drawing/2014/main" id="{E550B424-D94D-4AE3-960E-E3904164913C}"/>
                </a:ext>
              </a:extLst>
            </p:cNvPr>
            <p:cNvSpPr txBox="1"/>
            <p:nvPr/>
          </p:nvSpPr>
          <p:spPr>
            <a:xfrm>
              <a:off x="9865769" y="4089077"/>
              <a:ext cx="71152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52500</a:t>
              </a:r>
            </a:p>
          </p:txBody>
        </p:sp>
        <p:sp>
          <p:nvSpPr>
            <p:cNvPr id="24" name="TextBox 23">
              <a:extLst>
                <a:ext uri="{FF2B5EF4-FFF2-40B4-BE49-F238E27FC236}">
                  <a16:creationId xmlns:a16="http://schemas.microsoft.com/office/drawing/2014/main" id="{8DC540B9-7BF9-48C8-AB32-E90D6EA7BDDA}"/>
                </a:ext>
              </a:extLst>
            </p:cNvPr>
            <p:cNvSpPr txBox="1"/>
            <p:nvPr/>
          </p:nvSpPr>
          <p:spPr>
            <a:xfrm>
              <a:off x="9319751" y="3747116"/>
              <a:ext cx="1114795" cy="292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(ft/s* g/cm</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 </a:t>
              </a:r>
            </a:p>
          </p:txBody>
        </p:sp>
        <p:pic>
          <p:nvPicPr>
            <p:cNvPr id="26" name="Picture 25">
              <a:extLst>
                <a:ext uri="{FF2B5EF4-FFF2-40B4-BE49-F238E27FC236}">
                  <a16:creationId xmlns:a16="http://schemas.microsoft.com/office/drawing/2014/main" id="{5F268776-6DFD-475E-A29E-72ADA4F4FEED}"/>
                </a:ext>
              </a:extLst>
            </p:cNvPr>
            <p:cNvPicPr>
              <a:picLocks noChangeAspect="1"/>
            </p:cNvPicPr>
            <p:nvPr/>
          </p:nvPicPr>
          <p:blipFill>
            <a:blip r:embed="rId6"/>
            <a:stretch>
              <a:fillRect/>
            </a:stretch>
          </p:blipFill>
          <p:spPr>
            <a:xfrm>
              <a:off x="6446483" y="404865"/>
              <a:ext cx="4135030" cy="2743908"/>
            </a:xfrm>
            <a:prstGeom prst="rect">
              <a:avLst/>
            </a:prstGeom>
            <a:ln w="19050">
              <a:solidFill>
                <a:schemeClr val="tx1"/>
              </a:solidFill>
            </a:ln>
          </p:spPr>
        </p:pic>
        <p:sp>
          <p:nvSpPr>
            <p:cNvPr id="27" name="TextBox 26">
              <a:extLst>
                <a:ext uri="{FF2B5EF4-FFF2-40B4-BE49-F238E27FC236}">
                  <a16:creationId xmlns:a16="http://schemas.microsoft.com/office/drawing/2014/main" id="{A1BBA8CE-5666-4777-A789-96ED4223797F}"/>
                </a:ext>
              </a:extLst>
            </p:cNvPr>
            <p:cNvSpPr txBox="1"/>
            <p:nvPr/>
          </p:nvSpPr>
          <p:spPr>
            <a:xfrm>
              <a:off x="8340020" y="2472270"/>
              <a:ext cx="572350"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cxnSp>
          <p:nvCxnSpPr>
            <p:cNvPr id="32" name="Straight Connector 31">
              <a:extLst>
                <a:ext uri="{FF2B5EF4-FFF2-40B4-BE49-F238E27FC236}">
                  <a16:creationId xmlns:a16="http://schemas.microsoft.com/office/drawing/2014/main" id="{2131B03C-2E82-4D29-ABC4-030B9DC4D7D7}"/>
                </a:ext>
              </a:extLst>
            </p:cNvPr>
            <p:cNvCxnSpPr>
              <a:cxnSpLocks/>
            </p:cNvCxnSpPr>
            <p:nvPr/>
          </p:nvCxnSpPr>
          <p:spPr>
            <a:xfrm>
              <a:off x="6446483" y="404865"/>
              <a:ext cx="0" cy="2743908"/>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1F90F3D6-4C69-4CBB-88FC-919106BA1E46}"/>
                </a:ext>
              </a:extLst>
            </p:cNvPr>
            <p:cNvCxnSpPr>
              <a:cxnSpLocks/>
            </p:cNvCxnSpPr>
            <p:nvPr/>
          </p:nvCxnSpPr>
          <p:spPr>
            <a:xfrm>
              <a:off x="3847515" y="3610553"/>
              <a:ext cx="0" cy="2743908"/>
            </a:xfrm>
            <a:prstGeom prst="line">
              <a:avLst/>
            </a:prstGeom>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E5A9503A-9B53-4555-B930-2A9D7DFB6C51}"/>
                </a:ext>
              </a:extLst>
            </p:cNvPr>
            <p:cNvSpPr txBox="1"/>
            <p:nvPr/>
          </p:nvSpPr>
          <p:spPr>
            <a:xfrm>
              <a:off x="3445304" y="3525209"/>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X.9</a:t>
              </a:r>
            </a:p>
          </p:txBody>
        </p:sp>
        <p:sp>
          <p:nvSpPr>
            <p:cNvPr id="44" name="TextBox 43">
              <a:extLst>
                <a:ext uri="{FF2B5EF4-FFF2-40B4-BE49-F238E27FC236}">
                  <a16:creationId xmlns:a16="http://schemas.microsoft.com/office/drawing/2014/main" id="{C5D3757F-C4EE-484D-957E-6C205B31AC4B}"/>
                </a:ext>
              </a:extLst>
            </p:cNvPr>
            <p:cNvSpPr txBox="1"/>
            <p:nvPr/>
          </p:nvSpPr>
          <p:spPr>
            <a:xfrm>
              <a:off x="3445304" y="4531503"/>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X.1</a:t>
              </a:r>
            </a:p>
          </p:txBody>
        </p:sp>
        <p:sp>
          <p:nvSpPr>
            <p:cNvPr id="45" name="TextBox 44">
              <a:extLst>
                <a:ext uri="{FF2B5EF4-FFF2-40B4-BE49-F238E27FC236}">
                  <a16:creationId xmlns:a16="http://schemas.microsoft.com/office/drawing/2014/main" id="{30DB3A30-7D58-4AD4-8FC4-91363FA6A3A8}"/>
                </a:ext>
              </a:extLst>
            </p:cNvPr>
            <p:cNvSpPr txBox="1"/>
            <p:nvPr/>
          </p:nvSpPr>
          <p:spPr>
            <a:xfrm rot="16200000">
              <a:off x="2839819" y="4820017"/>
              <a:ext cx="95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sp>
          <p:nvSpPr>
            <p:cNvPr id="47" name="TextBox 46">
              <a:extLst>
                <a:ext uri="{FF2B5EF4-FFF2-40B4-BE49-F238E27FC236}">
                  <a16:creationId xmlns:a16="http://schemas.microsoft.com/office/drawing/2014/main" id="{F048BDD3-63DE-46EE-8B77-FE5154BBF6BD}"/>
                </a:ext>
              </a:extLst>
            </p:cNvPr>
            <p:cNvSpPr txBox="1"/>
            <p:nvPr/>
          </p:nvSpPr>
          <p:spPr>
            <a:xfrm>
              <a:off x="3445304" y="5608959"/>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X.3</a:t>
              </a:r>
            </a:p>
          </p:txBody>
        </p:sp>
        <p:pic>
          <p:nvPicPr>
            <p:cNvPr id="52" name="Picture 51">
              <a:extLst>
                <a:ext uri="{FF2B5EF4-FFF2-40B4-BE49-F238E27FC236}">
                  <a16:creationId xmlns:a16="http://schemas.microsoft.com/office/drawing/2014/main" id="{29D6B2AF-68DC-4889-9406-C7669A5870B2}"/>
                </a:ext>
              </a:extLst>
            </p:cNvPr>
            <p:cNvPicPr>
              <a:picLocks noChangeAspect="1"/>
            </p:cNvPicPr>
            <p:nvPr/>
          </p:nvPicPr>
          <p:blipFill>
            <a:blip r:embed="rId7"/>
            <a:stretch>
              <a:fillRect/>
            </a:stretch>
          </p:blipFill>
          <p:spPr>
            <a:xfrm>
              <a:off x="8541386" y="4166101"/>
              <a:ext cx="201488" cy="1929384"/>
            </a:xfrm>
            <a:prstGeom prst="rect">
              <a:avLst/>
            </a:prstGeom>
            <a:ln w="28575">
              <a:solidFill>
                <a:schemeClr val="tx1"/>
              </a:solidFill>
            </a:ln>
          </p:spPr>
        </p:pic>
        <p:sp>
          <p:nvSpPr>
            <p:cNvPr id="53" name="TextBox 52">
              <a:extLst>
                <a:ext uri="{FF2B5EF4-FFF2-40B4-BE49-F238E27FC236}">
                  <a16:creationId xmlns:a16="http://schemas.microsoft.com/office/drawing/2014/main" id="{78829785-45A2-4633-B987-D90948DB126F}"/>
                </a:ext>
              </a:extLst>
            </p:cNvPr>
            <p:cNvSpPr txBox="1"/>
            <p:nvPr/>
          </p:nvSpPr>
          <p:spPr>
            <a:xfrm>
              <a:off x="8115740" y="3494432"/>
              <a:ext cx="1199428" cy="338554"/>
            </a:xfrm>
            <a:prstGeom prst="rect">
              <a:avLst/>
            </a:prstGeom>
            <a:noFill/>
          </p:spPr>
          <p:txBody>
            <a:bodyPr wrap="square" rtlCol="0">
              <a:spAutoFit/>
            </a:bodyPr>
            <a:lstStyle>
              <a:defPPr>
                <a:defRPr lang="en-US"/>
              </a:defPPr>
              <a:lvl1pPr>
                <a:defRPr sz="1600" b="1" i="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Difference</a:t>
              </a:r>
            </a:p>
          </p:txBody>
        </p:sp>
        <p:sp>
          <p:nvSpPr>
            <p:cNvPr id="54" name="TextBox 53">
              <a:extLst>
                <a:ext uri="{FF2B5EF4-FFF2-40B4-BE49-F238E27FC236}">
                  <a16:creationId xmlns:a16="http://schemas.microsoft.com/office/drawing/2014/main" id="{605B1A57-2C21-45F8-9970-A85789E25CE8}"/>
                </a:ext>
              </a:extLst>
            </p:cNvPr>
            <p:cNvSpPr txBox="1"/>
            <p:nvPr/>
          </p:nvSpPr>
          <p:spPr>
            <a:xfrm>
              <a:off x="8742874" y="5916736"/>
              <a:ext cx="6553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-3500</a:t>
              </a:r>
            </a:p>
          </p:txBody>
        </p:sp>
        <p:sp>
          <p:nvSpPr>
            <p:cNvPr id="55" name="TextBox 54">
              <a:extLst>
                <a:ext uri="{FF2B5EF4-FFF2-40B4-BE49-F238E27FC236}">
                  <a16:creationId xmlns:a16="http://schemas.microsoft.com/office/drawing/2014/main" id="{9E91F7A2-0AF8-4E66-8BC7-2E6C160F35AA}"/>
                </a:ext>
              </a:extLst>
            </p:cNvPr>
            <p:cNvSpPr txBox="1"/>
            <p:nvPr/>
          </p:nvSpPr>
          <p:spPr>
            <a:xfrm>
              <a:off x="8715454" y="4044167"/>
              <a:ext cx="6553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3500</a:t>
              </a:r>
            </a:p>
          </p:txBody>
        </p:sp>
        <p:cxnSp>
          <p:nvCxnSpPr>
            <p:cNvPr id="57" name="Straight Arrow Connector 56">
              <a:extLst>
                <a:ext uri="{FF2B5EF4-FFF2-40B4-BE49-F238E27FC236}">
                  <a16:creationId xmlns:a16="http://schemas.microsoft.com/office/drawing/2014/main" id="{2321C230-4C38-4775-B568-1518C2F72EC6}"/>
                </a:ext>
              </a:extLst>
            </p:cNvPr>
            <p:cNvCxnSpPr>
              <a:cxnSpLocks/>
            </p:cNvCxnSpPr>
            <p:nvPr/>
          </p:nvCxnSpPr>
          <p:spPr>
            <a:xfrm>
              <a:off x="4948172" y="6601029"/>
              <a:ext cx="2241493"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A81E6B5-BA9F-43A9-8DFE-12D573D59C82}"/>
                </a:ext>
              </a:extLst>
            </p:cNvPr>
            <p:cNvCxnSpPr>
              <a:stCxn id="4" idx="0"/>
            </p:cNvCxnSpPr>
            <p:nvPr/>
          </p:nvCxnSpPr>
          <p:spPr>
            <a:xfrm>
              <a:off x="5915027" y="3617311"/>
              <a:ext cx="8695" cy="21384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61CE20D-B0AB-4299-9B27-5E1626BC9060}"/>
                </a:ext>
              </a:extLst>
            </p:cNvPr>
            <p:cNvSpPr txBox="1"/>
            <p:nvPr/>
          </p:nvSpPr>
          <p:spPr>
            <a:xfrm>
              <a:off x="5700588" y="5685800"/>
              <a:ext cx="500561"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sp>
          <p:nvSpPr>
            <p:cNvPr id="60" name="Arrow: Down 64">
              <a:extLst>
                <a:ext uri="{FF2B5EF4-FFF2-40B4-BE49-F238E27FC236}">
                  <a16:creationId xmlns:a16="http://schemas.microsoft.com/office/drawing/2014/main" id="{FD0A4FFF-835D-4FA2-819A-480416ABF0D0}"/>
                </a:ext>
              </a:extLst>
            </p:cNvPr>
            <p:cNvSpPr/>
            <p:nvPr/>
          </p:nvSpPr>
          <p:spPr>
            <a:xfrm rot="20020862">
              <a:off x="2193320" y="1257210"/>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Arrow: Down 65">
              <a:extLst>
                <a:ext uri="{FF2B5EF4-FFF2-40B4-BE49-F238E27FC236}">
                  <a16:creationId xmlns:a16="http://schemas.microsoft.com/office/drawing/2014/main" id="{04C3FF78-5F26-4F1E-9DD8-CF18AFD8EFE3}"/>
                </a:ext>
              </a:extLst>
            </p:cNvPr>
            <p:cNvSpPr/>
            <p:nvPr/>
          </p:nvSpPr>
          <p:spPr>
            <a:xfrm rot="20020862">
              <a:off x="7263427" y="1264802"/>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Arrow: Down 66">
              <a:extLst>
                <a:ext uri="{FF2B5EF4-FFF2-40B4-BE49-F238E27FC236}">
                  <a16:creationId xmlns:a16="http://schemas.microsoft.com/office/drawing/2014/main" id="{4ADD3F81-A30F-4440-BDBE-8D58CA08AA0B}"/>
                </a:ext>
              </a:extLst>
            </p:cNvPr>
            <p:cNvSpPr/>
            <p:nvPr/>
          </p:nvSpPr>
          <p:spPr>
            <a:xfrm rot="20020862">
              <a:off x="1907763" y="1377247"/>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Arrow: Down 67">
              <a:extLst>
                <a:ext uri="{FF2B5EF4-FFF2-40B4-BE49-F238E27FC236}">
                  <a16:creationId xmlns:a16="http://schemas.microsoft.com/office/drawing/2014/main" id="{BA64BD04-54E5-41C6-AB76-9D5BD71393B6}"/>
                </a:ext>
              </a:extLst>
            </p:cNvPr>
            <p:cNvSpPr/>
            <p:nvPr/>
          </p:nvSpPr>
          <p:spPr>
            <a:xfrm rot="20020862">
              <a:off x="6995413" y="1377245"/>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Arrow: Down 68">
              <a:extLst>
                <a:ext uri="{FF2B5EF4-FFF2-40B4-BE49-F238E27FC236}">
                  <a16:creationId xmlns:a16="http://schemas.microsoft.com/office/drawing/2014/main" id="{DDD35CDB-A599-47BB-A03A-8F6D3B33F8DC}"/>
                </a:ext>
              </a:extLst>
            </p:cNvPr>
            <p:cNvSpPr/>
            <p:nvPr/>
          </p:nvSpPr>
          <p:spPr>
            <a:xfrm rot="20020862">
              <a:off x="2860387" y="1923080"/>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Arrow: Down 69">
              <a:extLst>
                <a:ext uri="{FF2B5EF4-FFF2-40B4-BE49-F238E27FC236}">
                  <a16:creationId xmlns:a16="http://schemas.microsoft.com/office/drawing/2014/main" id="{580A38D0-FA57-4670-A7F6-BBDB3ACE835F}"/>
                </a:ext>
              </a:extLst>
            </p:cNvPr>
            <p:cNvSpPr/>
            <p:nvPr/>
          </p:nvSpPr>
          <p:spPr>
            <a:xfrm rot="20020862">
              <a:off x="8106641" y="1923079"/>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Arrow: Down 70">
              <a:extLst>
                <a:ext uri="{FF2B5EF4-FFF2-40B4-BE49-F238E27FC236}">
                  <a16:creationId xmlns:a16="http://schemas.microsoft.com/office/drawing/2014/main" id="{443EA905-15E1-4D45-B1FD-C2C866A5F2F6}"/>
                </a:ext>
              </a:extLst>
            </p:cNvPr>
            <p:cNvSpPr/>
            <p:nvPr/>
          </p:nvSpPr>
          <p:spPr>
            <a:xfrm rot="20020862">
              <a:off x="4760578" y="4448523"/>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Arrow: Down 71">
              <a:extLst>
                <a:ext uri="{FF2B5EF4-FFF2-40B4-BE49-F238E27FC236}">
                  <a16:creationId xmlns:a16="http://schemas.microsoft.com/office/drawing/2014/main" id="{37FE16BA-A07D-4B73-B583-F8DF26508018}"/>
                </a:ext>
              </a:extLst>
            </p:cNvPr>
            <p:cNvSpPr/>
            <p:nvPr/>
          </p:nvSpPr>
          <p:spPr>
            <a:xfrm rot="20020862">
              <a:off x="4475021" y="4568560"/>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Arrow: Down 72">
              <a:extLst>
                <a:ext uri="{FF2B5EF4-FFF2-40B4-BE49-F238E27FC236}">
                  <a16:creationId xmlns:a16="http://schemas.microsoft.com/office/drawing/2014/main" id="{83FDA720-D5DE-4976-808D-1BBB699355BF}"/>
                </a:ext>
              </a:extLst>
            </p:cNvPr>
            <p:cNvSpPr/>
            <p:nvPr/>
          </p:nvSpPr>
          <p:spPr>
            <a:xfrm rot="20020862">
              <a:off x="5427645" y="5114393"/>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CB43A06B-34AC-4246-926D-C0ADDD57FCDA}"/>
                </a:ext>
              </a:extLst>
            </p:cNvPr>
            <p:cNvSpPr txBox="1"/>
            <p:nvPr/>
          </p:nvSpPr>
          <p:spPr>
            <a:xfrm>
              <a:off x="8204484" y="3739111"/>
              <a:ext cx="1202382" cy="292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(ft/s* g/cm</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 </a:t>
              </a:r>
            </a:p>
          </p:txBody>
        </p:sp>
        <p:sp>
          <p:nvSpPr>
            <p:cNvPr id="70" name="TextBox 69">
              <a:extLst>
                <a:ext uri="{FF2B5EF4-FFF2-40B4-BE49-F238E27FC236}">
                  <a16:creationId xmlns:a16="http://schemas.microsoft.com/office/drawing/2014/main" id="{26275965-599C-490B-A72D-092FB17189B7}"/>
                </a:ext>
              </a:extLst>
            </p:cNvPr>
            <p:cNvSpPr txBox="1"/>
            <p:nvPr/>
          </p:nvSpPr>
          <p:spPr>
            <a:xfrm>
              <a:off x="9756252" y="914708"/>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71" name="TextBox 70">
              <a:extLst>
                <a:ext uri="{FF2B5EF4-FFF2-40B4-BE49-F238E27FC236}">
                  <a16:creationId xmlns:a16="http://schemas.microsoft.com/office/drawing/2014/main" id="{719CF857-DFF0-4161-869F-5150C60D0E7D}"/>
                </a:ext>
              </a:extLst>
            </p:cNvPr>
            <p:cNvSpPr txBox="1"/>
            <p:nvPr/>
          </p:nvSpPr>
          <p:spPr>
            <a:xfrm>
              <a:off x="9756252" y="1452879"/>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72" name="TextBox 71">
              <a:extLst>
                <a:ext uri="{FF2B5EF4-FFF2-40B4-BE49-F238E27FC236}">
                  <a16:creationId xmlns:a16="http://schemas.microsoft.com/office/drawing/2014/main" id="{FB6AEB35-D42C-4EFA-BE01-356EDA41043C}"/>
                </a:ext>
              </a:extLst>
            </p:cNvPr>
            <p:cNvSpPr txBox="1"/>
            <p:nvPr/>
          </p:nvSpPr>
          <p:spPr>
            <a:xfrm>
              <a:off x="9756252" y="1947098"/>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sp>
          <p:nvSpPr>
            <p:cNvPr id="73" name="TextBox 72">
              <a:extLst>
                <a:ext uri="{FF2B5EF4-FFF2-40B4-BE49-F238E27FC236}">
                  <a16:creationId xmlns:a16="http://schemas.microsoft.com/office/drawing/2014/main" id="{26275965-599C-490B-A72D-092FB17189B7}"/>
                </a:ext>
              </a:extLst>
            </p:cNvPr>
            <p:cNvSpPr txBox="1"/>
            <p:nvPr/>
          </p:nvSpPr>
          <p:spPr>
            <a:xfrm>
              <a:off x="7154256" y="4094342"/>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74" name="TextBox 73">
              <a:extLst>
                <a:ext uri="{FF2B5EF4-FFF2-40B4-BE49-F238E27FC236}">
                  <a16:creationId xmlns:a16="http://schemas.microsoft.com/office/drawing/2014/main" id="{719CF857-DFF0-4161-869F-5150C60D0E7D}"/>
                </a:ext>
              </a:extLst>
            </p:cNvPr>
            <p:cNvSpPr txBox="1"/>
            <p:nvPr/>
          </p:nvSpPr>
          <p:spPr>
            <a:xfrm>
              <a:off x="7154256" y="4632513"/>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75" name="TextBox 74">
              <a:extLst>
                <a:ext uri="{FF2B5EF4-FFF2-40B4-BE49-F238E27FC236}">
                  <a16:creationId xmlns:a16="http://schemas.microsoft.com/office/drawing/2014/main" id="{FB6AEB35-D42C-4EFA-BE01-356EDA41043C}"/>
                </a:ext>
              </a:extLst>
            </p:cNvPr>
            <p:cNvSpPr txBox="1"/>
            <p:nvPr/>
          </p:nvSpPr>
          <p:spPr>
            <a:xfrm>
              <a:off x="7154256" y="5126732"/>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grpSp>
      <p:sp>
        <p:nvSpPr>
          <p:cNvPr id="7" name="TextBox 6">
            <a:extLst>
              <a:ext uri="{FF2B5EF4-FFF2-40B4-BE49-F238E27FC236}">
                <a16:creationId xmlns:a16="http://schemas.microsoft.com/office/drawing/2014/main" id="{42898016-F06A-5053-B9E9-C4F5E5594F0B}"/>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3" name="Slide Number Placeholder 2">
            <a:extLst>
              <a:ext uri="{FF2B5EF4-FFF2-40B4-BE49-F238E27FC236}">
                <a16:creationId xmlns:a16="http://schemas.microsoft.com/office/drawing/2014/main" id="{0D38061E-5C55-9F55-2283-8D3694E1451A}"/>
              </a:ext>
            </a:extLst>
          </p:cNvPr>
          <p:cNvSpPr>
            <a:spLocks noGrp="1"/>
          </p:cNvSpPr>
          <p:nvPr>
            <p:ph type="sldNum" sz="quarter" idx="12"/>
          </p:nvPr>
        </p:nvSpPr>
        <p:spPr/>
        <p:txBody>
          <a:bodyPr/>
          <a:lstStyle/>
          <a:p>
            <a:r>
              <a:rPr lang="en-US"/>
              <a:t>10e-</a:t>
            </a:r>
            <a:fld id="{5F03A2F2-9E55-46DE-BAB4-42987CCF6517}" type="slidenum">
              <a:rPr lang="en-US" smtClean="0"/>
              <a:pPr/>
              <a:t>42</a:t>
            </a:fld>
            <a:endParaRPr lang="en-US" dirty="0"/>
          </a:p>
        </p:txBody>
      </p:sp>
    </p:spTree>
    <p:extLst>
      <p:ext uri="{BB962C8B-B14F-4D97-AF65-F5344CB8AC3E}">
        <p14:creationId xmlns:p14="http://schemas.microsoft.com/office/powerpoint/2010/main" val="242516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7EA6379A-1E99-4D3B-B6EE-8EA83ADAF275}"/>
              </a:ext>
            </a:extLst>
          </p:cNvPr>
          <p:cNvPicPr>
            <a:picLocks noChangeAspect="1"/>
          </p:cNvPicPr>
          <p:nvPr/>
        </p:nvPicPr>
        <p:blipFill>
          <a:blip r:embed="rId3"/>
          <a:stretch>
            <a:fillRect/>
          </a:stretch>
        </p:blipFill>
        <p:spPr>
          <a:xfrm>
            <a:off x="4486327" y="3764684"/>
            <a:ext cx="3810800" cy="2562245"/>
          </a:xfrm>
          <a:prstGeom prst="rect">
            <a:avLst/>
          </a:prstGeom>
          <a:ln w="19050">
            <a:solidFill>
              <a:schemeClr val="tx1"/>
            </a:solidFill>
          </a:ln>
        </p:spPr>
      </p:pic>
      <p:pic>
        <p:nvPicPr>
          <p:cNvPr id="78" name="Picture 77">
            <a:extLst>
              <a:ext uri="{FF2B5EF4-FFF2-40B4-BE49-F238E27FC236}">
                <a16:creationId xmlns:a16="http://schemas.microsoft.com/office/drawing/2014/main" id="{C7660A70-F927-4E78-BF5E-AEA75995CCCB}"/>
              </a:ext>
            </a:extLst>
          </p:cNvPr>
          <p:cNvPicPr>
            <a:picLocks noChangeAspect="1"/>
          </p:cNvPicPr>
          <p:nvPr/>
        </p:nvPicPr>
        <p:blipFill>
          <a:blip r:embed="rId4"/>
          <a:stretch>
            <a:fillRect/>
          </a:stretch>
        </p:blipFill>
        <p:spPr>
          <a:xfrm>
            <a:off x="6897074" y="715739"/>
            <a:ext cx="3803621" cy="2598235"/>
          </a:xfrm>
          <a:prstGeom prst="rect">
            <a:avLst/>
          </a:prstGeom>
          <a:ln w="19050">
            <a:solidFill>
              <a:schemeClr val="tx1"/>
            </a:solidFill>
          </a:ln>
        </p:spPr>
      </p:pic>
      <p:pic>
        <p:nvPicPr>
          <p:cNvPr id="76" name="Picture 75">
            <a:extLst>
              <a:ext uri="{FF2B5EF4-FFF2-40B4-BE49-F238E27FC236}">
                <a16:creationId xmlns:a16="http://schemas.microsoft.com/office/drawing/2014/main" id="{DCC97752-7F37-4072-BF00-7662F4A023FC}"/>
              </a:ext>
            </a:extLst>
          </p:cNvPr>
          <p:cNvPicPr>
            <a:picLocks noChangeAspect="1"/>
          </p:cNvPicPr>
          <p:nvPr/>
        </p:nvPicPr>
        <p:blipFill>
          <a:blip r:embed="rId5"/>
          <a:stretch>
            <a:fillRect/>
          </a:stretch>
        </p:blipFill>
        <p:spPr>
          <a:xfrm>
            <a:off x="2059292" y="699036"/>
            <a:ext cx="3830361" cy="2609873"/>
          </a:xfrm>
          <a:prstGeom prst="rect">
            <a:avLst/>
          </a:prstGeom>
          <a:ln w="19050">
            <a:solidFill>
              <a:schemeClr val="tx1"/>
            </a:solidFill>
          </a:ln>
        </p:spPr>
      </p:pic>
      <p:sp>
        <p:nvSpPr>
          <p:cNvPr id="2" name="Title 1"/>
          <p:cNvSpPr>
            <a:spLocks noGrp="1"/>
          </p:cNvSpPr>
          <p:nvPr>
            <p:ph type="title"/>
          </p:nvPr>
        </p:nvSpPr>
        <p:spPr>
          <a:xfrm>
            <a:off x="30648" y="1"/>
            <a:ext cx="8677922" cy="766354"/>
          </a:xfrm>
        </p:spPr>
        <p:txBody>
          <a:bodyPr>
            <a:normAutofit fontScale="90000"/>
          </a:bodyPr>
          <a:lstStyle/>
          <a:p>
            <a:r>
              <a:rPr lang="en-US" dirty="0"/>
              <a:t>Effect of stretch compensation on shear impedance </a:t>
            </a:r>
            <a:r>
              <a:rPr lang="en-US" i="1" dirty="0"/>
              <a:t>Z</a:t>
            </a:r>
            <a:r>
              <a:rPr lang="en-US" baseline="-25000" dirty="0"/>
              <a:t>S</a:t>
            </a:r>
          </a:p>
        </p:txBody>
      </p:sp>
      <p:sp>
        <p:nvSpPr>
          <p:cNvPr id="56" name="TextBox 55">
            <a:extLst>
              <a:ext uri="{FF2B5EF4-FFF2-40B4-BE49-F238E27FC236}">
                <a16:creationId xmlns:a16="http://schemas.microsoft.com/office/drawing/2014/main" id="{EB2F93C0-F85C-43FD-A086-81CED70A4873}"/>
              </a:ext>
            </a:extLst>
          </p:cNvPr>
          <p:cNvSpPr txBox="1"/>
          <p:nvPr/>
        </p:nvSpPr>
        <p:spPr>
          <a:xfrm>
            <a:off x="5724605" y="6582950"/>
            <a:ext cx="11822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1.33 miles</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7" name="Group 76"/>
          <p:cNvGrpSpPr/>
          <p:nvPr/>
        </p:nvGrpSpPr>
        <p:grpSpPr>
          <a:xfrm>
            <a:off x="1415561" y="623759"/>
            <a:ext cx="9285134" cy="5959191"/>
            <a:chOff x="553616" y="307727"/>
            <a:chExt cx="10023676" cy="6293302"/>
          </a:xfrm>
        </p:grpSpPr>
        <p:sp>
          <p:nvSpPr>
            <p:cNvPr id="6" name="TextBox 5">
              <a:extLst>
                <a:ext uri="{FF2B5EF4-FFF2-40B4-BE49-F238E27FC236}">
                  <a16:creationId xmlns:a16="http://schemas.microsoft.com/office/drawing/2014/main" id="{0BB715CF-9228-4A6E-9072-F7A971E498E3}"/>
                </a:ext>
              </a:extLst>
            </p:cNvPr>
            <p:cNvSpPr txBox="1"/>
            <p:nvPr/>
          </p:nvSpPr>
          <p:spPr>
            <a:xfrm>
              <a:off x="3189139" y="2461825"/>
              <a:ext cx="496722"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sp>
          <p:nvSpPr>
            <p:cNvPr id="8" name="TextBox 7">
              <a:extLst>
                <a:ext uri="{FF2B5EF4-FFF2-40B4-BE49-F238E27FC236}">
                  <a16:creationId xmlns:a16="http://schemas.microsoft.com/office/drawing/2014/main" id="{26275965-599C-490B-A72D-092FB17189B7}"/>
                </a:ext>
              </a:extLst>
            </p:cNvPr>
            <p:cNvSpPr txBox="1"/>
            <p:nvPr/>
          </p:nvSpPr>
          <p:spPr>
            <a:xfrm>
              <a:off x="4552947" y="892501"/>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9" name="TextBox 8">
              <a:extLst>
                <a:ext uri="{FF2B5EF4-FFF2-40B4-BE49-F238E27FC236}">
                  <a16:creationId xmlns:a16="http://schemas.microsoft.com/office/drawing/2014/main" id="{719CF857-DFF0-4161-869F-5150C60D0E7D}"/>
                </a:ext>
              </a:extLst>
            </p:cNvPr>
            <p:cNvSpPr txBox="1"/>
            <p:nvPr/>
          </p:nvSpPr>
          <p:spPr>
            <a:xfrm>
              <a:off x="4552947" y="1430672"/>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10" name="TextBox 9">
              <a:extLst>
                <a:ext uri="{FF2B5EF4-FFF2-40B4-BE49-F238E27FC236}">
                  <a16:creationId xmlns:a16="http://schemas.microsoft.com/office/drawing/2014/main" id="{FB6AEB35-D42C-4EFA-BE01-356EDA41043C}"/>
                </a:ext>
              </a:extLst>
            </p:cNvPr>
            <p:cNvSpPr txBox="1"/>
            <p:nvPr/>
          </p:nvSpPr>
          <p:spPr>
            <a:xfrm>
              <a:off x="4552947" y="1924891"/>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cxnSp>
          <p:nvCxnSpPr>
            <p:cNvPr id="11" name="Straight Connector 10">
              <a:extLst>
                <a:ext uri="{FF2B5EF4-FFF2-40B4-BE49-F238E27FC236}">
                  <a16:creationId xmlns:a16="http://schemas.microsoft.com/office/drawing/2014/main" id="{3385E198-D836-4C88-9F2E-383BBEB4288E}"/>
                </a:ext>
              </a:extLst>
            </p:cNvPr>
            <p:cNvCxnSpPr>
              <a:cxnSpLocks/>
            </p:cNvCxnSpPr>
            <p:nvPr/>
          </p:nvCxnSpPr>
          <p:spPr>
            <a:xfrm>
              <a:off x="1238957" y="393071"/>
              <a:ext cx="0" cy="2743908"/>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7EE26251-AF20-48FF-B06D-D200FB03D2D3}"/>
                </a:ext>
              </a:extLst>
            </p:cNvPr>
            <p:cNvSpPr txBox="1"/>
            <p:nvPr/>
          </p:nvSpPr>
          <p:spPr>
            <a:xfrm>
              <a:off x="836746" y="307727"/>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X.9</a:t>
              </a:r>
            </a:p>
          </p:txBody>
        </p:sp>
        <p:sp>
          <p:nvSpPr>
            <p:cNvPr id="14" name="TextBox 13">
              <a:extLst>
                <a:ext uri="{FF2B5EF4-FFF2-40B4-BE49-F238E27FC236}">
                  <a16:creationId xmlns:a16="http://schemas.microsoft.com/office/drawing/2014/main" id="{5CE03FA9-AB4D-4BAF-9B88-13DB3D5B2C8E}"/>
                </a:ext>
              </a:extLst>
            </p:cNvPr>
            <p:cNvSpPr txBox="1"/>
            <p:nvPr/>
          </p:nvSpPr>
          <p:spPr>
            <a:xfrm>
              <a:off x="836746" y="1314021"/>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X.1</a:t>
              </a:r>
            </a:p>
          </p:txBody>
        </p:sp>
        <p:sp>
          <p:nvSpPr>
            <p:cNvPr id="15" name="TextBox 14">
              <a:extLst>
                <a:ext uri="{FF2B5EF4-FFF2-40B4-BE49-F238E27FC236}">
                  <a16:creationId xmlns:a16="http://schemas.microsoft.com/office/drawing/2014/main" id="{F8F8802A-C8CC-4063-A41A-1A304D0B8978}"/>
                </a:ext>
              </a:extLst>
            </p:cNvPr>
            <p:cNvSpPr txBox="1"/>
            <p:nvPr/>
          </p:nvSpPr>
          <p:spPr>
            <a:xfrm rot="16200000">
              <a:off x="231261" y="1602535"/>
              <a:ext cx="95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sp>
          <p:nvSpPr>
            <p:cNvPr id="17" name="TextBox 16">
              <a:extLst>
                <a:ext uri="{FF2B5EF4-FFF2-40B4-BE49-F238E27FC236}">
                  <a16:creationId xmlns:a16="http://schemas.microsoft.com/office/drawing/2014/main" id="{D5AA1215-941B-47FF-A0BE-08E3F1B819F4}"/>
                </a:ext>
              </a:extLst>
            </p:cNvPr>
            <p:cNvSpPr txBox="1"/>
            <p:nvPr/>
          </p:nvSpPr>
          <p:spPr>
            <a:xfrm>
              <a:off x="836746" y="2391477"/>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X.3</a:t>
              </a:r>
            </a:p>
          </p:txBody>
        </p:sp>
        <p:pic>
          <p:nvPicPr>
            <p:cNvPr id="20" name="Picture 19">
              <a:extLst>
                <a:ext uri="{FF2B5EF4-FFF2-40B4-BE49-F238E27FC236}">
                  <a16:creationId xmlns:a16="http://schemas.microsoft.com/office/drawing/2014/main" id="{F34A1297-0013-4ABB-B94E-B547BBF196C6}"/>
                </a:ext>
              </a:extLst>
            </p:cNvPr>
            <p:cNvPicPr>
              <a:picLocks noChangeAspect="1"/>
            </p:cNvPicPr>
            <p:nvPr/>
          </p:nvPicPr>
          <p:blipFill>
            <a:blip r:embed="rId6"/>
            <a:stretch>
              <a:fillRect/>
            </a:stretch>
          </p:blipFill>
          <p:spPr>
            <a:xfrm>
              <a:off x="9690833" y="4187939"/>
              <a:ext cx="201488" cy="1927596"/>
            </a:xfrm>
            <a:prstGeom prst="rect">
              <a:avLst/>
            </a:prstGeom>
            <a:ln w="28575">
              <a:solidFill>
                <a:schemeClr val="tx1"/>
              </a:solidFill>
            </a:ln>
          </p:spPr>
        </p:pic>
        <p:sp>
          <p:nvSpPr>
            <p:cNvPr id="21" name="TextBox 20">
              <a:extLst>
                <a:ext uri="{FF2B5EF4-FFF2-40B4-BE49-F238E27FC236}">
                  <a16:creationId xmlns:a16="http://schemas.microsoft.com/office/drawing/2014/main" id="{B94C0062-B91F-4D42-932E-1811453993B7}"/>
                </a:ext>
              </a:extLst>
            </p:cNvPr>
            <p:cNvSpPr txBox="1"/>
            <p:nvPr/>
          </p:nvSpPr>
          <p:spPr>
            <a:xfrm>
              <a:off x="9567910" y="3494432"/>
              <a:ext cx="525101" cy="35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Calibri" panose="020F0502020204030204"/>
                  <a:ea typeface="+mn-ea"/>
                  <a:cs typeface="+mn-cs"/>
                </a:rPr>
                <a:t>Z</a:t>
              </a:r>
              <a:r>
                <a:rPr kumimoji="0" lang="en-US" sz="1600" b="1" i="0" u="none" strike="noStrike" kern="1200" cap="none" spc="0" normalizeH="0" baseline="-25000" noProof="0" dirty="0" err="1">
                  <a:ln>
                    <a:noFill/>
                  </a:ln>
                  <a:solidFill>
                    <a:prstClr val="white"/>
                  </a:solidFill>
                  <a:effectLst/>
                  <a:uLnTx/>
                  <a:uFillTx/>
                  <a:latin typeface="Calibri" panose="020F0502020204030204"/>
                  <a:ea typeface="+mn-ea"/>
                  <a:cs typeface="+mn-cs"/>
                </a:rPr>
                <a:t>s</a:t>
              </a:r>
              <a:endParaRPr kumimoji="0" lang="en-US" sz="16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1753A6F-1689-41F7-B3E2-C91DEAA6508E}"/>
                </a:ext>
              </a:extLst>
            </p:cNvPr>
            <p:cNvSpPr txBox="1"/>
            <p:nvPr/>
          </p:nvSpPr>
          <p:spPr>
            <a:xfrm>
              <a:off x="9893189" y="5961646"/>
              <a:ext cx="655344"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9000</a:t>
              </a:r>
            </a:p>
          </p:txBody>
        </p:sp>
        <p:sp>
          <p:nvSpPr>
            <p:cNvPr id="23" name="TextBox 22">
              <a:extLst>
                <a:ext uri="{FF2B5EF4-FFF2-40B4-BE49-F238E27FC236}">
                  <a16:creationId xmlns:a16="http://schemas.microsoft.com/office/drawing/2014/main" id="{E550B424-D94D-4AE3-960E-E3904164913C}"/>
                </a:ext>
              </a:extLst>
            </p:cNvPr>
            <p:cNvSpPr txBox="1"/>
            <p:nvPr/>
          </p:nvSpPr>
          <p:spPr>
            <a:xfrm>
              <a:off x="9865769" y="4089077"/>
              <a:ext cx="71152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30000</a:t>
              </a:r>
            </a:p>
          </p:txBody>
        </p:sp>
        <p:sp>
          <p:nvSpPr>
            <p:cNvPr id="24" name="TextBox 23">
              <a:extLst>
                <a:ext uri="{FF2B5EF4-FFF2-40B4-BE49-F238E27FC236}">
                  <a16:creationId xmlns:a16="http://schemas.microsoft.com/office/drawing/2014/main" id="{8DC540B9-7BF9-48C8-AB32-E90D6EA7BDDA}"/>
                </a:ext>
              </a:extLst>
            </p:cNvPr>
            <p:cNvSpPr txBox="1"/>
            <p:nvPr/>
          </p:nvSpPr>
          <p:spPr>
            <a:xfrm>
              <a:off x="9319751" y="3747116"/>
              <a:ext cx="1114795" cy="292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(ft/s* g/cm</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A1BBA8CE-5666-4777-A789-96ED4223797F}"/>
                </a:ext>
              </a:extLst>
            </p:cNvPr>
            <p:cNvSpPr txBox="1"/>
            <p:nvPr/>
          </p:nvSpPr>
          <p:spPr>
            <a:xfrm>
              <a:off x="8340020" y="2472270"/>
              <a:ext cx="480824"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cxnSp>
          <p:nvCxnSpPr>
            <p:cNvPr id="32" name="Straight Connector 31">
              <a:extLst>
                <a:ext uri="{FF2B5EF4-FFF2-40B4-BE49-F238E27FC236}">
                  <a16:creationId xmlns:a16="http://schemas.microsoft.com/office/drawing/2014/main" id="{2131B03C-2E82-4D29-ABC4-030B9DC4D7D7}"/>
                </a:ext>
              </a:extLst>
            </p:cNvPr>
            <p:cNvCxnSpPr>
              <a:cxnSpLocks/>
            </p:cNvCxnSpPr>
            <p:nvPr/>
          </p:nvCxnSpPr>
          <p:spPr>
            <a:xfrm>
              <a:off x="6446483" y="404865"/>
              <a:ext cx="0" cy="2743908"/>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1F90F3D6-4C69-4CBB-88FC-919106BA1E46}"/>
                </a:ext>
              </a:extLst>
            </p:cNvPr>
            <p:cNvCxnSpPr>
              <a:cxnSpLocks/>
            </p:cNvCxnSpPr>
            <p:nvPr/>
          </p:nvCxnSpPr>
          <p:spPr>
            <a:xfrm>
              <a:off x="3847515" y="3610553"/>
              <a:ext cx="0" cy="2743908"/>
            </a:xfrm>
            <a:prstGeom prst="line">
              <a:avLst/>
            </a:prstGeom>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E5A9503A-9B53-4555-B930-2A9D7DFB6C51}"/>
                </a:ext>
              </a:extLst>
            </p:cNvPr>
            <p:cNvSpPr txBox="1"/>
            <p:nvPr/>
          </p:nvSpPr>
          <p:spPr>
            <a:xfrm>
              <a:off x="3445304" y="3525209"/>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0.9</a:t>
              </a:r>
            </a:p>
          </p:txBody>
        </p:sp>
        <p:sp>
          <p:nvSpPr>
            <p:cNvPr id="43" name="TextBox 42">
              <a:extLst>
                <a:ext uri="{FF2B5EF4-FFF2-40B4-BE49-F238E27FC236}">
                  <a16:creationId xmlns:a16="http://schemas.microsoft.com/office/drawing/2014/main" id="{72E96D59-68BC-45A5-801C-32DA2D40F8CA}"/>
                </a:ext>
              </a:extLst>
            </p:cNvPr>
            <p:cNvSpPr txBox="1"/>
            <p:nvPr/>
          </p:nvSpPr>
          <p:spPr>
            <a:xfrm>
              <a:off x="3445304" y="3974020"/>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44" name="TextBox 43">
              <a:extLst>
                <a:ext uri="{FF2B5EF4-FFF2-40B4-BE49-F238E27FC236}">
                  <a16:creationId xmlns:a16="http://schemas.microsoft.com/office/drawing/2014/main" id="{C5D3757F-C4EE-484D-957E-6C205B31AC4B}"/>
                </a:ext>
              </a:extLst>
            </p:cNvPr>
            <p:cNvSpPr txBox="1"/>
            <p:nvPr/>
          </p:nvSpPr>
          <p:spPr>
            <a:xfrm>
              <a:off x="3445304" y="4531503"/>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1.1</a:t>
              </a:r>
            </a:p>
          </p:txBody>
        </p:sp>
        <p:sp>
          <p:nvSpPr>
            <p:cNvPr id="45" name="TextBox 44">
              <a:extLst>
                <a:ext uri="{FF2B5EF4-FFF2-40B4-BE49-F238E27FC236}">
                  <a16:creationId xmlns:a16="http://schemas.microsoft.com/office/drawing/2014/main" id="{30DB3A30-7D58-4AD4-8FC4-91363FA6A3A8}"/>
                </a:ext>
              </a:extLst>
            </p:cNvPr>
            <p:cNvSpPr txBox="1"/>
            <p:nvPr/>
          </p:nvSpPr>
          <p:spPr>
            <a:xfrm rot="16200000">
              <a:off x="2839819" y="4820017"/>
              <a:ext cx="95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sp>
          <p:nvSpPr>
            <p:cNvPr id="46" name="TextBox 45">
              <a:extLst>
                <a:ext uri="{FF2B5EF4-FFF2-40B4-BE49-F238E27FC236}">
                  <a16:creationId xmlns:a16="http://schemas.microsoft.com/office/drawing/2014/main" id="{887E83FF-EFFA-4BD1-85CE-908724A5BB88}"/>
                </a:ext>
              </a:extLst>
            </p:cNvPr>
            <p:cNvSpPr txBox="1"/>
            <p:nvPr/>
          </p:nvSpPr>
          <p:spPr>
            <a:xfrm>
              <a:off x="3428576" y="5090927"/>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47" name="TextBox 46">
              <a:extLst>
                <a:ext uri="{FF2B5EF4-FFF2-40B4-BE49-F238E27FC236}">
                  <a16:creationId xmlns:a16="http://schemas.microsoft.com/office/drawing/2014/main" id="{F048BDD3-63DE-46EE-8B77-FE5154BBF6BD}"/>
                </a:ext>
              </a:extLst>
            </p:cNvPr>
            <p:cNvSpPr txBox="1"/>
            <p:nvPr/>
          </p:nvSpPr>
          <p:spPr>
            <a:xfrm>
              <a:off x="3445304" y="5608959"/>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1.3</a:t>
              </a:r>
            </a:p>
          </p:txBody>
        </p:sp>
        <p:sp>
          <p:nvSpPr>
            <p:cNvPr id="48" name="TextBox 47">
              <a:extLst>
                <a:ext uri="{FF2B5EF4-FFF2-40B4-BE49-F238E27FC236}">
                  <a16:creationId xmlns:a16="http://schemas.microsoft.com/office/drawing/2014/main" id="{9CDFCEAC-1FB0-4D2E-AEED-BF95FE71D41B}"/>
                </a:ext>
              </a:extLst>
            </p:cNvPr>
            <p:cNvSpPr txBox="1"/>
            <p:nvPr/>
          </p:nvSpPr>
          <p:spPr>
            <a:xfrm>
              <a:off x="3445304" y="6126991"/>
              <a:ext cx="470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1.4</a:t>
              </a:r>
            </a:p>
          </p:txBody>
        </p:sp>
        <p:pic>
          <p:nvPicPr>
            <p:cNvPr id="52" name="Picture 51">
              <a:extLst>
                <a:ext uri="{FF2B5EF4-FFF2-40B4-BE49-F238E27FC236}">
                  <a16:creationId xmlns:a16="http://schemas.microsoft.com/office/drawing/2014/main" id="{29D6B2AF-68DC-4889-9406-C7669A5870B2}"/>
                </a:ext>
              </a:extLst>
            </p:cNvPr>
            <p:cNvPicPr>
              <a:picLocks noChangeAspect="1"/>
            </p:cNvPicPr>
            <p:nvPr/>
          </p:nvPicPr>
          <p:blipFill>
            <a:blip r:embed="rId7"/>
            <a:stretch>
              <a:fillRect/>
            </a:stretch>
          </p:blipFill>
          <p:spPr>
            <a:xfrm>
              <a:off x="8541386" y="4166101"/>
              <a:ext cx="201488" cy="1929384"/>
            </a:xfrm>
            <a:prstGeom prst="rect">
              <a:avLst/>
            </a:prstGeom>
            <a:ln w="28575">
              <a:solidFill>
                <a:schemeClr val="tx1"/>
              </a:solidFill>
            </a:ln>
          </p:spPr>
        </p:pic>
        <p:sp>
          <p:nvSpPr>
            <p:cNvPr id="53" name="TextBox 52">
              <a:extLst>
                <a:ext uri="{FF2B5EF4-FFF2-40B4-BE49-F238E27FC236}">
                  <a16:creationId xmlns:a16="http://schemas.microsoft.com/office/drawing/2014/main" id="{78829785-45A2-4633-B987-D90948DB126F}"/>
                </a:ext>
              </a:extLst>
            </p:cNvPr>
            <p:cNvSpPr txBox="1"/>
            <p:nvPr/>
          </p:nvSpPr>
          <p:spPr>
            <a:xfrm>
              <a:off x="8115740" y="3494432"/>
              <a:ext cx="1199428" cy="338554"/>
            </a:xfrm>
            <a:prstGeom prst="rect">
              <a:avLst/>
            </a:prstGeom>
            <a:noFill/>
          </p:spPr>
          <p:txBody>
            <a:bodyPr wrap="square" rtlCol="0">
              <a:spAutoFit/>
            </a:bodyPr>
            <a:lstStyle>
              <a:defPPr>
                <a:defRPr lang="en-US"/>
              </a:defPPr>
              <a:lvl1pPr>
                <a:defRPr sz="1600" b="1" i="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Difference</a:t>
              </a:r>
            </a:p>
          </p:txBody>
        </p:sp>
        <p:sp>
          <p:nvSpPr>
            <p:cNvPr id="54" name="TextBox 53">
              <a:extLst>
                <a:ext uri="{FF2B5EF4-FFF2-40B4-BE49-F238E27FC236}">
                  <a16:creationId xmlns:a16="http://schemas.microsoft.com/office/drawing/2014/main" id="{605B1A57-2C21-45F8-9970-A85789E25CE8}"/>
                </a:ext>
              </a:extLst>
            </p:cNvPr>
            <p:cNvSpPr txBox="1"/>
            <p:nvPr/>
          </p:nvSpPr>
          <p:spPr>
            <a:xfrm>
              <a:off x="8742873" y="5916736"/>
              <a:ext cx="655344"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-2300</a:t>
              </a:r>
            </a:p>
          </p:txBody>
        </p:sp>
        <p:sp>
          <p:nvSpPr>
            <p:cNvPr id="55" name="TextBox 54">
              <a:extLst>
                <a:ext uri="{FF2B5EF4-FFF2-40B4-BE49-F238E27FC236}">
                  <a16:creationId xmlns:a16="http://schemas.microsoft.com/office/drawing/2014/main" id="{9E91F7A2-0AF8-4E66-8BC7-2E6C160F35AA}"/>
                </a:ext>
              </a:extLst>
            </p:cNvPr>
            <p:cNvSpPr txBox="1"/>
            <p:nvPr/>
          </p:nvSpPr>
          <p:spPr>
            <a:xfrm>
              <a:off x="8715454" y="4044167"/>
              <a:ext cx="655344"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2300</a:t>
              </a:r>
            </a:p>
          </p:txBody>
        </p:sp>
        <p:cxnSp>
          <p:nvCxnSpPr>
            <p:cNvPr id="57" name="Straight Arrow Connector 56">
              <a:extLst>
                <a:ext uri="{FF2B5EF4-FFF2-40B4-BE49-F238E27FC236}">
                  <a16:creationId xmlns:a16="http://schemas.microsoft.com/office/drawing/2014/main" id="{2321C230-4C38-4775-B568-1518C2F72EC6}"/>
                </a:ext>
              </a:extLst>
            </p:cNvPr>
            <p:cNvCxnSpPr>
              <a:cxnSpLocks/>
            </p:cNvCxnSpPr>
            <p:nvPr/>
          </p:nvCxnSpPr>
          <p:spPr>
            <a:xfrm>
              <a:off x="4948172" y="6601029"/>
              <a:ext cx="2241493"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A81E6B5-BA9F-43A9-8DFE-12D573D59C82}"/>
                </a:ext>
              </a:extLst>
            </p:cNvPr>
            <p:cNvCxnSpPr>
              <a:stCxn id="4" idx="0"/>
            </p:cNvCxnSpPr>
            <p:nvPr/>
          </p:nvCxnSpPr>
          <p:spPr>
            <a:xfrm>
              <a:off x="5915027" y="3617311"/>
              <a:ext cx="8695" cy="21384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61CE20D-B0AB-4299-9B27-5E1626BC9060}"/>
                </a:ext>
              </a:extLst>
            </p:cNvPr>
            <p:cNvSpPr txBox="1"/>
            <p:nvPr/>
          </p:nvSpPr>
          <p:spPr>
            <a:xfrm>
              <a:off x="5700588" y="5685800"/>
              <a:ext cx="481578"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sp>
          <p:nvSpPr>
            <p:cNvPr id="69" name="TextBox 68">
              <a:extLst>
                <a:ext uri="{FF2B5EF4-FFF2-40B4-BE49-F238E27FC236}">
                  <a16:creationId xmlns:a16="http://schemas.microsoft.com/office/drawing/2014/main" id="{CB43A06B-34AC-4246-926D-C0ADDD57FCDA}"/>
                </a:ext>
              </a:extLst>
            </p:cNvPr>
            <p:cNvSpPr txBox="1"/>
            <p:nvPr/>
          </p:nvSpPr>
          <p:spPr>
            <a:xfrm>
              <a:off x="8204484" y="3739111"/>
              <a:ext cx="1202382" cy="292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(ft/s* g/cm</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 </a:t>
              </a:r>
            </a:p>
          </p:txBody>
        </p:sp>
        <p:sp>
          <p:nvSpPr>
            <p:cNvPr id="70" name="TextBox 69">
              <a:extLst>
                <a:ext uri="{FF2B5EF4-FFF2-40B4-BE49-F238E27FC236}">
                  <a16:creationId xmlns:a16="http://schemas.microsoft.com/office/drawing/2014/main" id="{26275965-599C-490B-A72D-092FB17189B7}"/>
                </a:ext>
              </a:extLst>
            </p:cNvPr>
            <p:cNvSpPr txBox="1"/>
            <p:nvPr/>
          </p:nvSpPr>
          <p:spPr>
            <a:xfrm>
              <a:off x="9756252" y="914708"/>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71" name="TextBox 70">
              <a:extLst>
                <a:ext uri="{FF2B5EF4-FFF2-40B4-BE49-F238E27FC236}">
                  <a16:creationId xmlns:a16="http://schemas.microsoft.com/office/drawing/2014/main" id="{719CF857-DFF0-4161-869F-5150C60D0E7D}"/>
                </a:ext>
              </a:extLst>
            </p:cNvPr>
            <p:cNvSpPr txBox="1"/>
            <p:nvPr/>
          </p:nvSpPr>
          <p:spPr>
            <a:xfrm>
              <a:off x="9756252" y="1452879"/>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72" name="TextBox 71">
              <a:extLst>
                <a:ext uri="{FF2B5EF4-FFF2-40B4-BE49-F238E27FC236}">
                  <a16:creationId xmlns:a16="http://schemas.microsoft.com/office/drawing/2014/main" id="{FB6AEB35-D42C-4EFA-BE01-356EDA41043C}"/>
                </a:ext>
              </a:extLst>
            </p:cNvPr>
            <p:cNvSpPr txBox="1"/>
            <p:nvPr/>
          </p:nvSpPr>
          <p:spPr>
            <a:xfrm>
              <a:off x="9756252" y="1947098"/>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sp>
          <p:nvSpPr>
            <p:cNvPr id="73" name="TextBox 72">
              <a:extLst>
                <a:ext uri="{FF2B5EF4-FFF2-40B4-BE49-F238E27FC236}">
                  <a16:creationId xmlns:a16="http://schemas.microsoft.com/office/drawing/2014/main" id="{26275965-599C-490B-A72D-092FB17189B7}"/>
                </a:ext>
              </a:extLst>
            </p:cNvPr>
            <p:cNvSpPr txBox="1"/>
            <p:nvPr/>
          </p:nvSpPr>
          <p:spPr>
            <a:xfrm>
              <a:off x="7154256" y="4094342"/>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74" name="TextBox 73">
              <a:extLst>
                <a:ext uri="{FF2B5EF4-FFF2-40B4-BE49-F238E27FC236}">
                  <a16:creationId xmlns:a16="http://schemas.microsoft.com/office/drawing/2014/main" id="{719CF857-DFF0-4161-869F-5150C60D0E7D}"/>
                </a:ext>
              </a:extLst>
            </p:cNvPr>
            <p:cNvSpPr txBox="1"/>
            <p:nvPr/>
          </p:nvSpPr>
          <p:spPr>
            <a:xfrm>
              <a:off x="7154256" y="4632513"/>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75" name="TextBox 74">
              <a:extLst>
                <a:ext uri="{FF2B5EF4-FFF2-40B4-BE49-F238E27FC236}">
                  <a16:creationId xmlns:a16="http://schemas.microsoft.com/office/drawing/2014/main" id="{FB6AEB35-D42C-4EFA-BE01-356EDA41043C}"/>
                </a:ext>
              </a:extLst>
            </p:cNvPr>
            <p:cNvSpPr txBox="1"/>
            <p:nvPr/>
          </p:nvSpPr>
          <p:spPr>
            <a:xfrm>
              <a:off x="7154256" y="5126732"/>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grpSp>
      <p:sp>
        <p:nvSpPr>
          <p:cNvPr id="80" name="Arrow: Down 44">
            <a:extLst>
              <a:ext uri="{FF2B5EF4-FFF2-40B4-BE49-F238E27FC236}">
                <a16:creationId xmlns:a16="http://schemas.microsoft.com/office/drawing/2014/main" id="{B8147D71-F6F7-4A14-94F7-55D90E00A14C}"/>
              </a:ext>
            </a:extLst>
          </p:cNvPr>
          <p:cNvSpPr/>
          <p:nvPr/>
        </p:nvSpPr>
        <p:spPr>
          <a:xfrm rot="20020862">
            <a:off x="2875314" y="1138350"/>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Arrow: Down 46">
            <a:extLst>
              <a:ext uri="{FF2B5EF4-FFF2-40B4-BE49-F238E27FC236}">
                <a16:creationId xmlns:a16="http://schemas.microsoft.com/office/drawing/2014/main" id="{FA57BCEA-9CC7-4D61-974E-E4BE9F6EE803}"/>
              </a:ext>
            </a:extLst>
          </p:cNvPr>
          <p:cNvSpPr/>
          <p:nvPr/>
        </p:nvSpPr>
        <p:spPr>
          <a:xfrm rot="1924630">
            <a:off x="4916172" y="1258569"/>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Arrow: Down 48">
            <a:extLst>
              <a:ext uri="{FF2B5EF4-FFF2-40B4-BE49-F238E27FC236}">
                <a16:creationId xmlns:a16="http://schemas.microsoft.com/office/drawing/2014/main" id="{23A3A68F-60D6-4E18-B19A-3AEE0A81B55D}"/>
              </a:ext>
            </a:extLst>
          </p:cNvPr>
          <p:cNvSpPr/>
          <p:nvPr/>
        </p:nvSpPr>
        <p:spPr>
          <a:xfrm rot="20020862">
            <a:off x="2508855" y="1459121"/>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Arrow: Down 97">
            <a:extLst>
              <a:ext uri="{FF2B5EF4-FFF2-40B4-BE49-F238E27FC236}">
                <a16:creationId xmlns:a16="http://schemas.microsoft.com/office/drawing/2014/main" id="{19EB3FA3-E0BE-4B62-9412-99A026353601}"/>
              </a:ext>
            </a:extLst>
          </p:cNvPr>
          <p:cNvSpPr/>
          <p:nvPr/>
        </p:nvSpPr>
        <p:spPr>
          <a:xfrm rot="1924630">
            <a:off x="4916172" y="2029197"/>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Down 103">
            <a:extLst>
              <a:ext uri="{FF2B5EF4-FFF2-40B4-BE49-F238E27FC236}">
                <a16:creationId xmlns:a16="http://schemas.microsoft.com/office/drawing/2014/main" id="{892C4482-610C-4966-A6A6-D50E4D84C48A}"/>
              </a:ext>
            </a:extLst>
          </p:cNvPr>
          <p:cNvSpPr/>
          <p:nvPr/>
        </p:nvSpPr>
        <p:spPr>
          <a:xfrm rot="20020862">
            <a:off x="2513486" y="959206"/>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Arrow: Down 105">
            <a:extLst>
              <a:ext uri="{FF2B5EF4-FFF2-40B4-BE49-F238E27FC236}">
                <a16:creationId xmlns:a16="http://schemas.microsoft.com/office/drawing/2014/main" id="{117D60D8-046C-4BA9-B39F-EA5AD8803B07}"/>
              </a:ext>
            </a:extLst>
          </p:cNvPr>
          <p:cNvSpPr/>
          <p:nvPr/>
        </p:nvSpPr>
        <p:spPr>
          <a:xfrm rot="20020862">
            <a:off x="3415406" y="950148"/>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Arrow: Down 107">
            <a:extLst>
              <a:ext uri="{FF2B5EF4-FFF2-40B4-BE49-F238E27FC236}">
                <a16:creationId xmlns:a16="http://schemas.microsoft.com/office/drawing/2014/main" id="{7C7A3A88-F16C-4434-BC27-4FCDF0C6BB7A}"/>
              </a:ext>
            </a:extLst>
          </p:cNvPr>
          <p:cNvSpPr/>
          <p:nvPr/>
        </p:nvSpPr>
        <p:spPr>
          <a:xfrm rot="20020862">
            <a:off x="3151893" y="1615663"/>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Arrow: Down 44">
            <a:extLst>
              <a:ext uri="{FF2B5EF4-FFF2-40B4-BE49-F238E27FC236}">
                <a16:creationId xmlns:a16="http://schemas.microsoft.com/office/drawing/2014/main" id="{B8147D71-F6F7-4A14-94F7-55D90E00A14C}"/>
              </a:ext>
            </a:extLst>
          </p:cNvPr>
          <p:cNvSpPr/>
          <p:nvPr/>
        </p:nvSpPr>
        <p:spPr>
          <a:xfrm rot="20020862">
            <a:off x="7584562" y="1144002"/>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Arrow: Down 46">
            <a:extLst>
              <a:ext uri="{FF2B5EF4-FFF2-40B4-BE49-F238E27FC236}">
                <a16:creationId xmlns:a16="http://schemas.microsoft.com/office/drawing/2014/main" id="{FA57BCEA-9CC7-4D61-974E-E4BE9F6EE803}"/>
              </a:ext>
            </a:extLst>
          </p:cNvPr>
          <p:cNvSpPr/>
          <p:nvPr/>
        </p:nvSpPr>
        <p:spPr>
          <a:xfrm rot="1924630">
            <a:off x="9719855" y="1266148"/>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Arrow: Down 48">
            <a:extLst>
              <a:ext uri="{FF2B5EF4-FFF2-40B4-BE49-F238E27FC236}">
                <a16:creationId xmlns:a16="http://schemas.microsoft.com/office/drawing/2014/main" id="{23A3A68F-60D6-4E18-B19A-3AEE0A81B55D}"/>
              </a:ext>
            </a:extLst>
          </p:cNvPr>
          <p:cNvSpPr/>
          <p:nvPr/>
        </p:nvSpPr>
        <p:spPr>
          <a:xfrm rot="20020862">
            <a:off x="7287969" y="1464884"/>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Arrow: Down 97">
            <a:extLst>
              <a:ext uri="{FF2B5EF4-FFF2-40B4-BE49-F238E27FC236}">
                <a16:creationId xmlns:a16="http://schemas.microsoft.com/office/drawing/2014/main" id="{19EB3FA3-E0BE-4B62-9412-99A026353601}"/>
              </a:ext>
            </a:extLst>
          </p:cNvPr>
          <p:cNvSpPr/>
          <p:nvPr/>
        </p:nvSpPr>
        <p:spPr>
          <a:xfrm rot="1924630">
            <a:off x="9695286" y="2034960"/>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Arrow: Down 103">
            <a:extLst>
              <a:ext uri="{FF2B5EF4-FFF2-40B4-BE49-F238E27FC236}">
                <a16:creationId xmlns:a16="http://schemas.microsoft.com/office/drawing/2014/main" id="{892C4482-610C-4966-A6A6-D50E4D84C48A}"/>
              </a:ext>
            </a:extLst>
          </p:cNvPr>
          <p:cNvSpPr/>
          <p:nvPr/>
        </p:nvSpPr>
        <p:spPr>
          <a:xfrm rot="20020862">
            <a:off x="7292600" y="964969"/>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Arrow: Down 105">
            <a:extLst>
              <a:ext uri="{FF2B5EF4-FFF2-40B4-BE49-F238E27FC236}">
                <a16:creationId xmlns:a16="http://schemas.microsoft.com/office/drawing/2014/main" id="{117D60D8-046C-4BA9-B39F-EA5AD8803B07}"/>
              </a:ext>
            </a:extLst>
          </p:cNvPr>
          <p:cNvSpPr/>
          <p:nvPr/>
        </p:nvSpPr>
        <p:spPr>
          <a:xfrm rot="20020862">
            <a:off x="8194520" y="955911"/>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Arrow: Down 107">
            <a:extLst>
              <a:ext uri="{FF2B5EF4-FFF2-40B4-BE49-F238E27FC236}">
                <a16:creationId xmlns:a16="http://schemas.microsoft.com/office/drawing/2014/main" id="{7C7A3A88-F16C-4434-BC27-4FCDF0C6BB7A}"/>
              </a:ext>
            </a:extLst>
          </p:cNvPr>
          <p:cNvSpPr/>
          <p:nvPr/>
        </p:nvSpPr>
        <p:spPr>
          <a:xfrm rot="20020862">
            <a:off x="7931007" y="1621426"/>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Arrow: Down 44">
            <a:extLst>
              <a:ext uri="{FF2B5EF4-FFF2-40B4-BE49-F238E27FC236}">
                <a16:creationId xmlns:a16="http://schemas.microsoft.com/office/drawing/2014/main" id="{B8147D71-F6F7-4A14-94F7-55D90E00A14C}"/>
              </a:ext>
            </a:extLst>
          </p:cNvPr>
          <p:cNvSpPr/>
          <p:nvPr/>
        </p:nvSpPr>
        <p:spPr>
          <a:xfrm rot="20020862">
            <a:off x="5299019" y="4176698"/>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Down 46">
            <a:extLst>
              <a:ext uri="{FF2B5EF4-FFF2-40B4-BE49-F238E27FC236}">
                <a16:creationId xmlns:a16="http://schemas.microsoft.com/office/drawing/2014/main" id="{FA57BCEA-9CC7-4D61-974E-E4BE9F6EE803}"/>
              </a:ext>
            </a:extLst>
          </p:cNvPr>
          <p:cNvSpPr/>
          <p:nvPr/>
        </p:nvSpPr>
        <p:spPr>
          <a:xfrm rot="1924630">
            <a:off x="7275508" y="4254172"/>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Arrow: Down 48">
            <a:extLst>
              <a:ext uri="{FF2B5EF4-FFF2-40B4-BE49-F238E27FC236}">
                <a16:creationId xmlns:a16="http://schemas.microsoft.com/office/drawing/2014/main" id="{23A3A68F-60D6-4E18-B19A-3AEE0A81B55D}"/>
              </a:ext>
            </a:extLst>
          </p:cNvPr>
          <p:cNvSpPr/>
          <p:nvPr/>
        </p:nvSpPr>
        <p:spPr>
          <a:xfrm rot="20020862">
            <a:off x="4868190" y="4488809"/>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Down 97">
            <a:extLst>
              <a:ext uri="{FF2B5EF4-FFF2-40B4-BE49-F238E27FC236}">
                <a16:creationId xmlns:a16="http://schemas.microsoft.com/office/drawing/2014/main" id="{19EB3FA3-E0BE-4B62-9412-99A026353601}"/>
              </a:ext>
            </a:extLst>
          </p:cNvPr>
          <p:cNvSpPr/>
          <p:nvPr/>
        </p:nvSpPr>
        <p:spPr>
          <a:xfrm rot="1924630">
            <a:off x="7275507" y="5058885"/>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Arrow: Down 103">
            <a:extLst>
              <a:ext uri="{FF2B5EF4-FFF2-40B4-BE49-F238E27FC236}">
                <a16:creationId xmlns:a16="http://schemas.microsoft.com/office/drawing/2014/main" id="{892C4482-610C-4966-A6A6-D50E4D84C48A}"/>
              </a:ext>
            </a:extLst>
          </p:cNvPr>
          <p:cNvSpPr/>
          <p:nvPr/>
        </p:nvSpPr>
        <p:spPr>
          <a:xfrm rot="20020862">
            <a:off x="4872821" y="3988894"/>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Down 105">
            <a:extLst>
              <a:ext uri="{FF2B5EF4-FFF2-40B4-BE49-F238E27FC236}">
                <a16:creationId xmlns:a16="http://schemas.microsoft.com/office/drawing/2014/main" id="{117D60D8-046C-4BA9-B39F-EA5AD8803B07}"/>
              </a:ext>
            </a:extLst>
          </p:cNvPr>
          <p:cNvSpPr/>
          <p:nvPr/>
        </p:nvSpPr>
        <p:spPr>
          <a:xfrm rot="20020862">
            <a:off x="5774741" y="3979836"/>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Arrow: Down 107">
            <a:extLst>
              <a:ext uri="{FF2B5EF4-FFF2-40B4-BE49-F238E27FC236}">
                <a16:creationId xmlns:a16="http://schemas.microsoft.com/office/drawing/2014/main" id="{7C7A3A88-F16C-4434-BC27-4FCDF0C6BB7A}"/>
              </a:ext>
            </a:extLst>
          </p:cNvPr>
          <p:cNvSpPr/>
          <p:nvPr/>
        </p:nvSpPr>
        <p:spPr>
          <a:xfrm rot="20020862">
            <a:off x="5511228" y="4645351"/>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BBDE86-EC88-BE19-A0ED-8D30A8C74141}"/>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3" name="Slide Number Placeholder 2">
            <a:extLst>
              <a:ext uri="{FF2B5EF4-FFF2-40B4-BE49-F238E27FC236}">
                <a16:creationId xmlns:a16="http://schemas.microsoft.com/office/drawing/2014/main" id="{6F275036-1242-503F-53D6-69F9A49E1CF1}"/>
              </a:ext>
            </a:extLst>
          </p:cNvPr>
          <p:cNvSpPr>
            <a:spLocks noGrp="1"/>
          </p:cNvSpPr>
          <p:nvPr>
            <p:ph type="sldNum" sz="quarter" idx="12"/>
          </p:nvPr>
        </p:nvSpPr>
        <p:spPr/>
        <p:txBody>
          <a:bodyPr/>
          <a:lstStyle/>
          <a:p>
            <a:r>
              <a:rPr lang="en-US"/>
              <a:t>10e-</a:t>
            </a:r>
            <a:fld id="{5F03A2F2-9E55-46DE-BAB4-42987CCF6517}" type="slidenum">
              <a:rPr lang="en-US" smtClean="0"/>
              <a:pPr/>
              <a:t>43</a:t>
            </a:fld>
            <a:endParaRPr lang="en-US" dirty="0"/>
          </a:p>
        </p:txBody>
      </p:sp>
    </p:spTree>
    <p:extLst>
      <p:ext uri="{BB962C8B-B14F-4D97-AF65-F5344CB8AC3E}">
        <p14:creationId xmlns:p14="http://schemas.microsoft.com/office/powerpoint/2010/main" val="14242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P spid="88" grpId="0" animBg="1"/>
      <p:bldP spid="89" grpId="0" animBg="1"/>
      <p:bldP spid="90" grpId="0" animBg="1"/>
      <p:bldP spid="91" grpId="0" animBg="1"/>
      <p:bldP spid="92" grpId="0" animBg="1"/>
      <p:bldP spid="93" grpId="0" animBg="1"/>
      <p:bldP spid="94" grpId="0" animBg="1"/>
      <p:bldP spid="96" grpId="0" animBg="1"/>
      <p:bldP spid="97" grpId="0" animBg="1"/>
      <p:bldP spid="98" grpId="0" animBg="1"/>
      <p:bldP spid="99" grpId="0" animBg="1"/>
      <p:bldP spid="100" grpId="0" animBg="1"/>
      <p:bldP spid="101" grpId="0" animBg="1"/>
      <p:bldP spid="10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052CE0C2-0FBA-4E9A-8B24-0F6D5DE53CA9}"/>
              </a:ext>
            </a:extLst>
          </p:cNvPr>
          <p:cNvPicPr>
            <a:picLocks noChangeAspect="1"/>
          </p:cNvPicPr>
          <p:nvPr/>
        </p:nvPicPr>
        <p:blipFill>
          <a:blip r:embed="rId3"/>
          <a:stretch>
            <a:fillRect/>
          </a:stretch>
        </p:blipFill>
        <p:spPr>
          <a:xfrm>
            <a:off x="4482082" y="3764683"/>
            <a:ext cx="3808331" cy="2553389"/>
          </a:xfrm>
          <a:prstGeom prst="rect">
            <a:avLst/>
          </a:prstGeom>
        </p:spPr>
      </p:pic>
      <p:pic>
        <p:nvPicPr>
          <p:cNvPr id="105" name="Picture 104">
            <a:extLst>
              <a:ext uri="{FF2B5EF4-FFF2-40B4-BE49-F238E27FC236}">
                <a16:creationId xmlns:a16="http://schemas.microsoft.com/office/drawing/2014/main" id="{ABB382DD-BB92-45C6-A5D7-E4C6D0C3D372}"/>
              </a:ext>
            </a:extLst>
          </p:cNvPr>
          <p:cNvPicPr>
            <a:picLocks noChangeAspect="1"/>
          </p:cNvPicPr>
          <p:nvPr/>
        </p:nvPicPr>
        <p:blipFill>
          <a:blip r:embed="rId4"/>
          <a:stretch>
            <a:fillRect/>
          </a:stretch>
        </p:blipFill>
        <p:spPr>
          <a:xfrm>
            <a:off x="6895298" y="711456"/>
            <a:ext cx="3805396" cy="2591349"/>
          </a:xfrm>
          <a:prstGeom prst="rect">
            <a:avLst/>
          </a:prstGeom>
          <a:ln w="19050">
            <a:solidFill>
              <a:schemeClr val="tx1"/>
            </a:solidFill>
          </a:ln>
        </p:spPr>
      </p:pic>
      <p:pic>
        <p:nvPicPr>
          <p:cNvPr id="104" name="Picture 103">
            <a:extLst>
              <a:ext uri="{FF2B5EF4-FFF2-40B4-BE49-F238E27FC236}">
                <a16:creationId xmlns:a16="http://schemas.microsoft.com/office/drawing/2014/main" id="{2D1CD8AA-1690-4FCE-AF2B-C2F192ACEEFD}"/>
              </a:ext>
            </a:extLst>
          </p:cNvPr>
          <p:cNvPicPr>
            <a:picLocks noChangeAspect="1"/>
          </p:cNvPicPr>
          <p:nvPr/>
        </p:nvPicPr>
        <p:blipFill>
          <a:blip r:embed="rId5"/>
          <a:stretch>
            <a:fillRect/>
          </a:stretch>
        </p:blipFill>
        <p:spPr>
          <a:xfrm>
            <a:off x="2079334" y="715739"/>
            <a:ext cx="3833150" cy="2570102"/>
          </a:xfrm>
          <a:prstGeom prst="rect">
            <a:avLst/>
          </a:prstGeom>
          <a:ln w="19050">
            <a:solidFill>
              <a:schemeClr val="tx1"/>
            </a:solidFill>
          </a:ln>
        </p:spPr>
      </p:pic>
      <p:sp>
        <p:nvSpPr>
          <p:cNvPr id="2" name="Title 1"/>
          <p:cNvSpPr>
            <a:spLocks noGrp="1"/>
          </p:cNvSpPr>
          <p:nvPr>
            <p:ph type="title"/>
          </p:nvPr>
        </p:nvSpPr>
        <p:spPr>
          <a:xfrm>
            <a:off x="4438" y="-32572"/>
            <a:ext cx="8677922" cy="766354"/>
          </a:xfrm>
        </p:spPr>
        <p:txBody>
          <a:bodyPr>
            <a:noAutofit/>
          </a:bodyPr>
          <a:lstStyle/>
          <a:p>
            <a:r>
              <a:rPr lang="en-US" dirty="0"/>
              <a:t>Effect of stretch compensation on density </a:t>
            </a:r>
            <a:r>
              <a:rPr lang="el-GR" i="1" dirty="0"/>
              <a:t>ρ</a:t>
            </a:r>
            <a:br>
              <a:rPr lang="en-US" b="1" i="1" dirty="0"/>
            </a:br>
            <a:endParaRPr lang="en-US" baseline="-25000" dirty="0"/>
          </a:p>
        </p:txBody>
      </p:sp>
      <p:sp>
        <p:nvSpPr>
          <p:cNvPr id="56" name="TextBox 55">
            <a:extLst>
              <a:ext uri="{FF2B5EF4-FFF2-40B4-BE49-F238E27FC236}">
                <a16:creationId xmlns:a16="http://schemas.microsoft.com/office/drawing/2014/main" id="{EB2F93C0-F85C-43FD-A086-81CED70A4873}"/>
              </a:ext>
            </a:extLst>
          </p:cNvPr>
          <p:cNvSpPr txBox="1"/>
          <p:nvPr/>
        </p:nvSpPr>
        <p:spPr>
          <a:xfrm>
            <a:off x="5724605" y="6582950"/>
            <a:ext cx="11822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1.33 miles</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7" name="Group 76"/>
          <p:cNvGrpSpPr/>
          <p:nvPr/>
        </p:nvGrpSpPr>
        <p:grpSpPr>
          <a:xfrm>
            <a:off x="1415561" y="623759"/>
            <a:ext cx="9285134" cy="5959191"/>
            <a:chOff x="553616" y="307727"/>
            <a:chExt cx="10023676" cy="6293302"/>
          </a:xfrm>
        </p:grpSpPr>
        <p:sp>
          <p:nvSpPr>
            <p:cNvPr id="6" name="TextBox 5">
              <a:extLst>
                <a:ext uri="{FF2B5EF4-FFF2-40B4-BE49-F238E27FC236}">
                  <a16:creationId xmlns:a16="http://schemas.microsoft.com/office/drawing/2014/main" id="{0BB715CF-9228-4A6E-9072-F7A971E498E3}"/>
                </a:ext>
              </a:extLst>
            </p:cNvPr>
            <p:cNvSpPr txBox="1"/>
            <p:nvPr/>
          </p:nvSpPr>
          <p:spPr>
            <a:xfrm>
              <a:off x="3189138" y="2461825"/>
              <a:ext cx="525197"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sp>
          <p:nvSpPr>
            <p:cNvPr id="8" name="TextBox 7">
              <a:extLst>
                <a:ext uri="{FF2B5EF4-FFF2-40B4-BE49-F238E27FC236}">
                  <a16:creationId xmlns:a16="http://schemas.microsoft.com/office/drawing/2014/main" id="{26275965-599C-490B-A72D-092FB17189B7}"/>
                </a:ext>
              </a:extLst>
            </p:cNvPr>
            <p:cNvSpPr txBox="1"/>
            <p:nvPr/>
          </p:nvSpPr>
          <p:spPr>
            <a:xfrm>
              <a:off x="4552947" y="892501"/>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9" name="TextBox 8">
              <a:extLst>
                <a:ext uri="{FF2B5EF4-FFF2-40B4-BE49-F238E27FC236}">
                  <a16:creationId xmlns:a16="http://schemas.microsoft.com/office/drawing/2014/main" id="{719CF857-DFF0-4161-869F-5150C60D0E7D}"/>
                </a:ext>
              </a:extLst>
            </p:cNvPr>
            <p:cNvSpPr txBox="1"/>
            <p:nvPr/>
          </p:nvSpPr>
          <p:spPr>
            <a:xfrm>
              <a:off x="4552947" y="1430672"/>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10" name="TextBox 9">
              <a:extLst>
                <a:ext uri="{FF2B5EF4-FFF2-40B4-BE49-F238E27FC236}">
                  <a16:creationId xmlns:a16="http://schemas.microsoft.com/office/drawing/2014/main" id="{FB6AEB35-D42C-4EFA-BE01-356EDA41043C}"/>
                </a:ext>
              </a:extLst>
            </p:cNvPr>
            <p:cNvSpPr txBox="1"/>
            <p:nvPr/>
          </p:nvSpPr>
          <p:spPr>
            <a:xfrm>
              <a:off x="4552947" y="1924891"/>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cxnSp>
          <p:nvCxnSpPr>
            <p:cNvPr id="11" name="Straight Connector 10">
              <a:extLst>
                <a:ext uri="{FF2B5EF4-FFF2-40B4-BE49-F238E27FC236}">
                  <a16:creationId xmlns:a16="http://schemas.microsoft.com/office/drawing/2014/main" id="{3385E198-D836-4C88-9F2E-383BBEB4288E}"/>
                </a:ext>
              </a:extLst>
            </p:cNvPr>
            <p:cNvCxnSpPr>
              <a:cxnSpLocks/>
            </p:cNvCxnSpPr>
            <p:nvPr/>
          </p:nvCxnSpPr>
          <p:spPr>
            <a:xfrm>
              <a:off x="1238957" y="393071"/>
              <a:ext cx="0" cy="2743908"/>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7EE26251-AF20-48FF-B06D-D200FB03D2D3}"/>
                </a:ext>
              </a:extLst>
            </p:cNvPr>
            <p:cNvSpPr txBox="1"/>
            <p:nvPr/>
          </p:nvSpPr>
          <p:spPr>
            <a:xfrm>
              <a:off x="836746" y="307727"/>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X.9</a:t>
              </a:r>
            </a:p>
          </p:txBody>
        </p:sp>
        <p:sp>
          <p:nvSpPr>
            <p:cNvPr id="14" name="TextBox 13">
              <a:extLst>
                <a:ext uri="{FF2B5EF4-FFF2-40B4-BE49-F238E27FC236}">
                  <a16:creationId xmlns:a16="http://schemas.microsoft.com/office/drawing/2014/main" id="{5CE03FA9-AB4D-4BAF-9B88-13DB3D5B2C8E}"/>
                </a:ext>
              </a:extLst>
            </p:cNvPr>
            <p:cNvSpPr txBox="1"/>
            <p:nvPr/>
          </p:nvSpPr>
          <p:spPr>
            <a:xfrm>
              <a:off x="836746" y="1314021"/>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X.1</a:t>
              </a:r>
            </a:p>
          </p:txBody>
        </p:sp>
        <p:sp>
          <p:nvSpPr>
            <p:cNvPr id="15" name="TextBox 14">
              <a:extLst>
                <a:ext uri="{FF2B5EF4-FFF2-40B4-BE49-F238E27FC236}">
                  <a16:creationId xmlns:a16="http://schemas.microsoft.com/office/drawing/2014/main" id="{F8F8802A-C8CC-4063-A41A-1A304D0B8978}"/>
                </a:ext>
              </a:extLst>
            </p:cNvPr>
            <p:cNvSpPr txBox="1"/>
            <p:nvPr/>
          </p:nvSpPr>
          <p:spPr>
            <a:xfrm rot="16200000">
              <a:off x="231261" y="1602535"/>
              <a:ext cx="95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sp>
          <p:nvSpPr>
            <p:cNvPr id="17" name="TextBox 16">
              <a:extLst>
                <a:ext uri="{FF2B5EF4-FFF2-40B4-BE49-F238E27FC236}">
                  <a16:creationId xmlns:a16="http://schemas.microsoft.com/office/drawing/2014/main" id="{D5AA1215-941B-47FF-A0BE-08E3F1B819F4}"/>
                </a:ext>
              </a:extLst>
            </p:cNvPr>
            <p:cNvSpPr txBox="1"/>
            <p:nvPr/>
          </p:nvSpPr>
          <p:spPr>
            <a:xfrm>
              <a:off x="836746" y="2391477"/>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X.3</a:t>
              </a:r>
            </a:p>
          </p:txBody>
        </p:sp>
        <p:pic>
          <p:nvPicPr>
            <p:cNvPr id="20" name="Picture 19">
              <a:extLst>
                <a:ext uri="{FF2B5EF4-FFF2-40B4-BE49-F238E27FC236}">
                  <a16:creationId xmlns:a16="http://schemas.microsoft.com/office/drawing/2014/main" id="{F34A1297-0013-4ABB-B94E-B547BBF196C6}"/>
                </a:ext>
              </a:extLst>
            </p:cNvPr>
            <p:cNvPicPr>
              <a:picLocks noChangeAspect="1"/>
            </p:cNvPicPr>
            <p:nvPr/>
          </p:nvPicPr>
          <p:blipFill>
            <a:blip r:embed="rId6"/>
            <a:stretch>
              <a:fillRect/>
            </a:stretch>
          </p:blipFill>
          <p:spPr>
            <a:xfrm>
              <a:off x="9690833" y="4187939"/>
              <a:ext cx="201488" cy="1927596"/>
            </a:xfrm>
            <a:prstGeom prst="rect">
              <a:avLst/>
            </a:prstGeom>
            <a:ln w="28575">
              <a:solidFill>
                <a:schemeClr val="tx1"/>
              </a:solidFill>
            </a:ln>
          </p:spPr>
        </p:pic>
        <p:sp>
          <p:nvSpPr>
            <p:cNvPr id="21" name="TextBox 20">
              <a:extLst>
                <a:ext uri="{FF2B5EF4-FFF2-40B4-BE49-F238E27FC236}">
                  <a16:creationId xmlns:a16="http://schemas.microsoft.com/office/drawing/2014/main" id="{B94C0062-B91F-4D42-932E-1811453993B7}"/>
                </a:ext>
              </a:extLst>
            </p:cNvPr>
            <p:cNvSpPr txBox="1"/>
            <p:nvPr/>
          </p:nvSpPr>
          <p:spPr>
            <a:xfrm>
              <a:off x="9567910" y="3494432"/>
              <a:ext cx="525101" cy="270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1753A6F-1689-41F7-B3E2-C91DEAA6508E}"/>
                </a:ext>
              </a:extLst>
            </p:cNvPr>
            <p:cNvSpPr txBox="1"/>
            <p:nvPr/>
          </p:nvSpPr>
          <p:spPr>
            <a:xfrm>
              <a:off x="9893189" y="5961646"/>
              <a:ext cx="655344"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2.3</a:t>
              </a:r>
            </a:p>
          </p:txBody>
        </p:sp>
        <p:sp>
          <p:nvSpPr>
            <p:cNvPr id="23" name="TextBox 22">
              <a:extLst>
                <a:ext uri="{FF2B5EF4-FFF2-40B4-BE49-F238E27FC236}">
                  <a16:creationId xmlns:a16="http://schemas.microsoft.com/office/drawing/2014/main" id="{E550B424-D94D-4AE3-960E-E3904164913C}"/>
                </a:ext>
              </a:extLst>
            </p:cNvPr>
            <p:cNvSpPr txBox="1"/>
            <p:nvPr/>
          </p:nvSpPr>
          <p:spPr>
            <a:xfrm>
              <a:off x="9865769" y="4089077"/>
              <a:ext cx="71152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2.8</a:t>
              </a:r>
            </a:p>
          </p:txBody>
        </p:sp>
        <p:sp>
          <p:nvSpPr>
            <p:cNvPr id="24" name="TextBox 23">
              <a:extLst>
                <a:ext uri="{FF2B5EF4-FFF2-40B4-BE49-F238E27FC236}">
                  <a16:creationId xmlns:a16="http://schemas.microsoft.com/office/drawing/2014/main" id="{8DC540B9-7BF9-48C8-AB32-E90D6EA7BDDA}"/>
                </a:ext>
              </a:extLst>
            </p:cNvPr>
            <p:cNvSpPr txBox="1"/>
            <p:nvPr/>
          </p:nvSpPr>
          <p:spPr>
            <a:xfrm>
              <a:off x="9455613" y="3758754"/>
              <a:ext cx="1114795" cy="292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(g/cm</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A1BBA8CE-5666-4777-A789-96ED4223797F}"/>
                </a:ext>
              </a:extLst>
            </p:cNvPr>
            <p:cNvSpPr txBox="1"/>
            <p:nvPr/>
          </p:nvSpPr>
          <p:spPr>
            <a:xfrm>
              <a:off x="8340020" y="2472270"/>
              <a:ext cx="499807"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cxnSp>
          <p:nvCxnSpPr>
            <p:cNvPr id="32" name="Straight Connector 31">
              <a:extLst>
                <a:ext uri="{FF2B5EF4-FFF2-40B4-BE49-F238E27FC236}">
                  <a16:creationId xmlns:a16="http://schemas.microsoft.com/office/drawing/2014/main" id="{2131B03C-2E82-4D29-ABC4-030B9DC4D7D7}"/>
                </a:ext>
              </a:extLst>
            </p:cNvPr>
            <p:cNvCxnSpPr>
              <a:cxnSpLocks/>
            </p:cNvCxnSpPr>
            <p:nvPr/>
          </p:nvCxnSpPr>
          <p:spPr>
            <a:xfrm>
              <a:off x="6446483" y="404865"/>
              <a:ext cx="0" cy="2743908"/>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1F90F3D6-4C69-4CBB-88FC-919106BA1E46}"/>
                </a:ext>
              </a:extLst>
            </p:cNvPr>
            <p:cNvCxnSpPr>
              <a:cxnSpLocks/>
            </p:cNvCxnSpPr>
            <p:nvPr/>
          </p:nvCxnSpPr>
          <p:spPr>
            <a:xfrm>
              <a:off x="3847515" y="3610553"/>
              <a:ext cx="0" cy="2743908"/>
            </a:xfrm>
            <a:prstGeom prst="line">
              <a:avLst/>
            </a:prstGeom>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E5A9503A-9B53-4555-B930-2A9D7DFB6C51}"/>
                </a:ext>
              </a:extLst>
            </p:cNvPr>
            <p:cNvSpPr txBox="1"/>
            <p:nvPr/>
          </p:nvSpPr>
          <p:spPr>
            <a:xfrm>
              <a:off x="3445304" y="3525209"/>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X.9</a:t>
              </a:r>
            </a:p>
          </p:txBody>
        </p:sp>
        <p:sp>
          <p:nvSpPr>
            <p:cNvPr id="44" name="TextBox 43">
              <a:extLst>
                <a:ext uri="{FF2B5EF4-FFF2-40B4-BE49-F238E27FC236}">
                  <a16:creationId xmlns:a16="http://schemas.microsoft.com/office/drawing/2014/main" id="{C5D3757F-C4EE-484D-957E-6C205B31AC4B}"/>
                </a:ext>
              </a:extLst>
            </p:cNvPr>
            <p:cNvSpPr txBox="1"/>
            <p:nvPr/>
          </p:nvSpPr>
          <p:spPr>
            <a:xfrm>
              <a:off x="3445304" y="4531503"/>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X.1</a:t>
              </a:r>
            </a:p>
          </p:txBody>
        </p:sp>
        <p:sp>
          <p:nvSpPr>
            <p:cNvPr id="45" name="TextBox 44">
              <a:extLst>
                <a:ext uri="{FF2B5EF4-FFF2-40B4-BE49-F238E27FC236}">
                  <a16:creationId xmlns:a16="http://schemas.microsoft.com/office/drawing/2014/main" id="{30DB3A30-7D58-4AD4-8FC4-91363FA6A3A8}"/>
                </a:ext>
              </a:extLst>
            </p:cNvPr>
            <p:cNvSpPr txBox="1"/>
            <p:nvPr/>
          </p:nvSpPr>
          <p:spPr>
            <a:xfrm rot="16200000">
              <a:off x="2839819" y="4820017"/>
              <a:ext cx="95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Time (s)</a:t>
              </a:r>
            </a:p>
          </p:txBody>
        </p:sp>
        <p:sp>
          <p:nvSpPr>
            <p:cNvPr id="47" name="TextBox 46">
              <a:extLst>
                <a:ext uri="{FF2B5EF4-FFF2-40B4-BE49-F238E27FC236}">
                  <a16:creationId xmlns:a16="http://schemas.microsoft.com/office/drawing/2014/main" id="{F048BDD3-63DE-46EE-8B77-FE5154BBF6BD}"/>
                </a:ext>
              </a:extLst>
            </p:cNvPr>
            <p:cNvSpPr txBox="1"/>
            <p:nvPr/>
          </p:nvSpPr>
          <p:spPr>
            <a:xfrm>
              <a:off x="3445304" y="5608959"/>
              <a:ext cx="470262"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X.3</a:t>
              </a:r>
            </a:p>
          </p:txBody>
        </p:sp>
        <p:pic>
          <p:nvPicPr>
            <p:cNvPr id="52" name="Picture 51">
              <a:extLst>
                <a:ext uri="{FF2B5EF4-FFF2-40B4-BE49-F238E27FC236}">
                  <a16:creationId xmlns:a16="http://schemas.microsoft.com/office/drawing/2014/main" id="{29D6B2AF-68DC-4889-9406-C7669A5870B2}"/>
                </a:ext>
              </a:extLst>
            </p:cNvPr>
            <p:cNvPicPr>
              <a:picLocks noChangeAspect="1"/>
            </p:cNvPicPr>
            <p:nvPr/>
          </p:nvPicPr>
          <p:blipFill>
            <a:blip r:embed="rId7"/>
            <a:stretch>
              <a:fillRect/>
            </a:stretch>
          </p:blipFill>
          <p:spPr>
            <a:xfrm>
              <a:off x="8541386" y="4166101"/>
              <a:ext cx="201488" cy="1929384"/>
            </a:xfrm>
            <a:prstGeom prst="rect">
              <a:avLst/>
            </a:prstGeom>
            <a:ln w="28575">
              <a:solidFill>
                <a:schemeClr val="tx1"/>
              </a:solidFill>
            </a:ln>
          </p:spPr>
        </p:pic>
        <p:sp>
          <p:nvSpPr>
            <p:cNvPr id="53" name="TextBox 52">
              <a:extLst>
                <a:ext uri="{FF2B5EF4-FFF2-40B4-BE49-F238E27FC236}">
                  <a16:creationId xmlns:a16="http://schemas.microsoft.com/office/drawing/2014/main" id="{78829785-45A2-4633-B987-D90948DB126F}"/>
                </a:ext>
              </a:extLst>
            </p:cNvPr>
            <p:cNvSpPr txBox="1"/>
            <p:nvPr/>
          </p:nvSpPr>
          <p:spPr>
            <a:xfrm>
              <a:off x="8115740" y="3494432"/>
              <a:ext cx="1199428" cy="338554"/>
            </a:xfrm>
            <a:prstGeom prst="rect">
              <a:avLst/>
            </a:prstGeom>
            <a:noFill/>
          </p:spPr>
          <p:txBody>
            <a:bodyPr wrap="square" rtlCol="0">
              <a:spAutoFit/>
            </a:bodyPr>
            <a:lstStyle>
              <a:defPPr>
                <a:defRPr lang="en-US"/>
              </a:defPPr>
              <a:lvl1pPr>
                <a:defRPr sz="1600" b="1" i="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Difference</a:t>
              </a:r>
            </a:p>
          </p:txBody>
        </p:sp>
        <p:sp>
          <p:nvSpPr>
            <p:cNvPr id="54" name="TextBox 53">
              <a:extLst>
                <a:ext uri="{FF2B5EF4-FFF2-40B4-BE49-F238E27FC236}">
                  <a16:creationId xmlns:a16="http://schemas.microsoft.com/office/drawing/2014/main" id="{605B1A57-2C21-45F8-9970-A85789E25CE8}"/>
                </a:ext>
              </a:extLst>
            </p:cNvPr>
            <p:cNvSpPr txBox="1"/>
            <p:nvPr/>
          </p:nvSpPr>
          <p:spPr>
            <a:xfrm>
              <a:off x="8742873" y="5916736"/>
              <a:ext cx="655344"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-0.03</a:t>
              </a:r>
            </a:p>
          </p:txBody>
        </p:sp>
        <p:sp>
          <p:nvSpPr>
            <p:cNvPr id="55" name="TextBox 54">
              <a:extLst>
                <a:ext uri="{FF2B5EF4-FFF2-40B4-BE49-F238E27FC236}">
                  <a16:creationId xmlns:a16="http://schemas.microsoft.com/office/drawing/2014/main" id="{9E91F7A2-0AF8-4E66-8BC7-2E6C160F35AA}"/>
                </a:ext>
              </a:extLst>
            </p:cNvPr>
            <p:cNvSpPr txBox="1"/>
            <p:nvPr/>
          </p:nvSpPr>
          <p:spPr>
            <a:xfrm>
              <a:off x="8715454" y="4044167"/>
              <a:ext cx="655344" cy="325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0.03</a:t>
              </a:r>
            </a:p>
          </p:txBody>
        </p:sp>
        <p:cxnSp>
          <p:nvCxnSpPr>
            <p:cNvPr id="57" name="Straight Arrow Connector 56">
              <a:extLst>
                <a:ext uri="{FF2B5EF4-FFF2-40B4-BE49-F238E27FC236}">
                  <a16:creationId xmlns:a16="http://schemas.microsoft.com/office/drawing/2014/main" id="{2321C230-4C38-4775-B568-1518C2F72EC6}"/>
                </a:ext>
              </a:extLst>
            </p:cNvPr>
            <p:cNvCxnSpPr>
              <a:cxnSpLocks/>
            </p:cNvCxnSpPr>
            <p:nvPr/>
          </p:nvCxnSpPr>
          <p:spPr>
            <a:xfrm>
              <a:off x="4948172" y="6601029"/>
              <a:ext cx="2241493"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A81E6B5-BA9F-43A9-8DFE-12D573D59C82}"/>
                </a:ext>
              </a:extLst>
            </p:cNvPr>
            <p:cNvCxnSpPr>
              <a:cxnSpLocks/>
            </p:cNvCxnSpPr>
            <p:nvPr/>
          </p:nvCxnSpPr>
          <p:spPr>
            <a:xfrm>
              <a:off x="5915027" y="3617311"/>
              <a:ext cx="8695" cy="21384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61CE20D-B0AB-4299-9B27-5E1626BC9060}"/>
                </a:ext>
              </a:extLst>
            </p:cNvPr>
            <p:cNvSpPr txBox="1"/>
            <p:nvPr/>
          </p:nvSpPr>
          <p:spPr>
            <a:xfrm>
              <a:off x="5700588" y="5685800"/>
              <a:ext cx="472086" cy="2600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Well</a:t>
              </a:r>
            </a:p>
          </p:txBody>
        </p:sp>
        <p:sp>
          <p:nvSpPr>
            <p:cNvPr id="69" name="TextBox 68">
              <a:extLst>
                <a:ext uri="{FF2B5EF4-FFF2-40B4-BE49-F238E27FC236}">
                  <a16:creationId xmlns:a16="http://schemas.microsoft.com/office/drawing/2014/main" id="{CB43A06B-34AC-4246-926D-C0ADDD57FCDA}"/>
                </a:ext>
              </a:extLst>
            </p:cNvPr>
            <p:cNvSpPr txBox="1"/>
            <p:nvPr/>
          </p:nvSpPr>
          <p:spPr>
            <a:xfrm>
              <a:off x="8310379" y="3792312"/>
              <a:ext cx="1202382" cy="292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g/cm</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mn-cs"/>
                </a:rPr>
                <a:t> </a:t>
              </a:r>
            </a:p>
          </p:txBody>
        </p:sp>
        <p:sp>
          <p:nvSpPr>
            <p:cNvPr id="70" name="TextBox 69">
              <a:extLst>
                <a:ext uri="{FF2B5EF4-FFF2-40B4-BE49-F238E27FC236}">
                  <a16:creationId xmlns:a16="http://schemas.microsoft.com/office/drawing/2014/main" id="{26275965-599C-490B-A72D-092FB17189B7}"/>
                </a:ext>
              </a:extLst>
            </p:cNvPr>
            <p:cNvSpPr txBox="1"/>
            <p:nvPr/>
          </p:nvSpPr>
          <p:spPr>
            <a:xfrm>
              <a:off x="9756252" y="914708"/>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71" name="TextBox 70">
              <a:extLst>
                <a:ext uri="{FF2B5EF4-FFF2-40B4-BE49-F238E27FC236}">
                  <a16:creationId xmlns:a16="http://schemas.microsoft.com/office/drawing/2014/main" id="{719CF857-DFF0-4161-869F-5150C60D0E7D}"/>
                </a:ext>
              </a:extLst>
            </p:cNvPr>
            <p:cNvSpPr txBox="1"/>
            <p:nvPr/>
          </p:nvSpPr>
          <p:spPr>
            <a:xfrm>
              <a:off x="9756252" y="1452879"/>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72" name="TextBox 71">
              <a:extLst>
                <a:ext uri="{FF2B5EF4-FFF2-40B4-BE49-F238E27FC236}">
                  <a16:creationId xmlns:a16="http://schemas.microsoft.com/office/drawing/2014/main" id="{FB6AEB35-D42C-4EFA-BE01-356EDA41043C}"/>
                </a:ext>
              </a:extLst>
            </p:cNvPr>
            <p:cNvSpPr txBox="1"/>
            <p:nvPr/>
          </p:nvSpPr>
          <p:spPr>
            <a:xfrm>
              <a:off x="9756252" y="1947098"/>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sp>
          <p:nvSpPr>
            <p:cNvPr id="73" name="TextBox 72">
              <a:extLst>
                <a:ext uri="{FF2B5EF4-FFF2-40B4-BE49-F238E27FC236}">
                  <a16:creationId xmlns:a16="http://schemas.microsoft.com/office/drawing/2014/main" id="{26275965-599C-490B-A72D-092FB17189B7}"/>
                </a:ext>
              </a:extLst>
            </p:cNvPr>
            <p:cNvSpPr txBox="1"/>
            <p:nvPr/>
          </p:nvSpPr>
          <p:spPr>
            <a:xfrm>
              <a:off x="7154256" y="4094342"/>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1</a:t>
              </a:r>
            </a:p>
          </p:txBody>
        </p:sp>
        <p:sp>
          <p:nvSpPr>
            <p:cNvPr id="74" name="TextBox 73">
              <a:extLst>
                <a:ext uri="{FF2B5EF4-FFF2-40B4-BE49-F238E27FC236}">
                  <a16:creationId xmlns:a16="http://schemas.microsoft.com/office/drawing/2014/main" id="{719CF857-DFF0-4161-869F-5150C60D0E7D}"/>
                </a:ext>
              </a:extLst>
            </p:cNvPr>
            <p:cNvSpPr txBox="1"/>
            <p:nvPr/>
          </p:nvSpPr>
          <p:spPr>
            <a:xfrm>
              <a:off x="7154256" y="4632513"/>
              <a:ext cx="804856"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2</a:t>
              </a:r>
            </a:p>
          </p:txBody>
        </p:sp>
        <p:sp>
          <p:nvSpPr>
            <p:cNvPr id="75" name="TextBox 74">
              <a:extLst>
                <a:ext uri="{FF2B5EF4-FFF2-40B4-BE49-F238E27FC236}">
                  <a16:creationId xmlns:a16="http://schemas.microsoft.com/office/drawing/2014/main" id="{FB6AEB35-D42C-4EFA-BE01-356EDA41043C}"/>
                </a:ext>
              </a:extLst>
            </p:cNvPr>
            <p:cNvSpPr txBox="1"/>
            <p:nvPr/>
          </p:nvSpPr>
          <p:spPr>
            <a:xfrm>
              <a:off x="7154256" y="5126732"/>
              <a:ext cx="821040" cy="253916"/>
            </a:xfrm>
            <a:prstGeom prst="rect">
              <a:avLst/>
            </a:prstGeom>
            <a:solidFill>
              <a:schemeClr val="bg1"/>
            </a:solidFill>
            <a:ln>
              <a:solidFill>
                <a:schemeClr val="tx1"/>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Horizon 3</a:t>
              </a:r>
            </a:p>
          </p:txBody>
        </p:sp>
      </p:grpSp>
      <p:sp>
        <p:nvSpPr>
          <p:cNvPr id="107" name="Arrow: Down 3">
            <a:extLst>
              <a:ext uri="{FF2B5EF4-FFF2-40B4-BE49-F238E27FC236}">
                <a16:creationId xmlns:a16="http://schemas.microsoft.com/office/drawing/2014/main" id="{EE851A0C-91E7-4BD4-A560-BE2FFA05E2FF}"/>
              </a:ext>
            </a:extLst>
          </p:cNvPr>
          <p:cNvSpPr/>
          <p:nvPr/>
        </p:nvSpPr>
        <p:spPr>
          <a:xfrm rot="1924630">
            <a:off x="4533261" y="668564"/>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Arrow: Down 48">
            <a:extLst>
              <a:ext uri="{FF2B5EF4-FFF2-40B4-BE49-F238E27FC236}">
                <a16:creationId xmlns:a16="http://schemas.microsoft.com/office/drawing/2014/main" id="{23A3A68F-60D6-4E18-B19A-3AEE0A81B55D}"/>
              </a:ext>
            </a:extLst>
          </p:cNvPr>
          <p:cNvSpPr/>
          <p:nvPr/>
        </p:nvSpPr>
        <p:spPr>
          <a:xfrm rot="20020862">
            <a:off x="3417086" y="1363401"/>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Down 53">
            <a:extLst>
              <a:ext uri="{FF2B5EF4-FFF2-40B4-BE49-F238E27FC236}">
                <a16:creationId xmlns:a16="http://schemas.microsoft.com/office/drawing/2014/main" id="{EBAD3F25-D1AB-4871-A56E-A9B20D188A5D}"/>
              </a:ext>
            </a:extLst>
          </p:cNvPr>
          <p:cNvSpPr/>
          <p:nvPr/>
        </p:nvSpPr>
        <p:spPr>
          <a:xfrm rot="20020862">
            <a:off x="2962257" y="2032732"/>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Arrow: Down 95">
            <a:extLst>
              <a:ext uri="{FF2B5EF4-FFF2-40B4-BE49-F238E27FC236}">
                <a16:creationId xmlns:a16="http://schemas.microsoft.com/office/drawing/2014/main" id="{DCF3B128-7909-40D2-B15C-F17EAE60E2B2}"/>
              </a:ext>
            </a:extLst>
          </p:cNvPr>
          <p:cNvSpPr/>
          <p:nvPr/>
        </p:nvSpPr>
        <p:spPr>
          <a:xfrm rot="20020862">
            <a:off x="2761197" y="1142969"/>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Down 99">
            <a:extLst>
              <a:ext uri="{FF2B5EF4-FFF2-40B4-BE49-F238E27FC236}">
                <a16:creationId xmlns:a16="http://schemas.microsoft.com/office/drawing/2014/main" id="{B2B6528E-C854-4C82-AC38-5ECAF7FD7EEE}"/>
              </a:ext>
            </a:extLst>
          </p:cNvPr>
          <p:cNvSpPr/>
          <p:nvPr/>
        </p:nvSpPr>
        <p:spPr>
          <a:xfrm rot="20020862">
            <a:off x="2317304" y="986819"/>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Arrow: Down 102">
            <a:extLst>
              <a:ext uri="{FF2B5EF4-FFF2-40B4-BE49-F238E27FC236}">
                <a16:creationId xmlns:a16="http://schemas.microsoft.com/office/drawing/2014/main" id="{0B8BC9A6-550F-48C4-BBB9-38A40003C884}"/>
              </a:ext>
            </a:extLst>
          </p:cNvPr>
          <p:cNvSpPr/>
          <p:nvPr/>
        </p:nvSpPr>
        <p:spPr>
          <a:xfrm rot="20020862">
            <a:off x="4140303" y="2045510"/>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Down 105">
            <a:extLst>
              <a:ext uri="{FF2B5EF4-FFF2-40B4-BE49-F238E27FC236}">
                <a16:creationId xmlns:a16="http://schemas.microsoft.com/office/drawing/2014/main" id="{DEF9960A-A913-4C64-9AE9-9D1A14FA5792}"/>
              </a:ext>
            </a:extLst>
          </p:cNvPr>
          <p:cNvSpPr/>
          <p:nvPr/>
        </p:nvSpPr>
        <p:spPr>
          <a:xfrm rot="20020862">
            <a:off x="4340054" y="1416956"/>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Arrow: Down 3">
            <a:extLst>
              <a:ext uri="{FF2B5EF4-FFF2-40B4-BE49-F238E27FC236}">
                <a16:creationId xmlns:a16="http://schemas.microsoft.com/office/drawing/2014/main" id="{EE851A0C-91E7-4BD4-A560-BE2FFA05E2FF}"/>
              </a:ext>
            </a:extLst>
          </p:cNvPr>
          <p:cNvSpPr/>
          <p:nvPr/>
        </p:nvSpPr>
        <p:spPr>
          <a:xfrm rot="1924630">
            <a:off x="9432114" y="661427"/>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Down 48">
            <a:extLst>
              <a:ext uri="{FF2B5EF4-FFF2-40B4-BE49-F238E27FC236}">
                <a16:creationId xmlns:a16="http://schemas.microsoft.com/office/drawing/2014/main" id="{23A3A68F-60D6-4E18-B19A-3AEE0A81B55D}"/>
              </a:ext>
            </a:extLst>
          </p:cNvPr>
          <p:cNvSpPr/>
          <p:nvPr/>
        </p:nvSpPr>
        <p:spPr>
          <a:xfrm rot="20020862">
            <a:off x="8326535" y="1358504"/>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Arrow: Down 53">
            <a:extLst>
              <a:ext uri="{FF2B5EF4-FFF2-40B4-BE49-F238E27FC236}">
                <a16:creationId xmlns:a16="http://schemas.microsoft.com/office/drawing/2014/main" id="{EBAD3F25-D1AB-4871-A56E-A9B20D188A5D}"/>
              </a:ext>
            </a:extLst>
          </p:cNvPr>
          <p:cNvSpPr/>
          <p:nvPr/>
        </p:nvSpPr>
        <p:spPr>
          <a:xfrm rot="20020862">
            <a:off x="7871706" y="2027835"/>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Down 95">
            <a:extLst>
              <a:ext uri="{FF2B5EF4-FFF2-40B4-BE49-F238E27FC236}">
                <a16:creationId xmlns:a16="http://schemas.microsoft.com/office/drawing/2014/main" id="{DCF3B128-7909-40D2-B15C-F17EAE60E2B2}"/>
              </a:ext>
            </a:extLst>
          </p:cNvPr>
          <p:cNvSpPr/>
          <p:nvPr/>
        </p:nvSpPr>
        <p:spPr>
          <a:xfrm rot="20020862">
            <a:off x="7670646" y="1138072"/>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Arrow: Down 99">
            <a:extLst>
              <a:ext uri="{FF2B5EF4-FFF2-40B4-BE49-F238E27FC236}">
                <a16:creationId xmlns:a16="http://schemas.microsoft.com/office/drawing/2014/main" id="{B2B6528E-C854-4C82-AC38-5ECAF7FD7EEE}"/>
              </a:ext>
            </a:extLst>
          </p:cNvPr>
          <p:cNvSpPr/>
          <p:nvPr/>
        </p:nvSpPr>
        <p:spPr>
          <a:xfrm rot="20020862">
            <a:off x="7226753" y="981922"/>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Down 102">
            <a:extLst>
              <a:ext uri="{FF2B5EF4-FFF2-40B4-BE49-F238E27FC236}">
                <a16:creationId xmlns:a16="http://schemas.microsoft.com/office/drawing/2014/main" id="{0B8BC9A6-550F-48C4-BBB9-38A40003C884}"/>
              </a:ext>
            </a:extLst>
          </p:cNvPr>
          <p:cNvSpPr/>
          <p:nvPr/>
        </p:nvSpPr>
        <p:spPr>
          <a:xfrm rot="20020862">
            <a:off x="9049752" y="2040613"/>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Arrow: Down 105">
            <a:extLst>
              <a:ext uri="{FF2B5EF4-FFF2-40B4-BE49-F238E27FC236}">
                <a16:creationId xmlns:a16="http://schemas.microsoft.com/office/drawing/2014/main" id="{DEF9960A-A913-4C64-9AE9-9D1A14FA5792}"/>
              </a:ext>
            </a:extLst>
          </p:cNvPr>
          <p:cNvSpPr/>
          <p:nvPr/>
        </p:nvSpPr>
        <p:spPr>
          <a:xfrm rot="20020862">
            <a:off x="9249503" y="1412059"/>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Down 3">
            <a:extLst>
              <a:ext uri="{FF2B5EF4-FFF2-40B4-BE49-F238E27FC236}">
                <a16:creationId xmlns:a16="http://schemas.microsoft.com/office/drawing/2014/main" id="{EE851A0C-91E7-4BD4-A560-BE2FFA05E2FF}"/>
              </a:ext>
            </a:extLst>
          </p:cNvPr>
          <p:cNvSpPr/>
          <p:nvPr/>
        </p:nvSpPr>
        <p:spPr>
          <a:xfrm rot="1924630">
            <a:off x="7075578" y="3642579"/>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Down 44">
            <a:extLst>
              <a:ext uri="{FF2B5EF4-FFF2-40B4-BE49-F238E27FC236}">
                <a16:creationId xmlns:a16="http://schemas.microsoft.com/office/drawing/2014/main" id="{B8147D71-F6F7-4A14-94F7-55D90E00A14C}"/>
              </a:ext>
            </a:extLst>
          </p:cNvPr>
          <p:cNvSpPr/>
          <p:nvPr/>
        </p:nvSpPr>
        <p:spPr>
          <a:xfrm rot="20020862">
            <a:off x="5434784" y="3849690"/>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Arrow: Down 48">
            <a:extLst>
              <a:ext uri="{FF2B5EF4-FFF2-40B4-BE49-F238E27FC236}">
                <a16:creationId xmlns:a16="http://schemas.microsoft.com/office/drawing/2014/main" id="{23A3A68F-60D6-4E18-B19A-3AEE0A81B55D}"/>
              </a:ext>
            </a:extLst>
          </p:cNvPr>
          <p:cNvSpPr/>
          <p:nvPr/>
        </p:nvSpPr>
        <p:spPr>
          <a:xfrm rot="20020862">
            <a:off x="5856576" y="4408291"/>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Down 53">
            <a:extLst>
              <a:ext uri="{FF2B5EF4-FFF2-40B4-BE49-F238E27FC236}">
                <a16:creationId xmlns:a16="http://schemas.microsoft.com/office/drawing/2014/main" id="{EBAD3F25-D1AB-4871-A56E-A9B20D188A5D}"/>
              </a:ext>
            </a:extLst>
          </p:cNvPr>
          <p:cNvSpPr/>
          <p:nvPr/>
        </p:nvSpPr>
        <p:spPr>
          <a:xfrm rot="20020862">
            <a:off x="5502245" y="5030219"/>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Arrow: Down 95">
            <a:extLst>
              <a:ext uri="{FF2B5EF4-FFF2-40B4-BE49-F238E27FC236}">
                <a16:creationId xmlns:a16="http://schemas.microsoft.com/office/drawing/2014/main" id="{DCF3B128-7909-40D2-B15C-F17EAE60E2B2}"/>
              </a:ext>
            </a:extLst>
          </p:cNvPr>
          <p:cNvSpPr/>
          <p:nvPr/>
        </p:nvSpPr>
        <p:spPr>
          <a:xfrm rot="20020862">
            <a:off x="5200687" y="4187859"/>
            <a:ext cx="204918" cy="36076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Down 99">
            <a:extLst>
              <a:ext uri="{FF2B5EF4-FFF2-40B4-BE49-F238E27FC236}">
                <a16:creationId xmlns:a16="http://schemas.microsoft.com/office/drawing/2014/main" id="{B2B6528E-C854-4C82-AC38-5ECAF7FD7EEE}"/>
              </a:ext>
            </a:extLst>
          </p:cNvPr>
          <p:cNvSpPr/>
          <p:nvPr/>
        </p:nvSpPr>
        <p:spPr>
          <a:xfrm rot="20020862">
            <a:off x="4756794" y="4031709"/>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Arrow: Down 102">
            <a:extLst>
              <a:ext uri="{FF2B5EF4-FFF2-40B4-BE49-F238E27FC236}">
                <a16:creationId xmlns:a16="http://schemas.microsoft.com/office/drawing/2014/main" id="{0B8BC9A6-550F-48C4-BBB9-38A40003C884}"/>
              </a:ext>
            </a:extLst>
          </p:cNvPr>
          <p:cNvSpPr/>
          <p:nvPr/>
        </p:nvSpPr>
        <p:spPr>
          <a:xfrm rot="20020862">
            <a:off x="6579793" y="5090400"/>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Down 105">
            <a:extLst>
              <a:ext uri="{FF2B5EF4-FFF2-40B4-BE49-F238E27FC236}">
                <a16:creationId xmlns:a16="http://schemas.microsoft.com/office/drawing/2014/main" id="{DEF9960A-A913-4C64-9AE9-9D1A14FA5792}"/>
              </a:ext>
            </a:extLst>
          </p:cNvPr>
          <p:cNvSpPr/>
          <p:nvPr/>
        </p:nvSpPr>
        <p:spPr>
          <a:xfrm rot="20020862">
            <a:off x="6779544" y="4461846"/>
            <a:ext cx="204918" cy="3607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9836061" y="3595030"/>
            <a:ext cx="3064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ρ</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72EC67E-DAE4-7E0A-9304-8B465AE36AFC}"/>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4" name="Slide Number Placeholder 3">
            <a:extLst>
              <a:ext uri="{FF2B5EF4-FFF2-40B4-BE49-F238E27FC236}">
                <a16:creationId xmlns:a16="http://schemas.microsoft.com/office/drawing/2014/main" id="{BE41415F-AE6A-AC23-C5A0-05C4217DF383}"/>
              </a:ext>
            </a:extLst>
          </p:cNvPr>
          <p:cNvSpPr>
            <a:spLocks noGrp="1"/>
          </p:cNvSpPr>
          <p:nvPr>
            <p:ph type="sldNum" sz="quarter" idx="12"/>
          </p:nvPr>
        </p:nvSpPr>
        <p:spPr/>
        <p:txBody>
          <a:bodyPr/>
          <a:lstStyle/>
          <a:p>
            <a:r>
              <a:rPr lang="en-US"/>
              <a:t>10e-</a:t>
            </a:r>
            <a:fld id="{5F03A2F2-9E55-46DE-BAB4-42987CCF6517}" type="slidenum">
              <a:rPr lang="en-US" smtClean="0"/>
              <a:pPr/>
              <a:t>44</a:t>
            </a:fld>
            <a:endParaRPr lang="en-US" dirty="0"/>
          </a:p>
        </p:txBody>
      </p:sp>
    </p:spTree>
    <p:extLst>
      <p:ext uri="{BB962C8B-B14F-4D97-AF65-F5344CB8AC3E}">
        <p14:creationId xmlns:p14="http://schemas.microsoft.com/office/powerpoint/2010/main" val="222236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0" grpId="0" animBg="1"/>
      <p:bldP spid="111" grpId="0" animBg="1"/>
      <p:bldP spid="112" grpId="0" animBg="1"/>
      <p:bldP spid="113" grpId="0" animBg="1"/>
      <p:bldP spid="114" grpId="0" animBg="1"/>
      <p:bldP spid="115" grpId="0" animBg="1"/>
      <p:bldP spid="116" grpId="0" animBg="1"/>
      <p:bldP spid="119" grpId="0" animBg="1"/>
      <p:bldP spid="120" grpId="0" animBg="1"/>
      <p:bldP spid="121" grpId="0" animBg="1"/>
      <p:bldP spid="122" grpId="0" animBg="1"/>
      <p:bldP spid="123" grpId="0" animBg="1"/>
      <p:bldP spid="124" grpId="0" animBg="1"/>
      <p:bldP spid="125" grpId="0" animBg="1"/>
      <p:bldP spid="127" grpId="0" animBg="1"/>
      <p:bldP spid="128" grpId="0" animBg="1"/>
      <p:bldP spid="129" grpId="0" animBg="1"/>
      <p:bldP spid="130" grpId="0" animBg="1"/>
      <p:bldP spid="131" grpId="0" animBg="1"/>
      <p:bldP spid="132" grpId="0" animBg="1"/>
      <p:bldP spid="13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483914" y="768551"/>
            <a:ext cx="3785449" cy="2391274"/>
          </a:xfrm>
          <a:prstGeom prst="rect">
            <a:avLst/>
          </a:prstGeom>
        </p:spPr>
      </p:pic>
      <p:pic>
        <p:nvPicPr>
          <p:cNvPr id="10" name="Picture 9"/>
          <p:cNvPicPr>
            <a:picLocks noChangeAspect="1"/>
          </p:cNvPicPr>
          <p:nvPr/>
        </p:nvPicPr>
        <p:blipFill>
          <a:blip r:embed="rId4"/>
          <a:stretch>
            <a:fillRect/>
          </a:stretch>
        </p:blipFill>
        <p:spPr>
          <a:xfrm>
            <a:off x="1676400" y="3570039"/>
            <a:ext cx="4662413" cy="2965472"/>
          </a:xfrm>
          <a:prstGeom prst="rect">
            <a:avLst/>
          </a:prstGeom>
        </p:spPr>
      </p:pic>
      <p:pic>
        <p:nvPicPr>
          <p:cNvPr id="11" name="Picture 10"/>
          <p:cNvPicPr>
            <a:picLocks noChangeAspect="1"/>
          </p:cNvPicPr>
          <p:nvPr/>
        </p:nvPicPr>
        <p:blipFill>
          <a:blip r:embed="rId5"/>
          <a:stretch>
            <a:fillRect/>
          </a:stretch>
        </p:blipFill>
        <p:spPr>
          <a:xfrm>
            <a:off x="7440814" y="944509"/>
            <a:ext cx="1732687" cy="2290334"/>
          </a:xfrm>
          <a:prstGeom prst="rect">
            <a:avLst/>
          </a:prstGeom>
        </p:spPr>
      </p:pic>
      <p:pic>
        <p:nvPicPr>
          <p:cNvPr id="12" name="Picture 11"/>
          <p:cNvPicPr>
            <a:picLocks noChangeAspect="1"/>
          </p:cNvPicPr>
          <p:nvPr/>
        </p:nvPicPr>
        <p:blipFill>
          <a:blip r:embed="rId6"/>
          <a:stretch>
            <a:fillRect/>
          </a:stretch>
        </p:blipFill>
        <p:spPr>
          <a:xfrm>
            <a:off x="6410325" y="3629323"/>
            <a:ext cx="4698478" cy="2918240"/>
          </a:xfrm>
          <a:prstGeom prst="rect">
            <a:avLst/>
          </a:prstGeom>
        </p:spPr>
      </p:pic>
      <p:sp>
        <p:nvSpPr>
          <p:cNvPr id="13" name="TextBox 12"/>
          <p:cNvSpPr txBox="1"/>
          <p:nvPr/>
        </p:nvSpPr>
        <p:spPr>
          <a:xfrm>
            <a:off x="3028951" y="3373321"/>
            <a:ext cx="30003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mn-cs"/>
              </a:rPr>
              <a:t>After prestack time migration</a:t>
            </a:r>
          </a:p>
        </p:txBody>
      </p:sp>
      <p:sp>
        <p:nvSpPr>
          <p:cNvPr id="14" name="TextBox 13"/>
          <p:cNvSpPr txBox="1"/>
          <p:nvPr/>
        </p:nvSpPr>
        <p:spPr>
          <a:xfrm>
            <a:off x="7269363" y="3133836"/>
            <a:ext cx="39814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mn-cs"/>
              </a:rPr>
              <a:t>After migration stretch compensation</a:t>
            </a:r>
          </a:p>
        </p:txBody>
      </p:sp>
      <p:sp>
        <p:nvSpPr>
          <p:cNvPr id="15" name="TextBox 14"/>
          <p:cNvSpPr txBox="1"/>
          <p:nvPr/>
        </p:nvSpPr>
        <p:spPr>
          <a:xfrm>
            <a:off x="4791681" y="477137"/>
            <a:ext cx="1547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mn-cs"/>
              </a:rPr>
              <a:t>Elastic Model</a:t>
            </a:r>
          </a:p>
        </p:txBody>
      </p:sp>
      <p:sp>
        <p:nvSpPr>
          <p:cNvPr id="5" name="TextBox 4">
            <a:extLst>
              <a:ext uri="{FF2B5EF4-FFF2-40B4-BE49-F238E27FC236}">
                <a16:creationId xmlns:a16="http://schemas.microsoft.com/office/drawing/2014/main" id="{025E1642-69D1-E05D-B040-C393C3EA900E}"/>
              </a:ext>
            </a:extLst>
          </p:cNvPr>
          <p:cNvSpPr txBox="1"/>
          <p:nvPr/>
        </p:nvSpPr>
        <p:spPr>
          <a:xfrm>
            <a:off x="9358596" y="6394659"/>
            <a:ext cx="2833404"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ea typeface="+mn-ea"/>
                <a:cs typeface="Arial" pitchFamily="34" charset="0"/>
              </a:rPr>
              <a:t>(Patel and Marfurt, 2020)</a:t>
            </a:r>
          </a:p>
        </p:txBody>
      </p:sp>
      <p:sp>
        <p:nvSpPr>
          <p:cNvPr id="8" name="Title 1">
            <a:extLst>
              <a:ext uri="{FF2B5EF4-FFF2-40B4-BE49-F238E27FC236}">
                <a16:creationId xmlns:a16="http://schemas.microsoft.com/office/drawing/2014/main" id="{8D9E781C-DD70-70FD-D3A1-A6AF4ABE237E}"/>
              </a:ext>
            </a:extLst>
          </p:cNvPr>
          <p:cNvSpPr txBox="1">
            <a:spLocks/>
          </p:cNvSpPr>
          <p:nvPr/>
        </p:nvSpPr>
        <p:spPr>
          <a:xfrm>
            <a:off x="0" y="0"/>
            <a:ext cx="9710058" cy="766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r>
              <a:rPr lang="en-US"/>
              <a:t>Limitations of migration stretch compensation algorithm</a:t>
            </a:r>
            <a:endParaRPr lang="en-US" dirty="0"/>
          </a:p>
        </p:txBody>
      </p:sp>
      <p:sp>
        <p:nvSpPr>
          <p:cNvPr id="2" name="Slide Number Placeholder 1">
            <a:extLst>
              <a:ext uri="{FF2B5EF4-FFF2-40B4-BE49-F238E27FC236}">
                <a16:creationId xmlns:a16="http://schemas.microsoft.com/office/drawing/2014/main" id="{F97B0A2D-9D77-D0C4-F16E-30E36E1992C8}"/>
              </a:ext>
            </a:extLst>
          </p:cNvPr>
          <p:cNvSpPr>
            <a:spLocks noGrp="1"/>
          </p:cNvSpPr>
          <p:nvPr>
            <p:ph type="sldNum" sz="quarter" idx="12"/>
          </p:nvPr>
        </p:nvSpPr>
        <p:spPr/>
        <p:txBody>
          <a:bodyPr/>
          <a:lstStyle/>
          <a:p>
            <a:r>
              <a:rPr lang="en-US"/>
              <a:t>10e-</a:t>
            </a:r>
            <a:fld id="{5F03A2F2-9E55-46DE-BAB4-42987CCF6517}" type="slidenum">
              <a:rPr lang="en-US" smtClean="0"/>
              <a:pPr/>
              <a:t>45</a:t>
            </a:fld>
            <a:endParaRPr lang="en-US" dirty="0"/>
          </a:p>
        </p:txBody>
      </p:sp>
    </p:spTree>
    <p:extLst>
      <p:ext uri="{BB962C8B-B14F-4D97-AF65-F5344CB8AC3E}">
        <p14:creationId xmlns:p14="http://schemas.microsoft.com/office/powerpoint/2010/main" val="30146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10058" cy="766354"/>
          </a:xfrm>
        </p:spPr>
        <p:txBody>
          <a:bodyPr>
            <a:noAutofit/>
          </a:bodyPr>
          <a:lstStyle/>
          <a:p>
            <a:r>
              <a:rPr lang="en-US" dirty="0"/>
              <a:t>Limitations of migration stretch compensation algorithm</a:t>
            </a:r>
          </a:p>
        </p:txBody>
      </p:sp>
      <p:sp>
        <p:nvSpPr>
          <p:cNvPr id="3" name="Content Placeholder 2"/>
          <p:cNvSpPr>
            <a:spLocks noGrp="1"/>
          </p:cNvSpPr>
          <p:nvPr>
            <p:ph idx="1"/>
          </p:nvPr>
        </p:nvSpPr>
        <p:spPr>
          <a:xfrm>
            <a:off x="1420971" y="1104910"/>
            <a:ext cx="10543169" cy="4351338"/>
          </a:xfrm>
        </p:spPr>
        <p:txBody>
          <a:bodyPr>
            <a:normAutofit/>
          </a:bodyPr>
          <a:lstStyle/>
          <a:p>
            <a:pPr algn="just"/>
            <a:r>
              <a:rPr lang="en-US" sz="2000" dirty="0"/>
              <a:t>The algorithm is based on the assumption that </a:t>
            </a:r>
            <a:r>
              <a:rPr lang="en-US" sz="2000" dirty="0">
                <a:effectLst/>
              </a:rPr>
              <a:t>stretch from prestack time migration approximates that due to NMO. It is valid only for most of the resource play which dips no more </a:t>
            </a:r>
            <a:r>
              <a:rPr lang="en-US" sz="2000">
                <a:effectLst/>
              </a:rPr>
              <a:t>than 10°.</a:t>
            </a:r>
            <a:endParaRPr lang="en-US" sz="2000" dirty="0">
              <a:effectLst/>
            </a:endParaRPr>
          </a:p>
          <a:p>
            <a:pPr marL="0" indent="0" algn="just">
              <a:buNone/>
            </a:pPr>
            <a:endParaRPr lang="en-US" sz="2000" dirty="0">
              <a:effectLst/>
            </a:endParaRPr>
          </a:p>
          <a:p>
            <a:pPr algn="just"/>
            <a:r>
              <a:rPr lang="en-US" sz="2000" dirty="0"/>
              <a:t>The migration stretch compensation algorithm described here (and most commercial inversion software) will not work on steeply dipping reservoirs located on salt flanks and other tectonically complex terrains.</a:t>
            </a:r>
          </a:p>
          <a:p>
            <a:pPr marL="0" indent="0" algn="just">
              <a:buNone/>
            </a:pPr>
            <a:endParaRPr lang="en-US" sz="2000" dirty="0"/>
          </a:p>
          <a:p>
            <a:pPr algn="just"/>
            <a:r>
              <a:rPr lang="en-US" sz="2000" dirty="0">
                <a:effectLst/>
                <a:latin typeface="Calibri" panose="020F0502020204030204" pitchFamily="34" charset="0"/>
                <a:ea typeface="Calibri" panose="020F0502020204030204" pitchFamily="34" charset="0"/>
                <a:cs typeface="Times New Roman" panose="02020603050405020304" pitchFamily="18" charset="0"/>
              </a:rPr>
              <a:t>Stretch compensation applied on 2D elastic response of the model suggest that resolution improvement using bandwidth extension methods based on the location of energy peaks such as matching pursuit cannot extend the resolution of poorly resolved spectral components. A potential solution to this approach is a double spike inversion approach described by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Puryear</a:t>
            </a:r>
            <a:r>
              <a:rPr lang="en-US" sz="20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Castagna</a:t>
            </a:r>
            <a:r>
              <a:rPr lang="en-US" sz="2000" dirty="0">
                <a:effectLst/>
                <a:latin typeface="Calibri" panose="020F0502020204030204" pitchFamily="34" charset="0"/>
                <a:ea typeface="Calibri" panose="020F0502020204030204" pitchFamily="34" charset="0"/>
                <a:cs typeface="Times New Roman" panose="02020603050405020304" pitchFamily="18" charset="0"/>
              </a:rPr>
              <a:t> (2006).</a:t>
            </a:r>
            <a:endParaRPr lang="en-US" sz="2000" dirty="0"/>
          </a:p>
        </p:txBody>
      </p:sp>
      <p:sp>
        <p:nvSpPr>
          <p:cNvPr id="17" name="TextBox 16">
            <a:extLst>
              <a:ext uri="{FF2B5EF4-FFF2-40B4-BE49-F238E27FC236}">
                <a16:creationId xmlns:a16="http://schemas.microsoft.com/office/drawing/2014/main" id="{181EEFC0-C784-75A5-74CA-AE194E51C6B1}"/>
              </a:ext>
            </a:extLst>
          </p:cNvPr>
          <p:cNvSpPr txBox="1"/>
          <p:nvPr/>
        </p:nvSpPr>
        <p:spPr>
          <a:xfrm>
            <a:off x="9162003" y="6394659"/>
            <a:ext cx="302999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(Patel and Marfurt, 2020)</a:t>
            </a:r>
          </a:p>
        </p:txBody>
      </p:sp>
      <p:sp>
        <p:nvSpPr>
          <p:cNvPr id="4" name="Slide Number Placeholder 3">
            <a:extLst>
              <a:ext uri="{FF2B5EF4-FFF2-40B4-BE49-F238E27FC236}">
                <a16:creationId xmlns:a16="http://schemas.microsoft.com/office/drawing/2014/main" id="{90353C0E-C4FE-67CB-5860-E403DF509A84}"/>
              </a:ext>
            </a:extLst>
          </p:cNvPr>
          <p:cNvSpPr>
            <a:spLocks noGrp="1"/>
          </p:cNvSpPr>
          <p:nvPr>
            <p:ph type="sldNum" sz="quarter" idx="12"/>
          </p:nvPr>
        </p:nvSpPr>
        <p:spPr/>
        <p:txBody>
          <a:bodyPr/>
          <a:lstStyle/>
          <a:p>
            <a:r>
              <a:rPr lang="en-US"/>
              <a:t>10e-</a:t>
            </a:r>
            <a:fld id="{5F03A2F2-9E55-46DE-BAB4-42987CCF6517}" type="slidenum">
              <a:rPr lang="en-US" smtClean="0"/>
              <a:pPr/>
              <a:t>46</a:t>
            </a:fld>
            <a:endParaRPr lang="en-US" dirty="0"/>
          </a:p>
        </p:txBody>
      </p:sp>
    </p:spTree>
    <p:extLst>
      <p:ext uri="{BB962C8B-B14F-4D97-AF65-F5344CB8AC3E}">
        <p14:creationId xmlns:p14="http://schemas.microsoft.com/office/powerpoint/2010/main" val="1194531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noChangeArrowheads="1"/>
          </p:cNvPicPr>
          <p:nvPr/>
        </p:nvPicPr>
        <p:blipFill rotWithShape="1">
          <a:blip r:embed="rId3" cstate="print"/>
          <a:srcRect l="3527" t="2293" r="53429" b="31883"/>
          <a:stretch/>
        </p:blipFill>
        <p:spPr bwMode="auto">
          <a:xfrm>
            <a:off x="762000" y="1202518"/>
            <a:ext cx="2789612" cy="4213276"/>
          </a:xfrm>
          <a:prstGeom prst="rect">
            <a:avLst/>
          </a:prstGeom>
          <a:noFill/>
          <a:ln w="9525">
            <a:noFill/>
            <a:miter lim="800000"/>
            <a:headEnd/>
            <a:tailEnd/>
          </a:ln>
        </p:spPr>
      </p:pic>
      <p:pic>
        <p:nvPicPr>
          <p:cNvPr id="8" name="Picture 7"/>
          <p:cNvPicPr>
            <a:picLocks noChangeAspect="1" noChangeArrowheads="1"/>
          </p:cNvPicPr>
          <p:nvPr/>
        </p:nvPicPr>
        <p:blipFill rotWithShape="1">
          <a:blip r:embed="rId3" cstate="print"/>
          <a:srcRect l="48770" t="2485" r="8195" b="31882"/>
          <a:stretch/>
        </p:blipFill>
        <p:spPr bwMode="auto">
          <a:xfrm>
            <a:off x="3694113" y="1202518"/>
            <a:ext cx="2788958" cy="4201058"/>
          </a:xfrm>
          <a:prstGeom prst="rect">
            <a:avLst/>
          </a:prstGeom>
          <a:noFill/>
          <a:ln w="9525">
            <a:noFill/>
            <a:miter lim="800000"/>
            <a:headEnd/>
            <a:tailEnd/>
          </a:ln>
        </p:spPr>
      </p:pic>
      <p:sp>
        <p:nvSpPr>
          <p:cNvPr id="9" name="Title 1"/>
          <p:cNvSpPr>
            <a:spLocks noGrp="1"/>
          </p:cNvSpPr>
          <p:nvPr/>
        </p:nvSpPr>
        <p:spPr bwMode="auto">
          <a:xfrm>
            <a:off x="1588" y="0"/>
            <a:ext cx="8011392" cy="606162"/>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noAutofit/>
          </a:bodyPr>
          <a:lstStyle>
            <a:lvl1pPr algn="ctr" rtl="0" eaLnBrk="0" fontAlgn="base" hangingPunct="0">
              <a:spcBef>
                <a:spcPct val="0"/>
              </a:spcBef>
              <a:spcAft>
                <a:spcPct val="0"/>
              </a:spcAft>
              <a:defRPr sz="3200" b="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a:lstStyle>
          <a:p>
            <a:pPr algn="l">
              <a:defRPr/>
            </a:pPr>
            <a:r>
              <a:rPr lang="en-US" kern="0" dirty="0">
                <a:latin typeface="Calibri"/>
              </a:rPr>
              <a:t>Trim statics, prestack SOF, and muting</a:t>
            </a:r>
          </a:p>
        </p:txBody>
      </p:sp>
      <p:sp>
        <p:nvSpPr>
          <p:cNvPr id="10" name="TextBox 8"/>
          <p:cNvSpPr txBox="1"/>
          <p:nvPr/>
        </p:nvSpPr>
        <p:spPr>
          <a:xfrm>
            <a:off x="10148008" y="6477605"/>
            <a:ext cx="2033890" cy="400110"/>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2000" dirty="0">
                <a:solidFill>
                  <a:srgbClr val="FFFFFF">
                    <a:lumMod val="50000"/>
                  </a:srgbClr>
                </a:solidFill>
                <a:latin typeface="Calibri"/>
                <a:cs typeface="Arial" pitchFamily="34" charset="0"/>
              </a:rPr>
              <a:t>(Singleton, 2009))</a:t>
            </a:r>
          </a:p>
        </p:txBody>
      </p:sp>
      <p:sp>
        <p:nvSpPr>
          <p:cNvPr id="11" name="TextBox 14"/>
          <p:cNvSpPr txBox="1"/>
          <p:nvPr/>
        </p:nvSpPr>
        <p:spPr>
          <a:xfrm>
            <a:off x="762000" y="1224105"/>
            <a:ext cx="872547" cy="400110"/>
          </a:xfrm>
          <a:prstGeom prst="rect">
            <a:avLst/>
          </a:prstGeom>
          <a:solidFill>
            <a:srgbClr val="FFFFFF">
              <a:lumMod val="75000"/>
            </a:srgbClr>
          </a:solid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solidFill>
                  <a:srgbClr val="000032"/>
                </a:solidFill>
                <a:latin typeface="Calibri"/>
              </a:rPr>
              <a:t>Before</a:t>
            </a:r>
            <a:endParaRPr lang="en-US" sz="2000" baseline="-25000" dirty="0">
              <a:solidFill>
                <a:srgbClr val="000032"/>
              </a:solidFill>
              <a:latin typeface="Calibri"/>
            </a:endParaRPr>
          </a:p>
        </p:txBody>
      </p:sp>
      <p:sp>
        <p:nvSpPr>
          <p:cNvPr id="12" name="TextBox 14"/>
          <p:cNvSpPr txBox="1"/>
          <p:nvPr/>
        </p:nvSpPr>
        <p:spPr>
          <a:xfrm>
            <a:off x="3694112" y="1203432"/>
            <a:ext cx="724878" cy="400110"/>
          </a:xfrm>
          <a:prstGeom prst="rect">
            <a:avLst/>
          </a:prstGeom>
          <a:solidFill>
            <a:srgbClr val="FFFFFF">
              <a:lumMod val="75000"/>
            </a:srgbClr>
          </a:solid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solidFill>
                  <a:srgbClr val="000032"/>
                </a:solidFill>
                <a:latin typeface="Calibri"/>
              </a:rPr>
              <a:t>After</a:t>
            </a:r>
            <a:endParaRPr lang="en-US" sz="2000" baseline="-25000" dirty="0">
              <a:solidFill>
                <a:srgbClr val="000032"/>
              </a:solidFill>
              <a:latin typeface="Calibri"/>
            </a:endParaRPr>
          </a:p>
        </p:txBody>
      </p:sp>
      <p:grpSp>
        <p:nvGrpSpPr>
          <p:cNvPr id="24" name="Group 23"/>
          <p:cNvGrpSpPr/>
          <p:nvPr/>
        </p:nvGrpSpPr>
        <p:grpSpPr>
          <a:xfrm>
            <a:off x="6491382" y="938284"/>
            <a:ext cx="1357218" cy="2185916"/>
            <a:chOff x="6932612" y="778682"/>
            <a:chExt cx="1357218" cy="2185916"/>
          </a:xfrm>
        </p:grpSpPr>
        <p:pic>
          <p:nvPicPr>
            <p:cNvPr id="1433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653" y="1055681"/>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5" name="TextBox 24"/>
            <p:cNvSpPr txBox="1"/>
            <p:nvPr/>
          </p:nvSpPr>
          <p:spPr>
            <a:xfrm>
              <a:off x="6932612" y="778682"/>
              <a:ext cx="838200" cy="276999"/>
            </a:xfrm>
            <a:prstGeom prst="rect">
              <a:avLst/>
            </a:prstGeom>
            <a:noFill/>
          </p:spPr>
          <p:txBody>
            <a:bodyPr wrap="square" rtlCol="0">
              <a:spAutoFit/>
            </a:bodyPr>
            <a:lstStyle/>
            <a:p>
              <a:pPr defTabSz="1218987"/>
              <a:r>
                <a:rPr lang="en-US" sz="1200" dirty="0">
                  <a:solidFill>
                    <a:prstClr val="white"/>
                  </a:solidFill>
                  <a:latin typeface="Calibri"/>
                </a:rPr>
                <a:t>Amplitude</a:t>
              </a:r>
            </a:p>
          </p:txBody>
        </p:sp>
        <p:sp>
          <p:nvSpPr>
            <p:cNvPr id="26" name="TextBox 25"/>
            <p:cNvSpPr txBox="1"/>
            <p:nvPr/>
          </p:nvSpPr>
          <p:spPr>
            <a:xfrm>
              <a:off x="7389812" y="942201"/>
              <a:ext cx="838200" cy="276999"/>
            </a:xfrm>
            <a:prstGeom prst="rect">
              <a:avLst/>
            </a:prstGeom>
            <a:noFill/>
          </p:spPr>
          <p:txBody>
            <a:bodyPr wrap="square" rtlCol="0">
              <a:spAutoFit/>
            </a:bodyPr>
            <a:lstStyle/>
            <a:p>
              <a:pPr defTabSz="1218987"/>
              <a:r>
                <a:rPr lang="en-US" sz="1200" dirty="0">
                  <a:solidFill>
                    <a:prstClr val="white"/>
                  </a:solidFill>
                  <a:latin typeface="Calibri"/>
                </a:rPr>
                <a:t>Positive</a:t>
              </a:r>
            </a:p>
          </p:txBody>
        </p:sp>
        <p:sp>
          <p:nvSpPr>
            <p:cNvPr id="27" name="TextBox 26"/>
            <p:cNvSpPr txBox="1"/>
            <p:nvPr/>
          </p:nvSpPr>
          <p:spPr>
            <a:xfrm>
              <a:off x="7444253" y="2687599"/>
              <a:ext cx="838200" cy="276999"/>
            </a:xfrm>
            <a:prstGeom prst="rect">
              <a:avLst/>
            </a:prstGeom>
            <a:noFill/>
          </p:spPr>
          <p:txBody>
            <a:bodyPr wrap="square" rtlCol="0">
              <a:spAutoFit/>
            </a:bodyPr>
            <a:lstStyle/>
            <a:p>
              <a:pPr defTabSz="1218987"/>
              <a:r>
                <a:rPr lang="en-US" sz="1200" dirty="0">
                  <a:solidFill>
                    <a:prstClr val="white"/>
                  </a:solidFill>
                  <a:latin typeface="Calibri"/>
                </a:rPr>
                <a:t>Negative</a:t>
              </a:r>
            </a:p>
          </p:txBody>
        </p:sp>
        <p:sp>
          <p:nvSpPr>
            <p:cNvPr id="28" name="TextBox 27"/>
            <p:cNvSpPr txBox="1"/>
            <p:nvPr/>
          </p:nvSpPr>
          <p:spPr>
            <a:xfrm>
              <a:off x="7451630" y="1813330"/>
              <a:ext cx="838200" cy="276999"/>
            </a:xfrm>
            <a:prstGeom prst="rect">
              <a:avLst/>
            </a:prstGeom>
            <a:noFill/>
          </p:spPr>
          <p:txBody>
            <a:bodyPr wrap="square" rtlCol="0">
              <a:spAutoFit/>
            </a:bodyPr>
            <a:lstStyle/>
            <a:p>
              <a:pPr defTabSz="1218987"/>
              <a:r>
                <a:rPr lang="en-US" sz="1200" dirty="0">
                  <a:solidFill>
                    <a:prstClr val="white"/>
                  </a:solidFill>
                  <a:latin typeface="Calibri"/>
                </a:rPr>
                <a:t>0</a:t>
              </a:r>
            </a:p>
          </p:txBody>
        </p:sp>
      </p:grpSp>
      <p:cxnSp>
        <p:nvCxnSpPr>
          <p:cNvPr id="3" name="Straight Connector 2"/>
          <p:cNvCxnSpPr/>
          <p:nvPr/>
        </p:nvCxnSpPr>
        <p:spPr>
          <a:xfrm>
            <a:off x="762000" y="4320988"/>
            <a:ext cx="27656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2000" y="4876800"/>
            <a:ext cx="2765612" cy="0"/>
          </a:xfrm>
          <a:prstGeom prst="line">
            <a:avLst/>
          </a:prstGeom>
          <a:ln w="38100">
            <a:solidFill>
              <a:srgbClr val="33FB7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11388" y="4320988"/>
            <a:ext cx="27656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11388" y="4876800"/>
            <a:ext cx="2765612" cy="0"/>
          </a:xfrm>
          <a:prstGeom prst="line">
            <a:avLst/>
          </a:prstGeom>
          <a:ln w="38100">
            <a:solidFill>
              <a:srgbClr val="33FB7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0970" y="1548015"/>
            <a:ext cx="657231" cy="3994060"/>
            <a:chOff x="-45033" y="1548015"/>
            <a:chExt cx="657231" cy="3994060"/>
          </a:xfrm>
        </p:grpSpPr>
        <p:sp>
          <p:nvSpPr>
            <p:cNvPr id="16" name="TextBox 15"/>
            <p:cNvSpPr txBox="1"/>
            <p:nvPr/>
          </p:nvSpPr>
          <p:spPr>
            <a:xfrm>
              <a:off x="190116" y="3411381"/>
              <a:ext cx="380232" cy="276999"/>
            </a:xfrm>
            <a:prstGeom prst="rect">
              <a:avLst/>
            </a:prstGeom>
            <a:noFill/>
          </p:spPr>
          <p:txBody>
            <a:bodyPr wrap="none" rtlCol="0">
              <a:spAutoFit/>
            </a:bodyPr>
            <a:lstStyle/>
            <a:p>
              <a:pPr defTabSz="1218987"/>
              <a:r>
                <a:rPr lang="en-US" sz="1200" dirty="0">
                  <a:solidFill>
                    <a:prstClr val="white"/>
                  </a:solidFill>
                  <a:latin typeface="Calibri"/>
                </a:rPr>
                <a:t>3.2</a:t>
              </a:r>
            </a:p>
          </p:txBody>
        </p:sp>
        <p:sp>
          <p:nvSpPr>
            <p:cNvPr id="17" name="TextBox 16"/>
            <p:cNvSpPr txBox="1"/>
            <p:nvPr/>
          </p:nvSpPr>
          <p:spPr>
            <a:xfrm>
              <a:off x="190116" y="1548015"/>
              <a:ext cx="380232" cy="276999"/>
            </a:xfrm>
            <a:prstGeom prst="rect">
              <a:avLst/>
            </a:prstGeom>
            <a:noFill/>
          </p:spPr>
          <p:txBody>
            <a:bodyPr wrap="none" rtlCol="0">
              <a:spAutoFit/>
            </a:bodyPr>
            <a:lstStyle/>
            <a:p>
              <a:pPr defTabSz="1218987"/>
              <a:r>
                <a:rPr lang="en-US" sz="1200" dirty="0">
                  <a:solidFill>
                    <a:prstClr val="white"/>
                  </a:solidFill>
                  <a:latin typeface="Calibri"/>
                </a:rPr>
                <a:t>3.0</a:t>
              </a:r>
            </a:p>
          </p:txBody>
        </p:sp>
        <p:sp>
          <p:nvSpPr>
            <p:cNvPr id="18" name="TextBox 17"/>
            <p:cNvSpPr txBox="1"/>
            <p:nvPr/>
          </p:nvSpPr>
          <p:spPr>
            <a:xfrm>
              <a:off x="231966" y="4343400"/>
              <a:ext cx="380232" cy="276999"/>
            </a:xfrm>
            <a:prstGeom prst="rect">
              <a:avLst/>
            </a:prstGeom>
            <a:noFill/>
          </p:spPr>
          <p:txBody>
            <a:bodyPr wrap="none" rtlCol="0">
              <a:spAutoFit/>
            </a:bodyPr>
            <a:lstStyle/>
            <a:p>
              <a:pPr defTabSz="1218987"/>
              <a:r>
                <a:rPr lang="en-US" sz="1200" dirty="0">
                  <a:solidFill>
                    <a:prstClr val="white"/>
                  </a:solidFill>
                  <a:latin typeface="Calibri"/>
                </a:rPr>
                <a:t>3.3</a:t>
              </a:r>
            </a:p>
          </p:txBody>
        </p:sp>
        <p:sp>
          <p:nvSpPr>
            <p:cNvPr id="19" name="TextBox 18"/>
            <p:cNvSpPr txBox="1"/>
            <p:nvPr/>
          </p:nvSpPr>
          <p:spPr>
            <a:xfrm>
              <a:off x="212544" y="2448186"/>
              <a:ext cx="380232" cy="276999"/>
            </a:xfrm>
            <a:prstGeom prst="rect">
              <a:avLst/>
            </a:prstGeom>
            <a:noFill/>
          </p:spPr>
          <p:txBody>
            <a:bodyPr wrap="none" rtlCol="0">
              <a:spAutoFit/>
            </a:bodyPr>
            <a:lstStyle/>
            <a:p>
              <a:pPr defTabSz="1218987"/>
              <a:r>
                <a:rPr lang="en-US" sz="1200" dirty="0">
                  <a:solidFill>
                    <a:prstClr val="white"/>
                  </a:solidFill>
                  <a:latin typeface="Calibri"/>
                </a:rPr>
                <a:t>3.1</a:t>
              </a:r>
            </a:p>
          </p:txBody>
        </p:sp>
        <p:sp>
          <p:nvSpPr>
            <p:cNvPr id="20" name="TextBox 19"/>
            <p:cNvSpPr txBox="1"/>
            <p:nvPr/>
          </p:nvSpPr>
          <p:spPr>
            <a:xfrm>
              <a:off x="177061" y="5265076"/>
              <a:ext cx="380232" cy="276999"/>
            </a:xfrm>
            <a:prstGeom prst="rect">
              <a:avLst/>
            </a:prstGeom>
            <a:noFill/>
          </p:spPr>
          <p:txBody>
            <a:bodyPr wrap="none" rtlCol="0">
              <a:spAutoFit/>
            </a:bodyPr>
            <a:lstStyle/>
            <a:p>
              <a:pPr defTabSz="1218987"/>
              <a:r>
                <a:rPr lang="en-US" sz="1200" dirty="0">
                  <a:solidFill>
                    <a:prstClr val="white"/>
                  </a:solidFill>
                  <a:latin typeface="Calibri"/>
                </a:rPr>
                <a:t>3.4</a:t>
              </a:r>
            </a:p>
          </p:txBody>
        </p:sp>
        <p:sp>
          <p:nvSpPr>
            <p:cNvPr id="35" name="TextBox 34"/>
            <p:cNvSpPr txBox="1"/>
            <p:nvPr/>
          </p:nvSpPr>
          <p:spPr>
            <a:xfrm rot="16200000">
              <a:off x="-154358" y="3147968"/>
              <a:ext cx="495649" cy="276999"/>
            </a:xfrm>
            <a:prstGeom prst="rect">
              <a:avLst/>
            </a:prstGeom>
            <a:noFill/>
          </p:spPr>
          <p:txBody>
            <a:bodyPr wrap="none" rtlCol="0">
              <a:spAutoFit/>
            </a:bodyPr>
            <a:lstStyle/>
            <a:p>
              <a:pPr defTabSz="1218987"/>
              <a:r>
                <a:rPr lang="en-US" sz="1200" dirty="0">
                  <a:solidFill>
                    <a:prstClr val="white"/>
                  </a:solidFill>
                  <a:latin typeface="Calibri"/>
                </a:rPr>
                <a:t>Time</a:t>
              </a:r>
            </a:p>
          </p:txBody>
        </p:sp>
      </p:grpSp>
      <p:grpSp>
        <p:nvGrpSpPr>
          <p:cNvPr id="4" name="Group 3"/>
          <p:cNvGrpSpPr/>
          <p:nvPr/>
        </p:nvGrpSpPr>
        <p:grpSpPr>
          <a:xfrm>
            <a:off x="622480" y="5382978"/>
            <a:ext cx="2616313" cy="526674"/>
            <a:chOff x="620891" y="5382978"/>
            <a:chExt cx="2616313" cy="526674"/>
          </a:xfrm>
        </p:grpSpPr>
        <p:sp>
          <p:nvSpPr>
            <p:cNvPr id="36" name="TextBox 35"/>
            <p:cNvSpPr txBox="1"/>
            <p:nvPr/>
          </p:nvSpPr>
          <p:spPr>
            <a:xfrm>
              <a:off x="1710682" y="5632653"/>
              <a:ext cx="771493" cy="276999"/>
            </a:xfrm>
            <a:prstGeom prst="rect">
              <a:avLst/>
            </a:prstGeom>
            <a:noFill/>
          </p:spPr>
          <p:txBody>
            <a:bodyPr wrap="none" rtlCol="0">
              <a:spAutoFit/>
            </a:bodyPr>
            <a:lstStyle/>
            <a:p>
              <a:pPr defTabSz="1218987"/>
              <a:r>
                <a:rPr lang="en-US" sz="1200" dirty="0">
                  <a:solidFill>
                    <a:prstClr val="white"/>
                  </a:solidFill>
                  <a:latin typeface="Calibri"/>
                </a:rPr>
                <a:t>Trace No.</a:t>
              </a:r>
            </a:p>
          </p:txBody>
        </p:sp>
        <p:sp>
          <p:nvSpPr>
            <p:cNvPr id="37" name="TextBox 36"/>
            <p:cNvSpPr txBox="1"/>
            <p:nvPr/>
          </p:nvSpPr>
          <p:spPr>
            <a:xfrm>
              <a:off x="620891" y="5382978"/>
              <a:ext cx="263214" cy="276999"/>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38" name="TextBox 37"/>
            <p:cNvSpPr txBox="1"/>
            <p:nvPr/>
          </p:nvSpPr>
          <p:spPr>
            <a:xfrm>
              <a:off x="1152434" y="5389538"/>
              <a:ext cx="341760" cy="276999"/>
            </a:xfrm>
            <a:prstGeom prst="rect">
              <a:avLst/>
            </a:prstGeom>
            <a:noFill/>
          </p:spPr>
          <p:txBody>
            <a:bodyPr wrap="none" rtlCol="0">
              <a:spAutoFit/>
            </a:bodyPr>
            <a:lstStyle/>
            <a:p>
              <a:pPr defTabSz="1218987"/>
              <a:r>
                <a:rPr lang="en-US" sz="1200" dirty="0">
                  <a:solidFill>
                    <a:prstClr val="white"/>
                  </a:solidFill>
                  <a:latin typeface="Calibri"/>
                </a:rPr>
                <a:t>11</a:t>
              </a:r>
            </a:p>
          </p:txBody>
        </p:sp>
        <p:sp>
          <p:nvSpPr>
            <p:cNvPr id="39" name="TextBox 38"/>
            <p:cNvSpPr txBox="1"/>
            <p:nvPr/>
          </p:nvSpPr>
          <p:spPr>
            <a:xfrm>
              <a:off x="1742700" y="5395196"/>
              <a:ext cx="341760" cy="276999"/>
            </a:xfrm>
            <a:prstGeom prst="rect">
              <a:avLst/>
            </a:prstGeom>
            <a:noFill/>
          </p:spPr>
          <p:txBody>
            <a:bodyPr wrap="none" rtlCol="0">
              <a:spAutoFit/>
            </a:bodyPr>
            <a:lstStyle/>
            <a:p>
              <a:pPr defTabSz="1218987"/>
              <a:r>
                <a:rPr lang="en-US" sz="1200" dirty="0">
                  <a:solidFill>
                    <a:prstClr val="white"/>
                  </a:solidFill>
                  <a:latin typeface="Calibri"/>
                </a:rPr>
                <a:t>21</a:t>
              </a:r>
            </a:p>
          </p:txBody>
        </p:sp>
        <p:sp>
          <p:nvSpPr>
            <p:cNvPr id="40" name="TextBox 39"/>
            <p:cNvSpPr txBox="1"/>
            <p:nvPr/>
          </p:nvSpPr>
          <p:spPr>
            <a:xfrm>
              <a:off x="2320771" y="5403575"/>
              <a:ext cx="341760" cy="276999"/>
            </a:xfrm>
            <a:prstGeom prst="rect">
              <a:avLst/>
            </a:prstGeom>
            <a:noFill/>
          </p:spPr>
          <p:txBody>
            <a:bodyPr wrap="none" rtlCol="0">
              <a:spAutoFit/>
            </a:bodyPr>
            <a:lstStyle/>
            <a:p>
              <a:pPr defTabSz="1218987"/>
              <a:r>
                <a:rPr lang="en-US" sz="1200" dirty="0">
                  <a:solidFill>
                    <a:prstClr val="white"/>
                  </a:solidFill>
                  <a:latin typeface="Calibri"/>
                </a:rPr>
                <a:t>31</a:t>
              </a:r>
            </a:p>
          </p:txBody>
        </p:sp>
        <p:sp>
          <p:nvSpPr>
            <p:cNvPr id="41" name="TextBox 40"/>
            <p:cNvSpPr txBox="1"/>
            <p:nvPr/>
          </p:nvSpPr>
          <p:spPr>
            <a:xfrm>
              <a:off x="2895444" y="5416700"/>
              <a:ext cx="341760" cy="276999"/>
            </a:xfrm>
            <a:prstGeom prst="rect">
              <a:avLst/>
            </a:prstGeom>
            <a:noFill/>
          </p:spPr>
          <p:txBody>
            <a:bodyPr wrap="none" rtlCol="0">
              <a:spAutoFit/>
            </a:bodyPr>
            <a:lstStyle/>
            <a:p>
              <a:pPr defTabSz="1218987"/>
              <a:r>
                <a:rPr lang="en-US" sz="1200" dirty="0">
                  <a:solidFill>
                    <a:prstClr val="white"/>
                  </a:solidFill>
                  <a:latin typeface="Calibri"/>
                </a:rPr>
                <a:t>41</a:t>
              </a:r>
            </a:p>
          </p:txBody>
        </p:sp>
      </p:grpSp>
      <p:grpSp>
        <p:nvGrpSpPr>
          <p:cNvPr id="42" name="Group 41"/>
          <p:cNvGrpSpPr/>
          <p:nvPr/>
        </p:nvGrpSpPr>
        <p:grpSpPr>
          <a:xfrm>
            <a:off x="3583631" y="5395911"/>
            <a:ext cx="2616313" cy="526674"/>
            <a:chOff x="620891" y="5382978"/>
            <a:chExt cx="2616313" cy="526674"/>
          </a:xfrm>
        </p:grpSpPr>
        <p:sp>
          <p:nvSpPr>
            <p:cNvPr id="43" name="TextBox 42"/>
            <p:cNvSpPr txBox="1"/>
            <p:nvPr/>
          </p:nvSpPr>
          <p:spPr>
            <a:xfrm>
              <a:off x="1710682" y="5632653"/>
              <a:ext cx="771493" cy="276999"/>
            </a:xfrm>
            <a:prstGeom prst="rect">
              <a:avLst/>
            </a:prstGeom>
            <a:noFill/>
          </p:spPr>
          <p:txBody>
            <a:bodyPr wrap="none" rtlCol="0">
              <a:spAutoFit/>
            </a:bodyPr>
            <a:lstStyle/>
            <a:p>
              <a:pPr defTabSz="1218987"/>
              <a:r>
                <a:rPr lang="en-US" sz="1200" dirty="0">
                  <a:solidFill>
                    <a:prstClr val="white"/>
                  </a:solidFill>
                  <a:latin typeface="Calibri"/>
                </a:rPr>
                <a:t>Trace No.</a:t>
              </a:r>
            </a:p>
          </p:txBody>
        </p:sp>
        <p:sp>
          <p:nvSpPr>
            <p:cNvPr id="44" name="TextBox 43"/>
            <p:cNvSpPr txBox="1"/>
            <p:nvPr/>
          </p:nvSpPr>
          <p:spPr>
            <a:xfrm>
              <a:off x="620891" y="5382978"/>
              <a:ext cx="263214" cy="276999"/>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45" name="TextBox 44"/>
            <p:cNvSpPr txBox="1"/>
            <p:nvPr/>
          </p:nvSpPr>
          <p:spPr>
            <a:xfrm>
              <a:off x="1152434" y="5389538"/>
              <a:ext cx="341760" cy="276999"/>
            </a:xfrm>
            <a:prstGeom prst="rect">
              <a:avLst/>
            </a:prstGeom>
            <a:noFill/>
          </p:spPr>
          <p:txBody>
            <a:bodyPr wrap="none" rtlCol="0">
              <a:spAutoFit/>
            </a:bodyPr>
            <a:lstStyle/>
            <a:p>
              <a:pPr defTabSz="1218987"/>
              <a:r>
                <a:rPr lang="en-US" sz="1200" dirty="0">
                  <a:solidFill>
                    <a:prstClr val="white"/>
                  </a:solidFill>
                  <a:latin typeface="Calibri"/>
                </a:rPr>
                <a:t>11</a:t>
              </a:r>
            </a:p>
          </p:txBody>
        </p:sp>
        <p:sp>
          <p:nvSpPr>
            <p:cNvPr id="46" name="TextBox 45"/>
            <p:cNvSpPr txBox="1"/>
            <p:nvPr/>
          </p:nvSpPr>
          <p:spPr>
            <a:xfrm>
              <a:off x="1742700" y="5395196"/>
              <a:ext cx="341760" cy="276999"/>
            </a:xfrm>
            <a:prstGeom prst="rect">
              <a:avLst/>
            </a:prstGeom>
            <a:noFill/>
          </p:spPr>
          <p:txBody>
            <a:bodyPr wrap="none" rtlCol="0">
              <a:spAutoFit/>
            </a:bodyPr>
            <a:lstStyle/>
            <a:p>
              <a:pPr defTabSz="1218987"/>
              <a:r>
                <a:rPr lang="en-US" sz="1200" dirty="0">
                  <a:solidFill>
                    <a:prstClr val="white"/>
                  </a:solidFill>
                  <a:latin typeface="Calibri"/>
                </a:rPr>
                <a:t>21</a:t>
              </a:r>
            </a:p>
          </p:txBody>
        </p:sp>
        <p:sp>
          <p:nvSpPr>
            <p:cNvPr id="47" name="TextBox 46"/>
            <p:cNvSpPr txBox="1"/>
            <p:nvPr/>
          </p:nvSpPr>
          <p:spPr>
            <a:xfrm>
              <a:off x="2320771" y="5403575"/>
              <a:ext cx="341760" cy="276999"/>
            </a:xfrm>
            <a:prstGeom prst="rect">
              <a:avLst/>
            </a:prstGeom>
            <a:noFill/>
          </p:spPr>
          <p:txBody>
            <a:bodyPr wrap="none" rtlCol="0">
              <a:spAutoFit/>
            </a:bodyPr>
            <a:lstStyle/>
            <a:p>
              <a:pPr defTabSz="1218987"/>
              <a:r>
                <a:rPr lang="en-US" sz="1200" dirty="0">
                  <a:solidFill>
                    <a:prstClr val="white"/>
                  </a:solidFill>
                  <a:latin typeface="Calibri"/>
                </a:rPr>
                <a:t>31</a:t>
              </a:r>
            </a:p>
          </p:txBody>
        </p:sp>
        <p:sp>
          <p:nvSpPr>
            <p:cNvPr id="48" name="TextBox 47"/>
            <p:cNvSpPr txBox="1"/>
            <p:nvPr/>
          </p:nvSpPr>
          <p:spPr>
            <a:xfrm>
              <a:off x="2895444" y="5416700"/>
              <a:ext cx="341760" cy="276999"/>
            </a:xfrm>
            <a:prstGeom prst="rect">
              <a:avLst/>
            </a:prstGeom>
            <a:noFill/>
          </p:spPr>
          <p:txBody>
            <a:bodyPr wrap="none" rtlCol="0">
              <a:spAutoFit/>
            </a:bodyPr>
            <a:lstStyle/>
            <a:p>
              <a:pPr defTabSz="1218987"/>
              <a:r>
                <a:rPr lang="en-US" sz="1200" dirty="0">
                  <a:solidFill>
                    <a:prstClr val="white"/>
                  </a:solidFill>
                  <a:latin typeface="Calibri"/>
                </a:rPr>
                <a:t>41</a:t>
              </a:r>
            </a:p>
          </p:txBody>
        </p:sp>
      </p:grpSp>
      <p:grpSp>
        <p:nvGrpSpPr>
          <p:cNvPr id="6" name="Group 5"/>
          <p:cNvGrpSpPr/>
          <p:nvPr/>
        </p:nvGrpSpPr>
        <p:grpSpPr>
          <a:xfrm>
            <a:off x="7010400" y="2899691"/>
            <a:ext cx="4953000" cy="2905712"/>
            <a:chOff x="7008812" y="2899691"/>
            <a:chExt cx="4953000" cy="2905712"/>
          </a:xfrm>
        </p:grpSpPr>
        <p:sp>
          <p:nvSpPr>
            <p:cNvPr id="5" name="Rectangle 4"/>
            <p:cNvSpPr/>
            <p:nvPr/>
          </p:nvSpPr>
          <p:spPr>
            <a:xfrm>
              <a:off x="7008812" y="3361356"/>
              <a:ext cx="4953000" cy="2444047"/>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pic>
          <p:nvPicPr>
            <p:cNvPr id="13" name="Picture 12"/>
            <p:cNvPicPr>
              <a:picLocks noChangeAspect="1" noChangeArrowheads="1"/>
            </p:cNvPicPr>
            <p:nvPr/>
          </p:nvPicPr>
          <p:blipFill rotWithShape="1">
            <a:blip r:embed="rId3" cstate="print"/>
            <a:srcRect l="1176" t="72893" r="2351" b="7797"/>
            <a:stretch/>
          </p:blipFill>
          <p:spPr bwMode="auto">
            <a:xfrm>
              <a:off x="7161212" y="3827463"/>
              <a:ext cx="4691986" cy="1236039"/>
            </a:xfrm>
            <a:prstGeom prst="rect">
              <a:avLst/>
            </a:prstGeom>
            <a:noFill/>
            <a:ln w="9525">
              <a:noFill/>
              <a:miter lim="800000"/>
              <a:headEnd/>
              <a:tailEnd/>
            </a:ln>
          </p:spPr>
        </p:pic>
        <p:sp>
          <p:nvSpPr>
            <p:cNvPr id="14" name="TextBox 13"/>
            <p:cNvSpPr txBox="1"/>
            <p:nvPr/>
          </p:nvSpPr>
          <p:spPr>
            <a:xfrm>
              <a:off x="8532812" y="2899691"/>
              <a:ext cx="2120965" cy="461665"/>
            </a:xfrm>
            <a:prstGeom prst="rect">
              <a:avLst/>
            </a:prstGeom>
            <a:noFill/>
          </p:spPr>
          <p:txBody>
            <a:bodyPr wrap="none" rtlCol="0">
              <a:spAutoFit/>
            </a:bodyPr>
            <a:lstStyle/>
            <a:p>
              <a:pPr defTabSz="1218987"/>
              <a:r>
                <a:rPr lang="en-US" sz="2400" dirty="0">
                  <a:solidFill>
                    <a:prstClr val="white"/>
                  </a:solidFill>
                  <a:latin typeface="Calibri"/>
                </a:rPr>
                <a:t>AVO reflectivity</a:t>
              </a:r>
            </a:p>
          </p:txBody>
        </p:sp>
        <p:sp>
          <p:nvSpPr>
            <p:cNvPr id="32" name="TextBox 14"/>
            <p:cNvSpPr txBox="1"/>
            <p:nvPr/>
          </p:nvSpPr>
          <p:spPr>
            <a:xfrm>
              <a:off x="7726111" y="3550465"/>
              <a:ext cx="918008" cy="276999"/>
            </a:xfrm>
            <a:prstGeom prst="rect">
              <a:avLst/>
            </a:prstGeom>
            <a:solidFill>
              <a:srgbClr val="FFFFFF">
                <a:lumMod val="75000"/>
              </a:srgbClr>
            </a:solid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32"/>
                  </a:solidFill>
                  <a:latin typeface="Calibri"/>
                </a:rPr>
                <a:t>Raw Gather</a:t>
              </a:r>
              <a:endParaRPr lang="en-US" sz="1200" baseline="-25000" dirty="0">
                <a:solidFill>
                  <a:srgbClr val="000032"/>
                </a:solidFill>
                <a:latin typeface="Calibri"/>
              </a:endParaRPr>
            </a:p>
          </p:txBody>
        </p:sp>
        <p:sp>
          <p:nvSpPr>
            <p:cNvPr id="33" name="TextBox 14"/>
            <p:cNvSpPr txBox="1"/>
            <p:nvPr/>
          </p:nvSpPr>
          <p:spPr>
            <a:xfrm>
              <a:off x="9958227" y="3572864"/>
              <a:ext cx="1415965" cy="276999"/>
            </a:xfrm>
            <a:prstGeom prst="rect">
              <a:avLst/>
            </a:prstGeom>
            <a:solidFill>
              <a:srgbClr val="FFFFFF">
                <a:lumMod val="75000"/>
              </a:srgbClr>
            </a:solid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32"/>
                  </a:solidFill>
                  <a:latin typeface="Calibri"/>
                </a:rPr>
                <a:t>Conditioned Gather</a:t>
              </a:r>
              <a:endParaRPr lang="en-US" sz="1200" baseline="-25000" dirty="0">
                <a:solidFill>
                  <a:srgbClr val="000032"/>
                </a:solidFill>
                <a:latin typeface="Calibri"/>
              </a:endParaRPr>
            </a:p>
          </p:txBody>
        </p:sp>
        <p:grpSp>
          <p:nvGrpSpPr>
            <p:cNvPr id="49" name="Group 48"/>
            <p:cNvGrpSpPr/>
            <p:nvPr/>
          </p:nvGrpSpPr>
          <p:grpSpPr>
            <a:xfrm>
              <a:off x="7288928" y="5029200"/>
              <a:ext cx="2669915" cy="637336"/>
              <a:chOff x="-147173" y="5018080"/>
              <a:chExt cx="2669915" cy="637336"/>
            </a:xfrm>
          </p:grpSpPr>
          <p:sp>
            <p:nvSpPr>
              <p:cNvPr id="50" name="TextBox 49"/>
              <p:cNvSpPr txBox="1"/>
              <p:nvPr/>
            </p:nvSpPr>
            <p:spPr>
              <a:xfrm>
                <a:off x="1751249" y="5378417"/>
                <a:ext cx="771493" cy="276999"/>
              </a:xfrm>
              <a:prstGeom prst="rect">
                <a:avLst/>
              </a:prstGeom>
              <a:noFill/>
            </p:spPr>
            <p:txBody>
              <a:bodyPr wrap="none" rtlCol="0">
                <a:spAutoFit/>
              </a:bodyPr>
              <a:lstStyle/>
              <a:p>
                <a:pPr defTabSz="1218987"/>
                <a:r>
                  <a:rPr lang="en-US" sz="1200" dirty="0">
                    <a:solidFill>
                      <a:prstClr val="black"/>
                    </a:solidFill>
                    <a:latin typeface="Calibri"/>
                  </a:rPr>
                  <a:t>Trace No.</a:t>
                </a:r>
              </a:p>
            </p:txBody>
          </p:sp>
          <p:sp>
            <p:nvSpPr>
              <p:cNvPr id="51" name="TextBox 50"/>
              <p:cNvSpPr txBox="1"/>
              <p:nvPr/>
            </p:nvSpPr>
            <p:spPr>
              <a:xfrm>
                <a:off x="-147173" y="5018080"/>
                <a:ext cx="263214"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5</a:t>
                </a:r>
              </a:p>
            </p:txBody>
          </p:sp>
          <p:sp>
            <p:nvSpPr>
              <p:cNvPr id="52" name="TextBox 51"/>
              <p:cNvSpPr txBox="1"/>
              <p:nvPr/>
            </p:nvSpPr>
            <p:spPr>
              <a:xfrm>
                <a:off x="274013" y="5018080"/>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10</a:t>
                </a:r>
              </a:p>
            </p:txBody>
          </p:sp>
          <p:sp>
            <p:nvSpPr>
              <p:cNvPr id="53" name="TextBox 52"/>
              <p:cNvSpPr txBox="1"/>
              <p:nvPr/>
            </p:nvSpPr>
            <p:spPr>
              <a:xfrm>
                <a:off x="807304" y="5052383"/>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15</a:t>
                </a:r>
              </a:p>
            </p:txBody>
          </p:sp>
          <p:sp>
            <p:nvSpPr>
              <p:cNvPr id="54" name="TextBox 53"/>
              <p:cNvSpPr txBox="1"/>
              <p:nvPr/>
            </p:nvSpPr>
            <p:spPr>
              <a:xfrm>
                <a:off x="1331475" y="5052383"/>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20</a:t>
                </a:r>
              </a:p>
            </p:txBody>
          </p:sp>
          <p:sp>
            <p:nvSpPr>
              <p:cNvPr id="55" name="TextBox 54"/>
              <p:cNvSpPr txBox="1"/>
              <p:nvPr/>
            </p:nvSpPr>
            <p:spPr>
              <a:xfrm>
                <a:off x="1826104" y="5052382"/>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25</a:t>
                </a:r>
              </a:p>
            </p:txBody>
          </p:sp>
        </p:grpSp>
        <p:sp>
          <p:nvSpPr>
            <p:cNvPr id="56" name="TextBox 55"/>
            <p:cNvSpPr txBox="1"/>
            <p:nvPr/>
          </p:nvSpPr>
          <p:spPr>
            <a:xfrm>
              <a:off x="9780935" y="5057001"/>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30</a:t>
              </a:r>
            </a:p>
          </p:txBody>
        </p:sp>
        <p:sp>
          <p:nvSpPr>
            <p:cNvPr id="57" name="TextBox 56"/>
            <p:cNvSpPr txBox="1"/>
            <p:nvPr/>
          </p:nvSpPr>
          <p:spPr>
            <a:xfrm>
              <a:off x="10273167" y="5036051"/>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35</a:t>
              </a:r>
            </a:p>
          </p:txBody>
        </p:sp>
        <p:sp>
          <p:nvSpPr>
            <p:cNvPr id="58" name="TextBox 57"/>
            <p:cNvSpPr txBox="1"/>
            <p:nvPr/>
          </p:nvSpPr>
          <p:spPr>
            <a:xfrm>
              <a:off x="10779864" y="5063502"/>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40</a:t>
              </a:r>
            </a:p>
          </p:txBody>
        </p:sp>
        <p:sp>
          <p:nvSpPr>
            <p:cNvPr id="59" name="TextBox 58"/>
            <p:cNvSpPr txBox="1"/>
            <p:nvPr/>
          </p:nvSpPr>
          <p:spPr>
            <a:xfrm>
              <a:off x="11300903" y="5036052"/>
              <a:ext cx="341760" cy="276999"/>
            </a:xfrm>
            <a:prstGeom prst="rect">
              <a:avLst/>
            </a:prstGeom>
            <a:solidFill>
              <a:schemeClr val="tx1">
                <a:lumMod val="75000"/>
              </a:schemeClr>
            </a:solidFill>
          </p:spPr>
          <p:txBody>
            <a:bodyPr wrap="none" rtlCol="0">
              <a:spAutoFit/>
            </a:bodyPr>
            <a:lstStyle/>
            <a:p>
              <a:pPr defTabSz="1218987"/>
              <a:r>
                <a:rPr lang="en-US" sz="1200" dirty="0">
                  <a:solidFill>
                    <a:prstClr val="black"/>
                  </a:solidFill>
                  <a:latin typeface="Calibri"/>
                </a:rPr>
                <a:t>45</a:t>
              </a:r>
            </a:p>
          </p:txBody>
        </p:sp>
        <p:sp>
          <p:nvSpPr>
            <p:cNvPr id="60" name="TextBox 59"/>
            <p:cNvSpPr txBox="1"/>
            <p:nvPr/>
          </p:nvSpPr>
          <p:spPr>
            <a:xfrm>
              <a:off x="7235064" y="3810000"/>
              <a:ext cx="78548" cy="184666"/>
            </a:xfrm>
            <a:prstGeom prst="rect">
              <a:avLst/>
            </a:prstGeom>
            <a:solidFill>
              <a:schemeClr val="tx1">
                <a:lumMod val="75000"/>
              </a:schemeClr>
            </a:solidFill>
          </p:spPr>
          <p:txBody>
            <a:bodyPr wrap="none" lIns="0" tIns="0" rIns="0" bIns="0" rtlCol="0" anchor="ctr">
              <a:spAutoFit/>
            </a:bodyPr>
            <a:lstStyle/>
            <a:p>
              <a:pPr algn="r" defTabSz="1218987"/>
              <a:r>
                <a:rPr lang="en-US" sz="1200" dirty="0">
                  <a:solidFill>
                    <a:prstClr val="black"/>
                  </a:solidFill>
                  <a:latin typeface="Calibri"/>
                </a:rPr>
                <a:t>0</a:t>
              </a:r>
            </a:p>
          </p:txBody>
        </p:sp>
        <p:sp>
          <p:nvSpPr>
            <p:cNvPr id="61" name="TextBox 60"/>
            <p:cNvSpPr txBox="1"/>
            <p:nvPr/>
          </p:nvSpPr>
          <p:spPr>
            <a:xfrm>
              <a:off x="7186230" y="4387334"/>
              <a:ext cx="203582" cy="184666"/>
            </a:xfrm>
            <a:prstGeom prst="rect">
              <a:avLst/>
            </a:prstGeom>
            <a:solidFill>
              <a:schemeClr val="tx1">
                <a:lumMod val="75000"/>
              </a:schemeClr>
            </a:solidFill>
          </p:spPr>
          <p:txBody>
            <a:bodyPr wrap="none" lIns="0" tIns="0" rIns="0" bIns="0" rtlCol="0" anchor="ctr">
              <a:spAutoFit/>
            </a:bodyPr>
            <a:lstStyle/>
            <a:p>
              <a:pPr algn="r" defTabSz="1218987"/>
              <a:r>
                <a:rPr lang="en-US" sz="1200" dirty="0">
                  <a:solidFill>
                    <a:prstClr val="black"/>
                  </a:solidFill>
                  <a:latin typeface="Calibri"/>
                </a:rPr>
                <a:t>-20</a:t>
              </a:r>
            </a:p>
          </p:txBody>
        </p:sp>
        <p:sp>
          <p:nvSpPr>
            <p:cNvPr id="62" name="TextBox 61"/>
            <p:cNvSpPr txBox="1"/>
            <p:nvPr/>
          </p:nvSpPr>
          <p:spPr>
            <a:xfrm>
              <a:off x="7186230" y="4920734"/>
              <a:ext cx="203582" cy="184666"/>
            </a:xfrm>
            <a:prstGeom prst="rect">
              <a:avLst/>
            </a:prstGeom>
            <a:solidFill>
              <a:schemeClr val="tx1">
                <a:lumMod val="75000"/>
              </a:schemeClr>
            </a:solidFill>
          </p:spPr>
          <p:txBody>
            <a:bodyPr wrap="none" lIns="0" tIns="0" rIns="0" bIns="0" rtlCol="0" anchor="ctr">
              <a:spAutoFit/>
            </a:bodyPr>
            <a:lstStyle/>
            <a:p>
              <a:pPr algn="r" defTabSz="1218987"/>
              <a:r>
                <a:rPr lang="en-US" sz="1200" dirty="0">
                  <a:solidFill>
                    <a:prstClr val="black"/>
                  </a:solidFill>
                  <a:latin typeface="Calibri"/>
                </a:rPr>
                <a:t>-40</a:t>
              </a:r>
            </a:p>
          </p:txBody>
        </p:sp>
      </p:grpSp>
      <p:sp>
        <p:nvSpPr>
          <p:cNvPr id="7" name="Slide Number Placeholder 6">
            <a:extLst>
              <a:ext uri="{FF2B5EF4-FFF2-40B4-BE49-F238E27FC236}">
                <a16:creationId xmlns:a16="http://schemas.microsoft.com/office/drawing/2014/main" id="{7F80AB5E-942B-BD77-C478-FC8D7346CDCF}"/>
              </a:ext>
            </a:extLst>
          </p:cNvPr>
          <p:cNvSpPr>
            <a:spLocks noGrp="1"/>
          </p:cNvSpPr>
          <p:nvPr>
            <p:ph type="sldNum" sz="quarter" idx="4"/>
          </p:nvPr>
        </p:nvSpPr>
        <p:spPr/>
        <p:txBody>
          <a:bodyPr/>
          <a:lstStyle/>
          <a:p>
            <a:r>
              <a:rPr lang="en-US"/>
              <a:t>10e-</a:t>
            </a:r>
            <a:fld id="{E84294E7-870A-4591-A028-E1914D91E07F}" type="slidenum">
              <a:rPr lang="en-US" smtClean="0"/>
              <a:pPr/>
              <a:t>47</a:t>
            </a:fld>
            <a:endParaRPr lang="en-US" dirty="0"/>
          </a:p>
        </p:txBody>
      </p:sp>
    </p:spTree>
    <p:extLst>
      <p:ext uri="{BB962C8B-B14F-4D97-AF65-F5344CB8AC3E}">
        <p14:creationId xmlns:p14="http://schemas.microsoft.com/office/powerpoint/2010/main" val="1820720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35071" y="6457890"/>
            <a:ext cx="1955342" cy="400110"/>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2000" dirty="0">
                <a:solidFill>
                  <a:srgbClr val="FFFFFF">
                    <a:lumMod val="50000"/>
                  </a:srgbClr>
                </a:solidFill>
                <a:effectLst>
                  <a:outerShdw blurRad="38100" dist="38100" dir="2700000" algn="tl">
                    <a:srgbClr val="000000">
                      <a:alpha val="43137"/>
                    </a:srgbClr>
                  </a:outerShdw>
                </a:effectLst>
                <a:latin typeface="Calibri"/>
                <a:cs typeface="Arial" pitchFamily="34" charset="0"/>
              </a:rPr>
              <a:t>(Singleton, 2009)</a:t>
            </a:r>
          </a:p>
        </p:txBody>
      </p:sp>
      <p:grpSp>
        <p:nvGrpSpPr>
          <p:cNvPr id="25" name="Group 24"/>
          <p:cNvGrpSpPr/>
          <p:nvPr/>
        </p:nvGrpSpPr>
        <p:grpSpPr>
          <a:xfrm>
            <a:off x="1275193" y="2170915"/>
            <a:ext cx="4502627" cy="2762379"/>
            <a:chOff x="2113054" y="525457"/>
            <a:chExt cx="4502627" cy="2762379"/>
          </a:xfrm>
        </p:grpSpPr>
        <p:pic>
          <p:nvPicPr>
            <p:cNvPr id="5" name="Picture 4"/>
            <p:cNvPicPr>
              <a:picLocks noChangeAspect="1" noChangeArrowheads="1"/>
            </p:cNvPicPr>
            <p:nvPr/>
          </p:nvPicPr>
          <p:blipFill rotWithShape="1">
            <a:blip r:embed="rId3" cstate="print"/>
            <a:srcRect l="2403" t="3552" r="17261" b="10134"/>
            <a:stretch/>
          </p:blipFill>
          <p:spPr bwMode="auto">
            <a:xfrm>
              <a:off x="2113054" y="525457"/>
              <a:ext cx="4502627" cy="2762379"/>
            </a:xfrm>
            <a:prstGeom prst="rect">
              <a:avLst/>
            </a:prstGeom>
            <a:noFill/>
            <a:ln w="9525">
              <a:noFill/>
              <a:miter lim="800000"/>
              <a:headEnd/>
              <a:tailEnd/>
            </a:ln>
          </p:spPr>
        </p:pic>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1831" y="2561004"/>
              <a:ext cx="639763"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4"/>
            <p:cNvSpPr txBox="1"/>
            <p:nvPr/>
          </p:nvSpPr>
          <p:spPr>
            <a:xfrm>
              <a:off x="2180204" y="621433"/>
              <a:ext cx="2850780" cy="400110"/>
            </a:xfrm>
            <a:prstGeom prst="rect">
              <a:avLst/>
            </a:prstGeom>
            <a:solidFill>
              <a:srgbClr val="FFFFFF">
                <a:lumMod val="75000"/>
              </a:srgbClr>
            </a:solid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solidFill>
                    <a:srgbClr val="000032"/>
                  </a:solidFill>
                  <a:effectLst>
                    <a:outerShdw blurRad="38100" dist="38100" dir="2700000" algn="tl">
                      <a:srgbClr val="000000">
                        <a:alpha val="43137"/>
                      </a:srgbClr>
                    </a:outerShdw>
                  </a:effectLst>
                  <a:latin typeface="Calibri"/>
                </a:rPr>
                <a:t>Results from original data</a:t>
              </a:r>
              <a:endParaRPr lang="en-US" sz="2000" baseline="-25000" dirty="0">
                <a:solidFill>
                  <a:srgbClr val="000032"/>
                </a:solidFill>
                <a:effectLst>
                  <a:outerShdw blurRad="38100" dist="38100" dir="2700000" algn="tl">
                    <a:srgbClr val="000000">
                      <a:alpha val="43137"/>
                    </a:srgbClr>
                  </a:outerShdw>
                </a:effectLst>
                <a:latin typeface="Calibri"/>
              </a:endParaRPr>
            </a:p>
          </p:txBody>
        </p:sp>
      </p:grpSp>
      <p:grpSp>
        <p:nvGrpSpPr>
          <p:cNvPr id="24" name="Group 23"/>
          <p:cNvGrpSpPr/>
          <p:nvPr/>
        </p:nvGrpSpPr>
        <p:grpSpPr>
          <a:xfrm>
            <a:off x="6472950" y="2209800"/>
            <a:ext cx="4435478" cy="2692396"/>
            <a:chOff x="2180204" y="3815381"/>
            <a:chExt cx="4435478" cy="2692396"/>
          </a:xfrm>
        </p:grpSpPr>
        <p:pic>
          <p:nvPicPr>
            <p:cNvPr id="6" name="Picture 5"/>
            <p:cNvPicPr>
              <a:picLocks noChangeAspect="1" noChangeArrowheads="1"/>
            </p:cNvPicPr>
            <p:nvPr/>
          </p:nvPicPr>
          <p:blipFill rotWithShape="1">
            <a:blip r:embed="rId5" cstate="print"/>
            <a:srcRect l="3841" t="3969" r="13477" b="11905"/>
            <a:stretch/>
          </p:blipFill>
          <p:spPr bwMode="auto">
            <a:xfrm>
              <a:off x="2184254" y="3815381"/>
              <a:ext cx="4431428" cy="2692396"/>
            </a:xfrm>
            <a:prstGeom prst="rect">
              <a:avLst/>
            </a:prstGeom>
            <a:noFill/>
            <a:ln w="9525">
              <a:noFill/>
              <a:miter lim="800000"/>
              <a:headEnd/>
              <a:tailEnd/>
            </a:ln>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204" y="5685679"/>
              <a:ext cx="639763"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5"/>
            <p:cNvSpPr txBox="1"/>
            <p:nvPr/>
          </p:nvSpPr>
          <p:spPr>
            <a:xfrm>
              <a:off x="2180204" y="3876510"/>
              <a:ext cx="3318344" cy="400110"/>
            </a:xfrm>
            <a:prstGeom prst="rect">
              <a:avLst/>
            </a:prstGeom>
            <a:solidFill>
              <a:srgbClr val="FFFFFF">
                <a:lumMod val="75000"/>
              </a:srgbClr>
            </a:solid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solidFill>
                    <a:srgbClr val="000032"/>
                  </a:solidFill>
                  <a:effectLst>
                    <a:outerShdw blurRad="38100" dist="38100" dir="2700000" algn="tl">
                      <a:srgbClr val="000000">
                        <a:alpha val="43137"/>
                      </a:srgbClr>
                    </a:outerShdw>
                  </a:effectLst>
                  <a:latin typeface="Calibri"/>
                </a:rPr>
                <a:t>Results from conditioned data</a:t>
              </a:r>
              <a:endParaRPr lang="en-US" sz="2000" baseline="-25000" dirty="0">
                <a:solidFill>
                  <a:srgbClr val="000032"/>
                </a:solidFill>
                <a:effectLst>
                  <a:outerShdw blurRad="38100" dist="38100" dir="2700000" algn="tl">
                    <a:srgbClr val="000000">
                      <a:alpha val="43137"/>
                    </a:srgbClr>
                  </a:outerShdw>
                </a:effectLst>
                <a:latin typeface="Calibri"/>
              </a:endParaRPr>
            </a:p>
          </p:txBody>
        </p:sp>
      </p:grpSp>
      <p:grpSp>
        <p:nvGrpSpPr>
          <p:cNvPr id="16" name="Group 15"/>
          <p:cNvGrpSpPr/>
          <p:nvPr/>
        </p:nvGrpSpPr>
        <p:grpSpPr>
          <a:xfrm>
            <a:off x="11012775" y="1960462"/>
            <a:ext cx="882934" cy="2231400"/>
            <a:chOff x="6043244" y="3888972"/>
            <a:chExt cx="882934" cy="2231400"/>
          </a:xfrm>
        </p:grpSpPr>
        <p:pic>
          <p:nvPicPr>
            <p:cNvPr id="18" name="Picture 17"/>
            <p:cNvPicPr>
              <a:picLocks noChangeArrowheads="1"/>
            </p:cNvPicPr>
            <p:nvPr/>
          </p:nvPicPr>
          <p:blipFill rotWithShape="1">
            <a:blip r:embed="rId6" cstate="print"/>
            <a:srcRect l="65912" r="2597" b="1583"/>
            <a:stretch/>
          </p:blipFill>
          <p:spPr bwMode="auto">
            <a:xfrm>
              <a:off x="6352462" y="4162003"/>
              <a:ext cx="219132" cy="1828800"/>
            </a:xfrm>
            <a:prstGeom prst="rect">
              <a:avLst/>
            </a:prstGeom>
            <a:noFill/>
            <a:ln w="9525">
              <a:solidFill>
                <a:srgbClr val="FFFFFF"/>
              </a:solidFill>
              <a:miter lim="800000"/>
              <a:headEnd/>
              <a:tailEnd/>
            </a:ln>
          </p:spPr>
        </p:pic>
        <p:sp>
          <p:nvSpPr>
            <p:cNvPr id="19" name="TextBox 13"/>
            <p:cNvSpPr txBox="1"/>
            <p:nvPr/>
          </p:nvSpPr>
          <p:spPr>
            <a:xfrm>
              <a:off x="6043244" y="3888972"/>
              <a:ext cx="740908"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i="1" dirty="0">
                  <a:solidFill>
                    <a:srgbClr val="FFFFFF"/>
                  </a:solidFill>
                  <a:effectLst>
                    <a:outerShdw blurRad="38100" dist="38100" dir="2700000" algn="tl">
                      <a:srgbClr val="000000">
                        <a:alpha val="43137"/>
                      </a:srgbClr>
                    </a:outerShdw>
                  </a:effectLst>
                  <a:latin typeface="Calibri"/>
                </a:rPr>
                <a:t>No. pairs</a:t>
              </a:r>
              <a:endParaRPr lang="en-US" sz="1200" i="1" baseline="-25000" dirty="0">
                <a:solidFill>
                  <a:srgbClr val="FFFFFF"/>
                </a:solidFill>
                <a:effectLst>
                  <a:outerShdw blurRad="38100" dist="38100" dir="2700000" algn="tl">
                    <a:srgbClr val="000000">
                      <a:alpha val="43137"/>
                    </a:srgbClr>
                  </a:outerShdw>
                </a:effectLst>
                <a:latin typeface="Calibri"/>
              </a:endParaRPr>
            </a:p>
          </p:txBody>
        </p:sp>
        <p:sp>
          <p:nvSpPr>
            <p:cNvPr id="20" name="TextBox 16"/>
            <p:cNvSpPr txBox="1"/>
            <p:nvPr/>
          </p:nvSpPr>
          <p:spPr>
            <a:xfrm>
              <a:off x="6525831" y="4603897"/>
              <a:ext cx="354584"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effectLst>
                    <a:outerShdw blurRad="38100" dist="38100" dir="2700000" algn="tl">
                      <a:srgbClr val="000000">
                        <a:alpha val="43137"/>
                      </a:srgbClr>
                    </a:outerShdw>
                  </a:effectLst>
                  <a:latin typeface="Calibri"/>
                </a:rPr>
                <a:t>10</a:t>
              </a:r>
              <a:endParaRPr lang="en-US" sz="1200" baseline="-25000" dirty="0">
                <a:solidFill>
                  <a:srgbClr val="FFFFFF"/>
                </a:solidFill>
                <a:effectLst>
                  <a:outerShdw blurRad="38100" dist="38100" dir="2700000" algn="tl">
                    <a:srgbClr val="000000">
                      <a:alpha val="43137"/>
                    </a:srgbClr>
                  </a:outerShdw>
                </a:effectLst>
                <a:latin typeface="Calibri"/>
              </a:endParaRPr>
            </a:p>
          </p:txBody>
        </p:sp>
        <p:sp>
          <p:nvSpPr>
            <p:cNvPr id="21" name="TextBox 17"/>
            <p:cNvSpPr txBox="1"/>
            <p:nvPr/>
          </p:nvSpPr>
          <p:spPr>
            <a:xfrm>
              <a:off x="6525831" y="5230677"/>
              <a:ext cx="354584"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effectLst>
                    <a:outerShdw blurRad="38100" dist="38100" dir="2700000" algn="tl">
                      <a:srgbClr val="000000">
                        <a:alpha val="43137"/>
                      </a:srgbClr>
                    </a:outerShdw>
                  </a:effectLst>
                  <a:latin typeface="Calibri"/>
                </a:rPr>
                <a:t>20</a:t>
              </a:r>
              <a:endParaRPr lang="en-US" sz="1200" baseline="-25000" dirty="0">
                <a:solidFill>
                  <a:srgbClr val="FFFFFF"/>
                </a:solidFill>
                <a:effectLst>
                  <a:outerShdw blurRad="38100" dist="38100" dir="2700000" algn="tl">
                    <a:srgbClr val="000000">
                      <a:alpha val="43137"/>
                    </a:srgbClr>
                  </a:outerShdw>
                </a:effectLst>
                <a:latin typeface="Calibri"/>
              </a:endParaRPr>
            </a:p>
          </p:txBody>
        </p:sp>
        <p:sp>
          <p:nvSpPr>
            <p:cNvPr id="22" name="TextBox 18"/>
            <p:cNvSpPr txBox="1"/>
            <p:nvPr/>
          </p:nvSpPr>
          <p:spPr>
            <a:xfrm>
              <a:off x="6571594" y="5843373"/>
              <a:ext cx="354584"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effectLst>
                    <a:outerShdw blurRad="38100" dist="38100" dir="2700000" algn="tl">
                      <a:srgbClr val="000000">
                        <a:alpha val="43137"/>
                      </a:srgbClr>
                    </a:outerShdw>
                  </a:effectLst>
                  <a:latin typeface="Calibri"/>
                </a:rPr>
                <a:t>30</a:t>
              </a:r>
              <a:endParaRPr lang="en-US" sz="1200" baseline="-25000" dirty="0">
                <a:solidFill>
                  <a:srgbClr val="FFFFFF"/>
                </a:solidFill>
                <a:effectLst>
                  <a:outerShdw blurRad="38100" dist="38100" dir="2700000" algn="tl">
                    <a:srgbClr val="000000">
                      <a:alpha val="43137"/>
                    </a:srgbClr>
                  </a:outerShdw>
                </a:effectLst>
                <a:latin typeface="Calibri"/>
              </a:endParaRPr>
            </a:p>
          </p:txBody>
        </p:sp>
        <p:sp>
          <p:nvSpPr>
            <p:cNvPr id="23" name="TextBox 19"/>
            <p:cNvSpPr txBox="1"/>
            <p:nvPr/>
          </p:nvSpPr>
          <p:spPr>
            <a:xfrm>
              <a:off x="6513498" y="4023503"/>
              <a:ext cx="269626"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effectLst>
                    <a:outerShdw blurRad="38100" dist="38100" dir="2700000" algn="tl">
                      <a:srgbClr val="000000">
                        <a:alpha val="43137"/>
                      </a:srgbClr>
                    </a:outerShdw>
                  </a:effectLst>
                  <a:latin typeface="Calibri"/>
                </a:rPr>
                <a:t>0</a:t>
              </a:r>
              <a:endParaRPr lang="en-US" sz="1200" baseline="-25000" dirty="0">
                <a:solidFill>
                  <a:srgbClr val="FFFFFF"/>
                </a:solidFill>
                <a:effectLst>
                  <a:outerShdw blurRad="38100" dist="38100" dir="2700000" algn="tl">
                    <a:srgbClr val="000000">
                      <a:alpha val="43137"/>
                    </a:srgbClr>
                  </a:outerShdw>
                </a:effectLst>
                <a:latin typeface="Calibri"/>
              </a:endParaRPr>
            </a:p>
          </p:txBody>
        </p:sp>
      </p:grpSp>
      <p:sp>
        <p:nvSpPr>
          <p:cNvPr id="26" name="Title 1"/>
          <p:cNvSpPr>
            <a:spLocks noGrp="1"/>
          </p:cNvSpPr>
          <p:nvPr/>
        </p:nvSpPr>
        <p:spPr bwMode="auto">
          <a:xfrm>
            <a:off x="1588" y="0"/>
            <a:ext cx="11188479" cy="798398"/>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noAutofit/>
          </a:bodyPr>
          <a:lstStyle>
            <a:lvl1pPr algn="ctr" rtl="0" eaLnBrk="0" fontAlgn="base" hangingPunct="0">
              <a:spcBef>
                <a:spcPct val="0"/>
              </a:spcBef>
              <a:spcAft>
                <a:spcPct val="0"/>
              </a:spcAft>
              <a:defRPr sz="3200" b="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a:lstStyle>
          <a:p>
            <a:pPr algn="l">
              <a:defRPr/>
            </a:pPr>
            <a:r>
              <a:rPr lang="en-US" kern="0" dirty="0">
                <a:latin typeface="Calibri"/>
              </a:rPr>
              <a:t>Effect of data conditioning on facies analysis clusters</a:t>
            </a:r>
          </a:p>
        </p:txBody>
      </p:sp>
      <p:sp>
        <p:nvSpPr>
          <p:cNvPr id="29" name="TextBox 28"/>
          <p:cNvSpPr txBox="1"/>
          <p:nvPr/>
        </p:nvSpPr>
        <p:spPr>
          <a:xfrm>
            <a:off x="825115" y="2056809"/>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3000</a:t>
            </a:r>
          </a:p>
        </p:txBody>
      </p:sp>
      <p:sp>
        <p:nvSpPr>
          <p:cNvPr id="30" name="TextBox 29"/>
          <p:cNvSpPr txBox="1"/>
          <p:nvPr/>
        </p:nvSpPr>
        <p:spPr>
          <a:xfrm>
            <a:off x="825114" y="3149943"/>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2000</a:t>
            </a:r>
          </a:p>
        </p:txBody>
      </p:sp>
      <p:sp>
        <p:nvSpPr>
          <p:cNvPr id="31" name="TextBox 30"/>
          <p:cNvSpPr txBox="1"/>
          <p:nvPr/>
        </p:nvSpPr>
        <p:spPr>
          <a:xfrm>
            <a:off x="776339" y="4293099"/>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1000</a:t>
            </a:r>
          </a:p>
        </p:txBody>
      </p:sp>
      <p:grpSp>
        <p:nvGrpSpPr>
          <p:cNvPr id="3" name="Group 2"/>
          <p:cNvGrpSpPr/>
          <p:nvPr/>
        </p:nvGrpSpPr>
        <p:grpSpPr>
          <a:xfrm>
            <a:off x="1342343" y="1869169"/>
            <a:ext cx="3423713" cy="301746"/>
            <a:chOff x="1340754" y="1869169"/>
            <a:chExt cx="3423713" cy="301746"/>
          </a:xfrm>
        </p:grpSpPr>
        <p:sp>
          <p:nvSpPr>
            <p:cNvPr id="2" name="TextBox 1"/>
            <p:cNvSpPr txBox="1"/>
            <p:nvPr/>
          </p:nvSpPr>
          <p:spPr>
            <a:xfrm>
              <a:off x="1340754" y="1873817"/>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3000</a:t>
              </a:r>
            </a:p>
          </p:txBody>
        </p:sp>
        <p:sp>
          <p:nvSpPr>
            <p:cNvPr id="27" name="TextBox 26"/>
            <p:cNvSpPr txBox="1"/>
            <p:nvPr/>
          </p:nvSpPr>
          <p:spPr>
            <a:xfrm>
              <a:off x="2834265" y="1893916"/>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4000</a:t>
              </a:r>
            </a:p>
          </p:txBody>
        </p:sp>
        <p:sp>
          <p:nvSpPr>
            <p:cNvPr id="28" name="TextBox 27"/>
            <p:cNvSpPr txBox="1"/>
            <p:nvPr/>
          </p:nvSpPr>
          <p:spPr>
            <a:xfrm>
              <a:off x="4265612" y="1869169"/>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5000</a:t>
              </a:r>
            </a:p>
          </p:txBody>
        </p:sp>
      </p:grpSp>
      <p:grpSp>
        <p:nvGrpSpPr>
          <p:cNvPr id="33" name="Group 32"/>
          <p:cNvGrpSpPr/>
          <p:nvPr/>
        </p:nvGrpSpPr>
        <p:grpSpPr>
          <a:xfrm>
            <a:off x="6477001" y="1908054"/>
            <a:ext cx="3423713" cy="301746"/>
            <a:chOff x="1340754" y="1869169"/>
            <a:chExt cx="3423713" cy="301746"/>
          </a:xfrm>
        </p:grpSpPr>
        <p:sp>
          <p:nvSpPr>
            <p:cNvPr id="34" name="TextBox 33"/>
            <p:cNvSpPr txBox="1"/>
            <p:nvPr/>
          </p:nvSpPr>
          <p:spPr>
            <a:xfrm>
              <a:off x="1340754" y="1873817"/>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3000</a:t>
              </a:r>
            </a:p>
          </p:txBody>
        </p:sp>
        <p:sp>
          <p:nvSpPr>
            <p:cNvPr id="35" name="TextBox 34"/>
            <p:cNvSpPr txBox="1"/>
            <p:nvPr/>
          </p:nvSpPr>
          <p:spPr>
            <a:xfrm>
              <a:off x="2834265" y="1893916"/>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4000</a:t>
              </a:r>
            </a:p>
          </p:txBody>
        </p:sp>
        <p:sp>
          <p:nvSpPr>
            <p:cNvPr id="36" name="TextBox 35"/>
            <p:cNvSpPr txBox="1"/>
            <p:nvPr/>
          </p:nvSpPr>
          <p:spPr>
            <a:xfrm>
              <a:off x="4265612" y="1869169"/>
              <a:ext cx="498855"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rPr>
                <a:t>5000</a:t>
              </a:r>
            </a:p>
          </p:txBody>
        </p:sp>
      </p:grpSp>
      <p:sp>
        <p:nvSpPr>
          <p:cNvPr id="39" name="TextBox 2">
            <a:extLst>
              <a:ext uri="{FF2B5EF4-FFF2-40B4-BE49-F238E27FC236}">
                <a16:creationId xmlns:a16="http://schemas.microsoft.com/office/drawing/2014/main" id="{8DB28CC8-8CF6-4C6A-98CC-151C10657D7D}"/>
              </a:ext>
            </a:extLst>
          </p:cNvPr>
          <p:cNvSpPr txBox="1"/>
          <p:nvPr/>
        </p:nvSpPr>
        <p:spPr>
          <a:xfrm>
            <a:off x="7645680" y="1543634"/>
            <a:ext cx="1543179" cy="369332"/>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800" i="1" dirty="0">
                <a:solidFill>
                  <a:prstClr val="white"/>
                </a:solidFill>
                <a:latin typeface="Calibri"/>
              </a:rPr>
              <a:t>Z</a:t>
            </a:r>
            <a:r>
              <a:rPr lang="en-US" sz="1800" i="1" baseline="-25000" dirty="0">
                <a:solidFill>
                  <a:prstClr val="white"/>
                </a:solidFill>
                <a:latin typeface="Calibri"/>
              </a:rPr>
              <a:t>P </a:t>
            </a:r>
            <a:r>
              <a:rPr lang="en-US" sz="1800" dirty="0">
                <a:solidFill>
                  <a:prstClr val="white"/>
                </a:solidFill>
                <a:latin typeface="Calibri"/>
              </a:rPr>
              <a:t>(g/cm</a:t>
            </a:r>
            <a:r>
              <a:rPr lang="en-US" sz="1800" baseline="30000" dirty="0">
                <a:solidFill>
                  <a:prstClr val="white"/>
                </a:solidFill>
                <a:latin typeface="Calibri"/>
              </a:rPr>
              <a:t>3</a:t>
            </a:r>
            <a:r>
              <a:rPr lang="en-US" sz="1800" dirty="0">
                <a:solidFill>
                  <a:prstClr val="white"/>
                </a:solidFill>
                <a:latin typeface="Calibri"/>
              </a:rPr>
              <a:t>-m/s)</a:t>
            </a:r>
          </a:p>
        </p:txBody>
      </p:sp>
      <p:sp>
        <p:nvSpPr>
          <p:cNvPr id="40" name="TextBox 2">
            <a:extLst>
              <a:ext uri="{FF2B5EF4-FFF2-40B4-BE49-F238E27FC236}">
                <a16:creationId xmlns:a16="http://schemas.microsoft.com/office/drawing/2014/main" id="{92006F4F-0EF2-4920-A27D-1ADD19A658DA}"/>
              </a:ext>
            </a:extLst>
          </p:cNvPr>
          <p:cNvSpPr txBox="1"/>
          <p:nvPr/>
        </p:nvSpPr>
        <p:spPr>
          <a:xfrm rot="16200000">
            <a:off x="-152303" y="3209815"/>
            <a:ext cx="1531958" cy="369332"/>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800" i="1" dirty="0">
                <a:solidFill>
                  <a:prstClr val="white"/>
                </a:solidFill>
                <a:latin typeface="Calibri"/>
              </a:rPr>
              <a:t>Z</a:t>
            </a:r>
            <a:r>
              <a:rPr lang="en-US" sz="1800" i="1" baseline="-25000" dirty="0">
                <a:solidFill>
                  <a:prstClr val="white"/>
                </a:solidFill>
                <a:latin typeface="Calibri"/>
              </a:rPr>
              <a:t>S </a:t>
            </a:r>
            <a:r>
              <a:rPr lang="en-US" sz="1800" dirty="0">
                <a:solidFill>
                  <a:prstClr val="white"/>
                </a:solidFill>
                <a:latin typeface="Calibri"/>
              </a:rPr>
              <a:t>(g/cm</a:t>
            </a:r>
            <a:r>
              <a:rPr lang="en-US" sz="1800" baseline="30000" dirty="0">
                <a:solidFill>
                  <a:prstClr val="white"/>
                </a:solidFill>
                <a:latin typeface="Calibri"/>
              </a:rPr>
              <a:t>3</a:t>
            </a:r>
            <a:r>
              <a:rPr lang="en-US" sz="1800" dirty="0">
                <a:solidFill>
                  <a:prstClr val="white"/>
                </a:solidFill>
                <a:latin typeface="Calibri"/>
              </a:rPr>
              <a:t>-m/s)</a:t>
            </a:r>
          </a:p>
        </p:txBody>
      </p:sp>
      <p:sp>
        <p:nvSpPr>
          <p:cNvPr id="41" name="TextBox 2">
            <a:extLst>
              <a:ext uri="{FF2B5EF4-FFF2-40B4-BE49-F238E27FC236}">
                <a16:creationId xmlns:a16="http://schemas.microsoft.com/office/drawing/2014/main" id="{60481256-31CA-461A-86D2-0C8E5A721A47}"/>
              </a:ext>
            </a:extLst>
          </p:cNvPr>
          <p:cNvSpPr txBox="1"/>
          <p:nvPr/>
        </p:nvSpPr>
        <p:spPr>
          <a:xfrm>
            <a:off x="2542257" y="1476596"/>
            <a:ext cx="1543179" cy="369332"/>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800" i="1" dirty="0">
                <a:solidFill>
                  <a:prstClr val="white"/>
                </a:solidFill>
                <a:latin typeface="Calibri"/>
              </a:rPr>
              <a:t>Z</a:t>
            </a:r>
            <a:r>
              <a:rPr lang="en-US" sz="1800" i="1" baseline="-25000" dirty="0">
                <a:solidFill>
                  <a:prstClr val="white"/>
                </a:solidFill>
                <a:latin typeface="Calibri"/>
              </a:rPr>
              <a:t>P </a:t>
            </a:r>
            <a:r>
              <a:rPr lang="en-US" sz="1800" dirty="0">
                <a:solidFill>
                  <a:prstClr val="white"/>
                </a:solidFill>
                <a:latin typeface="Calibri"/>
              </a:rPr>
              <a:t>(g/cm</a:t>
            </a:r>
            <a:r>
              <a:rPr lang="en-US" sz="1800" baseline="30000" dirty="0">
                <a:solidFill>
                  <a:prstClr val="white"/>
                </a:solidFill>
                <a:latin typeface="Calibri"/>
              </a:rPr>
              <a:t>3</a:t>
            </a:r>
            <a:r>
              <a:rPr lang="en-US" sz="1800" dirty="0">
                <a:solidFill>
                  <a:prstClr val="white"/>
                </a:solidFill>
                <a:latin typeface="Calibri"/>
              </a:rPr>
              <a:t>-m/s)</a:t>
            </a:r>
          </a:p>
        </p:txBody>
      </p:sp>
      <p:sp>
        <p:nvSpPr>
          <p:cNvPr id="4" name="Slide Number Placeholder 3">
            <a:extLst>
              <a:ext uri="{FF2B5EF4-FFF2-40B4-BE49-F238E27FC236}">
                <a16:creationId xmlns:a16="http://schemas.microsoft.com/office/drawing/2014/main" id="{446FBA35-E07B-081A-70DA-ADFDF25A31B7}"/>
              </a:ext>
            </a:extLst>
          </p:cNvPr>
          <p:cNvSpPr>
            <a:spLocks noGrp="1"/>
          </p:cNvSpPr>
          <p:nvPr>
            <p:ph type="sldNum" sz="quarter" idx="4"/>
          </p:nvPr>
        </p:nvSpPr>
        <p:spPr/>
        <p:txBody>
          <a:bodyPr/>
          <a:lstStyle/>
          <a:p>
            <a:r>
              <a:rPr lang="en-US"/>
              <a:t>10e-</a:t>
            </a:r>
            <a:fld id="{E84294E7-870A-4591-A028-E1914D91E07F}" type="slidenum">
              <a:rPr lang="en-US" smtClean="0"/>
              <a:pPr/>
              <a:t>48</a:t>
            </a:fld>
            <a:endParaRPr lang="en-US" dirty="0"/>
          </a:p>
        </p:txBody>
      </p:sp>
    </p:spTree>
    <p:extLst>
      <p:ext uri="{BB962C8B-B14F-4D97-AF65-F5344CB8AC3E}">
        <p14:creationId xmlns:p14="http://schemas.microsoft.com/office/powerpoint/2010/main" val="182991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604566" cy="714895"/>
          </a:xfrm>
        </p:spPr>
        <p:txBody>
          <a:bodyPr/>
          <a:lstStyle/>
          <a:p>
            <a:r>
              <a:rPr lang="en-US" dirty="0"/>
              <a:t>Prestack SOF: Sierra Madre Oriental, Tabasco, Mexico</a:t>
            </a:r>
          </a:p>
        </p:txBody>
      </p:sp>
      <p:sp>
        <p:nvSpPr>
          <p:cNvPr id="5" name="Slide Number Placeholder 39"/>
          <p:cNvSpPr txBox="1">
            <a:spLocks/>
          </p:cNvSpPr>
          <p:nvPr/>
        </p:nvSpPr>
        <p:spPr>
          <a:xfrm>
            <a:off x="8077200" y="6356351"/>
            <a:ext cx="2133600" cy="365125"/>
          </a:xfrm>
          <a:prstGeom prst="rect">
            <a:avLst/>
          </a:prstGeom>
        </p:spPr>
        <p:txBody>
          <a:bodyPr/>
          <a:lstStyle/>
          <a:p>
            <a:pPr>
              <a:defRPr/>
            </a:pPr>
            <a:fld id="{0C59D4B0-A080-451F-86E4-B3EA983F09A5}" type="slidenum">
              <a:rPr lang="en-US">
                <a:effectLst>
                  <a:outerShdw blurRad="38100" dist="38100" dir="2700000" algn="tl">
                    <a:srgbClr val="000000">
                      <a:alpha val="43137"/>
                    </a:srgbClr>
                  </a:outerShdw>
                </a:effectLst>
              </a:rPr>
              <a:pPr>
                <a:defRPr/>
              </a:pPr>
              <a:t>49</a:t>
            </a:fld>
            <a:endParaRPr lang="en-US" dirty="0">
              <a:effectLst>
                <a:outerShdw blurRad="38100" dist="38100" dir="2700000" algn="tl">
                  <a:srgbClr val="000000">
                    <a:alpha val="43137"/>
                  </a:srgbClr>
                </a:outerShdw>
              </a:effectLst>
            </a:endParaRPr>
          </a:p>
        </p:txBody>
      </p:sp>
      <p:grpSp>
        <p:nvGrpSpPr>
          <p:cNvPr id="6" name="Group 32"/>
          <p:cNvGrpSpPr>
            <a:grpSpLocks noChangeAspect="1"/>
          </p:cNvGrpSpPr>
          <p:nvPr/>
        </p:nvGrpSpPr>
        <p:grpSpPr>
          <a:xfrm>
            <a:off x="1905001" y="1447800"/>
            <a:ext cx="8039669" cy="4900467"/>
            <a:chOff x="228600" y="2438400"/>
            <a:chExt cx="4434286" cy="2702857"/>
          </a:xfrm>
        </p:grpSpPr>
        <p:pic>
          <p:nvPicPr>
            <p:cNvPr id="34" name="Picture 2"/>
            <p:cNvPicPr>
              <a:picLocks noChangeAspect="1" noChangeArrowheads="1"/>
            </p:cNvPicPr>
            <p:nvPr/>
          </p:nvPicPr>
          <p:blipFill>
            <a:blip r:embed="rId3" cstate="print"/>
            <a:srcRect/>
            <a:stretch>
              <a:fillRect/>
            </a:stretch>
          </p:blipFill>
          <p:spPr bwMode="auto">
            <a:xfrm>
              <a:off x="228600" y="2438400"/>
              <a:ext cx="4434286" cy="2702857"/>
            </a:xfrm>
            <a:prstGeom prst="rect">
              <a:avLst/>
            </a:prstGeom>
            <a:noFill/>
            <a:ln w="9525">
              <a:noFill/>
              <a:miter lim="800000"/>
              <a:headEnd/>
              <a:tailEnd/>
            </a:ln>
          </p:spPr>
        </p:pic>
        <p:sp>
          <p:nvSpPr>
            <p:cNvPr id="35" name="5-Point Star 34"/>
            <p:cNvSpPr/>
            <p:nvPr/>
          </p:nvSpPr>
          <p:spPr>
            <a:xfrm>
              <a:off x="3200400" y="4508747"/>
              <a:ext cx="152400" cy="152400"/>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sp>
        <p:nvSpPr>
          <p:cNvPr id="3" name="Slide Number Placeholder 2">
            <a:extLst>
              <a:ext uri="{FF2B5EF4-FFF2-40B4-BE49-F238E27FC236}">
                <a16:creationId xmlns:a16="http://schemas.microsoft.com/office/drawing/2014/main" id="{B01AD62E-CA71-D5ED-C94F-DC98C839EEF4}"/>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49</a:t>
            </a:fld>
            <a:endParaRPr lang="en-US" dirty="0">
              <a:solidFill>
                <a:schemeClr val="tx1"/>
              </a:solidFill>
            </a:endParaRPr>
          </a:p>
        </p:txBody>
      </p:sp>
    </p:spTree>
    <p:extLst>
      <p:ext uri="{BB962C8B-B14F-4D97-AF65-F5344CB8AC3E}">
        <p14:creationId xmlns:p14="http://schemas.microsoft.com/office/powerpoint/2010/main" val="3329923749"/>
      </p:ext>
    </p:extLst>
  </p:cSld>
  <p:clrMapOvr>
    <a:masterClrMapping/>
  </p:clrMapOvr>
  <mc:AlternateContent xmlns:mc="http://schemas.openxmlformats.org/markup-compatibility/2006" xmlns:p14="http://schemas.microsoft.com/office/powerpoint/2010/main">
    <mc:Choice Requires="p14">
      <p:transition spd="slow" p14:dur="2000" advTm="7062"/>
    </mc:Choice>
    <mc:Fallback xmlns="">
      <p:transition spd="slow" advTm="706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03"/>
            <a:ext cx="9143999" cy="727220"/>
          </a:xfrm>
        </p:spPr>
        <p:txBody>
          <a:bodyPr/>
          <a:lstStyle/>
          <a:p>
            <a:r>
              <a:rPr lang="en-US" dirty="0"/>
              <a:t>Chicontepec Basin, Mexico</a:t>
            </a:r>
          </a:p>
        </p:txBody>
      </p:sp>
      <p:sp>
        <p:nvSpPr>
          <p:cNvPr id="5" name="Slide Number Placeholder 39"/>
          <p:cNvSpPr txBox="1">
            <a:spLocks/>
          </p:cNvSpPr>
          <p:nvPr/>
        </p:nvSpPr>
        <p:spPr>
          <a:xfrm>
            <a:off x="8077200" y="6356351"/>
            <a:ext cx="2133600" cy="365125"/>
          </a:xfrm>
          <a:prstGeom prst="rect">
            <a:avLst/>
          </a:prstGeom>
        </p:spPr>
        <p:txBody>
          <a:bodyPr/>
          <a:lstStyle/>
          <a:p>
            <a:pPr>
              <a:defRPr/>
            </a:pPr>
            <a:fld id="{0C59D4B0-A080-451F-86E4-B3EA983F09A5}" type="slidenum">
              <a:rPr lang="en-US">
                <a:effectLst>
                  <a:outerShdw blurRad="38100" dist="38100" dir="2700000" algn="tl">
                    <a:srgbClr val="000000">
                      <a:alpha val="43137"/>
                    </a:srgbClr>
                  </a:outerShdw>
                </a:effectLst>
              </a:rPr>
              <a:pPr>
                <a:defRPr/>
              </a:pPr>
              <a:t>5</a:t>
            </a:fld>
            <a:endParaRPr lang="en-US" dirty="0">
              <a:effectLst>
                <a:outerShdw blurRad="38100" dist="38100" dir="2700000" algn="tl">
                  <a:srgbClr val="000000">
                    <a:alpha val="43137"/>
                  </a:srgbClr>
                </a:outerShdw>
              </a:effectLst>
            </a:endParaRPr>
          </a:p>
        </p:txBody>
      </p:sp>
      <p:grpSp>
        <p:nvGrpSpPr>
          <p:cNvPr id="4" name="Group 5"/>
          <p:cNvGrpSpPr/>
          <p:nvPr/>
        </p:nvGrpSpPr>
        <p:grpSpPr>
          <a:xfrm>
            <a:off x="5410199" y="385011"/>
            <a:ext cx="6190907" cy="5918253"/>
            <a:chOff x="2438400" y="1295400"/>
            <a:chExt cx="4608576" cy="4855464"/>
          </a:xfrm>
        </p:grpSpPr>
        <p:pic>
          <p:nvPicPr>
            <p:cNvPr id="7" name="Picture 6"/>
            <p:cNvPicPr/>
            <p:nvPr/>
          </p:nvPicPr>
          <p:blipFill>
            <a:blip r:embed="rId3" cstate="print"/>
            <a:srcRect/>
            <a:stretch>
              <a:fillRect/>
            </a:stretch>
          </p:blipFill>
          <p:spPr bwMode="auto">
            <a:xfrm>
              <a:off x="2438400" y="1295400"/>
              <a:ext cx="4608576" cy="4855464"/>
            </a:xfrm>
            <a:prstGeom prst="rect">
              <a:avLst/>
            </a:prstGeom>
            <a:noFill/>
          </p:spPr>
        </p:pic>
        <p:sp>
          <p:nvSpPr>
            <p:cNvPr id="8" name="Oval 2"/>
            <p:cNvSpPr>
              <a:spLocks noChangeAspect="1"/>
            </p:cNvSpPr>
            <p:nvPr/>
          </p:nvSpPr>
          <p:spPr>
            <a:xfrm>
              <a:off x="3796330" y="3153962"/>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9" name="Oval 4"/>
            <p:cNvSpPr>
              <a:spLocks noChangeAspect="1"/>
            </p:cNvSpPr>
            <p:nvPr/>
          </p:nvSpPr>
          <p:spPr>
            <a:xfrm>
              <a:off x="3942630" y="3361364"/>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0" name="Oval 5"/>
            <p:cNvSpPr>
              <a:spLocks noChangeAspect="1"/>
            </p:cNvSpPr>
            <p:nvPr/>
          </p:nvSpPr>
          <p:spPr>
            <a:xfrm>
              <a:off x="3998225" y="3291524"/>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1" name="Oval 6"/>
            <p:cNvSpPr>
              <a:spLocks noChangeAspect="1"/>
            </p:cNvSpPr>
            <p:nvPr/>
          </p:nvSpPr>
          <p:spPr>
            <a:xfrm>
              <a:off x="4066360" y="3448853"/>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2" name="Oval 7"/>
            <p:cNvSpPr>
              <a:spLocks noChangeAspect="1"/>
            </p:cNvSpPr>
            <p:nvPr/>
          </p:nvSpPr>
          <p:spPr>
            <a:xfrm>
              <a:off x="4275778" y="3390380"/>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3" name="Oval 8"/>
            <p:cNvSpPr>
              <a:spLocks noChangeAspect="1"/>
            </p:cNvSpPr>
            <p:nvPr/>
          </p:nvSpPr>
          <p:spPr>
            <a:xfrm>
              <a:off x="4351436" y="3469045"/>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4" name="Oval 13"/>
            <p:cNvSpPr>
              <a:spLocks noChangeAspect="1"/>
            </p:cNvSpPr>
            <p:nvPr/>
          </p:nvSpPr>
          <p:spPr>
            <a:xfrm>
              <a:off x="4258223" y="3507327"/>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5" name="Oval 14"/>
            <p:cNvSpPr>
              <a:spLocks noChangeAspect="1"/>
            </p:cNvSpPr>
            <p:nvPr/>
          </p:nvSpPr>
          <p:spPr>
            <a:xfrm>
              <a:off x="4623973" y="3522470"/>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6" name="Oval 15"/>
            <p:cNvSpPr>
              <a:spLocks noChangeAspect="1"/>
            </p:cNvSpPr>
            <p:nvPr/>
          </p:nvSpPr>
          <p:spPr>
            <a:xfrm>
              <a:off x="4641529" y="3420667"/>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7" name="Oval 16"/>
            <p:cNvSpPr>
              <a:spLocks noChangeAspect="1"/>
            </p:cNvSpPr>
            <p:nvPr/>
          </p:nvSpPr>
          <p:spPr>
            <a:xfrm>
              <a:off x="4381532" y="3525417"/>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8" name="Oval 17"/>
            <p:cNvSpPr>
              <a:spLocks noChangeAspect="1"/>
            </p:cNvSpPr>
            <p:nvPr/>
          </p:nvSpPr>
          <p:spPr>
            <a:xfrm>
              <a:off x="4422498" y="3515322"/>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19" name="Oval 18"/>
            <p:cNvSpPr>
              <a:spLocks noChangeAspect="1"/>
            </p:cNvSpPr>
            <p:nvPr/>
          </p:nvSpPr>
          <p:spPr>
            <a:xfrm>
              <a:off x="4437126" y="3532989"/>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0" name="Oval 19"/>
            <p:cNvSpPr>
              <a:spLocks noChangeAspect="1"/>
            </p:cNvSpPr>
            <p:nvPr/>
          </p:nvSpPr>
          <p:spPr>
            <a:xfrm>
              <a:off x="4896511" y="3852274"/>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1" name="Oval 20"/>
            <p:cNvSpPr>
              <a:spLocks noChangeAspect="1"/>
            </p:cNvSpPr>
            <p:nvPr/>
          </p:nvSpPr>
          <p:spPr>
            <a:xfrm>
              <a:off x="4813329" y="3720606"/>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2" name="Oval 21"/>
            <p:cNvSpPr>
              <a:spLocks noChangeAspect="1"/>
            </p:cNvSpPr>
            <p:nvPr/>
          </p:nvSpPr>
          <p:spPr>
            <a:xfrm>
              <a:off x="4765678" y="3845124"/>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3" name="Oval 22"/>
            <p:cNvSpPr>
              <a:spLocks noChangeAspect="1"/>
            </p:cNvSpPr>
            <p:nvPr/>
          </p:nvSpPr>
          <p:spPr>
            <a:xfrm>
              <a:off x="4719695" y="3778657"/>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4" name="Oval 23"/>
            <p:cNvSpPr>
              <a:spLocks noChangeAspect="1"/>
            </p:cNvSpPr>
            <p:nvPr/>
          </p:nvSpPr>
          <p:spPr>
            <a:xfrm>
              <a:off x="4523236" y="3946505"/>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5" name="Oval 24"/>
            <p:cNvSpPr>
              <a:spLocks noChangeAspect="1"/>
            </p:cNvSpPr>
            <p:nvPr/>
          </p:nvSpPr>
          <p:spPr>
            <a:xfrm>
              <a:off x="4553332" y="3949452"/>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6" name="Oval 25"/>
            <p:cNvSpPr>
              <a:spLocks noChangeAspect="1"/>
            </p:cNvSpPr>
            <p:nvPr/>
          </p:nvSpPr>
          <p:spPr>
            <a:xfrm>
              <a:off x="3367040" y="2387082"/>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7" name="TextBox 26"/>
            <p:cNvSpPr txBox="1"/>
            <p:nvPr/>
          </p:nvSpPr>
          <p:spPr>
            <a:xfrm>
              <a:off x="2963977" y="5108521"/>
              <a:ext cx="2683967" cy="184666"/>
            </a:xfrm>
            <a:prstGeom prst="rect">
              <a:avLst/>
            </a:prstGeom>
            <a:solidFill>
              <a:schemeClr val="bg1"/>
            </a:solidFill>
          </p:spPr>
          <p:txBody>
            <a:bodyPr wrap="square" lIns="0" tIns="0" rIns="0" rtlCol="0">
              <a:spAutoFit/>
            </a:bodyPr>
            <a:lstStyle/>
            <a:p>
              <a:r>
                <a:rPr lang="en-US" sz="900" b="1" i="1" dirty="0">
                  <a:effectLst>
                    <a:outerShdw blurRad="38100" dist="38100" dir="2700000" algn="tl">
                      <a:srgbClr val="000000">
                        <a:alpha val="43137"/>
                      </a:srgbClr>
                    </a:outerShdw>
                  </a:effectLst>
                </a:rPr>
                <a:t>Paleocene and Eocene Chicontepec outcrops</a:t>
              </a:r>
            </a:p>
          </p:txBody>
        </p:sp>
        <p:sp>
          <p:nvSpPr>
            <p:cNvPr id="28" name="TextBox 27"/>
            <p:cNvSpPr txBox="1"/>
            <p:nvPr/>
          </p:nvSpPr>
          <p:spPr>
            <a:xfrm>
              <a:off x="2974413" y="5301984"/>
              <a:ext cx="2838123" cy="230832"/>
            </a:xfrm>
            <a:prstGeom prst="rect">
              <a:avLst/>
            </a:prstGeom>
            <a:solidFill>
              <a:schemeClr val="bg1"/>
            </a:solidFill>
          </p:spPr>
          <p:txBody>
            <a:bodyPr wrap="square" lIns="0" rtlCol="0">
              <a:spAutoFit/>
            </a:bodyPr>
            <a:lstStyle/>
            <a:p>
              <a:r>
                <a:rPr lang="en-US" sz="900" b="1" i="1" dirty="0">
                  <a:effectLst>
                    <a:outerShdw blurRad="38100" dist="38100" dir="2700000" algn="tl">
                      <a:srgbClr val="000000">
                        <a:alpha val="43137"/>
                      </a:srgbClr>
                    </a:outerShdw>
                  </a:effectLst>
                </a:rPr>
                <a:t>Chicontepec subsurface production area</a:t>
              </a:r>
            </a:p>
          </p:txBody>
        </p:sp>
        <p:sp>
          <p:nvSpPr>
            <p:cNvPr id="29" name="TextBox 28"/>
            <p:cNvSpPr txBox="1"/>
            <p:nvPr/>
          </p:nvSpPr>
          <p:spPr>
            <a:xfrm>
              <a:off x="2962540" y="5540611"/>
              <a:ext cx="2100045" cy="369332"/>
            </a:xfrm>
            <a:prstGeom prst="rect">
              <a:avLst/>
            </a:prstGeom>
            <a:solidFill>
              <a:schemeClr val="bg1"/>
            </a:solidFill>
          </p:spPr>
          <p:txBody>
            <a:bodyPr wrap="square" lIns="0" rtlCol="0">
              <a:spAutoFit/>
            </a:bodyPr>
            <a:lstStyle/>
            <a:p>
              <a:r>
                <a:rPr lang="en-US" sz="900" b="1" i="1" dirty="0">
                  <a:effectLst>
                    <a:outerShdw blurRad="38100" dist="38100" dir="2700000" algn="tl">
                      <a:srgbClr val="000000">
                        <a:alpha val="43137"/>
                      </a:srgbClr>
                    </a:outerShdw>
                  </a:effectLst>
                </a:rPr>
                <a:t>Tuxpan platform/ Golden lane atoll oilfields</a:t>
              </a:r>
            </a:p>
          </p:txBody>
        </p:sp>
        <p:sp>
          <p:nvSpPr>
            <p:cNvPr id="30" name="Oval 29"/>
            <p:cNvSpPr>
              <a:spLocks noChangeAspect="1"/>
            </p:cNvSpPr>
            <p:nvPr/>
          </p:nvSpPr>
          <p:spPr>
            <a:xfrm>
              <a:off x="2775474" y="5903100"/>
              <a:ext cx="42020" cy="42288"/>
            </a:xfrm>
            <a:prstGeom prst="ellipse">
              <a:avLst/>
            </a:prstGeom>
            <a:solidFill>
              <a:srgbClr val="006600"/>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31" name="TextBox 30"/>
            <p:cNvSpPr txBox="1"/>
            <p:nvPr/>
          </p:nvSpPr>
          <p:spPr>
            <a:xfrm>
              <a:off x="2939526" y="5813610"/>
              <a:ext cx="2838123" cy="230832"/>
            </a:xfrm>
            <a:prstGeom prst="rect">
              <a:avLst/>
            </a:prstGeom>
            <a:noFill/>
          </p:spPr>
          <p:txBody>
            <a:bodyPr wrap="square" lIns="0" rtlCol="0">
              <a:spAutoFit/>
            </a:bodyPr>
            <a:lstStyle/>
            <a:p>
              <a:r>
                <a:rPr lang="en-US" sz="900" b="1" i="1" dirty="0">
                  <a:effectLst>
                    <a:outerShdw blurRad="38100" dist="38100" dir="2700000" algn="tl">
                      <a:srgbClr val="000000">
                        <a:alpha val="43137"/>
                      </a:srgbClr>
                    </a:outerShdw>
                  </a:effectLst>
                </a:rPr>
                <a:t>Visited outcrops</a:t>
              </a:r>
            </a:p>
          </p:txBody>
        </p:sp>
        <p:sp>
          <p:nvSpPr>
            <p:cNvPr id="32" name="TextBox 31"/>
            <p:cNvSpPr txBox="1"/>
            <p:nvPr/>
          </p:nvSpPr>
          <p:spPr>
            <a:xfrm rot="3307099">
              <a:off x="3255552" y="4039373"/>
              <a:ext cx="1608570" cy="230832"/>
            </a:xfrm>
            <a:prstGeom prst="rect">
              <a:avLst/>
            </a:prstGeom>
            <a:noFill/>
          </p:spPr>
          <p:txBody>
            <a:bodyPr wrap="square" lIns="0" rtlCol="0">
              <a:spAutoFit/>
            </a:bodyPr>
            <a:lstStyle/>
            <a:p>
              <a:r>
                <a:rPr lang="en-US" sz="900" b="1" i="1" dirty="0">
                  <a:effectLst>
                    <a:outerShdw blurRad="38100" dist="38100" dir="2700000" algn="tl">
                      <a:srgbClr val="000000">
                        <a:alpha val="43137"/>
                      </a:srgbClr>
                    </a:outerShdw>
                  </a:effectLst>
                </a:rPr>
                <a:t>Sierra Madre Oriental</a:t>
              </a:r>
            </a:p>
          </p:txBody>
        </p:sp>
      </p:grpSp>
      <p:grpSp>
        <p:nvGrpSpPr>
          <p:cNvPr id="6" name="Group 32"/>
          <p:cNvGrpSpPr>
            <a:grpSpLocks noChangeAspect="1"/>
          </p:cNvGrpSpPr>
          <p:nvPr/>
        </p:nvGrpSpPr>
        <p:grpSpPr>
          <a:xfrm>
            <a:off x="1081399" y="1130672"/>
            <a:ext cx="3864481" cy="2355540"/>
            <a:chOff x="228600" y="2438400"/>
            <a:chExt cx="4434286" cy="2702857"/>
          </a:xfrm>
        </p:grpSpPr>
        <p:pic>
          <p:nvPicPr>
            <p:cNvPr id="34" name="Picture 2"/>
            <p:cNvPicPr>
              <a:picLocks noChangeAspect="1" noChangeArrowheads="1"/>
            </p:cNvPicPr>
            <p:nvPr/>
          </p:nvPicPr>
          <p:blipFill>
            <a:blip r:embed="rId4" cstate="print"/>
            <a:srcRect/>
            <a:stretch>
              <a:fillRect/>
            </a:stretch>
          </p:blipFill>
          <p:spPr bwMode="auto">
            <a:xfrm>
              <a:off x="228600" y="2438400"/>
              <a:ext cx="4434286" cy="2702857"/>
            </a:xfrm>
            <a:prstGeom prst="rect">
              <a:avLst/>
            </a:prstGeom>
            <a:noFill/>
            <a:ln w="9525">
              <a:noFill/>
              <a:miter lim="800000"/>
              <a:headEnd/>
              <a:tailEnd/>
            </a:ln>
          </p:spPr>
        </p:pic>
        <p:sp>
          <p:nvSpPr>
            <p:cNvPr id="35" name="5-Point Star 34"/>
            <p:cNvSpPr/>
            <p:nvPr/>
          </p:nvSpPr>
          <p:spPr>
            <a:xfrm>
              <a:off x="3048000" y="4124848"/>
              <a:ext cx="152400" cy="152400"/>
            </a:xfrm>
            <a:prstGeom prst="star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sp>
        <p:nvSpPr>
          <p:cNvPr id="3" name="Slide Number Placeholder 2">
            <a:extLst>
              <a:ext uri="{FF2B5EF4-FFF2-40B4-BE49-F238E27FC236}">
                <a16:creationId xmlns:a16="http://schemas.microsoft.com/office/drawing/2014/main" id="{6F5F2EA3-0E6F-0527-3CBD-9285654017AA}"/>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a:t>
            </a:fld>
            <a:endParaRPr lang="en-US" dirty="0">
              <a:solidFill>
                <a:schemeClr val="tx1"/>
              </a:solidFill>
            </a:endParaRPr>
          </a:p>
        </p:txBody>
      </p:sp>
    </p:spTree>
    <p:extLst>
      <p:ext uri="{BB962C8B-B14F-4D97-AF65-F5344CB8AC3E}">
        <p14:creationId xmlns:p14="http://schemas.microsoft.com/office/powerpoint/2010/main" val="2353593403"/>
      </p:ext>
    </p:extLst>
  </p:cSld>
  <p:clrMapOvr>
    <a:masterClrMapping/>
  </p:clrMapOvr>
  <mc:AlternateContent xmlns:mc="http://schemas.openxmlformats.org/markup-compatibility/2006" xmlns:p14="http://schemas.microsoft.com/office/powerpoint/2010/main">
    <mc:Choice Requires="p14">
      <p:transition spd="slow" p14:dur="2000" advTm="7062"/>
    </mc:Choice>
    <mc:Fallback xmlns="">
      <p:transition spd="slow" advTm="706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0" y="0"/>
            <a:ext cx="7772400" cy="522514"/>
          </a:xfrm>
          <a:noFill/>
          <a:ln>
            <a:miter lim="800000"/>
            <a:headEnd/>
            <a:tailEnd/>
          </a:ln>
        </p:spPr>
        <p:txBody>
          <a:bodyPr vert="horz" wrap="square" lIns="91440" tIns="45720" rIns="91440" bIns="45720" numCol="1" rtlCol="0" anchor="ctr" anchorCtr="0" compatLnSpc="1">
            <a:prstTxWarp prst="textNoShape">
              <a:avLst/>
            </a:prstTxWarp>
            <a:noAutofit/>
          </a:bodyPr>
          <a:lstStyle/>
          <a:p>
            <a:r>
              <a:rPr lang="en-US" dirty="0"/>
              <a:t>Prestack data conditioning</a:t>
            </a:r>
          </a:p>
        </p:txBody>
      </p:sp>
      <p:sp>
        <p:nvSpPr>
          <p:cNvPr id="13315" name="Content Placeholder 2"/>
          <p:cNvSpPr>
            <a:spLocks noGrp="1"/>
          </p:cNvSpPr>
          <p:nvPr>
            <p:ph idx="1"/>
          </p:nvPr>
        </p:nvSpPr>
        <p:spPr bwMode="auto">
          <a:xfrm>
            <a:off x="1524001" y="780239"/>
            <a:ext cx="7719571" cy="488712"/>
          </a:xfrm>
          <a:noFill/>
          <a:ln>
            <a:miter lim="800000"/>
            <a:headEnd/>
            <a:tailEnd/>
          </a:ln>
        </p:spPr>
        <p:txBody>
          <a:bodyPr vert="horz" wrap="square" lIns="91440" tIns="45720" rIns="91440" bIns="45720" numCol="1" rtlCol="0" anchor="t" anchorCtr="0" compatLnSpc="1">
            <a:prstTxWarp prst="textNoShape">
              <a:avLst/>
            </a:prstTxWarp>
            <a:normAutofit/>
          </a:bodyPr>
          <a:lstStyle/>
          <a:p>
            <a:pPr>
              <a:buNone/>
            </a:pPr>
            <a:r>
              <a:rPr lang="en-US" dirty="0"/>
              <a:t>Original PSTM gathers</a:t>
            </a:r>
          </a:p>
        </p:txBody>
      </p:sp>
      <p:sp>
        <p:nvSpPr>
          <p:cNvPr id="7" name="TextBox 11"/>
          <p:cNvSpPr txBox="1">
            <a:spLocks noChangeArrowheads="1"/>
          </p:cNvSpPr>
          <p:nvPr/>
        </p:nvSpPr>
        <p:spPr bwMode="auto">
          <a:xfrm>
            <a:off x="2583180" y="4659219"/>
            <a:ext cx="466794" cy="246221"/>
          </a:xfrm>
          <a:prstGeom prst="rect">
            <a:avLst/>
          </a:prstGeom>
          <a:noFill/>
          <a:ln w="9525">
            <a:noFill/>
            <a:miter lim="800000"/>
            <a:headEnd/>
            <a:tailEnd/>
          </a:ln>
        </p:spPr>
        <p:txBody>
          <a:bodyPr wrap="none">
            <a:spAutoFit/>
          </a:bodyPr>
          <a:lstStyle/>
          <a:p>
            <a:r>
              <a:rPr lang="en-US" sz="1000" dirty="0">
                <a:solidFill>
                  <a:srgbClr val="FFFF00"/>
                </a:solidFill>
                <a:latin typeface="Arial" charset="0"/>
              </a:rPr>
              <a:t>2400</a:t>
            </a:r>
          </a:p>
        </p:txBody>
      </p:sp>
      <p:sp>
        <p:nvSpPr>
          <p:cNvPr id="99" name="Rectangle 98"/>
          <p:cNvSpPr/>
          <p:nvPr/>
        </p:nvSpPr>
        <p:spPr bwMode="auto">
          <a:xfrm>
            <a:off x="2985248" y="1628180"/>
            <a:ext cx="6741460" cy="3295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0" name="Picture 4"/>
          <p:cNvPicPr>
            <a:picLocks noChangeAspect="1" noChangeArrowheads="1"/>
          </p:cNvPicPr>
          <p:nvPr/>
        </p:nvPicPr>
        <p:blipFill>
          <a:blip r:embed="rId3" cstate="print"/>
          <a:srcRect l="26591" t="28342" r="59557" b="37264"/>
          <a:stretch>
            <a:fillRect/>
          </a:stretch>
        </p:blipFill>
        <p:spPr bwMode="auto">
          <a:xfrm>
            <a:off x="3054691" y="1892427"/>
            <a:ext cx="1606913" cy="2993338"/>
          </a:xfrm>
          <a:prstGeom prst="rect">
            <a:avLst/>
          </a:prstGeom>
          <a:noFill/>
          <a:ln w="9525">
            <a:noFill/>
            <a:miter lim="800000"/>
            <a:headEnd/>
            <a:tailEnd/>
          </a:ln>
        </p:spPr>
      </p:pic>
      <p:pic>
        <p:nvPicPr>
          <p:cNvPr id="101" name="Picture 4"/>
          <p:cNvPicPr>
            <a:picLocks noChangeAspect="1" noChangeArrowheads="1"/>
          </p:cNvPicPr>
          <p:nvPr/>
        </p:nvPicPr>
        <p:blipFill>
          <a:blip r:embed="rId3" cstate="print"/>
          <a:srcRect l="39993" t="28189" r="45874" b="37149"/>
          <a:stretch>
            <a:fillRect/>
          </a:stretch>
        </p:blipFill>
        <p:spPr bwMode="auto">
          <a:xfrm>
            <a:off x="4720704" y="1879218"/>
            <a:ext cx="1566330" cy="3016519"/>
          </a:xfrm>
          <a:prstGeom prst="rect">
            <a:avLst/>
          </a:prstGeom>
          <a:noFill/>
          <a:ln w="9525">
            <a:noFill/>
            <a:miter lim="800000"/>
            <a:headEnd/>
            <a:tailEnd/>
          </a:ln>
        </p:spPr>
      </p:pic>
      <p:pic>
        <p:nvPicPr>
          <p:cNvPr id="102" name="Picture 7"/>
          <p:cNvPicPr>
            <a:picLocks noChangeAspect="1" noChangeArrowheads="1"/>
          </p:cNvPicPr>
          <p:nvPr/>
        </p:nvPicPr>
        <p:blipFill>
          <a:blip r:embed="rId3" cstate="print"/>
          <a:srcRect l="53896" t="28188" r="32127" b="37149"/>
          <a:stretch>
            <a:fillRect/>
          </a:stretch>
        </p:blipFill>
        <p:spPr bwMode="auto">
          <a:xfrm>
            <a:off x="6423982" y="1879218"/>
            <a:ext cx="1549211" cy="3016519"/>
          </a:xfrm>
          <a:prstGeom prst="rect">
            <a:avLst/>
          </a:prstGeom>
          <a:noFill/>
          <a:ln w="9525">
            <a:noFill/>
            <a:miter lim="800000"/>
            <a:headEnd/>
            <a:tailEnd/>
          </a:ln>
        </p:spPr>
      </p:pic>
      <p:pic>
        <p:nvPicPr>
          <p:cNvPr id="103" name="Picture 4"/>
          <p:cNvPicPr>
            <a:picLocks noChangeAspect="1" noChangeArrowheads="1"/>
          </p:cNvPicPr>
          <p:nvPr/>
        </p:nvPicPr>
        <p:blipFill>
          <a:blip r:embed="rId3" cstate="print"/>
          <a:srcRect l="67796" t="28188" r="18227" b="37149"/>
          <a:stretch>
            <a:fillRect/>
          </a:stretch>
        </p:blipFill>
        <p:spPr bwMode="auto">
          <a:xfrm>
            <a:off x="8084462" y="1879218"/>
            <a:ext cx="1549212" cy="3016519"/>
          </a:xfrm>
          <a:prstGeom prst="rect">
            <a:avLst/>
          </a:prstGeom>
          <a:noFill/>
          <a:ln w="9525">
            <a:noFill/>
            <a:miter lim="800000"/>
            <a:headEnd/>
            <a:tailEnd/>
          </a:ln>
        </p:spPr>
      </p:pic>
      <p:pic>
        <p:nvPicPr>
          <p:cNvPr id="145" name="Picture 4"/>
          <p:cNvPicPr>
            <a:picLocks noChangeAspect="1" noChangeArrowheads="1"/>
          </p:cNvPicPr>
          <p:nvPr/>
        </p:nvPicPr>
        <p:blipFill>
          <a:blip r:embed="rId4" cstate="print"/>
          <a:srcRect l="8418" t="29958" r="5699" b="20651"/>
          <a:stretch>
            <a:fillRect/>
          </a:stretch>
        </p:blipFill>
        <p:spPr bwMode="auto">
          <a:xfrm>
            <a:off x="6003735" y="5157144"/>
            <a:ext cx="2825750" cy="1355725"/>
          </a:xfrm>
          <a:prstGeom prst="rect">
            <a:avLst/>
          </a:prstGeom>
          <a:noFill/>
          <a:ln w="9525">
            <a:noFill/>
            <a:miter lim="800000"/>
            <a:headEnd/>
            <a:tailEnd/>
          </a:ln>
        </p:spPr>
      </p:pic>
      <p:sp>
        <p:nvSpPr>
          <p:cNvPr id="146" name="TextBox 6"/>
          <p:cNvSpPr txBox="1">
            <a:spLocks noChangeArrowheads="1"/>
          </p:cNvSpPr>
          <p:nvPr/>
        </p:nvSpPr>
        <p:spPr bwMode="auto">
          <a:xfrm>
            <a:off x="5852923" y="4920605"/>
            <a:ext cx="3583032" cy="261610"/>
          </a:xfrm>
          <a:prstGeom prst="rect">
            <a:avLst/>
          </a:prstGeom>
          <a:noFill/>
          <a:ln w="9525">
            <a:noFill/>
            <a:miter lim="800000"/>
            <a:headEnd/>
            <a:tailEnd/>
          </a:ln>
        </p:spPr>
        <p:txBody>
          <a:bodyPr wrap="none">
            <a:spAutoFit/>
          </a:bodyPr>
          <a:lstStyle/>
          <a:p>
            <a:r>
              <a:rPr lang="en-US" sz="1100" dirty="0">
                <a:solidFill>
                  <a:srgbClr val="FFFF00"/>
                </a:solidFill>
                <a:latin typeface="Arial" charset="0"/>
              </a:rPr>
              <a:t>Amplitude spectrum of stacked original PSTM gathers </a:t>
            </a:r>
          </a:p>
        </p:txBody>
      </p:sp>
      <p:sp>
        <p:nvSpPr>
          <p:cNvPr id="148" name="TextBox 11"/>
          <p:cNvSpPr txBox="1">
            <a:spLocks noChangeArrowheads="1"/>
          </p:cNvSpPr>
          <p:nvPr/>
        </p:nvSpPr>
        <p:spPr bwMode="auto">
          <a:xfrm rot="16200000">
            <a:off x="5231502" y="5737051"/>
            <a:ext cx="934871" cy="230832"/>
          </a:xfrm>
          <a:prstGeom prst="rect">
            <a:avLst/>
          </a:prstGeom>
          <a:noFill/>
          <a:ln w="9525">
            <a:noFill/>
            <a:miter lim="800000"/>
            <a:headEnd/>
            <a:tailEnd/>
          </a:ln>
        </p:spPr>
        <p:txBody>
          <a:bodyPr wrap="none">
            <a:spAutoFit/>
          </a:bodyPr>
          <a:lstStyle/>
          <a:p>
            <a:r>
              <a:rPr lang="en-US" sz="900" dirty="0">
                <a:solidFill>
                  <a:srgbClr val="FFFF00"/>
                </a:solidFill>
                <a:latin typeface="Arial" charset="0"/>
              </a:rPr>
              <a:t>Amplitude (db)</a:t>
            </a:r>
          </a:p>
        </p:txBody>
      </p:sp>
      <p:sp>
        <p:nvSpPr>
          <p:cNvPr id="149" name="TextBox 13"/>
          <p:cNvSpPr txBox="1">
            <a:spLocks noChangeArrowheads="1"/>
          </p:cNvSpPr>
          <p:nvPr/>
        </p:nvSpPr>
        <p:spPr bwMode="auto">
          <a:xfrm>
            <a:off x="6843524" y="6564360"/>
            <a:ext cx="1018227" cy="230832"/>
          </a:xfrm>
          <a:prstGeom prst="rect">
            <a:avLst/>
          </a:prstGeom>
          <a:noFill/>
          <a:ln w="9525">
            <a:noFill/>
            <a:miter lim="800000"/>
            <a:headEnd/>
            <a:tailEnd/>
          </a:ln>
        </p:spPr>
        <p:txBody>
          <a:bodyPr wrap="none">
            <a:spAutoFit/>
          </a:bodyPr>
          <a:lstStyle/>
          <a:p>
            <a:r>
              <a:rPr lang="en-US" sz="900" dirty="0">
                <a:solidFill>
                  <a:srgbClr val="FFFF00"/>
                </a:solidFill>
                <a:latin typeface="Arial" charset="0"/>
              </a:rPr>
              <a:t>Frequency (Hz)</a:t>
            </a:r>
          </a:p>
        </p:txBody>
      </p:sp>
      <p:sp>
        <p:nvSpPr>
          <p:cNvPr id="150" name="TextBox 149"/>
          <p:cNvSpPr txBox="1">
            <a:spLocks noChangeArrowheads="1"/>
          </p:cNvSpPr>
          <p:nvPr/>
        </p:nvSpPr>
        <p:spPr bwMode="auto">
          <a:xfrm>
            <a:off x="5952935" y="6459202"/>
            <a:ext cx="242888"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0</a:t>
            </a:r>
          </a:p>
        </p:txBody>
      </p:sp>
      <p:sp>
        <p:nvSpPr>
          <p:cNvPr id="151" name="TextBox 150"/>
          <p:cNvSpPr txBox="1">
            <a:spLocks noChangeArrowheads="1"/>
          </p:cNvSpPr>
          <p:nvPr/>
        </p:nvSpPr>
        <p:spPr bwMode="auto">
          <a:xfrm>
            <a:off x="6130735" y="6459202"/>
            <a:ext cx="300038"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10</a:t>
            </a:r>
          </a:p>
        </p:txBody>
      </p:sp>
      <p:sp>
        <p:nvSpPr>
          <p:cNvPr id="152" name="TextBox 151"/>
          <p:cNvSpPr txBox="1">
            <a:spLocks noChangeArrowheads="1"/>
          </p:cNvSpPr>
          <p:nvPr/>
        </p:nvSpPr>
        <p:spPr bwMode="auto">
          <a:xfrm>
            <a:off x="6357749" y="6459202"/>
            <a:ext cx="300037"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20</a:t>
            </a:r>
          </a:p>
        </p:txBody>
      </p:sp>
      <p:sp>
        <p:nvSpPr>
          <p:cNvPr id="153" name="TextBox 152"/>
          <p:cNvSpPr txBox="1">
            <a:spLocks noChangeArrowheads="1"/>
          </p:cNvSpPr>
          <p:nvPr/>
        </p:nvSpPr>
        <p:spPr bwMode="auto">
          <a:xfrm>
            <a:off x="6565710" y="6459202"/>
            <a:ext cx="300038"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30</a:t>
            </a:r>
          </a:p>
        </p:txBody>
      </p:sp>
      <p:sp>
        <p:nvSpPr>
          <p:cNvPr id="154" name="TextBox 153"/>
          <p:cNvSpPr txBox="1">
            <a:spLocks noChangeArrowheads="1"/>
          </p:cNvSpPr>
          <p:nvPr/>
        </p:nvSpPr>
        <p:spPr bwMode="auto">
          <a:xfrm>
            <a:off x="6775260" y="6459202"/>
            <a:ext cx="300038"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40</a:t>
            </a:r>
          </a:p>
        </p:txBody>
      </p:sp>
      <p:sp>
        <p:nvSpPr>
          <p:cNvPr id="155" name="TextBox 154"/>
          <p:cNvSpPr txBox="1">
            <a:spLocks noChangeArrowheads="1"/>
          </p:cNvSpPr>
          <p:nvPr/>
        </p:nvSpPr>
        <p:spPr bwMode="auto">
          <a:xfrm>
            <a:off x="7018149" y="6459202"/>
            <a:ext cx="300037"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50</a:t>
            </a:r>
          </a:p>
        </p:txBody>
      </p:sp>
      <p:sp>
        <p:nvSpPr>
          <p:cNvPr id="156" name="TextBox 155"/>
          <p:cNvSpPr txBox="1">
            <a:spLocks noChangeArrowheads="1"/>
          </p:cNvSpPr>
          <p:nvPr/>
        </p:nvSpPr>
        <p:spPr bwMode="auto">
          <a:xfrm>
            <a:off x="7237224" y="6459202"/>
            <a:ext cx="300037"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60</a:t>
            </a:r>
          </a:p>
        </p:txBody>
      </p:sp>
      <p:sp>
        <p:nvSpPr>
          <p:cNvPr id="157" name="TextBox 156"/>
          <p:cNvSpPr txBox="1">
            <a:spLocks noChangeArrowheads="1"/>
          </p:cNvSpPr>
          <p:nvPr/>
        </p:nvSpPr>
        <p:spPr bwMode="auto">
          <a:xfrm>
            <a:off x="7445185" y="6459202"/>
            <a:ext cx="300038"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70</a:t>
            </a:r>
          </a:p>
        </p:txBody>
      </p:sp>
      <p:sp>
        <p:nvSpPr>
          <p:cNvPr id="158" name="TextBox 157"/>
          <p:cNvSpPr txBox="1">
            <a:spLocks noChangeArrowheads="1"/>
          </p:cNvSpPr>
          <p:nvPr/>
        </p:nvSpPr>
        <p:spPr bwMode="auto">
          <a:xfrm>
            <a:off x="7665849" y="6459202"/>
            <a:ext cx="300037"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80</a:t>
            </a:r>
          </a:p>
        </p:txBody>
      </p:sp>
      <p:sp>
        <p:nvSpPr>
          <p:cNvPr id="159" name="TextBox 158"/>
          <p:cNvSpPr txBox="1">
            <a:spLocks noChangeArrowheads="1"/>
          </p:cNvSpPr>
          <p:nvPr/>
        </p:nvSpPr>
        <p:spPr bwMode="auto">
          <a:xfrm>
            <a:off x="8081774" y="6459202"/>
            <a:ext cx="358775"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100</a:t>
            </a:r>
          </a:p>
        </p:txBody>
      </p:sp>
      <p:sp>
        <p:nvSpPr>
          <p:cNvPr id="160" name="TextBox 159"/>
          <p:cNvSpPr txBox="1">
            <a:spLocks noChangeArrowheads="1"/>
          </p:cNvSpPr>
          <p:nvPr/>
        </p:nvSpPr>
        <p:spPr bwMode="auto">
          <a:xfrm>
            <a:off x="7884924" y="6459202"/>
            <a:ext cx="300037"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90</a:t>
            </a:r>
          </a:p>
        </p:txBody>
      </p:sp>
      <p:sp>
        <p:nvSpPr>
          <p:cNvPr id="161" name="TextBox 160"/>
          <p:cNvSpPr txBox="1">
            <a:spLocks noChangeArrowheads="1"/>
          </p:cNvSpPr>
          <p:nvPr/>
        </p:nvSpPr>
        <p:spPr bwMode="auto">
          <a:xfrm>
            <a:off x="8291324" y="6459202"/>
            <a:ext cx="357187"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110</a:t>
            </a:r>
          </a:p>
        </p:txBody>
      </p:sp>
      <p:sp>
        <p:nvSpPr>
          <p:cNvPr id="162" name="TextBox 161"/>
          <p:cNvSpPr txBox="1">
            <a:spLocks noChangeArrowheads="1"/>
          </p:cNvSpPr>
          <p:nvPr/>
        </p:nvSpPr>
        <p:spPr bwMode="auto">
          <a:xfrm>
            <a:off x="8545324" y="6459202"/>
            <a:ext cx="357187"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120</a:t>
            </a:r>
          </a:p>
        </p:txBody>
      </p:sp>
      <p:sp>
        <p:nvSpPr>
          <p:cNvPr id="163" name="TextBox 162"/>
          <p:cNvSpPr txBox="1">
            <a:spLocks noChangeArrowheads="1"/>
          </p:cNvSpPr>
          <p:nvPr/>
        </p:nvSpPr>
        <p:spPr bwMode="auto">
          <a:xfrm>
            <a:off x="5835460" y="5134918"/>
            <a:ext cx="242888"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0</a:t>
            </a:r>
          </a:p>
        </p:txBody>
      </p:sp>
      <p:sp>
        <p:nvSpPr>
          <p:cNvPr id="164" name="TextBox 163"/>
          <p:cNvSpPr txBox="1">
            <a:spLocks noChangeArrowheads="1"/>
          </p:cNvSpPr>
          <p:nvPr/>
        </p:nvSpPr>
        <p:spPr bwMode="auto">
          <a:xfrm>
            <a:off x="5744974" y="5366693"/>
            <a:ext cx="333375"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-10</a:t>
            </a:r>
          </a:p>
        </p:txBody>
      </p:sp>
      <p:sp>
        <p:nvSpPr>
          <p:cNvPr id="165" name="TextBox 164"/>
          <p:cNvSpPr txBox="1">
            <a:spLocks noChangeArrowheads="1"/>
          </p:cNvSpPr>
          <p:nvPr/>
        </p:nvSpPr>
        <p:spPr bwMode="auto">
          <a:xfrm>
            <a:off x="5744974" y="5620693"/>
            <a:ext cx="333375" cy="215900"/>
          </a:xfrm>
          <a:prstGeom prst="rect">
            <a:avLst/>
          </a:prstGeom>
          <a:noFill/>
          <a:ln w="9525">
            <a:noFill/>
            <a:miter lim="800000"/>
            <a:headEnd/>
            <a:tailEnd/>
          </a:ln>
        </p:spPr>
        <p:txBody>
          <a:bodyPr wrap="none">
            <a:spAutoFit/>
          </a:bodyPr>
          <a:lstStyle/>
          <a:p>
            <a:r>
              <a:rPr lang="en-US" sz="800" dirty="0">
                <a:solidFill>
                  <a:srgbClr val="FFFF00"/>
                </a:solidFill>
                <a:latin typeface="Arial" charset="0"/>
              </a:rPr>
              <a:t>-20</a:t>
            </a:r>
          </a:p>
        </p:txBody>
      </p:sp>
      <p:sp>
        <p:nvSpPr>
          <p:cNvPr id="166" name="TextBox 165"/>
          <p:cNvSpPr txBox="1">
            <a:spLocks noChangeArrowheads="1"/>
          </p:cNvSpPr>
          <p:nvPr/>
        </p:nvSpPr>
        <p:spPr bwMode="auto">
          <a:xfrm>
            <a:off x="5744974" y="5852468"/>
            <a:ext cx="333375"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-30</a:t>
            </a:r>
          </a:p>
        </p:txBody>
      </p:sp>
      <p:sp>
        <p:nvSpPr>
          <p:cNvPr id="167" name="TextBox 166"/>
          <p:cNvSpPr txBox="1">
            <a:spLocks noChangeArrowheads="1"/>
          </p:cNvSpPr>
          <p:nvPr/>
        </p:nvSpPr>
        <p:spPr bwMode="auto">
          <a:xfrm>
            <a:off x="5744974" y="6084243"/>
            <a:ext cx="333375" cy="214312"/>
          </a:xfrm>
          <a:prstGeom prst="rect">
            <a:avLst/>
          </a:prstGeom>
          <a:noFill/>
          <a:ln w="9525">
            <a:noFill/>
            <a:miter lim="800000"/>
            <a:headEnd/>
            <a:tailEnd/>
          </a:ln>
        </p:spPr>
        <p:txBody>
          <a:bodyPr wrap="none">
            <a:spAutoFit/>
          </a:bodyPr>
          <a:lstStyle/>
          <a:p>
            <a:r>
              <a:rPr lang="en-US" sz="800" dirty="0">
                <a:solidFill>
                  <a:srgbClr val="FFFF00"/>
                </a:solidFill>
                <a:latin typeface="Arial" charset="0"/>
              </a:rPr>
              <a:t>-40</a:t>
            </a:r>
          </a:p>
        </p:txBody>
      </p:sp>
      <p:sp>
        <p:nvSpPr>
          <p:cNvPr id="168" name="TextBox 167"/>
          <p:cNvSpPr txBox="1">
            <a:spLocks noChangeArrowheads="1"/>
          </p:cNvSpPr>
          <p:nvPr/>
        </p:nvSpPr>
        <p:spPr bwMode="auto">
          <a:xfrm>
            <a:off x="5744974" y="6303318"/>
            <a:ext cx="333375" cy="215900"/>
          </a:xfrm>
          <a:prstGeom prst="rect">
            <a:avLst/>
          </a:prstGeom>
          <a:noFill/>
          <a:ln w="9525">
            <a:noFill/>
            <a:miter lim="800000"/>
            <a:headEnd/>
            <a:tailEnd/>
          </a:ln>
        </p:spPr>
        <p:txBody>
          <a:bodyPr wrap="none">
            <a:spAutoFit/>
          </a:bodyPr>
          <a:lstStyle/>
          <a:p>
            <a:r>
              <a:rPr lang="en-US" sz="800" dirty="0">
                <a:solidFill>
                  <a:srgbClr val="FFFF00"/>
                </a:solidFill>
                <a:latin typeface="Arial" charset="0"/>
              </a:rPr>
              <a:t>-50</a:t>
            </a:r>
          </a:p>
        </p:txBody>
      </p:sp>
      <p:grpSp>
        <p:nvGrpSpPr>
          <p:cNvPr id="88" name="Group 87"/>
          <p:cNvGrpSpPr/>
          <p:nvPr/>
        </p:nvGrpSpPr>
        <p:grpSpPr>
          <a:xfrm>
            <a:off x="2569255" y="5122862"/>
            <a:ext cx="1828800" cy="1735138"/>
            <a:chOff x="798513" y="6858000"/>
            <a:chExt cx="1828800" cy="1735138"/>
          </a:xfrm>
        </p:grpSpPr>
        <p:pic>
          <p:nvPicPr>
            <p:cNvPr id="81" name="Picture 2"/>
            <p:cNvPicPr>
              <a:picLocks noChangeAspect="1" noChangeArrowheads="1"/>
            </p:cNvPicPr>
            <p:nvPr/>
          </p:nvPicPr>
          <p:blipFill>
            <a:blip r:embed="rId5" cstate="print"/>
            <a:srcRect l="18602" t="10651" r="18581" b="13493"/>
            <a:stretch>
              <a:fillRect/>
            </a:stretch>
          </p:blipFill>
          <p:spPr bwMode="auto">
            <a:xfrm>
              <a:off x="798513" y="6858000"/>
              <a:ext cx="1768475" cy="1735138"/>
            </a:xfrm>
            <a:prstGeom prst="rect">
              <a:avLst/>
            </a:prstGeom>
            <a:noFill/>
            <a:ln w="9525">
              <a:noFill/>
              <a:miter lim="800000"/>
              <a:headEnd/>
              <a:tailEnd/>
            </a:ln>
          </p:spPr>
        </p:pic>
        <p:cxnSp>
          <p:nvCxnSpPr>
            <p:cNvPr id="82" name="Straight Connector 81"/>
            <p:cNvCxnSpPr/>
            <p:nvPr/>
          </p:nvCxnSpPr>
          <p:spPr>
            <a:xfrm>
              <a:off x="1250950" y="8172450"/>
              <a:ext cx="257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163"/>
            <p:cNvSpPr txBox="1">
              <a:spLocks noChangeArrowheads="1"/>
            </p:cNvSpPr>
            <p:nvPr/>
          </p:nvSpPr>
          <p:spPr bwMode="auto">
            <a:xfrm>
              <a:off x="1250950" y="8191500"/>
              <a:ext cx="390525" cy="215900"/>
            </a:xfrm>
            <a:prstGeom prst="rect">
              <a:avLst/>
            </a:prstGeom>
            <a:noFill/>
            <a:ln w="9525">
              <a:noFill/>
              <a:miter lim="800000"/>
              <a:headEnd/>
              <a:tailEnd/>
            </a:ln>
          </p:spPr>
          <p:txBody>
            <a:bodyPr wrap="none">
              <a:spAutoFit/>
            </a:bodyPr>
            <a:lstStyle/>
            <a:p>
              <a:r>
                <a:rPr lang="en-US" sz="800" b="1" dirty="0">
                  <a:latin typeface="Arial" charset="0"/>
                </a:rPr>
                <a:t>2km</a:t>
              </a:r>
            </a:p>
          </p:txBody>
        </p:sp>
        <p:cxnSp>
          <p:nvCxnSpPr>
            <p:cNvPr id="84" name="Straight Connector 83"/>
            <p:cNvCxnSpPr/>
            <p:nvPr/>
          </p:nvCxnSpPr>
          <p:spPr>
            <a:xfrm flipV="1">
              <a:off x="1508125" y="7621588"/>
              <a:ext cx="25400" cy="142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Down Arrow 84"/>
            <p:cNvSpPr/>
            <p:nvPr/>
          </p:nvSpPr>
          <p:spPr>
            <a:xfrm>
              <a:off x="1423988" y="7191375"/>
              <a:ext cx="201612" cy="381000"/>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6" name="Down Arrow 85"/>
            <p:cNvSpPr/>
            <p:nvPr/>
          </p:nvSpPr>
          <p:spPr>
            <a:xfrm rot="10800000">
              <a:off x="2376488" y="8248650"/>
              <a:ext cx="182562" cy="1825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7" name="TextBox 160"/>
            <p:cNvSpPr txBox="1">
              <a:spLocks noChangeArrowheads="1"/>
            </p:cNvSpPr>
            <p:nvPr/>
          </p:nvSpPr>
          <p:spPr bwMode="auto">
            <a:xfrm>
              <a:off x="2319338" y="7994650"/>
              <a:ext cx="307975" cy="276225"/>
            </a:xfrm>
            <a:prstGeom prst="rect">
              <a:avLst/>
            </a:prstGeom>
            <a:noFill/>
            <a:ln w="9525">
              <a:noFill/>
              <a:miter lim="800000"/>
              <a:headEnd/>
              <a:tailEnd/>
            </a:ln>
          </p:spPr>
          <p:txBody>
            <a:bodyPr wrap="none">
              <a:spAutoFit/>
            </a:bodyPr>
            <a:lstStyle/>
            <a:p>
              <a:r>
                <a:rPr lang="en-US" sz="1200" b="1" dirty="0">
                  <a:latin typeface="Aharoni" pitchFamily="2" charset="-79"/>
                  <a:cs typeface="Aharoni" pitchFamily="2" charset="-79"/>
                </a:rPr>
                <a:t>N</a:t>
              </a:r>
            </a:p>
          </p:txBody>
        </p:sp>
      </p:grpSp>
      <p:pic>
        <p:nvPicPr>
          <p:cNvPr id="89" name="Picture 2"/>
          <p:cNvPicPr>
            <a:picLocks noChangeAspect="1" noChangeArrowheads="1"/>
          </p:cNvPicPr>
          <p:nvPr/>
        </p:nvPicPr>
        <p:blipFill>
          <a:blip r:embed="rId6" cstate="print"/>
          <a:srcRect l="28020" t="20407" r="11787" b="78391"/>
          <a:stretch>
            <a:fillRect/>
          </a:stretch>
        </p:blipFill>
        <p:spPr bwMode="auto">
          <a:xfrm>
            <a:off x="3029269" y="1802716"/>
            <a:ext cx="6670675" cy="104585"/>
          </a:xfrm>
          <a:prstGeom prst="rect">
            <a:avLst/>
          </a:prstGeom>
          <a:noFill/>
          <a:ln w="9525">
            <a:noFill/>
            <a:miter lim="800000"/>
            <a:headEnd/>
            <a:tailEnd/>
          </a:ln>
        </p:spPr>
      </p:pic>
      <p:sp>
        <p:nvSpPr>
          <p:cNvPr id="91" name="TextBox 90"/>
          <p:cNvSpPr txBox="1"/>
          <p:nvPr/>
        </p:nvSpPr>
        <p:spPr>
          <a:xfrm>
            <a:off x="3099118"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93" name="TextBox 92"/>
          <p:cNvSpPr txBox="1"/>
          <p:nvPr/>
        </p:nvSpPr>
        <p:spPr>
          <a:xfrm>
            <a:off x="331819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94" name="TextBox 93"/>
          <p:cNvSpPr txBox="1"/>
          <p:nvPr/>
        </p:nvSpPr>
        <p:spPr>
          <a:xfrm>
            <a:off x="429291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95" name="TextBox 94"/>
          <p:cNvSpPr txBox="1"/>
          <p:nvPr/>
        </p:nvSpPr>
        <p:spPr>
          <a:xfrm>
            <a:off x="4048443" y="1639602"/>
            <a:ext cx="431800"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96" name="TextBox 95"/>
          <p:cNvSpPr txBox="1"/>
          <p:nvPr/>
        </p:nvSpPr>
        <p:spPr>
          <a:xfrm>
            <a:off x="3808731"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97" name="TextBox 96"/>
          <p:cNvSpPr txBox="1"/>
          <p:nvPr/>
        </p:nvSpPr>
        <p:spPr>
          <a:xfrm>
            <a:off x="3557906" y="1639602"/>
            <a:ext cx="481013"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98" name="TextBox 97"/>
          <p:cNvSpPr txBox="1"/>
          <p:nvPr/>
        </p:nvSpPr>
        <p:spPr>
          <a:xfrm>
            <a:off x="455644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134" name="TextBox 133"/>
          <p:cNvSpPr txBox="1"/>
          <p:nvPr/>
        </p:nvSpPr>
        <p:spPr>
          <a:xfrm>
            <a:off x="476599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135" name="TextBox 134"/>
          <p:cNvSpPr txBox="1"/>
          <p:nvPr/>
        </p:nvSpPr>
        <p:spPr>
          <a:xfrm>
            <a:off x="4986656"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138" name="TextBox 137"/>
          <p:cNvSpPr txBox="1"/>
          <p:nvPr/>
        </p:nvSpPr>
        <p:spPr>
          <a:xfrm>
            <a:off x="5955031" y="1639602"/>
            <a:ext cx="481013"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139" name="TextBox 138"/>
          <p:cNvSpPr txBox="1"/>
          <p:nvPr/>
        </p:nvSpPr>
        <p:spPr>
          <a:xfrm>
            <a:off x="5715318" y="1639602"/>
            <a:ext cx="39846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140" name="TextBox 139"/>
          <p:cNvSpPr txBox="1"/>
          <p:nvPr/>
        </p:nvSpPr>
        <p:spPr>
          <a:xfrm>
            <a:off x="547084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141" name="TextBox 140"/>
          <p:cNvSpPr txBox="1"/>
          <p:nvPr/>
        </p:nvSpPr>
        <p:spPr>
          <a:xfrm>
            <a:off x="5231131" y="1639602"/>
            <a:ext cx="481013"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142" name="TextBox 141"/>
          <p:cNvSpPr txBox="1"/>
          <p:nvPr/>
        </p:nvSpPr>
        <p:spPr>
          <a:xfrm>
            <a:off x="6224905"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144" name="TextBox 143"/>
          <p:cNvSpPr txBox="1"/>
          <p:nvPr/>
        </p:nvSpPr>
        <p:spPr>
          <a:xfrm>
            <a:off x="642969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147" name="TextBox 146"/>
          <p:cNvSpPr txBox="1"/>
          <p:nvPr/>
        </p:nvSpPr>
        <p:spPr>
          <a:xfrm>
            <a:off x="6648768"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169" name="TextBox 168"/>
          <p:cNvSpPr txBox="1"/>
          <p:nvPr/>
        </p:nvSpPr>
        <p:spPr>
          <a:xfrm>
            <a:off x="7633018"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170" name="TextBox 169"/>
          <p:cNvSpPr txBox="1"/>
          <p:nvPr/>
        </p:nvSpPr>
        <p:spPr>
          <a:xfrm>
            <a:off x="737901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171" name="TextBox 170"/>
          <p:cNvSpPr txBox="1"/>
          <p:nvPr/>
        </p:nvSpPr>
        <p:spPr>
          <a:xfrm>
            <a:off x="7134544"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172" name="TextBox 171"/>
          <p:cNvSpPr txBox="1"/>
          <p:nvPr/>
        </p:nvSpPr>
        <p:spPr>
          <a:xfrm>
            <a:off x="689006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173" name="TextBox 172"/>
          <p:cNvSpPr txBox="1"/>
          <p:nvPr/>
        </p:nvSpPr>
        <p:spPr>
          <a:xfrm>
            <a:off x="7893368"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174" name="TextBox 173"/>
          <p:cNvSpPr txBox="1"/>
          <p:nvPr/>
        </p:nvSpPr>
        <p:spPr>
          <a:xfrm>
            <a:off x="8098155"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175" name="TextBox 174"/>
          <p:cNvSpPr txBox="1"/>
          <p:nvPr/>
        </p:nvSpPr>
        <p:spPr>
          <a:xfrm>
            <a:off x="831246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176" name="TextBox 175"/>
          <p:cNvSpPr txBox="1"/>
          <p:nvPr/>
        </p:nvSpPr>
        <p:spPr>
          <a:xfrm>
            <a:off x="930624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177" name="TextBox 176"/>
          <p:cNvSpPr txBox="1"/>
          <p:nvPr/>
        </p:nvSpPr>
        <p:spPr>
          <a:xfrm>
            <a:off x="9047481"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178" name="TextBox 177"/>
          <p:cNvSpPr txBox="1"/>
          <p:nvPr/>
        </p:nvSpPr>
        <p:spPr>
          <a:xfrm>
            <a:off x="8803006"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179" name="TextBox 178"/>
          <p:cNvSpPr txBox="1"/>
          <p:nvPr/>
        </p:nvSpPr>
        <p:spPr>
          <a:xfrm>
            <a:off x="855694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180" name="TextBox 61"/>
          <p:cNvSpPr txBox="1">
            <a:spLocks noChangeArrowheads="1"/>
          </p:cNvSpPr>
          <p:nvPr/>
        </p:nvSpPr>
        <p:spPr bwMode="auto">
          <a:xfrm>
            <a:off x="2583180" y="2960993"/>
            <a:ext cx="447558" cy="246221"/>
          </a:xfrm>
          <a:prstGeom prst="rect">
            <a:avLst/>
          </a:prstGeom>
          <a:noFill/>
          <a:ln w="9525">
            <a:noFill/>
            <a:miter lim="800000"/>
            <a:headEnd/>
            <a:tailEnd/>
          </a:ln>
        </p:spPr>
        <p:txBody>
          <a:bodyPr wrap="none">
            <a:spAutoFit/>
          </a:bodyPr>
          <a:lstStyle/>
          <a:p>
            <a:r>
              <a:rPr lang="en-US" sz="1000" dirty="0">
                <a:solidFill>
                  <a:srgbClr val="FFFF00"/>
                </a:solidFill>
              </a:rPr>
              <a:t>2100</a:t>
            </a:r>
          </a:p>
        </p:txBody>
      </p:sp>
      <p:sp>
        <p:nvSpPr>
          <p:cNvPr id="181" name="TextBox 62"/>
          <p:cNvSpPr txBox="1">
            <a:spLocks noChangeArrowheads="1"/>
          </p:cNvSpPr>
          <p:nvPr/>
        </p:nvSpPr>
        <p:spPr bwMode="auto">
          <a:xfrm>
            <a:off x="2583180" y="4155592"/>
            <a:ext cx="447558" cy="246221"/>
          </a:xfrm>
          <a:prstGeom prst="rect">
            <a:avLst/>
          </a:prstGeom>
          <a:noFill/>
          <a:ln w="9525">
            <a:noFill/>
            <a:miter lim="800000"/>
            <a:headEnd/>
            <a:tailEnd/>
          </a:ln>
        </p:spPr>
        <p:txBody>
          <a:bodyPr wrap="none">
            <a:spAutoFit/>
          </a:bodyPr>
          <a:lstStyle/>
          <a:p>
            <a:r>
              <a:rPr lang="en-US" sz="1000" dirty="0">
                <a:solidFill>
                  <a:srgbClr val="FFFF00"/>
                </a:solidFill>
              </a:rPr>
              <a:t>2300</a:t>
            </a:r>
          </a:p>
        </p:txBody>
      </p:sp>
      <p:sp>
        <p:nvSpPr>
          <p:cNvPr id="182" name="TextBox 63"/>
          <p:cNvSpPr txBox="1">
            <a:spLocks noChangeArrowheads="1"/>
          </p:cNvSpPr>
          <p:nvPr/>
        </p:nvSpPr>
        <p:spPr bwMode="auto">
          <a:xfrm>
            <a:off x="2583180" y="3569913"/>
            <a:ext cx="447558" cy="246221"/>
          </a:xfrm>
          <a:prstGeom prst="rect">
            <a:avLst/>
          </a:prstGeom>
          <a:noFill/>
          <a:ln w="9525">
            <a:noFill/>
            <a:miter lim="800000"/>
            <a:headEnd/>
            <a:tailEnd/>
          </a:ln>
        </p:spPr>
        <p:txBody>
          <a:bodyPr wrap="none">
            <a:spAutoFit/>
          </a:bodyPr>
          <a:lstStyle/>
          <a:p>
            <a:r>
              <a:rPr lang="en-US" sz="1000" dirty="0">
                <a:solidFill>
                  <a:srgbClr val="FFFF00"/>
                </a:solidFill>
              </a:rPr>
              <a:t>2200</a:t>
            </a:r>
          </a:p>
        </p:txBody>
      </p:sp>
      <p:sp>
        <p:nvSpPr>
          <p:cNvPr id="183" name="TextBox 64"/>
          <p:cNvSpPr txBox="1">
            <a:spLocks noChangeArrowheads="1"/>
          </p:cNvSpPr>
          <p:nvPr/>
        </p:nvSpPr>
        <p:spPr bwMode="auto">
          <a:xfrm>
            <a:off x="2583180" y="1780340"/>
            <a:ext cx="447558" cy="246221"/>
          </a:xfrm>
          <a:prstGeom prst="rect">
            <a:avLst/>
          </a:prstGeom>
          <a:noFill/>
          <a:ln w="9525">
            <a:noFill/>
            <a:miter lim="800000"/>
            <a:headEnd/>
            <a:tailEnd/>
          </a:ln>
        </p:spPr>
        <p:txBody>
          <a:bodyPr wrap="none">
            <a:spAutoFit/>
          </a:bodyPr>
          <a:lstStyle/>
          <a:p>
            <a:r>
              <a:rPr lang="en-US" sz="1000" dirty="0">
                <a:solidFill>
                  <a:srgbClr val="FFFF00"/>
                </a:solidFill>
              </a:rPr>
              <a:t>1900</a:t>
            </a:r>
          </a:p>
        </p:txBody>
      </p:sp>
      <p:sp>
        <p:nvSpPr>
          <p:cNvPr id="184" name="TextBox 65"/>
          <p:cNvSpPr txBox="1">
            <a:spLocks noChangeArrowheads="1"/>
          </p:cNvSpPr>
          <p:nvPr/>
        </p:nvSpPr>
        <p:spPr bwMode="auto">
          <a:xfrm>
            <a:off x="2583180" y="2366018"/>
            <a:ext cx="447558" cy="246221"/>
          </a:xfrm>
          <a:prstGeom prst="rect">
            <a:avLst/>
          </a:prstGeom>
          <a:noFill/>
          <a:ln w="9525">
            <a:noFill/>
            <a:miter lim="800000"/>
            <a:headEnd/>
            <a:tailEnd/>
          </a:ln>
        </p:spPr>
        <p:txBody>
          <a:bodyPr wrap="none">
            <a:spAutoFit/>
          </a:bodyPr>
          <a:lstStyle/>
          <a:p>
            <a:r>
              <a:rPr lang="en-US" sz="1000" dirty="0">
                <a:solidFill>
                  <a:srgbClr val="FFFF00"/>
                </a:solidFill>
              </a:rPr>
              <a:t>2000</a:t>
            </a:r>
          </a:p>
        </p:txBody>
      </p:sp>
      <p:sp>
        <p:nvSpPr>
          <p:cNvPr id="185" name="TextBox 67"/>
          <p:cNvSpPr txBox="1">
            <a:spLocks noChangeArrowheads="1"/>
          </p:cNvSpPr>
          <p:nvPr/>
        </p:nvSpPr>
        <p:spPr bwMode="auto">
          <a:xfrm rot="16200000">
            <a:off x="2067213" y="3297053"/>
            <a:ext cx="931922" cy="292388"/>
          </a:xfrm>
          <a:prstGeom prst="rect">
            <a:avLst/>
          </a:prstGeom>
          <a:noFill/>
          <a:ln w="9525">
            <a:noFill/>
            <a:miter lim="800000"/>
            <a:headEnd/>
            <a:tailEnd/>
          </a:ln>
        </p:spPr>
        <p:txBody>
          <a:bodyPr wrap="none">
            <a:spAutoFit/>
          </a:bodyPr>
          <a:lstStyle/>
          <a:p>
            <a:r>
              <a:rPr lang="en-US" sz="1300" dirty="0">
                <a:solidFill>
                  <a:srgbClr val="FFFF00"/>
                </a:solidFill>
                <a:latin typeface="Arial" charset="0"/>
              </a:rPr>
              <a:t>Time (ms)</a:t>
            </a:r>
          </a:p>
        </p:txBody>
      </p:sp>
      <p:sp>
        <p:nvSpPr>
          <p:cNvPr id="186" name="TextBox 68"/>
          <p:cNvSpPr txBox="1">
            <a:spLocks noChangeArrowheads="1"/>
          </p:cNvSpPr>
          <p:nvPr/>
        </p:nvSpPr>
        <p:spPr bwMode="auto">
          <a:xfrm>
            <a:off x="2583180" y="4729649"/>
            <a:ext cx="447558" cy="246221"/>
          </a:xfrm>
          <a:prstGeom prst="rect">
            <a:avLst/>
          </a:prstGeom>
          <a:noFill/>
          <a:ln w="9525">
            <a:noFill/>
            <a:miter lim="800000"/>
            <a:headEnd/>
            <a:tailEnd/>
          </a:ln>
        </p:spPr>
        <p:txBody>
          <a:bodyPr wrap="none">
            <a:spAutoFit/>
          </a:bodyPr>
          <a:lstStyle/>
          <a:p>
            <a:r>
              <a:rPr lang="en-US" sz="1000" dirty="0">
                <a:solidFill>
                  <a:srgbClr val="FFFF00"/>
                </a:solidFill>
              </a:rPr>
              <a:t>2400</a:t>
            </a:r>
          </a:p>
        </p:txBody>
      </p:sp>
      <p:sp>
        <p:nvSpPr>
          <p:cNvPr id="191" name="TextBox 114"/>
          <p:cNvSpPr txBox="1">
            <a:spLocks noChangeArrowheads="1"/>
          </p:cNvSpPr>
          <p:nvPr/>
        </p:nvSpPr>
        <p:spPr bwMode="auto">
          <a:xfrm>
            <a:off x="5885068" y="1380860"/>
            <a:ext cx="910827" cy="276999"/>
          </a:xfrm>
          <a:prstGeom prst="rect">
            <a:avLst/>
          </a:prstGeom>
          <a:noFill/>
          <a:ln w="9525">
            <a:noFill/>
            <a:miter lim="800000"/>
            <a:headEnd/>
            <a:tailEnd/>
          </a:ln>
        </p:spPr>
        <p:txBody>
          <a:bodyPr wrap="none">
            <a:spAutoFit/>
          </a:bodyPr>
          <a:lstStyle/>
          <a:p>
            <a:r>
              <a:rPr lang="en-US" sz="1200" b="1" dirty="0">
                <a:solidFill>
                  <a:srgbClr val="FFFF00"/>
                </a:solidFill>
                <a:latin typeface="Arial" charset="0"/>
              </a:rPr>
              <a:t>Offset (m)</a:t>
            </a:r>
          </a:p>
        </p:txBody>
      </p:sp>
      <p:sp>
        <p:nvSpPr>
          <p:cNvPr id="192" name="TextBox 191"/>
          <p:cNvSpPr txBox="1"/>
          <p:nvPr/>
        </p:nvSpPr>
        <p:spPr>
          <a:xfrm>
            <a:off x="289909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197" name="Rectangle 196"/>
          <p:cNvSpPr/>
          <p:nvPr/>
        </p:nvSpPr>
        <p:spPr bwMode="auto">
          <a:xfrm>
            <a:off x="6275295" y="1900517"/>
            <a:ext cx="161364"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198" name="Rectangle 197"/>
          <p:cNvSpPr/>
          <p:nvPr/>
        </p:nvSpPr>
        <p:spPr bwMode="auto">
          <a:xfrm>
            <a:off x="4616825" y="1900517"/>
            <a:ext cx="107576"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199" name="Rectangle 198"/>
          <p:cNvSpPr/>
          <p:nvPr/>
        </p:nvSpPr>
        <p:spPr bwMode="auto">
          <a:xfrm>
            <a:off x="7942730" y="1900517"/>
            <a:ext cx="143435"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188" name="Right Arrow 187"/>
          <p:cNvSpPr/>
          <p:nvPr/>
        </p:nvSpPr>
        <p:spPr>
          <a:xfrm rot="19866278" flipH="1">
            <a:off x="6267769" y="2746308"/>
            <a:ext cx="274637" cy="264950"/>
          </a:xfrm>
          <a:prstGeom prst="right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00"/>
              </a:solidFill>
            </a:endParaRPr>
          </a:p>
        </p:txBody>
      </p:sp>
      <p:sp>
        <p:nvSpPr>
          <p:cNvPr id="200" name="Rectangle 199"/>
          <p:cNvSpPr/>
          <p:nvPr/>
        </p:nvSpPr>
        <p:spPr bwMode="auto">
          <a:xfrm>
            <a:off x="2976283" y="1900517"/>
            <a:ext cx="80682"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cxnSp>
        <p:nvCxnSpPr>
          <p:cNvPr id="202" name="Straight Connector 201"/>
          <p:cNvCxnSpPr>
            <a:stCxn id="200" idx="2"/>
            <a:endCxn id="198" idx="2"/>
          </p:cNvCxnSpPr>
          <p:nvPr/>
        </p:nvCxnSpPr>
        <p:spPr bwMode="auto">
          <a:xfrm>
            <a:off x="3016625" y="4881461"/>
            <a:ext cx="1653989"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89" name="Right Arrow 188"/>
          <p:cNvSpPr/>
          <p:nvPr/>
        </p:nvSpPr>
        <p:spPr>
          <a:xfrm rot="10800000" flipH="1">
            <a:off x="2710181" y="2858731"/>
            <a:ext cx="365125" cy="202198"/>
          </a:xfrm>
          <a:prstGeom prst="right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00"/>
              </a:solidFill>
            </a:endParaRPr>
          </a:p>
        </p:txBody>
      </p:sp>
      <p:sp>
        <p:nvSpPr>
          <p:cNvPr id="203" name="Rectangle 202"/>
          <p:cNvSpPr/>
          <p:nvPr/>
        </p:nvSpPr>
        <p:spPr bwMode="auto">
          <a:xfrm>
            <a:off x="9628095" y="1900517"/>
            <a:ext cx="98612"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90" name="Text Box 2"/>
          <p:cNvSpPr txBox="1">
            <a:spLocks noChangeArrowheads="1"/>
          </p:cNvSpPr>
          <p:nvPr/>
        </p:nvSpPr>
        <p:spPr bwMode="auto">
          <a:xfrm>
            <a:off x="9242236" y="6411268"/>
            <a:ext cx="2848857" cy="400110"/>
          </a:xfrm>
          <a:prstGeom prst="rect">
            <a:avLst/>
          </a:prstGeom>
          <a:noFill/>
          <a:ln w="9525">
            <a:noFill/>
            <a:miter lim="800000"/>
            <a:headEnd/>
            <a:tailEnd/>
          </a:ln>
          <a:effectLst/>
        </p:spPr>
        <p:txBody>
          <a:bodyPr wrap="none">
            <a:spAutoFit/>
          </a:bodyPr>
          <a:lstStyle/>
          <a:p>
            <a:pPr algn="r">
              <a:spcBef>
                <a:spcPct val="0"/>
              </a:spcBef>
            </a:pPr>
            <a:r>
              <a:rPr lang="en-US" sz="2000" dirty="0">
                <a:solidFill>
                  <a:schemeClr val="bg2"/>
                </a:solidFill>
                <a:latin typeface="Arial" pitchFamily="34" charset="0"/>
              </a:rPr>
              <a:t>(Romero-Pelaez, 2012)</a:t>
            </a:r>
          </a:p>
        </p:txBody>
      </p:sp>
      <p:sp>
        <p:nvSpPr>
          <p:cNvPr id="2" name="Slide Number Placeholder 1">
            <a:extLst>
              <a:ext uri="{FF2B5EF4-FFF2-40B4-BE49-F238E27FC236}">
                <a16:creationId xmlns:a16="http://schemas.microsoft.com/office/drawing/2014/main" id="{09CA4D1E-1ED2-D053-6BBB-BC7EDEFAE257}"/>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50</a:t>
            </a:fld>
            <a:endParaRPr lang="en-US" dirty="0">
              <a:solidFill>
                <a:schemeClr val="tx1"/>
              </a:solidFill>
            </a:endParaRPr>
          </a:p>
        </p:txBody>
      </p:sp>
    </p:spTree>
    <p:extLst>
      <p:ext uri="{BB962C8B-B14F-4D97-AF65-F5344CB8AC3E}">
        <p14:creationId xmlns:p14="http://schemas.microsoft.com/office/powerpoint/2010/main" val="1210697925"/>
      </p:ext>
    </p:extLst>
  </p:cSld>
  <p:clrMapOvr>
    <a:masterClrMapping/>
  </p:clrMapOvr>
  <mc:AlternateContent xmlns:mc="http://schemas.openxmlformats.org/markup-compatibility/2006" xmlns:p14="http://schemas.microsoft.com/office/powerpoint/2010/main">
    <mc:Choice Requires="p14">
      <p:transition spd="slow" p14:dur="2000" advTm="20539"/>
    </mc:Choice>
    <mc:Fallback xmlns="">
      <p:transition spd="slow" advTm="20539"/>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985248" y="1628180"/>
            <a:ext cx="6741459" cy="3295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idx="1"/>
          </p:nvPr>
        </p:nvSpPr>
        <p:spPr>
          <a:xfrm>
            <a:off x="1533843" y="806825"/>
            <a:ext cx="7772400" cy="574035"/>
          </a:xfrm>
        </p:spPr>
        <p:txBody>
          <a:bodyPr/>
          <a:lstStyle/>
          <a:p>
            <a:pPr>
              <a:buNone/>
            </a:pPr>
            <a:r>
              <a:rPr lang="en-US" dirty="0"/>
              <a:t>PSTM gathers after prestack-SOF</a:t>
            </a:r>
          </a:p>
        </p:txBody>
      </p:sp>
      <p:pic>
        <p:nvPicPr>
          <p:cNvPr id="6" name="Picture 2"/>
          <p:cNvPicPr>
            <a:picLocks noChangeAspect="1" noChangeArrowheads="1"/>
          </p:cNvPicPr>
          <p:nvPr/>
        </p:nvPicPr>
        <p:blipFill>
          <a:blip r:embed="rId3" cstate="print"/>
          <a:srcRect l="28020" t="28439" r="11787" b="37054"/>
          <a:stretch>
            <a:fillRect/>
          </a:stretch>
        </p:blipFill>
        <p:spPr bwMode="auto">
          <a:xfrm>
            <a:off x="3029269" y="1907300"/>
            <a:ext cx="6670675" cy="2984172"/>
          </a:xfrm>
          <a:prstGeom prst="rect">
            <a:avLst/>
          </a:prstGeom>
          <a:noFill/>
          <a:ln w="9525">
            <a:noFill/>
            <a:miter lim="800000"/>
            <a:headEnd/>
            <a:tailEnd/>
          </a:ln>
        </p:spPr>
      </p:pic>
      <p:sp>
        <p:nvSpPr>
          <p:cNvPr id="7" name="TextBox 61"/>
          <p:cNvSpPr txBox="1">
            <a:spLocks noChangeArrowheads="1"/>
          </p:cNvSpPr>
          <p:nvPr/>
        </p:nvSpPr>
        <p:spPr bwMode="auto">
          <a:xfrm>
            <a:off x="2583180" y="2960993"/>
            <a:ext cx="447558" cy="246221"/>
          </a:xfrm>
          <a:prstGeom prst="rect">
            <a:avLst/>
          </a:prstGeom>
          <a:noFill/>
          <a:ln w="9525">
            <a:noFill/>
            <a:miter lim="800000"/>
            <a:headEnd/>
            <a:tailEnd/>
          </a:ln>
        </p:spPr>
        <p:txBody>
          <a:bodyPr wrap="none">
            <a:spAutoFit/>
          </a:bodyPr>
          <a:lstStyle/>
          <a:p>
            <a:r>
              <a:rPr lang="en-US" sz="1000" dirty="0">
                <a:solidFill>
                  <a:srgbClr val="FFFF00"/>
                </a:solidFill>
              </a:rPr>
              <a:t>2100</a:t>
            </a:r>
          </a:p>
        </p:txBody>
      </p:sp>
      <p:sp>
        <p:nvSpPr>
          <p:cNvPr id="8" name="TextBox 62"/>
          <p:cNvSpPr txBox="1">
            <a:spLocks noChangeArrowheads="1"/>
          </p:cNvSpPr>
          <p:nvPr/>
        </p:nvSpPr>
        <p:spPr bwMode="auto">
          <a:xfrm>
            <a:off x="2583180" y="4155592"/>
            <a:ext cx="447558" cy="246221"/>
          </a:xfrm>
          <a:prstGeom prst="rect">
            <a:avLst/>
          </a:prstGeom>
          <a:noFill/>
          <a:ln w="9525">
            <a:noFill/>
            <a:miter lim="800000"/>
            <a:headEnd/>
            <a:tailEnd/>
          </a:ln>
        </p:spPr>
        <p:txBody>
          <a:bodyPr wrap="none">
            <a:spAutoFit/>
          </a:bodyPr>
          <a:lstStyle/>
          <a:p>
            <a:r>
              <a:rPr lang="en-US" sz="1000" dirty="0">
                <a:solidFill>
                  <a:srgbClr val="FFFF00"/>
                </a:solidFill>
              </a:rPr>
              <a:t>2300</a:t>
            </a:r>
          </a:p>
        </p:txBody>
      </p:sp>
      <p:sp>
        <p:nvSpPr>
          <p:cNvPr id="9" name="TextBox 63"/>
          <p:cNvSpPr txBox="1">
            <a:spLocks noChangeArrowheads="1"/>
          </p:cNvSpPr>
          <p:nvPr/>
        </p:nvSpPr>
        <p:spPr bwMode="auto">
          <a:xfrm>
            <a:off x="2583180" y="3569913"/>
            <a:ext cx="447558" cy="246221"/>
          </a:xfrm>
          <a:prstGeom prst="rect">
            <a:avLst/>
          </a:prstGeom>
          <a:noFill/>
          <a:ln w="9525">
            <a:noFill/>
            <a:miter lim="800000"/>
            <a:headEnd/>
            <a:tailEnd/>
          </a:ln>
        </p:spPr>
        <p:txBody>
          <a:bodyPr wrap="none">
            <a:spAutoFit/>
          </a:bodyPr>
          <a:lstStyle/>
          <a:p>
            <a:r>
              <a:rPr lang="en-US" sz="1000" dirty="0">
                <a:solidFill>
                  <a:srgbClr val="FFFF00"/>
                </a:solidFill>
              </a:rPr>
              <a:t>2200</a:t>
            </a:r>
          </a:p>
        </p:txBody>
      </p:sp>
      <p:sp>
        <p:nvSpPr>
          <p:cNvPr id="10" name="TextBox 64"/>
          <p:cNvSpPr txBox="1">
            <a:spLocks noChangeArrowheads="1"/>
          </p:cNvSpPr>
          <p:nvPr/>
        </p:nvSpPr>
        <p:spPr bwMode="auto">
          <a:xfrm>
            <a:off x="2583180" y="1780340"/>
            <a:ext cx="447558" cy="246221"/>
          </a:xfrm>
          <a:prstGeom prst="rect">
            <a:avLst/>
          </a:prstGeom>
          <a:noFill/>
          <a:ln w="9525">
            <a:noFill/>
            <a:miter lim="800000"/>
            <a:headEnd/>
            <a:tailEnd/>
          </a:ln>
        </p:spPr>
        <p:txBody>
          <a:bodyPr wrap="none">
            <a:spAutoFit/>
          </a:bodyPr>
          <a:lstStyle/>
          <a:p>
            <a:r>
              <a:rPr lang="en-US" sz="1000" dirty="0">
                <a:solidFill>
                  <a:srgbClr val="FFFF00"/>
                </a:solidFill>
              </a:rPr>
              <a:t>1900</a:t>
            </a:r>
          </a:p>
        </p:txBody>
      </p:sp>
      <p:sp>
        <p:nvSpPr>
          <p:cNvPr id="11" name="TextBox 65"/>
          <p:cNvSpPr txBox="1">
            <a:spLocks noChangeArrowheads="1"/>
          </p:cNvSpPr>
          <p:nvPr/>
        </p:nvSpPr>
        <p:spPr bwMode="auto">
          <a:xfrm>
            <a:off x="2583180" y="2366018"/>
            <a:ext cx="447558" cy="246221"/>
          </a:xfrm>
          <a:prstGeom prst="rect">
            <a:avLst/>
          </a:prstGeom>
          <a:noFill/>
          <a:ln w="9525">
            <a:noFill/>
            <a:miter lim="800000"/>
            <a:headEnd/>
            <a:tailEnd/>
          </a:ln>
        </p:spPr>
        <p:txBody>
          <a:bodyPr wrap="none">
            <a:spAutoFit/>
          </a:bodyPr>
          <a:lstStyle/>
          <a:p>
            <a:r>
              <a:rPr lang="en-US" sz="1000" dirty="0">
                <a:solidFill>
                  <a:srgbClr val="FFFF00"/>
                </a:solidFill>
              </a:rPr>
              <a:t>2000</a:t>
            </a:r>
          </a:p>
        </p:txBody>
      </p:sp>
      <p:sp>
        <p:nvSpPr>
          <p:cNvPr id="13" name="TextBox 67"/>
          <p:cNvSpPr txBox="1">
            <a:spLocks noChangeArrowheads="1"/>
          </p:cNvSpPr>
          <p:nvPr/>
        </p:nvSpPr>
        <p:spPr bwMode="auto">
          <a:xfrm rot="16200000">
            <a:off x="2102607" y="3297053"/>
            <a:ext cx="861133" cy="292388"/>
          </a:xfrm>
          <a:prstGeom prst="rect">
            <a:avLst/>
          </a:prstGeom>
          <a:noFill/>
          <a:ln w="9525">
            <a:noFill/>
            <a:miter lim="800000"/>
            <a:headEnd/>
            <a:tailEnd/>
          </a:ln>
        </p:spPr>
        <p:txBody>
          <a:bodyPr wrap="none">
            <a:spAutoFit/>
          </a:bodyPr>
          <a:lstStyle/>
          <a:p>
            <a:r>
              <a:rPr lang="en-US" sz="1300" dirty="0">
                <a:solidFill>
                  <a:srgbClr val="FFFF00"/>
                </a:solidFill>
              </a:rPr>
              <a:t>Time (ms)</a:t>
            </a:r>
          </a:p>
        </p:txBody>
      </p:sp>
      <p:sp>
        <p:nvSpPr>
          <p:cNvPr id="14" name="TextBox 68"/>
          <p:cNvSpPr txBox="1">
            <a:spLocks noChangeArrowheads="1"/>
          </p:cNvSpPr>
          <p:nvPr/>
        </p:nvSpPr>
        <p:spPr bwMode="auto">
          <a:xfrm>
            <a:off x="2583180" y="4729649"/>
            <a:ext cx="447558" cy="246221"/>
          </a:xfrm>
          <a:prstGeom prst="rect">
            <a:avLst/>
          </a:prstGeom>
          <a:noFill/>
          <a:ln w="9525">
            <a:noFill/>
            <a:miter lim="800000"/>
            <a:headEnd/>
            <a:tailEnd/>
          </a:ln>
        </p:spPr>
        <p:txBody>
          <a:bodyPr wrap="none">
            <a:spAutoFit/>
          </a:bodyPr>
          <a:lstStyle/>
          <a:p>
            <a:r>
              <a:rPr lang="en-US" sz="1000" dirty="0">
                <a:solidFill>
                  <a:srgbClr val="FFFF00"/>
                </a:solidFill>
              </a:rPr>
              <a:t>2400</a:t>
            </a:r>
          </a:p>
        </p:txBody>
      </p:sp>
      <p:pic>
        <p:nvPicPr>
          <p:cNvPr id="15" name="Picture 2"/>
          <p:cNvPicPr>
            <a:picLocks noChangeAspect="1" noChangeArrowheads="1"/>
          </p:cNvPicPr>
          <p:nvPr/>
        </p:nvPicPr>
        <p:blipFill>
          <a:blip r:embed="rId3" cstate="print"/>
          <a:srcRect l="28020" t="20407" r="11787" b="78391"/>
          <a:stretch>
            <a:fillRect/>
          </a:stretch>
        </p:blipFill>
        <p:spPr bwMode="auto">
          <a:xfrm>
            <a:off x="3029269" y="1802716"/>
            <a:ext cx="6670675" cy="104585"/>
          </a:xfrm>
          <a:prstGeom prst="rect">
            <a:avLst/>
          </a:prstGeom>
          <a:noFill/>
          <a:ln w="9525">
            <a:noFill/>
            <a:miter lim="800000"/>
            <a:headEnd/>
            <a:tailEnd/>
          </a:ln>
        </p:spPr>
      </p:pic>
      <p:sp>
        <p:nvSpPr>
          <p:cNvPr id="17" name="TextBox 16"/>
          <p:cNvSpPr txBox="1"/>
          <p:nvPr/>
        </p:nvSpPr>
        <p:spPr>
          <a:xfrm>
            <a:off x="3099118"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600</a:t>
            </a:r>
          </a:p>
        </p:txBody>
      </p:sp>
      <p:sp>
        <p:nvSpPr>
          <p:cNvPr id="18" name="TextBox 17"/>
          <p:cNvSpPr txBox="1"/>
          <p:nvPr/>
        </p:nvSpPr>
        <p:spPr>
          <a:xfrm>
            <a:off x="3318193" y="1639602"/>
            <a:ext cx="481012" cy="207749"/>
          </a:xfrm>
          <a:prstGeom prst="rect">
            <a:avLst/>
          </a:prstGeom>
          <a:noFill/>
        </p:spPr>
        <p:txBody>
          <a:bodyPr>
            <a:spAutoFit/>
          </a:bodyPr>
          <a:lstStyle/>
          <a:p>
            <a:pPr>
              <a:defRPr/>
            </a:pPr>
            <a:r>
              <a:rPr lang="en-US" sz="750" dirty="0">
                <a:solidFill>
                  <a:srgbClr val="000000"/>
                </a:solidFill>
                <a:cs typeface="Arial" pitchFamily="34" charset="0"/>
              </a:rPr>
              <a:t>1200</a:t>
            </a:r>
          </a:p>
        </p:txBody>
      </p:sp>
      <p:sp>
        <p:nvSpPr>
          <p:cNvPr id="19" name="TextBox 18"/>
          <p:cNvSpPr txBox="1"/>
          <p:nvPr/>
        </p:nvSpPr>
        <p:spPr>
          <a:xfrm>
            <a:off x="4292919" y="1639602"/>
            <a:ext cx="479425" cy="207749"/>
          </a:xfrm>
          <a:prstGeom prst="rect">
            <a:avLst/>
          </a:prstGeom>
          <a:noFill/>
        </p:spPr>
        <p:txBody>
          <a:bodyPr>
            <a:spAutoFit/>
          </a:bodyPr>
          <a:lstStyle/>
          <a:p>
            <a:pPr>
              <a:defRPr/>
            </a:pPr>
            <a:r>
              <a:rPr lang="en-US" sz="750" dirty="0">
                <a:solidFill>
                  <a:srgbClr val="000000"/>
                </a:solidFill>
                <a:cs typeface="Arial" pitchFamily="34" charset="0"/>
              </a:rPr>
              <a:t>3600</a:t>
            </a:r>
          </a:p>
        </p:txBody>
      </p:sp>
      <p:sp>
        <p:nvSpPr>
          <p:cNvPr id="20" name="TextBox 19"/>
          <p:cNvSpPr txBox="1"/>
          <p:nvPr/>
        </p:nvSpPr>
        <p:spPr>
          <a:xfrm>
            <a:off x="4048443" y="1639602"/>
            <a:ext cx="431800" cy="207749"/>
          </a:xfrm>
          <a:prstGeom prst="rect">
            <a:avLst/>
          </a:prstGeom>
          <a:noFill/>
        </p:spPr>
        <p:txBody>
          <a:bodyPr>
            <a:spAutoFit/>
          </a:bodyPr>
          <a:lstStyle/>
          <a:p>
            <a:pPr>
              <a:defRPr/>
            </a:pPr>
            <a:r>
              <a:rPr lang="en-US" sz="750" dirty="0">
                <a:solidFill>
                  <a:srgbClr val="000000"/>
                </a:solidFill>
                <a:cs typeface="Arial" pitchFamily="34" charset="0"/>
              </a:rPr>
              <a:t>3000</a:t>
            </a:r>
          </a:p>
        </p:txBody>
      </p:sp>
      <p:sp>
        <p:nvSpPr>
          <p:cNvPr id="21" name="TextBox 20"/>
          <p:cNvSpPr txBox="1"/>
          <p:nvPr/>
        </p:nvSpPr>
        <p:spPr>
          <a:xfrm>
            <a:off x="3808731" y="1639602"/>
            <a:ext cx="479425" cy="207749"/>
          </a:xfrm>
          <a:prstGeom prst="rect">
            <a:avLst/>
          </a:prstGeom>
          <a:noFill/>
        </p:spPr>
        <p:txBody>
          <a:bodyPr>
            <a:spAutoFit/>
          </a:bodyPr>
          <a:lstStyle/>
          <a:p>
            <a:pPr>
              <a:defRPr/>
            </a:pPr>
            <a:r>
              <a:rPr lang="en-US" sz="750" dirty="0">
                <a:solidFill>
                  <a:srgbClr val="000000"/>
                </a:solidFill>
                <a:cs typeface="Arial" pitchFamily="34" charset="0"/>
              </a:rPr>
              <a:t>2400</a:t>
            </a:r>
          </a:p>
        </p:txBody>
      </p:sp>
      <p:sp>
        <p:nvSpPr>
          <p:cNvPr id="22" name="TextBox 21"/>
          <p:cNvSpPr txBox="1"/>
          <p:nvPr/>
        </p:nvSpPr>
        <p:spPr>
          <a:xfrm>
            <a:off x="3557906" y="1639602"/>
            <a:ext cx="481013" cy="207749"/>
          </a:xfrm>
          <a:prstGeom prst="rect">
            <a:avLst/>
          </a:prstGeom>
          <a:noFill/>
        </p:spPr>
        <p:txBody>
          <a:bodyPr>
            <a:spAutoFit/>
          </a:bodyPr>
          <a:lstStyle/>
          <a:p>
            <a:pPr>
              <a:defRPr/>
            </a:pPr>
            <a:r>
              <a:rPr lang="en-US" sz="750" dirty="0">
                <a:solidFill>
                  <a:srgbClr val="000000"/>
                </a:solidFill>
                <a:cs typeface="Arial" pitchFamily="34" charset="0"/>
              </a:rPr>
              <a:t>1800</a:t>
            </a:r>
          </a:p>
        </p:txBody>
      </p:sp>
      <p:sp>
        <p:nvSpPr>
          <p:cNvPr id="23" name="TextBox 22"/>
          <p:cNvSpPr txBox="1"/>
          <p:nvPr/>
        </p:nvSpPr>
        <p:spPr>
          <a:xfrm>
            <a:off x="4556443"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100</a:t>
            </a:r>
          </a:p>
        </p:txBody>
      </p:sp>
      <p:sp>
        <p:nvSpPr>
          <p:cNvPr id="24" name="TextBox 23"/>
          <p:cNvSpPr txBox="1"/>
          <p:nvPr/>
        </p:nvSpPr>
        <p:spPr>
          <a:xfrm>
            <a:off x="4765993"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600</a:t>
            </a:r>
          </a:p>
        </p:txBody>
      </p:sp>
      <p:sp>
        <p:nvSpPr>
          <p:cNvPr id="25" name="TextBox 24"/>
          <p:cNvSpPr txBox="1"/>
          <p:nvPr/>
        </p:nvSpPr>
        <p:spPr>
          <a:xfrm>
            <a:off x="4986656" y="1639602"/>
            <a:ext cx="479425" cy="207749"/>
          </a:xfrm>
          <a:prstGeom prst="rect">
            <a:avLst/>
          </a:prstGeom>
          <a:noFill/>
        </p:spPr>
        <p:txBody>
          <a:bodyPr>
            <a:spAutoFit/>
          </a:bodyPr>
          <a:lstStyle/>
          <a:p>
            <a:pPr>
              <a:defRPr/>
            </a:pPr>
            <a:r>
              <a:rPr lang="en-US" sz="750" dirty="0">
                <a:solidFill>
                  <a:srgbClr val="000000"/>
                </a:solidFill>
                <a:cs typeface="Arial" pitchFamily="34" charset="0"/>
              </a:rPr>
              <a:t>1200</a:t>
            </a:r>
          </a:p>
        </p:txBody>
      </p:sp>
      <p:sp>
        <p:nvSpPr>
          <p:cNvPr id="26" name="TextBox 25"/>
          <p:cNvSpPr txBox="1"/>
          <p:nvPr/>
        </p:nvSpPr>
        <p:spPr>
          <a:xfrm>
            <a:off x="5955031" y="1639602"/>
            <a:ext cx="481013" cy="207749"/>
          </a:xfrm>
          <a:prstGeom prst="rect">
            <a:avLst/>
          </a:prstGeom>
          <a:noFill/>
        </p:spPr>
        <p:txBody>
          <a:bodyPr>
            <a:spAutoFit/>
          </a:bodyPr>
          <a:lstStyle/>
          <a:p>
            <a:pPr>
              <a:defRPr/>
            </a:pPr>
            <a:r>
              <a:rPr lang="en-US" sz="750" dirty="0">
                <a:solidFill>
                  <a:srgbClr val="000000"/>
                </a:solidFill>
                <a:cs typeface="Arial" pitchFamily="34" charset="0"/>
              </a:rPr>
              <a:t>3600</a:t>
            </a:r>
          </a:p>
        </p:txBody>
      </p:sp>
      <p:sp>
        <p:nvSpPr>
          <p:cNvPr id="27" name="TextBox 26"/>
          <p:cNvSpPr txBox="1"/>
          <p:nvPr/>
        </p:nvSpPr>
        <p:spPr>
          <a:xfrm>
            <a:off x="5715318" y="1639602"/>
            <a:ext cx="398462" cy="207749"/>
          </a:xfrm>
          <a:prstGeom prst="rect">
            <a:avLst/>
          </a:prstGeom>
          <a:noFill/>
        </p:spPr>
        <p:txBody>
          <a:bodyPr>
            <a:spAutoFit/>
          </a:bodyPr>
          <a:lstStyle/>
          <a:p>
            <a:pPr>
              <a:defRPr/>
            </a:pPr>
            <a:r>
              <a:rPr lang="en-US" sz="750" dirty="0">
                <a:solidFill>
                  <a:srgbClr val="000000"/>
                </a:solidFill>
                <a:cs typeface="Arial" pitchFamily="34" charset="0"/>
              </a:rPr>
              <a:t>3000</a:t>
            </a:r>
          </a:p>
        </p:txBody>
      </p:sp>
      <p:sp>
        <p:nvSpPr>
          <p:cNvPr id="28" name="TextBox 27"/>
          <p:cNvSpPr txBox="1"/>
          <p:nvPr/>
        </p:nvSpPr>
        <p:spPr>
          <a:xfrm>
            <a:off x="5470843" y="1639602"/>
            <a:ext cx="481012" cy="207749"/>
          </a:xfrm>
          <a:prstGeom prst="rect">
            <a:avLst/>
          </a:prstGeom>
          <a:noFill/>
        </p:spPr>
        <p:txBody>
          <a:bodyPr>
            <a:spAutoFit/>
          </a:bodyPr>
          <a:lstStyle/>
          <a:p>
            <a:pPr>
              <a:defRPr/>
            </a:pPr>
            <a:r>
              <a:rPr lang="en-US" sz="750" dirty="0">
                <a:solidFill>
                  <a:srgbClr val="000000"/>
                </a:solidFill>
                <a:cs typeface="Arial" pitchFamily="34" charset="0"/>
              </a:rPr>
              <a:t>2400</a:t>
            </a:r>
          </a:p>
        </p:txBody>
      </p:sp>
      <p:sp>
        <p:nvSpPr>
          <p:cNvPr id="29" name="TextBox 28"/>
          <p:cNvSpPr txBox="1"/>
          <p:nvPr/>
        </p:nvSpPr>
        <p:spPr>
          <a:xfrm>
            <a:off x="5231131" y="1639602"/>
            <a:ext cx="481013" cy="207749"/>
          </a:xfrm>
          <a:prstGeom prst="rect">
            <a:avLst/>
          </a:prstGeom>
          <a:noFill/>
        </p:spPr>
        <p:txBody>
          <a:bodyPr>
            <a:spAutoFit/>
          </a:bodyPr>
          <a:lstStyle/>
          <a:p>
            <a:pPr>
              <a:defRPr/>
            </a:pPr>
            <a:r>
              <a:rPr lang="en-US" sz="750" dirty="0">
                <a:solidFill>
                  <a:srgbClr val="000000"/>
                </a:solidFill>
                <a:cs typeface="Arial" pitchFamily="34" charset="0"/>
              </a:rPr>
              <a:t>1800</a:t>
            </a:r>
          </a:p>
        </p:txBody>
      </p:sp>
      <p:sp>
        <p:nvSpPr>
          <p:cNvPr id="30" name="TextBox 29"/>
          <p:cNvSpPr txBox="1"/>
          <p:nvPr/>
        </p:nvSpPr>
        <p:spPr>
          <a:xfrm>
            <a:off x="6224905"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100</a:t>
            </a:r>
          </a:p>
        </p:txBody>
      </p:sp>
      <p:sp>
        <p:nvSpPr>
          <p:cNvPr id="31" name="TextBox 30"/>
          <p:cNvSpPr txBox="1"/>
          <p:nvPr/>
        </p:nvSpPr>
        <p:spPr>
          <a:xfrm>
            <a:off x="6429693"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600</a:t>
            </a:r>
          </a:p>
        </p:txBody>
      </p:sp>
      <p:sp>
        <p:nvSpPr>
          <p:cNvPr id="32" name="TextBox 31"/>
          <p:cNvSpPr txBox="1"/>
          <p:nvPr/>
        </p:nvSpPr>
        <p:spPr>
          <a:xfrm>
            <a:off x="6648768" y="1639602"/>
            <a:ext cx="481012" cy="207749"/>
          </a:xfrm>
          <a:prstGeom prst="rect">
            <a:avLst/>
          </a:prstGeom>
          <a:noFill/>
        </p:spPr>
        <p:txBody>
          <a:bodyPr>
            <a:spAutoFit/>
          </a:bodyPr>
          <a:lstStyle/>
          <a:p>
            <a:pPr>
              <a:defRPr/>
            </a:pPr>
            <a:r>
              <a:rPr lang="en-US" sz="750" dirty="0">
                <a:solidFill>
                  <a:srgbClr val="000000"/>
                </a:solidFill>
                <a:cs typeface="Arial" pitchFamily="34" charset="0"/>
              </a:rPr>
              <a:t>1200</a:t>
            </a:r>
          </a:p>
        </p:txBody>
      </p:sp>
      <p:sp>
        <p:nvSpPr>
          <p:cNvPr id="33" name="TextBox 32"/>
          <p:cNvSpPr txBox="1"/>
          <p:nvPr/>
        </p:nvSpPr>
        <p:spPr>
          <a:xfrm>
            <a:off x="7633018" y="1639602"/>
            <a:ext cx="481012" cy="207749"/>
          </a:xfrm>
          <a:prstGeom prst="rect">
            <a:avLst/>
          </a:prstGeom>
          <a:noFill/>
        </p:spPr>
        <p:txBody>
          <a:bodyPr>
            <a:spAutoFit/>
          </a:bodyPr>
          <a:lstStyle/>
          <a:p>
            <a:pPr>
              <a:defRPr/>
            </a:pPr>
            <a:r>
              <a:rPr lang="en-US" sz="750" dirty="0">
                <a:solidFill>
                  <a:srgbClr val="000000"/>
                </a:solidFill>
                <a:cs typeface="Arial" pitchFamily="34" charset="0"/>
              </a:rPr>
              <a:t>3600</a:t>
            </a:r>
          </a:p>
        </p:txBody>
      </p:sp>
      <p:sp>
        <p:nvSpPr>
          <p:cNvPr id="34" name="TextBox 33"/>
          <p:cNvSpPr txBox="1"/>
          <p:nvPr/>
        </p:nvSpPr>
        <p:spPr>
          <a:xfrm>
            <a:off x="7379019" y="1639602"/>
            <a:ext cx="479425" cy="207749"/>
          </a:xfrm>
          <a:prstGeom prst="rect">
            <a:avLst/>
          </a:prstGeom>
          <a:noFill/>
        </p:spPr>
        <p:txBody>
          <a:bodyPr>
            <a:spAutoFit/>
          </a:bodyPr>
          <a:lstStyle/>
          <a:p>
            <a:pPr>
              <a:defRPr/>
            </a:pPr>
            <a:r>
              <a:rPr lang="en-US" sz="750" dirty="0">
                <a:solidFill>
                  <a:srgbClr val="000000"/>
                </a:solidFill>
                <a:cs typeface="Arial" pitchFamily="34" charset="0"/>
              </a:rPr>
              <a:t>3000</a:t>
            </a:r>
          </a:p>
        </p:txBody>
      </p:sp>
      <p:sp>
        <p:nvSpPr>
          <p:cNvPr id="35" name="TextBox 34"/>
          <p:cNvSpPr txBox="1"/>
          <p:nvPr/>
        </p:nvSpPr>
        <p:spPr>
          <a:xfrm>
            <a:off x="7134544" y="1639602"/>
            <a:ext cx="479425" cy="207749"/>
          </a:xfrm>
          <a:prstGeom prst="rect">
            <a:avLst/>
          </a:prstGeom>
          <a:noFill/>
        </p:spPr>
        <p:txBody>
          <a:bodyPr>
            <a:spAutoFit/>
          </a:bodyPr>
          <a:lstStyle/>
          <a:p>
            <a:pPr>
              <a:defRPr/>
            </a:pPr>
            <a:r>
              <a:rPr lang="en-US" sz="750" dirty="0">
                <a:solidFill>
                  <a:srgbClr val="000000"/>
                </a:solidFill>
                <a:cs typeface="Arial" pitchFamily="34" charset="0"/>
              </a:rPr>
              <a:t>2400</a:t>
            </a:r>
          </a:p>
        </p:txBody>
      </p:sp>
      <p:sp>
        <p:nvSpPr>
          <p:cNvPr id="36" name="TextBox 35"/>
          <p:cNvSpPr txBox="1"/>
          <p:nvPr/>
        </p:nvSpPr>
        <p:spPr>
          <a:xfrm>
            <a:off x="6890069" y="1639602"/>
            <a:ext cx="479425" cy="207749"/>
          </a:xfrm>
          <a:prstGeom prst="rect">
            <a:avLst/>
          </a:prstGeom>
          <a:noFill/>
        </p:spPr>
        <p:txBody>
          <a:bodyPr>
            <a:spAutoFit/>
          </a:bodyPr>
          <a:lstStyle/>
          <a:p>
            <a:pPr>
              <a:defRPr/>
            </a:pPr>
            <a:r>
              <a:rPr lang="en-US" sz="750" dirty="0">
                <a:solidFill>
                  <a:srgbClr val="000000"/>
                </a:solidFill>
                <a:cs typeface="Arial" pitchFamily="34" charset="0"/>
              </a:rPr>
              <a:t>1800</a:t>
            </a:r>
          </a:p>
        </p:txBody>
      </p:sp>
      <p:sp>
        <p:nvSpPr>
          <p:cNvPr id="37" name="TextBox 36"/>
          <p:cNvSpPr txBox="1"/>
          <p:nvPr/>
        </p:nvSpPr>
        <p:spPr>
          <a:xfrm>
            <a:off x="7893368"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100</a:t>
            </a:r>
          </a:p>
        </p:txBody>
      </p:sp>
      <p:sp>
        <p:nvSpPr>
          <p:cNvPr id="38" name="TextBox 37"/>
          <p:cNvSpPr txBox="1"/>
          <p:nvPr/>
        </p:nvSpPr>
        <p:spPr>
          <a:xfrm>
            <a:off x="8098155"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600</a:t>
            </a:r>
          </a:p>
        </p:txBody>
      </p:sp>
      <p:sp>
        <p:nvSpPr>
          <p:cNvPr id="39" name="TextBox 38"/>
          <p:cNvSpPr txBox="1"/>
          <p:nvPr/>
        </p:nvSpPr>
        <p:spPr>
          <a:xfrm>
            <a:off x="8312469" y="1639602"/>
            <a:ext cx="479425" cy="207749"/>
          </a:xfrm>
          <a:prstGeom prst="rect">
            <a:avLst/>
          </a:prstGeom>
          <a:noFill/>
        </p:spPr>
        <p:txBody>
          <a:bodyPr>
            <a:spAutoFit/>
          </a:bodyPr>
          <a:lstStyle/>
          <a:p>
            <a:pPr>
              <a:defRPr/>
            </a:pPr>
            <a:r>
              <a:rPr lang="en-US" sz="750" dirty="0">
                <a:solidFill>
                  <a:srgbClr val="000000"/>
                </a:solidFill>
                <a:cs typeface="Arial" pitchFamily="34" charset="0"/>
              </a:rPr>
              <a:t>1200</a:t>
            </a:r>
          </a:p>
        </p:txBody>
      </p:sp>
      <p:sp>
        <p:nvSpPr>
          <p:cNvPr id="40" name="TextBox 39"/>
          <p:cNvSpPr txBox="1"/>
          <p:nvPr/>
        </p:nvSpPr>
        <p:spPr>
          <a:xfrm>
            <a:off x="9306243" y="1639602"/>
            <a:ext cx="481012" cy="207749"/>
          </a:xfrm>
          <a:prstGeom prst="rect">
            <a:avLst/>
          </a:prstGeom>
          <a:noFill/>
        </p:spPr>
        <p:txBody>
          <a:bodyPr>
            <a:spAutoFit/>
          </a:bodyPr>
          <a:lstStyle/>
          <a:p>
            <a:pPr>
              <a:defRPr/>
            </a:pPr>
            <a:r>
              <a:rPr lang="en-US" sz="750" dirty="0">
                <a:solidFill>
                  <a:srgbClr val="000000"/>
                </a:solidFill>
                <a:cs typeface="Arial" pitchFamily="34" charset="0"/>
              </a:rPr>
              <a:t>3600</a:t>
            </a:r>
          </a:p>
        </p:txBody>
      </p:sp>
      <p:sp>
        <p:nvSpPr>
          <p:cNvPr id="41" name="TextBox 40"/>
          <p:cNvSpPr txBox="1"/>
          <p:nvPr/>
        </p:nvSpPr>
        <p:spPr>
          <a:xfrm>
            <a:off x="9047481" y="1639602"/>
            <a:ext cx="479425" cy="207749"/>
          </a:xfrm>
          <a:prstGeom prst="rect">
            <a:avLst/>
          </a:prstGeom>
          <a:noFill/>
        </p:spPr>
        <p:txBody>
          <a:bodyPr>
            <a:spAutoFit/>
          </a:bodyPr>
          <a:lstStyle/>
          <a:p>
            <a:pPr>
              <a:defRPr/>
            </a:pPr>
            <a:r>
              <a:rPr lang="en-US" sz="750" dirty="0">
                <a:solidFill>
                  <a:srgbClr val="000000"/>
                </a:solidFill>
                <a:cs typeface="Arial" pitchFamily="34" charset="0"/>
              </a:rPr>
              <a:t>3000</a:t>
            </a:r>
          </a:p>
        </p:txBody>
      </p:sp>
      <p:sp>
        <p:nvSpPr>
          <p:cNvPr id="42" name="TextBox 41"/>
          <p:cNvSpPr txBox="1"/>
          <p:nvPr/>
        </p:nvSpPr>
        <p:spPr>
          <a:xfrm>
            <a:off x="8803006" y="1639602"/>
            <a:ext cx="479425" cy="207749"/>
          </a:xfrm>
          <a:prstGeom prst="rect">
            <a:avLst/>
          </a:prstGeom>
          <a:noFill/>
        </p:spPr>
        <p:txBody>
          <a:bodyPr>
            <a:spAutoFit/>
          </a:bodyPr>
          <a:lstStyle/>
          <a:p>
            <a:pPr>
              <a:defRPr/>
            </a:pPr>
            <a:r>
              <a:rPr lang="en-US" sz="750" dirty="0">
                <a:solidFill>
                  <a:srgbClr val="000000"/>
                </a:solidFill>
                <a:cs typeface="Arial" pitchFamily="34" charset="0"/>
              </a:rPr>
              <a:t>2400</a:t>
            </a:r>
          </a:p>
        </p:txBody>
      </p:sp>
      <p:sp>
        <p:nvSpPr>
          <p:cNvPr id="43" name="TextBox 42"/>
          <p:cNvSpPr txBox="1"/>
          <p:nvPr/>
        </p:nvSpPr>
        <p:spPr>
          <a:xfrm>
            <a:off x="8556943" y="1639602"/>
            <a:ext cx="481012" cy="207749"/>
          </a:xfrm>
          <a:prstGeom prst="rect">
            <a:avLst/>
          </a:prstGeom>
          <a:noFill/>
        </p:spPr>
        <p:txBody>
          <a:bodyPr>
            <a:spAutoFit/>
          </a:bodyPr>
          <a:lstStyle/>
          <a:p>
            <a:pPr>
              <a:defRPr/>
            </a:pPr>
            <a:r>
              <a:rPr lang="en-US" sz="750" dirty="0">
                <a:solidFill>
                  <a:srgbClr val="000000"/>
                </a:solidFill>
                <a:cs typeface="Arial" pitchFamily="34" charset="0"/>
              </a:rPr>
              <a:t>1800</a:t>
            </a:r>
          </a:p>
        </p:txBody>
      </p:sp>
      <p:pic>
        <p:nvPicPr>
          <p:cNvPr id="63" name="Picture 5"/>
          <p:cNvPicPr>
            <a:picLocks noChangeAspect="1" noChangeArrowheads="1"/>
          </p:cNvPicPr>
          <p:nvPr/>
        </p:nvPicPr>
        <p:blipFill>
          <a:blip r:embed="rId4" cstate="print"/>
          <a:srcRect l="8093" t="30299" r="5136" b="20480"/>
          <a:stretch>
            <a:fillRect/>
          </a:stretch>
        </p:blipFill>
        <p:spPr bwMode="auto">
          <a:xfrm>
            <a:off x="5995478" y="5149400"/>
            <a:ext cx="2828561" cy="1350962"/>
          </a:xfrm>
          <a:prstGeom prst="rect">
            <a:avLst/>
          </a:prstGeom>
          <a:noFill/>
          <a:ln w="9525">
            <a:noFill/>
            <a:miter lim="800000"/>
            <a:headEnd/>
            <a:tailEnd/>
          </a:ln>
        </p:spPr>
      </p:pic>
      <p:grpSp>
        <p:nvGrpSpPr>
          <p:cNvPr id="85" name="Group 84"/>
          <p:cNvGrpSpPr/>
          <p:nvPr/>
        </p:nvGrpSpPr>
        <p:grpSpPr>
          <a:xfrm>
            <a:off x="2569255" y="5122862"/>
            <a:ext cx="1806481" cy="1735138"/>
            <a:chOff x="798513" y="6858000"/>
            <a:chExt cx="1806481" cy="1735138"/>
          </a:xfrm>
        </p:grpSpPr>
        <p:pic>
          <p:nvPicPr>
            <p:cNvPr id="86" name="Picture 2"/>
            <p:cNvPicPr>
              <a:picLocks noChangeAspect="1" noChangeArrowheads="1"/>
            </p:cNvPicPr>
            <p:nvPr/>
          </p:nvPicPr>
          <p:blipFill>
            <a:blip r:embed="rId5" cstate="print"/>
            <a:srcRect l="18602" t="10651" r="18581" b="13493"/>
            <a:stretch>
              <a:fillRect/>
            </a:stretch>
          </p:blipFill>
          <p:spPr bwMode="auto">
            <a:xfrm>
              <a:off x="798513" y="6858000"/>
              <a:ext cx="1768475" cy="1735138"/>
            </a:xfrm>
            <a:prstGeom prst="rect">
              <a:avLst/>
            </a:prstGeom>
            <a:noFill/>
            <a:ln w="9525">
              <a:noFill/>
              <a:miter lim="800000"/>
              <a:headEnd/>
              <a:tailEnd/>
            </a:ln>
          </p:spPr>
        </p:pic>
        <p:cxnSp>
          <p:nvCxnSpPr>
            <p:cNvPr id="87" name="Straight Connector 86"/>
            <p:cNvCxnSpPr/>
            <p:nvPr/>
          </p:nvCxnSpPr>
          <p:spPr>
            <a:xfrm>
              <a:off x="1250950" y="8172450"/>
              <a:ext cx="257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163"/>
            <p:cNvSpPr txBox="1">
              <a:spLocks noChangeArrowheads="1"/>
            </p:cNvSpPr>
            <p:nvPr/>
          </p:nvSpPr>
          <p:spPr bwMode="auto">
            <a:xfrm>
              <a:off x="1250950" y="8191500"/>
              <a:ext cx="369012" cy="215444"/>
            </a:xfrm>
            <a:prstGeom prst="rect">
              <a:avLst/>
            </a:prstGeom>
            <a:noFill/>
            <a:ln w="9525">
              <a:noFill/>
              <a:miter lim="800000"/>
              <a:headEnd/>
              <a:tailEnd/>
            </a:ln>
          </p:spPr>
          <p:txBody>
            <a:bodyPr wrap="none">
              <a:spAutoFit/>
            </a:bodyPr>
            <a:lstStyle/>
            <a:p>
              <a:r>
                <a:rPr lang="en-US" sz="800" b="1" dirty="0"/>
                <a:t>2km</a:t>
              </a:r>
            </a:p>
          </p:txBody>
        </p:sp>
        <p:cxnSp>
          <p:nvCxnSpPr>
            <p:cNvPr id="89" name="Straight Connector 88"/>
            <p:cNvCxnSpPr/>
            <p:nvPr/>
          </p:nvCxnSpPr>
          <p:spPr>
            <a:xfrm flipV="1">
              <a:off x="1508125" y="7621588"/>
              <a:ext cx="25400" cy="142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0" name="Down Arrow 89"/>
            <p:cNvSpPr/>
            <p:nvPr/>
          </p:nvSpPr>
          <p:spPr>
            <a:xfrm>
              <a:off x="1423988" y="7191375"/>
              <a:ext cx="201612" cy="381000"/>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1" name="Down Arrow 90"/>
            <p:cNvSpPr/>
            <p:nvPr/>
          </p:nvSpPr>
          <p:spPr>
            <a:xfrm rot="10800000">
              <a:off x="2376488" y="8248650"/>
              <a:ext cx="182562" cy="1825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 name="TextBox 160"/>
            <p:cNvSpPr txBox="1">
              <a:spLocks noChangeArrowheads="1"/>
            </p:cNvSpPr>
            <p:nvPr/>
          </p:nvSpPr>
          <p:spPr bwMode="auto">
            <a:xfrm>
              <a:off x="2319338" y="7994650"/>
              <a:ext cx="285656" cy="276999"/>
            </a:xfrm>
            <a:prstGeom prst="rect">
              <a:avLst/>
            </a:prstGeom>
            <a:noFill/>
            <a:ln w="9525">
              <a:noFill/>
              <a:miter lim="800000"/>
              <a:headEnd/>
              <a:tailEnd/>
            </a:ln>
          </p:spPr>
          <p:txBody>
            <a:bodyPr wrap="none">
              <a:spAutoFit/>
            </a:bodyPr>
            <a:lstStyle/>
            <a:p>
              <a:r>
                <a:rPr lang="en-US" sz="1200" b="1" dirty="0">
                  <a:cs typeface="Aharoni" pitchFamily="2" charset="-79"/>
                </a:rPr>
                <a:t>N</a:t>
              </a:r>
            </a:p>
          </p:txBody>
        </p:sp>
      </p:grpSp>
      <p:sp>
        <p:nvSpPr>
          <p:cNvPr id="96" name="TextBox 114"/>
          <p:cNvSpPr txBox="1">
            <a:spLocks noChangeArrowheads="1"/>
          </p:cNvSpPr>
          <p:nvPr/>
        </p:nvSpPr>
        <p:spPr bwMode="auto">
          <a:xfrm>
            <a:off x="5885068" y="1380860"/>
            <a:ext cx="829779" cy="276999"/>
          </a:xfrm>
          <a:prstGeom prst="rect">
            <a:avLst/>
          </a:prstGeom>
          <a:noFill/>
          <a:ln w="9525">
            <a:noFill/>
            <a:miter lim="800000"/>
            <a:headEnd/>
            <a:tailEnd/>
          </a:ln>
        </p:spPr>
        <p:txBody>
          <a:bodyPr wrap="none">
            <a:spAutoFit/>
          </a:bodyPr>
          <a:lstStyle/>
          <a:p>
            <a:r>
              <a:rPr lang="en-US" sz="1200" b="1" dirty="0">
                <a:solidFill>
                  <a:srgbClr val="FFFF00"/>
                </a:solidFill>
              </a:rPr>
              <a:t>Offset (m)</a:t>
            </a:r>
          </a:p>
        </p:txBody>
      </p:sp>
      <p:sp>
        <p:nvSpPr>
          <p:cNvPr id="97" name="TextBox 96"/>
          <p:cNvSpPr txBox="1"/>
          <p:nvPr/>
        </p:nvSpPr>
        <p:spPr>
          <a:xfrm>
            <a:off x="2899093" y="1639602"/>
            <a:ext cx="328936" cy="207749"/>
          </a:xfrm>
          <a:prstGeom prst="rect">
            <a:avLst/>
          </a:prstGeom>
          <a:noFill/>
        </p:spPr>
        <p:txBody>
          <a:bodyPr wrap="none">
            <a:spAutoFit/>
          </a:bodyPr>
          <a:lstStyle/>
          <a:p>
            <a:pPr>
              <a:defRPr/>
            </a:pPr>
            <a:r>
              <a:rPr lang="en-US" sz="750" dirty="0">
                <a:solidFill>
                  <a:srgbClr val="000000"/>
                </a:solidFill>
                <a:cs typeface="Arial" pitchFamily="34" charset="0"/>
              </a:rPr>
              <a:t>100</a:t>
            </a:r>
          </a:p>
        </p:txBody>
      </p:sp>
      <p:sp>
        <p:nvSpPr>
          <p:cNvPr id="98" name="TextBox 6"/>
          <p:cNvSpPr txBox="1">
            <a:spLocks noChangeArrowheads="1"/>
          </p:cNvSpPr>
          <p:nvPr/>
        </p:nvSpPr>
        <p:spPr bwMode="auto">
          <a:xfrm>
            <a:off x="5852924" y="4920605"/>
            <a:ext cx="2747868" cy="261610"/>
          </a:xfrm>
          <a:prstGeom prst="rect">
            <a:avLst/>
          </a:prstGeom>
          <a:noFill/>
          <a:ln w="9525">
            <a:noFill/>
            <a:miter lim="800000"/>
            <a:headEnd/>
            <a:tailEnd/>
          </a:ln>
        </p:spPr>
        <p:txBody>
          <a:bodyPr wrap="none">
            <a:spAutoFit/>
          </a:bodyPr>
          <a:lstStyle/>
          <a:p>
            <a:r>
              <a:rPr lang="en-US" sz="1100" dirty="0">
                <a:solidFill>
                  <a:srgbClr val="FFFF00"/>
                </a:solidFill>
              </a:rPr>
              <a:t>Amplitude spectrum of  stacked SOF gathers </a:t>
            </a:r>
          </a:p>
        </p:txBody>
      </p:sp>
      <p:sp>
        <p:nvSpPr>
          <p:cNvPr id="99" name="TextBox 11"/>
          <p:cNvSpPr txBox="1">
            <a:spLocks noChangeArrowheads="1"/>
          </p:cNvSpPr>
          <p:nvPr/>
        </p:nvSpPr>
        <p:spPr bwMode="auto">
          <a:xfrm rot="16200000">
            <a:off x="5250738" y="5737051"/>
            <a:ext cx="896399" cy="230832"/>
          </a:xfrm>
          <a:prstGeom prst="rect">
            <a:avLst/>
          </a:prstGeom>
          <a:noFill/>
          <a:ln w="9525">
            <a:noFill/>
            <a:miter lim="800000"/>
            <a:headEnd/>
            <a:tailEnd/>
          </a:ln>
        </p:spPr>
        <p:txBody>
          <a:bodyPr wrap="none">
            <a:spAutoFit/>
          </a:bodyPr>
          <a:lstStyle/>
          <a:p>
            <a:r>
              <a:rPr lang="en-US" sz="900" dirty="0">
                <a:solidFill>
                  <a:srgbClr val="FFFF00"/>
                </a:solidFill>
              </a:rPr>
              <a:t>Amplitude (db)</a:t>
            </a:r>
          </a:p>
        </p:txBody>
      </p:sp>
      <p:sp>
        <p:nvSpPr>
          <p:cNvPr id="101" name="TextBox 100"/>
          <p:cNvSpPr txBox="1">
            <a:spLocks noChangeArrowheads="1"/>
          </p:cNvSpPr>
          <p:nvPr/>
        </p:nvSpPr>
        <p:spPr bwMode="auto">
          <a:xfrm>
            <a:off x="5952935" y="6459202"/>
            <a:ext cx="242888" cy="214312"/>
          </a:xfrm>
          <a:prstGeom prst="rect">
            <a:avLst/>
          </a:prstGeom>
          <a:noFill/>
          <a:ln w="9525">
            <a:noFill/>
            <a:miter lim="800000"/>
            <a:headEnd/>
            <a:tailEnd/>
          </a:ln>
        </p:spPr>
        <p:txBody>
          <a:bodyPr wrap="none">
            <a:spAutoFit/>
          </a:bodyPr>
          <a:lstStyle/>
          <a:p>
            <a:r>
              <a:rPr lang="en-US" sz="800" dirty="0">
                <a:solidFill>
                  <a:srgbClr val="FFFF00"/>
                </a:solidFill>
              </a:rPr>
              <a:t>0</a:t>
            </a:r>
          </a:p>
        </p:txBody>
      </p:sp>
      <p:sp>
        <p:nvSpPr>
          <p:cNvPr id="102" name="TextBox 101"/>
          <p:cNvSpPr txBox="1">
            <a:spLocks noChangeArrowheads="1"/>
          </p:cNvSpPr>
          <p:nvPr/>
        </p:nvSpPr>
        <p:spPr bwMode="auto">
          <a:xfrm>
            <a:off x="6130735"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10</a:t>
            </a:r>
          </a:p>
        </p:txBody>
      </p:sp>
      <p:sp>
        <p:nvSpPr>
          <p:cNvPr id="103" name="TextBox 102"/>
          <p:cNvSpPr txBox="1">
            <a:spLocks noChangeArrowheads="1"/>
          </p:cNvSpPr>
          <p:nvPr/>
        </p:nvSpPr>
        <p:spPr bwMode="auto">
          <a:xfrm>
            <a:off x="6357749"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20</a:t>
            </a:r>
          </a:p>
        </p:txBody>
      </p:sp>
      <p:sp>
        <p:nvSpPr>
          <p:cNvPr id="104" name="TextBox 103"/>
          <p:cNvSpPr txBox="1">
            <a:spLocks noChangeArrowheads="1"/>
          </p:cNvSpPr>
          <p:nvPr/>
        </p:nvSpPr>
        <p:spPr bwMode="auto">
          <a:xfrm>
            <a:off x="6565710"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30</a:t>
            </a:r>
          </a:p>
        </p:txBody>
      </p:sp>
      <p:sp>
        <p:nvSpPr>
          <p:cNvPr id="105" name="TextBox 104"/>
          <p:cNvSpPr txBox="1">
            <a:spLocks noChangeArrowheads="1"/>
          </p:cNvSpPr>
          <p:nvPr/>
        </p:nvSpPr>
        <p:spPr bwMode="auto">
          <a:xfrm>
            <a:off x="6775260"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40</a:t>
            </a:r>
          </a:p>
        </p:txBody>
      </p:sp>
      <p:sp>
        <p:nvSpPr>
          <p:cNvPr id="106" name="TextBox 105"/>
          <p:cNvSpPr txBox="1">
            <a:spLocks noChangeArrowheads="1"/>
          </p:cNvSpPr>
          <p:nvPr/>
        </p:nvSpPr>
        <p:spPr bwMode="auto">
          <a:xfrm>
            <a:off x="7018149"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50</a:t>
            </a:r>
          </a:p>
        </p:txBody>
      </p:sp>
      <p:sp>
        <p:nvSpPr>
          <p:cNvPr id="107" name="TextBox 106"/>
          <p:cNvSpPr txBox="1">
            <a:spLocks noChangeArrowheads="1"/>
          </p:cNvSpPr>
          <p:nvPr/>
        </p:nvSpPr>
        <p:spPr bwMode="auto">
          <a:xfrm>
            <a:off x="7237224"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60</a:t>
            </a:r>
          </a:p>
        </p:txBody>
      </p:sp>
      <p:sp>
        <p:nvSpPr>
          <p:cNvPr id="108" name="TextBox 107"/>
          <p:cNvSpPr txBox="1">
            <a:spLocks noChangeArrowheads="1"/>
          </p:cNvSpPr>
          <p:nvPr/>
        </p:nvSpPr>
        <p:spPr bwMode="auto">
          <a:xfrm>
            <a:off x="7445185"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70</a:t>
            </a:r>
          </a:p>
        </p:txBody>
      </p:sp>
      <p:sp>
        <p:nvSpPr>
          <p:cNvPr id="109" name="TextBox 108"/>
          <p:cNvSpPr txBox="1">
            <a:spLocks noChangeArrowheads="1"/>
          </p:cNvSpPr>
          <p:nvPr/>
        </p:nvSpPr>
        <p:spPr bwMode="auto">
          <a:xfrm>
            <a:off x="7665849"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80</a:t>
            </a:r>
          </a:p>
        </p:txBody>
      </p:sp>
      <p:sp>
        <p:nvSpPr>
          <p:cNvPr id="110" name="TextBox 109"/>
          <p:cNvSpPr txBox="1">
            <a:spLocks noChangeArrowheads="1"/>
          </p:cNvSpPr>
          <p:nvPr/>
        </p:nvSpPr>
        <p:spPr bwMode="auto">
          <a:xfrm>
            <a:off x="8081774" y="6459202"/>
            <a:ext cx="338554" cy="215444"/>
          </a:xfrm>
          <a:prstGeom prst="rect">
            <a:avLst/>
          </a:prstGeom>
          <a:noFill/>
          <a:ln w="9525">
            <a:noFill/>
            <a:miter lim="800000"/>
            <a:headEnd/>
            <a:tailEnd/>
          </a:ln>
        </p:spPr>
        <p:txBody>
          <a:bodyPr wrap="none">
            <a:spAutoFit/>
          </a:bodyPr>
          <a:lstStyle/>
          <a:p>
            <a:r>
              <a:rPr lang="en-US" sz="800" dirty="0">
                <a:solidFill>
                  <a:srgbClr val="FFFF00"/>
                </a:solidFill>
              </a:rPr>
              <a:t>100</a:t>
            </a:r>
          </a:p>
        </p:txBody>
      </p:sp>
      <p:sp>
        <p:nvSpPr>
          <p:cNvPr id="111" name="TextBox 110"/>
          <p:cNvSpPr txBox="1">
            <a:spLocks noChangeArrowheads="1"/>
          </p:cNvSpPr>
          <p:nvPr/>
        </p:nvSpPr>
        <p:spPr bwMode="auto">
          <a:xfrm>
            <a:off x="7884924" y="6459202"/>
            <a:ext cx="287258" cy="215444"/>
          </a:xfrm>
          <a:prstGeom prst="rect">
            <a:avLst/>
          </a:prstGeom>
          <a:noFill/>
          <a:ln w="9525">
            <a:noFill/>
            <a:miter lim="800000"/>
            <a:headEnd/>
            <a:tailEnd/>
          </a:ln>
        </p:spPr>
        <p:txBody>
          <a:bodyPr wrap="none">
            <a:spAutoFit/>
          </a:bodyPr>
          <a:lstStyle/>
          <a:p>
            <a:r>
              <a:rPr lang="en-US" sz="800" dirty="0">
                <a:solidFill>
                  <a:srgbClr val="FFFF00"/>
                </a:solidFill>
              </a:rPr>
              <a:t>90</a:t>
            </a:r>
          </a:p>
        </p:txBody>
      </p:sp>
      <p:sp>
        <p:nvSpPr>
          <p:cNvPr id="112" name="TextBox 111"/>
          <p:cNvSpPr txBox="1">
            <a:spLocks noChangeArrowheads="1"/>
          </p:cNvSpPr>
          <p:nvPr/>
        </p:nvSpPr>
        <p:spPr bwMode="auto">
          <a:xfrm>
            <a:off x="8291324" y="6459202"/>
            <a:ext cx="338554" cy="215444"/>
          </a:xfrm>
          <a:prstGeom prst="rect">
            <a:avLst/>
          </a:prstGeom>
          <a:noFill/>
          <a:ln w="9525">
            <a:noFill/>
            <a:miter lim="800000"/>
            <a:headEnd/>
            <a:tailEnd/>
          </a:ln>
        </p:spPr>
        <p:txBody>
          <a:bodyPr wrap="none">
            <a:spAutoFit/>
          </a:bodyPr>
          <a:lstStyle/>
          <a:p>
            <a:r>
              <a:rPr lang="en-US" sz="800" dirty="0">
                <a:solidFill>
                  <a:srgbClr val="FFFF00"/>
                </a:solidFill>
              </a:rPr>
              <a:t>110</a:t>
            </a:r>
          </a:p>
        </p:txBody>
      </p:sp>
      <p:sp>
        <p:nvSpPr>
          <p:cNvPr id="113" name="TextBox 112"/>
          <p:cNvSpPr txBox="1">
            <a:spLocks noChangeArrowheads="1"/>
          </p:cNvSpPr>
          <p:nvPr/>
        </p:nvSpPr>
        <p:spPr bwMode="auto">
          <a:xfrm>
            <a:off x="8545324" y="6459202"/>
            <a:ext cx="338554" cy="215444"/>
          </a:xfrm>
          <a:prstGeom prst="rect">
            <a:avLst/>
          </a:prstGeom>
          <a:noFill/>
          <a:ln w="9525">
            <a:noFill/>
            <a:miter lim="800000"/>
            <a:headEnd/>
            <a:tailEnd/>
          </a:ln>
        </p:spPr>
        <p:txBody>
          <a:bodyPr wrap="none">
            <a:spAutoFit/>
          </a:bodyPr>
          <a:lstStyle/>
          <a:p>
            <a:r>
              <a:rPr lang="en-US" sz="800" dirty="0">
                <a:solidFill>
                  <a:srgbClr val="FFFF00"/>
                </a:solidFill>
              </a:rPr>
              <a:t>120</a:t>
            </a:r>
          </a:p>
        </p:txBody>
      </p:sp>
      <p:sp>
        <p:nvSpPr>
          <p:cNvPr id="114" name="TextBox 113"/>
          <p:cNvSpPr txBox="1">
            <a:spLocks noChangeArrowheads="1"/>
          </p:cNvSpPr>
          <p:nvPr/>
        </p:nvSpPr>
        <p:spPr bwMode="auto">
          <a:xfrm>
            <a:off x="5744974" y="5366693"/>
            <a:ext cx="319318" cy="215444"/>
          </a:xfrm>
          <a:prstGeom prst="rect">
            <a:avLst/>
          </a:prstGeom>
          <a:noFill/>
          <a:ln w="9525">
            <a:noFill/>
            <a:miter lim="800000"/>
            <a:headEnd/>
            <a:tailEnd/>
          </a:ln>
        </p:spPr>
        <p:txBody>
          <a:bodyPr wrap="none">
            <a:spAutoFit/>
          </a:bodyPr>
          <a:lstStyle/>
          <a:p>
            <a:r>
              <a:rPr lang="en-US" sz="800" dirty="0">
                <a:solidFill>
                  <a:srgbClr val="FFFF00"/>
                </a:solidFill>
              </a:rPr>
              <a:t>-10</a:t>
            </a:r>
          </a:p>
        </p:txBody>
      </p:sp>
      <p:sp>
        <p:nvSpPr>
          <p:cNvPr id="115" name="TextBox 114"/>
          <p:cNvSpPr txBox="1">
            <a:spLocks noChangeArrowheads="1"/>
          </p:cNvSpPr>
          <p:nvPr/>
        </p:nvSpPr>
        <p:spPr bwMode="auto">
          <a:xfrm>
            <a:off x="5744974" y="5620693"/>
            <a:ext cx="319318" cy="215444"/>
          </a:xfrm>
          <a:prstGeom prst="rect">
            <a:avLst/>
          </a:prstGeom>
          <a:noFill/>
          <a:ln w="9525">
            <a:noFill/>
            <a:miter lim="800000"/>
            <a:headEnd/>
            <a:tailEnd/>
          </a:ln>
        </p:spPr>
        <p:txBody>
          <a:bodyPr wrap="none">
            <a:spAutoFit/>
          </a:bodyPr>
          <a:lstStyle/>
          <a:p>
            <a:r>
              <a:rPr lang="en-US" sz="800" dirty="0">
                <a:solidFill>
                  <a:srgbClr val="FFFF00"/>
                </a:solidFill>
              </a:rPr>
              <a:t>-20</a:t>
            </a:r>
          </a:p>
        </p:txBody>
      </p:sp>
      <p:sp>
        <p:nvSpPr>
          <p:cNvPr id="116" name="TextBox 115"/>
          <p:cNvSpPr txBox="1">
            <a:spLocks noChangeArrowheads="1"/>
          </p:cNvSpPr>
          <p:nvPr/>
        </p:nvSpPr>
        <p:spPr bwMode="auto">
          <a:xfrm>
            <a:off x="5744974" y="5852468"/>
            <a:ext cx="319318" cy="215444"/>
          </a:xfrm>
          <a:prstGeom prst="rect">
            <a:avLst/>
          </a:prstGeom>
          <a:noFill/>
          <a:ln w="9525">
            <a:noFill/>
            <a:miter lim="800000"/>
            <a:headEnd/>
            <a:tailEnd/>
          </a:ln>
        </p:spPr>
        <p:txBody>
          <a:bodyPr wrap="none">
            <a:spAutoFit/>
          </a:bodyPr>
          <a:lstStyle/>
          <a:p>
            <a:r>
              <a:rPr lang="en-US" sz="800" dirty="0">
                <a:solidFill>
                  <a:srgbClr val="FFFF00"/>
                </a:solidFill>
              </a:rPr>
              <a:t>-30</a:t>
            </a:r>
          </a:p>
        </p:txBody>
      </p:sp>
      <p:sp>
        <p:nvSpPr>
          <p:cNvPr id="117" name="TextBox 116"/>
          <p:cNvSpPr txBox="1">
            <a:spLocks noChangeArrowheads="1"/>
          </p:cNvSpPr>
          <p:nvPr/>
        </p:nvSpPr>
        <p:spPr bwMode="auto">
          <a:xfrm>
            <a:off x="5744974" y="6084243"/>
            <a:ext cx="319318" cy="215444"/>
          </a:xfrm>
          <a:prstGeom prst="rect">
            <a:avLst/>
          </a:prstGeom>
          <a:noFill/>
          <a:ln w="9525">
            <a:noFill/>
            <a:miter lim="800000"/>
            <a:headEnd/>
            <a:tailEnd/>
          </a:ln>
        </p:spPr>
        <p:txBody>
          <a:bodyPr wrap="none">
            <a:spAutoFit/>
          </a:bodyPr>
          <a:lstStyle/>
          <a:p>
            <a:r>
              <a:rPr lang="en-US" sz="800" dirty="0">
                <a:solidFill>
                  <a:srgbClr val="FFFF00"/>
                </a:solidFill>
              </a:rPr>
              <a:t>-40</a:t>
            </a:r>
          </a:p>
        </p:txBody>
      </p:sp>
      <p:sp>
        <p:nvSpPr>
          <p:cNvPr id="118" name="TextBox 117"/>
          <p:cNvSpPr txBox="1">
            <a:spLocks noChangeArrowheads="1"/>
          </p:cNvSpPr>
          <p:nvPr/>
        </p:nvSpPr>
        <p:spPr bwMode="auto">
          <a:xfrm>
            <a:off x="5744974" y="6303318"/>
            <a:ext cx="319318" cy="215444"/>
          </a:xfrm>
          <a:prstGeom prst="rect">
            <a:avLst/>
          </a:prstGeom>
          <a:noFill/>
          <a:ln w="9525">
            <a:noFill/>
            <a:miter lim="800000"/>
            <a:headEnd/>
            <a:tailEnd/>
          </a:ln>
        </p:spPr>
        <p:txBody>
          <a:bodyPr wrap="none">
            <a:spAutoFit/>
          </a:bodyPr>
          <a:lstStyle/>
          <a:p>
            <a:r>
              <a:rPr lang="en-US" sz="800" dirty="0">
                <a:solidFill>
                  <a:srgbClr val="FFFF00"/>
                </a:solidFill>
              </a:rPr>
              <a:t>-50</a:t>
            </a:r>
          </a:p>
        </p:txBody>
      </p:sp>
      <p:sp>
        <p:nvSpPr>
          <p:cNvPr id="119" name="TextBox 13"/>
          <p:cNvSpPr txBox="1">
            <a:spLocks noChangeArrowheads="1"/>
          </p:cNvSpPr>
          <p:nvPr/>
        </p:nvSpPr>
        <p:spPr bwMode="auto">
          <a:xfrm>
            <a:off x="6843524" y="6564360"/>
            <a:ext cx="889987" cy="230832"/>
          </a:xfrm>
          <a:prstGeom prst="rect">
            <a:avLst/>
          </a:prstGeom>
          <a:noFill/>
          <a:ln w="9525">
            <a:noFill/>
            <a:miter lim="800000"/>
            <a:headEnd/>
            <a:tailEnd/>
          </a:ln>
        </p:spPr>
        <p:txBody>
          <a:bodyPr wrap="none">
            <a:spAutoFit/>
          </a:bodyPr>
          <a:lstStyle/>
          <a:p>
            <a:r>
              <a:rPr lang="en-US" sz="900" dirty="0">
                <a:solidFill>
                  <a:srgbClr val="FFFF00"/>
                </a:solidFill>
              </a:rPr>
              <a:t>Frequency (Hz)</a:t>
            </a:r>
          </a:p>
        </p:txBody>
      </p:sp>
      <p:sp>
        <p:nvSpPr>
          <p:cNvPr id="120" name="Rectangle 119"/>
          <p:cNvSpPr/>
          <p:nvPr/>
        </p:nvSpPr>
        <p:spPr bwMode="auto">
          <a:xfrm>
            <a:off x="6284259" y="1909482"/>
            <a:ext cx="134470" cy="30121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121" name="Rectangle 120"/>
          <p:cNvSpPr/>
          <p:nvPr/>
        </p:nvSpPr>
        <p:spPr bwMode="auto">
          <a:xfrm>
            <a:off x="4634753" y="1909482"/>
            <a:ext cx="107576" cy="30121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122" name="Rectangle 121"/>
          <p:cNvSpPr/>
          <p:nvPr/>
        </p:nvSpPr>
        <p:spPr bwMode="auto">
          <a:xfrm>
            <a:off x="7969623" y="1909482"/>
            <a:ext cx="116541" cy="30121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123" name="Rectangle 122"/>
          <p:cNvSpPr/>
          <p:nvPr/>
        </p:nvSpPr>
        <p:spPr bwMode="auto">
          <a:xfrm>
            <a:off x="6275295" y="1900517"/>
            <a:ext cx="161364"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124" name="Rectangle 123"/>
          <p:cNvSpPr/>
          <p:nvPr/>
        </p:nvSpPr>
        <p:spPr bwMode="auto">
          <a:xfrm>
            <a:off x="4616825" y="1900517"/>
            <a:ext cx="107576"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125" name="Rectangle 124"/>
          <p:cNvSpPr/>
          <p:nvPr/>
        </p:nvSpPr>
        <p:spPr bwMode="auto">
          <a:xfrm>
            <a:off x="7942730" y="1900517"/>
            <a:ext cx="143435"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44" name="Right Arrow 43"/>
          <p:cNvSpPr/>
          <p:nvPr/>
        </p:nvSpPr>
        <p:spPr>
          <a:xfrm rot="19866278" flipH="1">
            <a:off x="6267769" y="2746308"/>
            <a:ext cx="274637" cy="264950"/>
          </a:xfrm>
          <a:prstGeom prst="right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00"/>
              </a:solidFill>
            </a:endParaRPr>
          </a:p>
        </p:txBody>
      </p:sp>
      <p:sp>
        <p:nvSpPr>
          <p:cNvPr id="126" name="Rectangle 125"/>
          <p:cNvSpPr/>
          <p:nvPr/>
        </p:nvSpPr>
        <p:spPr bwMode="auto">
          <a:xfrm>
            <a:off x="9628095" y="1900517"/>
            <a:ext cx="98612"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127" name="Rectangle 126"/>
          <p:cNvSpPr/>
          <p:nvPr/>
        </p:nvSpPr>
        <p:spPr bwMode="auto">
          <a:xfrm>
            <a:off x="2976283" y="1900517"/>
            <a:ext cx="80682"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p>
        </p:txBody>
      </p:sp>
      <p:sp>
        <p:nvSpPr>
          <p:cNvPr id="45" name="Right Arrow 44"/>
          <p:cNvSpPr/>
          <p:nvPr/>
        </p:nvSpPr>
        <p:spPr>
          <a:xfrm rot="10800000" flipH="1">
            <a:off x="2710181" y="2858731"/>
            <a:ext cx="365125" cy="202198"/>
          </a:xfrm>
          <a:prstGeom prst="right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00"/>
              </a:solidFill>
            </a:endParaRPr>
          </a:p>
        </p:txBody>
      </p:sp>
      <p:sp>
        <p:nvSpPr>
          <p:cNvPr id="84" name="Text Box 2"/>
          <p:cNvSpPr txBox="1">
            <a:spLocks noChangeArrowheads="1"/>
          </p:cNvSpPr>
          <p:nvPr/>
        </p:nvSpPr>
        <p:spPr bwMode="auto">
          <a:xfrm>
            <a:off x="9626087" y="6437312"/>
            <a:ext cx="2549737" cy="400110"/>
          </a:xfrm>
          <a:prstGeom prst="rect">
            <a:avLst/>
          </a:prstGeom>
          <a:noFill/>
          <a:ln w="9525">
            <a:noFill/>
            <a:miter lim="800000"/>
            <a:headEnd/>
            <a:tailEnd/>
          </a:ln>
          <a:effectLst/>
        </p:spPr>
        <p:txBody>
          <a:bodyPr wrap="none">
            <a:spAutoFit/>
          </a:bodyPr>
          <a:lstStyle/>
          <a:p>
            <a:pPr algn="r">
              <a:spcBef>
                <a:spcPct val="0"/>
              </a:spcBef>
            </a:pPr>
            <a:r>
              <a:rPr lang="en-US" sz="2000" dirty="0">
                <a:solidFill>
                  <a:schemeClr val="bg2"/>
                </a:solidFill>
              </a:rPr>
              <a:t>(Romero-Pelaez, 2012)</a:t>
            </a:r>
          </a:p>
        </p:txBody>
      </p:sp>
      <p:sp>
        <p:nvSpPr>
          <p:cNvPr id="93" name="Title 1"/>
          <p:cNvSpPr txBox="1">
            <a:spLocks/>
          </p:cNvSpPr>
          <p:nvPr/>
        </p:nvSpPr>
        <p:spPr bwMode="auto">
          <a:xfrm>
            <a:off x="0" y="36585"/>
            <a:ext cx="7772400" cy="522514"/>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a:lstStyle>
          <a:p>
            <a:pPr algn="l"/>
            <a:r>
              <a:rPr lang="en-US" dirty="0">
                <a:latin typeface="+mn-lt"/>
              </a:rPr>
              <a:t>Prestack data conditioning</a:t>
            </a:r>
          </a:p>
        </p:txBody>
      </p:sp>
      <p:sp>
        <p:nvSpPr>
          <p:cNvPr id="2" name="Slide Number Placeholder 1">
            <a:extLst>
              <a:ext uri="{FF2B5EF4-FFF2-40B4-BE49-F238E27FC236}">
                <a16:creationId xmlns:a16="http://schemas.microsoft.com/office/drawing/2014/main" id="{AB950591-2686-80C2-BDE9-86C047AD1160}"/>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51</a:t>
            </a:fld>
            <a:endParaRPr lang="en-US" dirty="0">
              <a:solidFill>
                <a:schemeClr val="tx1"/>
              </a:solidFill>
            </a:endParaRPr>
          </a:p>
        </p:txBody>
      </p:sp>
    </p:spTree>
    <p:extLst>
      <p:ext uri="{BB962C8B-B14F-4D97-AF65-F5344CB8AC3E}">
        <p14:creationId xmlns:p14="http://schemas.microsoft.com/office/powerpoint/2010/main" val="1856554633"/>
      </p:ext>
    </p:extLst>
  </p:cSld>
  <p:clrMapOvr>
    <a:masterClrMapping/>
  </p:clrMapOvr>
  <mc:AlternateContent xmlns:mc="http://schemas.openxmlformats.org/markup-compatibility/2006" xmlns:p14="http://schemas.microsoft.com/office/powerpoint/2010/main">
    <mc:Choice Requires="p14">
      <p:transition spd="slow" p14:dur="2000" advTm="10191"/>
    </mc:Choice>
    <mc:Fallback xmlns="">
      <p:transition spd="slow" advTm="1019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bwMode="auto">
          <a:xfrm>
            <a:off x="2985248" y="1628180"/>
            <a:ext cx="6750424" cy="3295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idx="1"/>
          </p:nvPr>
        </p:nvSpPr>
        <p:spPr>
          <a:xfrm>
            <a:off x="1533843" y="809165"/>
            <a:ext cx="7772400" cy="571695"/>
          </a:xfrm>
        </p:spPr>
        <p:txBody>
          <a:bodyPr/>
          <a:lstStyle/>
          <a:p>
            <a:pPr>
              <a:buNone/>
            </a:pPr>
            <a:r>
              <a:rPr lang="en-US" dirty="0"/>
              <a:t>Rejected noise</a:t>
            </a:r>
          </a:p>
        </p:txBody>
      </p:sp>
      <p:sp>
        <p:nvSpPr>
          <p:cNvPr id="12" name="TextBox 114"/>
          <p:cNvSpPr txBox="1">
            <a:spLocks noChangeArrowheads="1"/>
          </p:cNvSpPr>
          <p:nvPr/>
        </p:nvSpPr>
        <p:spPr bwMode="auto">
          <a:xfrm>
            <a:off x="5885068" y="1380860"/>
            <a:ext cx="910827" cy="276999"/>
          </a:xfrm>
          <a:prstGeom prst="rect">
            <a:avLst/>
          </a:prstGeom>
          <a:noFill/>
          <a:ln w="9525">
            <a:noFill/>
            <a:miter lim="800000"/>
            <a:headEnd/>
            <a:tailEnd/>
          </a:ln>
        </p:spPr>
        <p:txBody>
          <a:bodyPr wrap="none">
            <a:spAutoFit/>
          </a:bodyPr>
          <a:lstStyle/>
          <a:p>
            <a:r>
              <a:rPr lang="en-US" sz="1200" b="1" dirty="0">
                <a:solidFill>
                  <a:srgbClr val="FFFF00"/>
                </a:solidFill>
                <a:latin typeface="Arial" charset="0"/>
              </a:rPr>
              <a:t>Offset (m)</a:t>
            </a:r>
          </a:p>
        </p:txBody>
      </p:sp>
      <p:sp>
        <p:nvSpPr>
          <p:cNvPr id="45" name="Right Arrow 44"/>
          <p:cNvSpPr/>
          <p:nvPr/>
        </p:nvSpPr>
        <p:spPr>
          <a:xfrm rot="19866278" flipH="1">
            <a:off x="6283644" y="2670652"/>
            <a:ext cx="274637" cy="262951"/>
          </a:xfrm>
          <a:prstGeom prst="right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00"/>
              </a:solidFill>
            </a:endParaRPr>
          </a:p>
        </p:txBody>
      </p:sp>
      <p:pic>
        <p:nvPicPr>
          <p:cNvPr id="46" name="Picture 2"/>
          <p:cNvPicPr>
            <a:picLocks noChangeAspect="1" noChangeArrowheads="1"/>
          </p:cNvPicPr>
          <p:nvPr/>
        </p:nvPicPr>
        <p:blipFill>
          <a:blip r:embed="rId3" cstate="print"/>
          <a:srcRect l="29909" t="21153" r="15149" b="53838"/>
          <a:stretch>
            <a:fillRect/>
          </a:stretch>
        </p:blipFill>
        <p:spPr bwMode="auto">
          <a:xfrm>
            <a:off x="3014981" y="1867833"/>
            <a:ext cx="6653213" cy="3026896"/>
          </a:xfrm>
          <a:prstGeom prst="rect">
            <a:avLst/>
          </a:prstGeom>
          <a:noFill/>
          <a:ln w="9525">
            <a:noFill/>
            <a:miter lim="800000"/>
            <a:headEnd/>
            <a:tailEnd/>
          </a:ln>
        </p:spPr>
      </p:pic>
      <p:grpSp>
        <p:nvGrpSpPr>
          <p:cNvPr id="47" name="Group 46"/>
          <p:cNvGrpSpPr/>
          <p:nvPr/>
        </p:nvGrpSpPr>
        <p:grpSpPr>
          <a:xfrm>
            <a:off x="2569255" y="5122862"/>
            <a:ext cx="1828800" cy="1735138"/>
            <a:chOff x="798513" y="6858000"/>
            <a:chExt cx="1828800" cy="1735138"/>
          </a:xfrm>
        </p:grpSpPr>
        <p:pic>
          <p:nvPicPr>
            <p:cNvPr id="48" name="Picture 2"/>
            <p:cNvPicPr>
              <a:picLocks noChangeAspect="1" noChangeArrowheads="1"/>
            </p:cNvPicPr>
            <p:nvPr/>
          </p:nvPicPr>
          <p:blipFill>
            <a:blip r:embed="rId4" cstate="print"/>
            <a:srcRect l="18602" t="10651" r="18581" b="13493"/>
            <a:stretch>
              <a:fillRect/>
            </a:stretch>
          </p:blipFill>
          <p:spPr bwMode="auto">
            <a:xfrm>
              <a:off x="798513" y="6858000"/>
              <a:ext cx="1768475" cy="1735138"/>
            </a:xfrm>
            <a:prstGeom prst="rect">
              <a:avLst/>
            </a:prstGeom>
            <a:noFill/>
            <a:ln w="9525">
              <a:noFill/>
              <a:miter lim="800000"/>
              <a:headEnd/>
              <a:tailEnd/>
            </a:ln>
          </p:spPr>
        </p:pic>
        <p:cxnSp>
          <p:nvCxnSpPr>
            <p:cNvPr id="49" name="Straight Connector 48"/>
            <p:cNvCxnSpPr/>
            <p:nvPr/>
          </p:nvCxnSpPr>
          <p:spPr>
            <a:xfrm>
              <a:off x="1250950" y="8172450"/>
              <a:ext cx="257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163"/>
            <p:cNvSpPr txBox="1">
              <a:spLocks noChangeArrowheads="1"/>
            </p:cNvSpPr>
            <p:nvPr/>
          </p:nvSpPr>
          <p:spPr bwMode="auto">
            <a:xfrm>
              <a:off x="1250950" y="8191500"/>
              <a:ext cx="390525" cy="215900"/>
            </a:xfrm>
            <a:prstGeom prst="rect">
              <a:avLst/>
            </a:prstGeom>
            <a:noFill/>
            <a:ln w="9525">
              <a:noFill/>
              <a:miter lim="800000"/>
              <a:headEnd/>
              <a:tailEnd/>
            </a:ln>
          </p:spPr>
          <p:txBody>
            <a:bodyPr wrap="none">
              <a:spAutoFit/>
            </a:bodyPr>
            <a:lstStyle/>
            <a:p>
              <a:r>
                <a:rPr lang="en-US" sz="800" b="1" dirty="0">
                  <a:latin typeface="Arial" charset="0"/>
                </a:rPr>
                <a:t>2km</a:t>
              </a:r>
            </a:p>
          </p:txBody>
        </p:sp>
        <p:cxnSp>
          <p:nvCxnSpPr>
            <p:cNvPr id="51" name="Straight Connector 50"/>
            <p:cNvCxnSpPr/>
            <p:nvPr/>
          </p:nvCxnSpPr>
          <p:spPr>
            <a:xfrm flipV="1">
              <a:off x="1508125" y="7621588"/>
              <a:ext cx="25400" cy="142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Down Arrow 51"/>
            <p:cNvSpPr/>
            <p:nvPr/>
          </p:nvSpPr>
          <p:spPr>
            <a:xfrm>
              <a:off x="1423988" y="7191375"/>
              <a:ext cx="201612" cy="381000"/>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Down Arrow 52"/>
            <p:cNvSpPr/>
            <p:nvPr/>
          </p:nvSpPr>
          <p:spPr>
            <a:xfrm rot="10800000">
              <a:off x="2376488" y="8248650"/>
              <a:ext cx="182562" cy="1825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 name="TextBox 160"/>
            <p:cNvSpPr txBox="1">
              <a:spLocks noChangeArrowheads="1"/>
            </p:cNvSpPr>
            <p:nvPr/>
          </p:nvSpPr>
          <p:spPr bwMode="auto">
            <a:xfrm>
              <a:off x="2319338" y="7994650"/>
              <a:ext cx="307975" cy="276225"/>
            </a:xfrm>
            <a:prstGeom prst="rect">
              <a:avLst/>
            </a:prstGeom>
            <a:noFill/>
            <a:ln w="9525">
              <a:noFill/>
              <a:miter lim="800000"/>
              <a:headEnd/>
              <a:tailEnd/>
            </a:ln>
          </p:spPr>
          <p:txBody>
            <a:bodyPr wrap="none">
              <a:spAutoFit/>
            </a:bodyPr>
            <a:lstStyle/>
            <a:p>
              <a:r>
                <a:rPr lang="en-US" sz="1200" b="1" dirty="0">
                  <a:latin typeface="Aharoni" pitchFamily="2" charset="-79"/>
                  <a:cs typeface="Aharoni" pitchFamily="2" charset="-79"/>
                </a:rPr>
                <a:t>N</a:t>
              </a:r>
            </a:p>
          </p:txBody>
        </p:sp>
      </p:grpSp>
      <p:pic>
        <p:nvPicPr>
          <p:cNvPr id="56" name="Picture 2"/>
          <p:cNvPicPr>
            <a:picLocks noChangeAspect="1" noChangeArrowheads="1"/>
          </p:cNvPicPr>
          <p:nvPr/>
        </p:nvPicPr>
        <p:blipFill>
          <a:blip r:embed="rId5" cstate="print"/>
          <a:srcRect l="28020" t="20407" r="11787" b="78391"/>
          <a:stretch>
            <a:fillRect/>
          </a:stretch>
        </p:blipFill>
        <p:spPr bwMode="auto">
          <a:xfrm>
            <a:off x="3029269" y="1802716"/>
            <a:ext cx="6670675" cy="104585"/>
          </a:xfrm>
          <a:prstGeom prst="rect">
            <a:avLst/>
          </a:prstGeom>
          <a:noFill/>
          <a:ln w="9525">
            <a:noFill/>
            <a:miter lim="800000"/>
            <a:headEnd/>
            <a:tailEnd/>
          </a:ln>
        </p:spPr>
      </p:pic>
      <p:sp>
        <p:nvSpPr>
          <p:cNvPr id="57" name="TextBox 56"/>
          <p:cNvSpPr txBox="1"/>
          <p:nvPr/>
        </p:nvSpPr>
        <p:spPr>
          <a:xfrm>
            <a:off x="289909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58" name="TextBox 57"/>
          <p:cNvSpPr txBox="1"/>
          <p:nvPr/>
        </p:nvSpPr>
        <p:spPr>
          <a:xfrm>
            <a:off x="3099118"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59" name="TextBox 58"/>
          <p:cNvSpPr txBox="1"/>
          <p:nvPr/>
        </p:nvSpPr>
        <p:spPr>
          <a:xfrm>
            <a:off x="331819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60" name="TextBox 59"/>
          <p:cNvSpPr txBox="1"/>
          <p:nvPr/>
        </p:nvSpPr>
        <p:spPr>
          <a:xfrm>
            <a:off x="429291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61" name="TextBox 60"/>
          <p:cNvSpPr txBox="1"/>
          <p:nvPr/>
        </p:nvSpPr>
        <p:spPr>
          <a:xfrm>
            <a:off x="4048443" y="1639602"/>
            <a:ext cx="431800"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62" name="TextBox 61"/>
          <p:cNvSpPr txBox="1"/>
          <p:nvPr/>
        </p:nvSpPr>
        <p:spPr>
          <a:xfrm>
            <a:off x="3808731"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63" name="TextBox 62"/>
          <p:cNvSpPr txBox="1"/>
          <p:nvPr/>
        </p:nvSpPr>
        <p:spPr>
          <a:xfrm>
            <a:off x="3557906" y="1639602"/>
            <a:ext cx="481013"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64" name="TextBox 63"/>
          <p:cNvSpPr txBox="1"/>
          <p:nvPr/>
        </p:nvSpPr>
        <p:spPr>
          <a:xfrm>
            <a:off x="455644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65" name="TextBox 64"/>
          <p:cNvSpPr txBox="1"/>
          <p:nvPr/>
        </p:nvSpPr>
        <p:spPr>
          <a:xfrm>
            <a:off x="476599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66" name="TextBox 65"/>
          <p:cNvSpPr txBox="1"/>
          <p:nvPr/>
        </p:nvSpPr>
        <p:spPr>
          <a:xfrm>
            <a:off x="4986656"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67" name="TextBox 66"/>
          <p:cNvSpPr txBox="1"/>
          <p:nvPr/>
        </p:nvSpPr>
        <p:spPr>
          <a:xfrm>
            <a:off x="5955031" y="1639602"/>
            <a:ext cx="481013"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68" name="TextBox 67"/>
          <p:cNvSpPr txBox="1"/>
          <p:nvPr/>
        </p:nvSpPr>
        <p:spPr>
          <a:xfrm>
            <a:off x="5715318" y="1639602"/>
            <a:ext cx="39846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69" name="TextBox 68"/>
          <p:cNvSpPr txBox="1"/>
          <p:nvPr/>
        </p:nvSpPr>
        <p:spPr>
          <a:xfrm>
            <a:off x="547084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70" name="TextBox 69"/>
          <p:cNvSpPr txBox="1"/>
          <p:nvPr/>
        </p:nvSpPr>
        <p:spPr>
          <a:xfrm>
            <a:off x="5231131" y="1639602"/>
            <a:ext cx="481013"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71" name="TextBox 70"/>
          <p:cNvSpPr txBox="1"/>
          <p:nvPr/>
        </p:nvSpPr>
        <p:spPr>
          <a:xfrm>
            <a:off x="6224905"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72" name="TextBox 71"/>
          <p:cNvSpPr txBox="1"/>
          <p:nvPr/>
        </p:nvSpPr>
        <p:spPr>
          <a:xfrm>
            <a:off x="6429693"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73" name="TextBox 72"/>
          <p:cNvSpPr txBox="1"/>
          <p:nvPr/>
        </p:nvSpPr>
        <p:spPr>
          <a:xfrm>
            <a:off x="6648768"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74" name="TextBox 73"/>
          <p:cNvSpPr txBox="1"/>
          <p:nvPr/>
        </p:nvSpPr>
        <p:spPr>
          <a:xfrm>
            <a:off x="7633018"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75" name="TextBox 74"/>
          <p:cNvSpPr txBox="1"/>
          <p:nvPr/>
        </p:nvSpPr>
        <p:spPr>
          <a:xfrm>
            <a:off x="737901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76" name="TextBox 75"/>
          <p:cNvSpPr txBox="1"/>
          <p:nvPr/>
        </p:nvSpPr>
        <p:spPr>
          <a:xfrm>
            <a:off x="7134544"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77" name="TextBox 76"/>
          <p:cNvSpPr txBox="1"/>
          <p:nvPr/>
        </p:nvSpPr>
        <p:spPr>
          <a:xfrm>
            <a:off x="689006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78" name="TextBox 77"/>
          <p:cNvSpPr txBox="1"/>
          <p:nvPr/>
        </p:nvSpPr>
        <p:spPr>
          <a:xfrm>
            <a:off x="7893368"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100</a:t>
            </a:r>
          </a:p>
        </p:txBody>
      </p:sp>
      <p:sp>
        <p:nvSpPr>
          <p:cNvPr id="79" name="TextBox 78"/>
          <p:cNvSpPr txBox="1"/>
          <p:nvPr/>
        </p:nvSpPr>
        <p:spPr>
          <a:xfrm>
            <a:off x="8098155" y="1639602"/>
            <a:ext cx="343364" cy="207749"/>
          </a:xfrm>
          <a:prstGeom prst="rect">
            <a:avLst/>
          </a:prstGeom>
          <a:noFill/>
        </p:spPr>
        <p:txBody>
          <a:bodyPr wrap="none">
            <a:spAutoFit/>
          </a:bodyPr>
          <a:lstStyle/>
          <a:p>
            <a:pPr>
              <a:defRPr/>
            </a:pPr>
            <a:r>
              <a:rPr lang="en-US" sz="750" dirty="0">
                <a:solidFill>
                  <a:srgbClr val="000000"/>
                </a:solidFill>
                <a:latin typeface="Arial" pitchFamily="34" charset="0"/>
                <a:cs typeface="Arial" pitchFamily="34" charset="0"/>
              </a:rPr>
              <a:t>600</a:t>
            </a:r>
          </a:p>
        </p:txBody>
      </p:sp>
      <p:sp>
        <p:nvSpPr>
          <p:cNvPr id="80" name="TextBox 79"/>
          <p:cNvSpPr txBox="1"/>
          <p:nvPr/>
        </p:nvSpPr>
        <p:spPr>
          <a:xfrm>
            <a:off x="8312469"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1200</a:t>
            </a:r>
          </a:p>
        </p:txBody>
      </p:sp>
      <p:sp>
        <p:nvSpPr>
          <p:cNvPr id="81" name="TextBox 80"/>
          <p:cNvSpPr txBox="1"/>
          <p:nvPr/>
        </p:nvSpPr>
        <p:spPr>
          <a:xfrm>
            <a:off x="930624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3600</a:t>
            </a:r>
          </a:p>
        </p:txBody>
      </p:sp>
      <p:sp>
        <p:nvSpPr>
          <p:cNvPr id="82" name="TextBox 81"/>
          <p:cNvSpPr txBox="1"/>
          <p:nvPr/>
        </p:nvSpPr>
        <p:spPr>
          <a:xfrm>
            <a:off x="9047481"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3000</a:t>
            </a:r>
          </a:p>
        </p:txBody>
      </p:sp>
      <p:sp>
        <p:nvSpPr>
          <p:cNvPr id="83" name="TextBox 82"/>
          <p:cNvSpPr txBox="1"/>
          <p:nvPr/>
        </p:nvSpPr>
        <p:spPr>
          <a:xfrm>
            <a:off x="8803006" y="1639602"/>
            <a:ext cx="479425"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2400</a:t>
            </a:r>
          </a:p>
        </p:txBody>
      </p:sp>
      <p:sp>
        <p:nvSpPr>
          <p:cNvPr id="84" name="TextBox 83"/>
          <p:cNvSpPr txBox="1"/>
          <p:nvPr/>
        </p:nvSpPr>
        <p:spPr>
          <a:xfrm>
            <a:off x="8556943" y="1639602"/>
            <a:ext cx="481012" cy="207749"/>
          </a:xfrm>
          <a:prstGeom prst="rect">
            <a:avLst/>
          </a:prstGeom>
          <a:noFill/>
        </p:spPr>
        <p:txBody>
          <a:bodyPr>
            <a:spAutoFit/>
          </a:bodyPr>
          <a:lstStyle/>
          <a:p>
            <a:pPr>
              <a:defRPr/>
            </a:pPr>
            <a:r>
              <a:rPr lang="en-US" sz="750" dirty="0">
                <a:solidFill>
                  <a:srgbClr val="000000"/>
                </a:solidFill>
                <a:latin typeface="Arial" pitchFamily="34" charset="0"/>
                <a:cs typeface="Arial" pitchFamily="34" charset="0"/>
              </a:rPr>
              <a:t>1800</a:t>
            </a:r>
          </a:p>
        </p:txBody>
      </p:sp>
      <p:sp>
        <p:nvSpPr>
          <p:cNvPr id="85" name="TextBox 61"/>
          <p:cNvSpPr txBox="1">
            <a:spLocks noChangeArrowheads="1"/>
          </p:cNvSpPr>
          <p:nvPr/>
        </p:nvSpPr>
        <p:spPr bwMode="auto">
          <a:xfrm>
            <a:off x="2583180" y="2960993"/>
            <a:ext cx="447558" cy="246221"/>
          </a:xfrm>
          <a:prstGeom prst="rect">
            <a:avLst/>
          </a:prstGeom>
          <a:noFill/>
          <a:ln w="9525">
            <a:noFill/>
            <a:miter lim="800000"/>
            <a:headEnd/>
            <a:tailEnd/>
          </a:ln>
        </p:spPr>
        <p:txBody>
          <a:bodyPr wrap="none">
            <a:spAutoFit/>
          </a:bodyPr>
          <a:lstStyle/>
          <a:p>
            <a:r>
              <a:rPr lang="en-US" sz="1000" dirty="0">
                <a:solidFill>
                  <a:srgbClr val="FFFF00"/>
                </a:solidFill>
              </a:rPr>
              <a:t>2100</a:t>
            </a:r>
          </a:p>
        </p:txBody>
      </p:sp>
      <p:sp>
        <p:nvSpPr>
          <p:cNvPr id="86" name="TextBox 62"/>
          <p:cNvSpPr txBox="1">
            <a:spLocks noChangeArrowheads="1"/>
          </p:cNvSpPr>
          <p:nvPr/>
        </p:nvSpPr>
        <p:spPr bwMode="auto">
          <a:xfrm>
            <a:off x="2583180" y="4155592"/>
            <a:ext cx="447558" cy="246221"/>
          </a:xfrm>
          <a:prstGeom prst="rect">
            <a:avLst/>
          </a:prstGeom>
          <a:noFill/>
          <a:ln w="9525">
            <a:noFill/>
            <a:miter lim="800000"/>
            <a:headEnd/>
            <a:tailEnd/>
          </a:ln>
        </p:spPr>
        <p:txBody>
          <a:bodyPr wrap="none">
            <a:spAutoFit/>
          </a:bodyPr>
          <a:lstStyle/>
          <a:p>
            <a:r>
              <a:rPr lang="en-US" sz="1000" dirty="0">
                <a:solidFill>
                  <a:srgbClr val="FFFF00"/>
                </a:solidFill>
              </a:rPr>
              <a:t>2300</a:t>
            </a:r>
          </a:p>
        </p:txBody>
      </p:sp>
      <p:sp>
        <p:nvSpPr>
          <p:cNvPr id="87" name="TextBox 63"/>
          <p:cNvSpPr txBox="1">
            <a:spLocks noChangeArrowheads="1"/>
          </p:cNvSpPr>
          <p:nvPr/>
        </p:nvSpPr>
        <p:spPr bwMode="auto">
          <a:xfrm>
            <a:off x="2583180" y="3569913"/>
            <a:ext cx="447558" cy="246221"/>
          </a:xfrm>
          <a:prstGeom prst="rect">
            <a:avLst/>
          </a:prstGeom>
          <a:noFill/>
          <a:ln w="9525">
            <a:noFill/>
            <a:miter lim="800000"/>
            <a:headEnd/>
            <a:tailEnd/>
          </a:ln>
        </p:spPr>
        <p:txBody>
          <a:bodyPr wrap="none">
            <a:spAutoFit/>
          </a:bodyPr>
          <a:lstStyle/>
          <a:p>
            <a:r>
              <a:rPr lang="en-US" sz="1000" dirty="0">
                <a:solidFill>
                  <a:srgbClr val="FFFF00"/>
                </a:solidFill>
              </a:rPr>
              <a:t>2200</a:t>
            </a:r>
          </a:p>
        </p:txBody>
      </p:sp>
      <p:sp>
        <p:nvSpPr>
          <p:cNvPr id="88" name="TextBox 64"/>
          <p:cNvSpPr txBox="1">
            <a:spLocks noChangeArrowheads="1"/>
          </p:cNvSpPr>
          <p:nvPr/>
        </p:nvSpPr>
        <p:spPr bwMode="auto">
          <a:xfrm>
            <a:off x="2583180" y="1780340"/>
            <a:ext cx="447558" cy="246221"/>
          </a:xfrm>
          <a:prstGeom prst="rect">
            <a:avLst/>
          </a:prstGeom>
          <a:noFill/>
          <a:ln w="9525">
            <a:noFill/>
            <a:miter lim="800000"/>
            <a:headEnd/>
            <a:tailEnd/>
          </a:ln>
        </p:spPr>
        <p:txBody>
          <a:bodyPr wrap="none">
            <a:spAutoFit/>
          </a:bodyPr>
          <a:lstStyle/>
          <a:p>
            <a:r>
              <a:rPr lang="en-US" sz="1000" dirty="0">
                <a:solidFill>
                  <a:srgbClr val="FFFF00"/>
                </a:solidFill>
              </a:rPr>
              <a:t>1900</a:t>
            </a:r>
          </a:p>
        </p:txBody>
      </p:sp>
      <p:sp>
        <p:nvSpPr>
          <p:cNvPr id="89" name="TextBox 65"/>
          <p:cNvSpPr txBox="1">
            <a:spLocks noChangeArrowheads="1"/>
          </p:cNvSpPr>
          <p:nvPr/>
        </p:nvSpPr>
        <p:spPr bwMode="auto">
          <a:xfrm>
            <a:off x="2583180" y="2366018"/>
            <a:ext cx="447558" cy="246221"/>
          </a:xfrm>
          <a:prstGeom prst="rect">
            <a:avLst/>
          </a:prstGeom>
          <a:noFill/>
          <a:ln w="9525">
            <a:noFill/>
            <a:miter lim="800000"/>
            <a:headEnd/>
            <a:tailEnd/>
          </a:ln>
        </p:spPr>
        <p:txBody>
          <a:bodyPr wrap="none">
            <a:spAutoFit/>
          </a:bodyPr>
          <a:lstStyle/>
          <a:p>
            <a:r>
              <a:rPr lang="en-US" sz="1000" dirty="0">
                <a:solidFill>
                  <a:srgbClr val="FFFF00"/>
                </a:solidFill>
              </a:rPr>
              <a:t>2000</a:t>
            </a:r>
          </a:p>
        </p:txBody>
      </p:sp>
      <p:sp>
        <p:nvSpPr>
          <p:cNvPr id="90" name="TextBox 67"/>
          <p:cNvSpPr txBox="1">
            <a:spLocks noChangeArrowheads="1"/>
          </p:cNvSpPr>
          <p:nvPr/>
        </p:nvSpPr>
        <p:spPr bwMode="auto">
          <a:xfrm rot="16200000">
            <a:off x="2067213" y="3297053"/>
            <a:ext cx="931922" cy="292388"/>
          </a:xfrm>
          <a:prstGeom prst="rect">
            <a:avLst/>
          </a:prstGeom>
          <a:noFill/>
          <a:ln w="9525">
            <a:noFill/>
            <a:miter lim="800000"/>
            <a:headEnd/>
            <a:tailEnd/>
          </a:ln>
        </p:spPr>
        <p:txBody>
          <a:bodyPr wrap="none">
            <a:spAutoFit/>
          </a:bodyPr>
          <a:lstStyle/>
          <a:p>
            <a:r>
              <a:rPr lang="en-US" sz="1300" dirty="0">
                <a:solidFill>
                  <a:srgbClr val="FFFF00"/>
                </a:solidFill>
                <a:latin typeface="Arial" charset="0"/>
              </a:rPr>
              <a:t>Time (ms)</a:t>
            </a:r>
          </a:p>
        </p:txBody>
      </p:sp>
      <p:sp>
        <p:nvSpPr>
          <p:cNvPr id="91" name="TextBox 68"/>
          <p:cNvSpPr txBox="1">
            <a:spLocks noChangeArrowheads="1"/>
          </p:cNvSpPr>
          <p:nvPr/>
        </p:nvSpPr>
        <p:spPr bwMode="auto">
          <a:xfrm>
            <a:off x="2583180" y="4729649"/>
            <a:ext cx="447558" cy="246221"/>
          </a:xfrm>
          <a:prstGeom prst="rect">
            <a:avLst/>
          </a:prstGeom>
          <a:noFill/>
          <a:ln w="9525">
            <a:noFill/>
            <a:miter lim="800000"/>
            <a:headEnd/>
            <a:tailEnd/>
          </a:ln>
        </p:spPr>
        <p:txBody>
          <a:bodyPr wrap="none">
            <a:spAutoFit/>
          </a:bodyPr>
          <a:lstStyle/>
          <a:p>
            <a:r>
              <a:rPr lang="en-US" sz="1000" dirty="0">
                <a:solidFill>
                  <a:srgbClr val="FFFF00"/>
                </a:solidFill>
              </a:rPr>
              <a:t>2400</a:t>
            </a:r>
          </a:p>
        </p:txBody>
      </p:sp>
      <p:sp>
        <p:nvSpPr>
          <p:cNvPr id="95" name="Rectangle 94"/>
          <p:cNvSpPr/>
          <p:nvPr/>
        </p:nvSpPr>
        <p:spPr bwMode="auto">
          <a:xfrm>
            <a:off x="6275295" y="1900517"/>
            <a:ext cx="161364"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96" name="Rectangle 95"/>
          <p:cNvSpPr/>
          <p:nvPr/>
        </p:nvSpPr>
        <p:spPr bwMode="auto">
          <a:xfrm>
            <a:off x="4616825" y="1900517"/>
            <a:ext cx="107576"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97" name="Rectangle 96"/>
          <p:cNvSpPr/>
          <p:nvPr/>
        </p:nvSpPr>
        <p:spPr bwMode="auto">
          <a:xfrm>
            <a:off x="7942730" y="1900517"/>
            <a:ext cx="143435"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98" name="Rectangle 97"/>
          <p:cNvSpPr/>
          <p:nvPr/>
        </p:nvSpPr>
        <p:spPr bwMode="auto">
          <a:xfrm>
            <a:off x="2976283" y="1900517"/>
            <a:ext cx="80682"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99" name="Rectangle 98"/>
          <p:cNvSpPr/>
          <p:nvPr/>
        </p:nvSpPr>
        <p:spPr bwMode="auto">
          <a:xfrm>
            <a:off x="9628095" y="1900517"/>
            <a:ext cx="98612" cy="2980944"/>
          </a:xfrm>
          <a:prstGeom prst="rect">
            <a:avLst/>
          </a:prstGeom>
          <a:solidFill>
            <a:srgbClr val="FFFFFF"/>
          </a:solidFill>
          <a:ln w="9525" cap="flat" cmpd="sng" algn="ctr">
            <a:solidFill>
              <a:schemeClr val="bg1">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400" b="1" dirty="0">
              <a:latin typeface="Arial" charset="0"/>
            </a:endParaRPr>
          </a:p>
        </p:txBody>
      </p:sp>
      <p:sp>
        <p:nvSpPr>
          <p:cNvPr id="92" name="Text Box 2"/>
          <p:cNvSpPr txBox="1">
            <a:spLocks noChangeArrowheads="1"/>
          </p:cNvSpPr>
          <p:nvPr/>
        </p:nvSpPr>
        <p:spPr bwMode="auto">
          <a:xfrm>
            <a:off x="9282431" y="6397624"/>
            <a:ext cx="2848857" cy="400110"/>
          </a:xfrm>
          <a:prstGeom prst="rect">
            <a:avLst/>
          </a:prstGeom>
          <a:noFill/>
          <a:ln w="9525">
            <a:noFill/>
            <a:miter lim="800000"/>
            <a:headEnd/>
            <a:tailEnd/>
          </a:ln>
          <a:effectLst/>
        </p:spPr>
        <p:txBody>
          <a:bodyPr wrap="none">
            <a:spAutoFit/>
          </a:bodyPr>
          <a:lstStyle/>
          <a:p>
            <a:pPr algn="r">
              <a:spcBef>
                <a:spcPct val="0"/>
              </a:spcBef>
            </a:pPr>
            <a:r>
              <a:rPr lang="en-US" sz="2000" dirty="0">
                <a:solidFill>
                  <a:schemeClr val="bg2"/>
                </a:solidFill>
                <a:latin typeface="Arial" pitchFamily="34" charset="0"/>
              </a:rPr>
              <a:t>(Romero-Pelaez, 2012)</a:t>
            </a:r>
          </a:p>
        </p:txBody>
      </p:sp>
      <p:sp>
        <p:nvSpPr>
          <p:cNvPr id="93" name="Title 1"/>
          <p:cNvSpPr>
            <a:spLocks noGrp="1"/>
          </p:cNvSpPr>
          <p:nvPr>
            <p:ph type="title"/>
          </p:nvPr>
        </p:nvSpPr>
        <p:spPr bwMode="auto">
          <a:xfrm>
            <a:off x="-1066" y="0"/>
            <a:ext cx="7772400" cy="522514"/>
          </a:xfrm>
          <a:noFill/>
          <a:ln>
            <a:miter lim="800000"/>
            <a:headEnd/>
            <a:tailEnd/>
          </a:ln>
        </p:spPr>
        <p:txBody>
          <a:bodyPr vert="horz" wrap="square" lIns="91440" tIns="45720" rIns="91440" bIns="45720" numCol="1" rtlCol="0" anchor="ctr" anchorCtr="0" compatLnSpc="1">
            <a:prstTxWarp prst="textNoShape">
              <a:avLst/>
            </a:prstTxWarp>
            <a:noAutofit/>
          </a:bodyPr>
          <a:lstStyle/>
          <a:p>
            <a:r>
              <a:rPr lang="en-US" dirty="0"/>
              <a:t>Prestack data conditioning</a:t>
            </a:r>
          </a:p>
        </p:txBody>
      </p:sp>
      <p:sp>
        <p:nvSpPr>
          <p:cNvPr id="2" name="Slide Number Placeholder 1">
            <a:extLst>
              <a:ext uri="{FF2B5EF4-FFF2-40B4-BE49-F238E27FC236}">
                <a16:creationId xmlns:a16="http://schemas.microsoft.com/office/drawing/2014/main" id="{A66EF09C-C146-FF0D-8E4C-CD75726A674E}"/>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52</a:t>
            </a:fld>
            <a:endParaRPr lang="en-US" dirty="0">
              <a:solidFill>
                <a:schemeClr val="tx1"/>
              </a:solidFill>
            </a:endParaRPr>
          </a:p>
        </p:txBody>
      </p:sp>
    </p:spTree>
    <p:extLst>
      <p:ext uri="{BB962C8B-B14F-4D97-AF65-F5344CB8AC3E}">
        <p14:creationId xmlns:p14="http://schemas.microsoft.com/office/powerpoint/2010/main" val="2420839582"/>
      </p:ext>
    </p:extLst>
  </p:cSld>
  <p:clrMapOvr>
    <a:masterClrMapping/>
  </p:clrMapOvr>
  <mc:AlternateContent xmlns:mc="http://schemas.openxmlformats.org/markup-compatibility/2006" xmlns:p14="http://schemas.microsoft.com/office/powerpoint/2010/main">
    <mc:Choice Requires="p14">
      <p:transition spd="slow" p14:dur="2000" advTm="14670"/>
    </mc:Choice>
    <mc:Fallback xmlns="">
      <p:transition spd="slow" advTm="1467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23946"/>
            <a:ext cx="7772400" cy="506143"/>
          </a:xfrm>
        </p:spPr>
        <p:txBody>
          <a:bodyPr/>
          <a:lstStyle/>
          <a:p>
            <a:pPr>
              <a:buNone/>
            </a:pPr>
            <a:r>
              <a:rPr lang="en-US" dirty="0"/>
              <a:t>Angle gathers after prestack-SOF</a:t>
            </a:r>
          </a:p>
        </p:txBody>
      </p:sp>
      <p:sp>
        <p:nvSpPr>
          <p:cNvPr id="6" name="TextBox 5"/>
          <p:cNvSpPr txBox="1"/>
          <p:nvPr/>
        </p:nvSpPr>
        <p:spPr>
          <a:xfrm>
            <a:off x="2779682" y="1536348"/>
            <a:ext cx="447558" cy="246221"/>
          </a:xfrm>
          <a:prstGeom prst="rect">
            <a:avLst/>
          </a:prstGeom>
          <a:noFill/>
        </p:spPr>
        <p:txBody>
          <a:bodyPr wrap="none" rtlCol="0">
            <a:spAutoFit/>
          </a:bodyPr>
          <a:lstStyle/>
          <a:p>
            <a:r>
              <a:rPr lang="en-US" sz="1000" dirty="0">
                <a:solidFill>
                  <a:srgbClr val="FFFF00"/>
                </a:solidFill>
              </a:rPr>
              <a:t>1800</a:t>
            </a:r>
          </a:p>
        </p:txBody>
      </p:sp>
      <p:sp>
        <p:nvSpPr>
          <p:cNvPr id="11" name="TextBox 17"/>
          <p:cNvSpPr txBox="1"/>
          <p:nvPr/>
        </p:nvSpPr>
        <p:spPr>
          <a:xfrm rot="16200000">
            <a:off x="2273588" y="2507322"/>
            <a:ext cx="861133" cy="292388"/>
          </a:xfrm>
          <a:prstGeom prst="rect">
            <a:avLst/>
          </a:prstGeom>
          <a:noFill/>
        </p:spPr>
        <p:txBody>
          <a:bodyPr wrap="none" rtlCol="0">
            <a:spAutoFit/>
          </a:bodyPr>
          <a:lstStyle/>
          <a:p>
            <a:r>
              <a:rPr lang="en-US" sz="1300" dirty="0">
                <a:solidFill>
                  <a:srgbClr val="FFFF00"/>
                </a:solidFill>
                <a:cs typeface="Arial" pitchFamily="34" charset="0"/>
              </a:rPr>
              <a:t>Time (ms)</a:t>
            </a:r>
          </a:p>
        </p:txBody>
      </p:sp>
      <p:sp>
        <p:nvSpPr>
          <p:cNvPr id="12" name="TextBox 11"/>
          <p:cNvSpPr txBox="1"/>
          <p:nvPr/>
        </p:nvSpPr>
        <p:spPr>
          <a:xfrm>
            <a:off x="2779682" y="2633826"/>
            <a:ext cx="447558" cy="246221"/>
          </a:xfrm>
          <a:prstGeom prst="rect">
            <a:avLst/>
          </a:prstGeom>
          <a:noFill/>
        </p:spPr>
        <p:txBody>
          <a:bodyPr wrap="none" rtlCol="0">
            <a:spAutoFit/>
          </a:bodyPr>
          <a:lstStyle/>
          <a:p>
            <a:r>
              <a:rPr lang="en-US" sz="1000" dirty="0">
                <a:solidFill>
                  <a:srgbClr val="FFFF00"/>
                </a:solidFill>
              </a:rPr>
              <a:t>2100</a:t>
            </a:r>
          </a:p>
        </p:txBody>
      </p:sp>
      <p:sp>
        <p:nvSpPr>
          <p:cNvPr id="13" name="TextBox 12"/>
          <p:cNvSpPr txBox="1"/>
          <p:nvPr/>
        </p:nvSpPr>
        <p:spPr>
          <a:xfrm>
            <a:off x="2779682" y="3381169"/>
            <a:ext cx="447558" cy="246221"/>
          </a:xfrm>
          <a:prstGeom prst="rect">
            <a:avLst/>
          </a:prstGeom>
          <a:noFill/>
        </p:spPr>
        <p:txBody>
          <a:bodyPr wrap="none" rtlCol="0">
            <a:spAutoFit/>
          </a:bodyPr>
          <a:lstStyle/>
          <a:p>
            <a:r>
              <a:rPr lang="en-US" sz="1000" dirty="0">
                <a:solidFill>
                  <a:srgbClr val="FFFF00"/>
                </a:solidFill>
              </a:rPr>
              <a:t>2300</a:t>
            </a:r>
          </a:p>
        </p:txBody>
      </p:sp>
      <p:sp>
        <p:nvSpPr>
          <p:cNvPr id="14" name="TextBox 13"/>
          <p:cNvSpPr txBox="1"/>
          <p:nvPr/>
        </p:nvSpPr>
        <p:spPr>
          <a:xfrm>
            <a:off x="2779682" y="3010282"/>
            <a:ext cx="447558" cy="246221"/>
          </a:xfrm>
          <a:prstGeom prst="rect">
            <a:avLst/>
          </a:prstGeom>
          <a:noFill/>
        </p:spPr>
        <p:txBody>
          <a:bodyPr wrap="none" rtlCol="0">
            <a:spAutoFit/>
          </a:bodyPr>
          <a:lstStyle/>
          <a:p>
            <a:r>
              <a:rPr lang="en-US" sz="1000" dirty="0">
                <a:solidFill>
                  <a:srgbClr val="FFFF00"/>
                </a:solidFill>
              </a:rPr>
              <a:t>2200</a:t>
            </a:r>
          </a:p>
        </p:txBody>
      </p:sp>
      <p:sp>
        <p:nvSpPr>
          <p:cNvPr id="15" name="TextBox 15"/>
          <p:cNvSpPr txBox="1"/>
          <p:nvPr/>
        </p:nvSpPr>
        <p:spPr>
          <a:xfrm>
            <a:off x="2779682" y="1914005"/>
            <a:ext cx="447558" cy="246221"/>
          </a:xfrm>
          <a:prstGeom prst="rect">
            <a:avLst/>
          </a:prstGeom>
          <a:noFill/>
        </p:spPr>
        <p:txBody>
          <a:bodyPr wrap="none" rtlCol="0">
            <a:spAutoFit/>
          </a:bodyPr>
          <a:lstStyle/>
          <a:p>
            <a:r>
              <a:rPr lang="en-US" sz="1000" dirty="0">
                <a:solidFill>
                  <a:srgbClr val="FFFF00"/>
                </a:solidFill>
              </a:rPr>
              <a:t>1900</a:t>
            </a:r>
          </a:p>
        </p:txBody>
      </p:sp>
      <p:sp>
        <p:nvSpPr>
          <p:cNvPr id="16" name="TextBox 16"/>
          <p:cNvSpPr txBox="1"/>
          <p:nvPr/>
        </p:nvSpPr>
        <p:spPr>
          <a:xfrm>
            <a:off x="2779682" y="2264882"/>
            <a:ext cx="447558" cy="246221"/>
          </a:xfrm>
          <a:prstGeom prst="rect">
            <a:avLst/>
          </a:prstGeom>
          <a:noFill/>
        </p:spPr>
        <p:txBody>
          <a:bodyPr wrap="none" rtlCol="0">
            <a:spAutoFit/>
          </a:bodyPr>
          <a:lstStyle/>
          <a:p>
            <a:r>
              <a:rPr lang="en-US" sz="1000" dirty="0">
                <a:solidFill>
                  <a:srgbClr val="FFFF00"/>
                </a:solidFill>
              </a:rPr>
              <a:t>2000</a:t>
            </a:r>
          </a:p>
        </p:txBody>
      </p:sp>
      <p:sp>
        <p:nvSpPr>
          <p:cNvPr id="17" name="TextBox 18"/>
          <p:cNvSpPr txBox="1"/>
          <p:nvPr/>
        </p:nvSpPr>
        <p:spPr>
          <a:xfrm>
            <a:off x="2779682" y="3744546"/>
            <a:ext cx="447558" cy="246221"/>
          </a:xfrm>
          <a:prstGeom prst="rect">
            <a:avLst/>
          </a:prstGeom>
          <a:noFill/>
        </p:spPr>
        <p:txBody>
          <a:bodyPr wrap="none" rtlCol="0">
            <a:spAutoFit/>
          </a:bodyPr>
          <a:lstStyle/>
          <a:p>
            <a:r>
              <a:rPr lang="en-US" sz="1000" dirty="0">
                <a:solidFill>
                  <a:srgbClr val="FFFF00"/>
                </a:solidFill>
              </a:rPr>
              <a:t>2400</a:t>
            </a:r>
          </a:p>
        </p:txBody>
      </p:sp>
      <p:sp>
        <p:nvSpPr>
          <p:cNvPr id="18" name="TextBox 25"/>
          <p:cNvSpPr txBox="1"/>
          <p:nvPr/>
        </p:nvSpPr>
        <p:spPr>
          <a:xfrm>
            <a:off x="2779682" y="4098100"/>
            <a:ext cx="447558" cy="246221"/>
          </a:xfrm>
          <a:prstGeom prst="rect">
            <a:avLst/>
          </a:prstGeom>
          <a:noFill/>
        </p:spPr>
        <p:txBody>
          <a:bodyPr wrap="none" rtlCol="0">
            <a:spAutoFit/>
          </a:bodyPr>
          <a:lstStyle/>
          <a:p>
            <a:r>
              <a:rPr lang="en-US" sz="1000" dirty="0">
                <a:solidFill>
                  <a:srgbClr val="FFFF00"/>
                </a:solidFill>
              </a:rPr>
              <a:t>2500</a:t>
            </a:r>
          </a:p>
        </p:txBody>
      </p:sp>
      <p:sp>
        <p:nvSpPr>
          <p:cNvPr id="19" name="TextBox 26"/>
          <p:cNvSpPr txBox="1"/>
          <p:nvPr/>
        </p:nvSpPr>
        <p:spPr>
          <a:xfrm>
            <a:off x="2779682" y="4471295"/>
            <a:ext cx="447558" cy="246221"/>
          </a:xfrm>
          <a:prstGeom prst="rect">
            <a:avLst/>
          </a:prstGeom>
          <a:noFill/>
        </p:spPr>
        <p:txBody>
          <a:bodyPr wrap="none" rtlCol="0">
            <a:spAutoFit/>
          </a:bodyPr>
          <a:lstStyle/>
          <a:p>
            <a:r>
              <a:rPr lang="en-US" sz="1000" dirty="0">
                <a:solidFill>
                  <a:srgbClr val="FFFF00"/>
                </a:solidFill>
              </a:rPr>
              <a:t>2600</a:t>
            </a:r>
          </a:p>
        </p:txBody>
      </p:sp>
      <p:sp>
        <p:nvSpPr>
          <p:cNvPr id="20" name="Right Arrow 31"/>
          <p:cNvSpPr/>
          <p:nvPr/>
        </p:nvSpPr>
        <p:spPr>
          <a:xfrm rot="19905722" flipH="1">
            <a:off x="5881500" y="2664051"/>
            <a:ext cx="268113" cy="190464"/>
          </a:xfrm>
          <a:prstGeom prst="rightArrow">
            <a:avLst/>
          </a:prstGeom>
          <a:solidFill>
            <a:srgbClr val="FF0000"/>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34"/>
          <p:cNvSpPr/>
          <p:nvPr/>
        </p:nvSpPr>
        <p:spPr>
          <a:xfrm rot="790179">
            <a:off x="3468383" y="2249760"/>
            <a:ext cx="1424039" cy="410638"/>
          </a:xfrm>
          <a:prstGeom prst="rightArrow">
            <a:avLst/>
          </a:prstGeom>
          <a:solidFill>
            <a:srgbClr val="FFFF00"/>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rPr>
              <a:t>Main unconformity</a:t>
            </a:r>
          </a:p>
        </p:txBody>
      </p:sp>
      <p:pic>
        <p:nvPicPr>
          <p:cNvPr id="79" name="Picture 4"/>
          <p:cNvPicPr>
            <a:picLocks noChangeAspect="1" noChangeArrowheads="1"/>
          </p:cNvPicPr>
          <p:nvPr/>
        </p:nvPicPr>
        <p:blipFill>
          <a:blip r:embed="rId3" cstate="print"/>
          <a:srcRect l="44009" t="16898" r="41367" b="80559"/>
          <a:stretch>
            <a:fillRect/>
          </a:stretch>
        </p:blipFill>
        <p:spPr bwMode="auto">
          <a:xfrm>
            <a:off x="5862919" y="1500094"/>
            <a:ext cx="1355319" cy="156305"/>
          </a:xfrm>
          <a:prstGeom prst="rect">
            <a:avLst/>
          </a:prstGeom>
          <a:noFill/>
          <a:ln w="9525">
            <a:noFill/>
            <a:miter lim="800000"/>
            <a:headEnd/>
            <a:tailEnd/>
          </a:ln>
        </p:spPr>
      </p:pic>
      <p:pic>
        <p:nvPicPr>
          <p:cNvPr id="80" name="Picture 4"/>
          <p:cNvPicPr>
            <a:picLocks noChangeAspect="1" noChangeArrowheads="1"/>
          </p:cNvPicPr>
          <p:nvPr/>
        </p:nvPicPr>
        <p:blipFill>
          <a:blip r:embed="rId3" cstate="print"/>
          <a:srcRect l="44009" t="16898" r="41367" b="80559"/>
          <a:stretch>
            <a:fillRect/>
          </a:stretch>
        </p:blipFill>
        <p:spPr bwMode="auto">
          <a:xfrm>
            <a:off x="7208418" y="1500094"/>
            <a:ext cx="1355319" cy="156305"/>
          </a:xfrm>
          <a:prstGeom prst="rect">
            <a:avLst/>
          </a:prstGeom>
          <a:noFill/>
          <a:ln w="9525">
            <a:noFill/>
            <a:miter lim="800000"/>
            <a:headEnd/>
            <a:tailEnd/>
          </a:ln>
        </p:spPr>
      </p:pic>
      <p:pic>
        <p:nvPicPr>
          <p:cNvPr id="81" name="Picture 4"/>
          <p:cNvPicPr>
            <a:picLocks noChangeAspect="1" noChangeArrowheads="1"/>
          </p:cNvPicPr>
          <p:nvPr/>
        </p:nvPicPr>
        <p:blipFill>
          <a:blip r:embed="rId3" cstate="print"/>
          <a:srcRect l="44199" t="16933" r="41367" b="80559"/>
          <a:stretch>
            <a:fillRect/>
          </a:stretch>
        </p:blipFill>
        <p:spPr bwMode="auto">
          <a:xfrm>
            <a:off x="3195511" y="1502230"/>
            <a:ext cx="1337669" cy="154169"/>
          </a:xfrm>
          <a:prstGeom prst="rect">
            <a:avLst/>
          </a:prstGeom>
          <a:noFill/>
          <a:ln w="9525">
            <a:noFill/>
            <a:miter lim="800000"/>
            <a:headEnd/>
            <a:tailEnd/>
          </a:ln>
        </p:spPr>
      </p:pic>
      <p:pic>
        <p:nvPicPr>
          <p:cNvPr id="82" name="Picture 4"/>
          <p:cNvPicPr>
            <a:picLocks noChangeAspect="1" noChangeArrowheads="1"/>
          </p:cNvPicPr>
          <p:nvPr/>
        </p:nvPicPr>
        <p:blipFill>
          <a:blip r:embed="rId3" cstate="print"/>
          <a:srcRect l="44009" t="17532" r="41367" b="80559"/>
          <a:stretch>
            <a:fillRect/>
          </a:stretch>
        </p:blipFill>
        <p:spPr bwMode="auto">
          <a:xfrm>
            <a:off x="4517422" y="1539170"/>
            <a:ext cx="1355319" cy="117229"/>
          </a:xfrm>
          <a:prstGeom prst="rect">
            <a:avLst/>
          </a:prstGeom>
          <a:noFill/>
          <a:ln w="9525">
            <a:noFill/>
            <a:miter lim="800000"/>
            <a:headEnd/>
            <a:tailEnd/>
          </a:ln>
        </p:spPr>
      </p:pic>
      <p:pic>
        <p:nvPicPr>
          <p:cNvPr id="83" name="Picture 4"/>
          <p:cNvPicPr>
            <a:picLocks noChangeAspect="1" noChangeArrowheads="1"/>
          </p:cNvPicPr>
          <p:nvPr/>
        </p:nvPicPr>
        <p:blipFill>
          <a:blip r:embed="rId3" cstate="print"/>
          <a:srcRect l="44009" t="16898" r="41367" b="80559"/>
          <a:stretch>
            <a:fillRect/>
          </a:stretch>
        </p:blipFill>
        <p:spPr bwMode="auto">
          <a:xfrm>
            <a:off x="4508945" y="1500094"/>
            <a:ext cx="1355319" cy="156305"/>
          </a:xfrm>
          <a:prstGeom prst="rect">
            <a:avLst/>
          </a:prstGeom>
          <a:noFill/>
          <a:ln w="9525">
            <a:noFill/>
            <a:miter lim="800000"/>
            <a:headEnd/>
            <a:tailEnd/>
          </a:ln>
        </p:spPr>
      </p:pic>
      <p:sp>
        <p:nvSpPr>
          <p:cNvPr id="84" name="TextBox 98"/>
          <p:cNvSpPr txBox="1">
            <a:spLocks noChangeArrowheads="1"/>
          </p:cNvSpPr>
          <p:nvPr/>
        </p:nvSpPr>
        <p:spPr bwMode="auto">
          <a:xfrm>
            <a:off x="5642893" y="1434148"/>
            <a:ext cx="287258" cy="215444"/>
          </a:xfrm>
          <a:prstGeom prst="rect">
            <a:avLst/>
          </a:prstGeom>
          <a:noFill/>
          <a:ln w="9525">
            <a:noFill/>
            <a:miter lim="800000"/>
            <a:headEnd/>
            <a:tailEnd/>
          </a:ln>
        </p:spPr>
        <p:txBody>
          <a:bodyPr wrap="none">
            <a:spAutoFit/>
          </a:bodyPr>
          <a:lstStyle/>
          <a:p>
            <a:r>
              <a:rPr lang="en-US" sz="800" dirty="0"/>
              <a:t>40</a:t>
            </a:r>
          </a:p>
        </p:txBody>
      </p:sp>
      <p:sp>
        <p:nvSpPr>
          <p:cNvPr id="85" name="TextBox 99"/>
          <p:cNvSpPr txBox="1">
            <a:spLocks noChangeArrowheads="1"/>
          </p:cNvSpPr>
          <p:nvPr/>
        </p:nvSpPr>
        <p:spPr bwMode="auto">
          <a:xfrm>
            <a:off x="4454531" y="1434148"/>
            <a:ext cx="242374" cy="215444"/>
          </a:xfrm>
          <a:prstGeom prst="rect">
            <a:avLst/>
          </a:prstGeom>
          <a:noFill/>
          <a:ln w="9525">
            <a:noFill/>
            <a:miter lim="800000"/>
            <a:headEnd/>
            <a:tailEnd/>
          </a:ln>
        </p:spPr>
        <p:txBody>
          <a:bodyPr wrap="none">
            <a:spAutoFit/>
          </a:bodyPr>
          <a:lstStyle/>
          <a:p>
            <a:r>
              <a:rPr lang="en-US" sz="800" dirty="0"/>
              <a:t>0</a:t>
            </a:r>
          </a:p>
        </p:txBody>
      </p:sp>
      <p:sp>
        <p:nvSpPr>
          <p:cNvPr id="86" name="TextBox 100"/>
          <p:cNvSpPr txBox="1">
            <a:spLocks noChangeArrowheads="1"/>
          </p:cNvSpPr>
          <p:nvPr/>
        </p:nvSpPr>
        <p:spPr bwMode="auto">
          <a:xfrm>
            <a:off x="4571337" y="1434148"/>
            <a:ext cx="242374" cy="215444"/>
          </a:xfrm>
          <a:prstGeom prst="rect">
            <a:avLst/>
          </a:prstGeom>
          <a:noFill/>
          <a:ln w="9525">
            <a:noFill/>
            <a:miter lim="800000"/>
            <a:headEnd/>
            <a:tailEnd/>
          </a:ln>
        </p:spPr>
        <p:txBody>
          <a:bodyPr wrap="none">
            <a:spAutoFit/>
          </a:bodyPr>
          <a:lstStyle/>
          <a:p>
            <a:r>
              <a:rPr lang="en-US" sz="800" dirty="0"/>
              <a:t>4</a:t>
            </a:r>
          </a:p>
        </p:txBody>
      </p:sp>
      <p:sp>
        <p:nvSpPr>
          <p:cNvPr id="87" name="TextBox 101"/>
          <p:cNvSpPr txBox="1">
            <a:spLocks noChangeArrowheads="1"/>
          </p:cNvSpPr>
          <p:nvPr/>
        </p:nvSpPr>
        <p:spPr bwMode="auto">
          <a:xfrm>
            <a:off x="5296329" y="1434148"/>
            <a:ext cx="311227" cy="215444"/>
          </a:xfrm>
          <a:prstGeom prst="rect">
            <a:avLst/>
          </a:prstGeom>
          <a:noFill/>
          <a:ln w="9525">
            <a:noFill/>
            <a:miter lim="800000"/>
            <a:headEnd/>
            <a:tailEnd/>
          </a:ln>
        </p:spPr>
        <p:txBody>
          <a:bodyPr>
            <a:spAutoFit/>
          </a:bodyPr>
          <a:lstStyle/>
          <a:p>
            <a:r>
              <a:rPr lang="en-US" sz="800" dirty="0"/>
              <a:t>28</a:t>
            </a:r>
          </a:p>
        </p:txBody>
      </p:sp>
      <p:sp>
        <p:nvSpPr>
          <p:cNvPr id="88" name="TextBox 102"/>
          <p:cNvSpPr txBox="1">
            <a:spLocks noChangeArrowheads="1"/>
          </p:cNvSpPr>
          <p:nvPr/>
        </p:nvSpPr>
        <p:spPr bwMode="auto">
          <a:xfrm>
            <a:off x="4701429" y="1434148"/>
            <a:ext cx="199013" cy="215444"/>
          </a:xfrm>
          <a:prstGeom prst="rect">
            <a:avLst/>
          </a:prstGeom>
          <a:noFill/>
          <a:ln w="9525">
            <a:noFill/>
            <a:miter lim="800000"/>
            <a:headEnd/>
            <a:tailEnd/>
          </a:ln>
        </p:spPr>
        <p:txBody>
          <a:bodyPr>
            <a:spAutoFit/>
          </a:bodyPr>
          <a:lstStyle/>
          <a:p>
            <a:r>
              <a:rPr lang="en-US" sz="800" dirty="0"/>
              <a:t>8</a:t>
            </a:r>
          </a:p>
        </p:txBody>
      </p:sp>
      <p:sp>
        <p:nvSpPr>
          <p:cNvPr id="89" name="TextBox 103"/>
          <p:cNvSpPr txBox="1">
            <a:spLocks noChangeArrowheads="1"/>
          </p:cNvSpPr>
          <p:nvPr/>
        </p:nvSpPr>
        <p:spPr bwMode="auto">
          <a:xfrm>
            <a:off x="5466113" y="1434148"/>
            <a:ext cx="298587" cy="215444"/>
          </a:xfrm>
          <a:prstGeom prst="rect">
            <a:avLst/>
          </a:prstGeom>
          <a:noFill/>
          <a:ln w="9525">
            <a:noFill/>
            <a:miter lim="800000"/>
            <a:headEnd/>
            <a:tailEnd/>
          </a:ln>
        </p:spPr>
        <p:txBody>
          <a:bodyPr>
            <a:spAutoFit/>
          </a:bodyPr>
          <a:lstStyle/>
          <a:p>
            <a:r>
              <a:rPr lang="en-US" sz="800" dirty="0"/>
              <a:t>34</a:t>
            </a:r>
          </a:p>
        </p:txBody>
      </p:sp>
      <p:sp>
        <p:nvSpPr>
          <p:cNvPr id="90" name="TextBox 104"/>
          <p:cNvSpPr txBox="1">
            <a:spLocks noChangeArrowheads="1"/>
          </p:cNvSpPr>
          <p:nvPr/>
        </p:nvSpPr>
        <p:spPr bwMode="auto">
          <a:xfrm>
            <a:off x="4793683" y="1434148"/>
            <a:ext cx="352289" cy="215444"/>
          </a:xfrm>
          <a:prstGeom prst="rect">
            <a:avLst/>
          </a:prstGeom>
          <a:noFill/>
          <a:ln w="9525">
            <a:noFill/>
            <a:miter lim="800000"/>
            <a:headEnd/>
            <a:tailEnd/>
          </a:ln>
        </p:spPr>
        <p:txBody>
          <a:bodyPr>
            <a:spAutoFit/>
          </a:bodyPr>
          <a:lstStyle/>
          <a:p>
            <a:r>
              <a:rPr lang="en-US" sz="800" dirty="0"/>
              <a:t>12</a:t>
            </a:r>
          </a:p>
        </p:txBody>
      </p:sp>
      <p:sp>
        <p:nvSpPr>
          <p:cNvPr id="91" name="TextBox 105"/>
          <p:cNvSpPr txBox="1">
            <a:spLocks noChangeArrowheads="1"/>
          </p:cNvSpPr>
          <p:nvPr/>
        </p:nvSpPr>
        <p:spPr bwMode="auto">
          <a:xfrm>
            <a:off x="5037362" y="1434148"/>
            <a:ext cx="305028" cy="215444"/>
          </a:xfrm>
          <a:prstGeom prst="rect">
            <a:avLst/>
          </a:prstGeom>
          <a:noFill/>
          <a:ln w="9525">
            <a:noFill/>
            <a:miter lim="800000"/>
            <a:headEnd/>
            <a:tailEnd/>
          </a:ln>
        </p:spPr>
        <p:txBody>
          <a:bodyPr>
            <a:spAutoFit/>
          </a:bodyPr>
          <a:lstStyle/>
          <a:p>
            <a:r>
              <a:rPr lang="en-US" sz="800" dirty="0"/>
              <a:t>20</a:t>
            </a:r>
          </a:p>
        </p:txBody>
      </p:sp>
      <p:sp>
        <p:nvSpPr>
          <p:cNvPr id="92" name="TextBox 90"/>
          <p:cNvSpPr txBox="1">
            <a:spLocks noChangeArrowheads="1"/>
          </p:cNvSpPr>
          <p:nvPr/>
        </p:nvSpPr>
        <p:spPr bwMode="auto">
          <a:xfrm>
            <a:off x="6988391" y="1434148"/>
            <a:ext cx="287258" cy="215444"/>
          </a:xfrm>
          <a:prstGeom prst="rect">
            <a:avLst/>
          </a:prstGeom>
          <a:noFill/>
          <a:ln w="9525">
            <a:noFill/>
            <a:miter lim="800000"/>
            <a:headEnd/>
            <a:tailEnd/>
          </a:ln>
        </p:spPr>
        <p:txBody>
          <a:bodyPr wrap="none">
            <a:spAutoFit/>
          </a:bodyPr>
          <a:lstStyle/>
          <a:p>
            <a:r>
              <a:rPr lang="en-US" sz="800" dirty="0"/>
              <a:t>40</a:t>
            </a:r>
          </a:p>
        </p:txBody>
      </p:sp>
      <p:sp>
        <p:nvSpPr>
          <p:cNvPr id="93" name="TextBox 91"/>
          <p:cNvSpPr txBox="1">
            <a:spLocks noChangeArrowheads="1"/>
          </p:cNvSpPr>
          <p:nvPr/>
        </p:nvSpPr>
        <p:spPr bwMode="auto">
          <a:xfrm>
            <a:off x="5800029" y="1434148"/>
            <a:ext cx="242374" cy="215444"/>
          </a:xfrm>
          <a:prstGeom prst="rect">
            <a:avLst/>
          </a:prstGeom>
          <a:noFill/>
          <a:ln w="9525">
            <a:noFill/>
            <a:miter lim="800000"/>
            <a:headEnd/>
            <a:tailEnd/>
          </a:ln>
        </p:spPr>
        <p:txBody>
          <a:bodyPr wrap="none">
            <a:spAutoFit/>
          </a:bodyPr>
          <a:lstStyle/>
          <a:p>
            <a:r>
              <a:rPr lang="en-US" sz="800" dirty="0"/>
              <a:t>0</a:t>
            </a:r>
          </a:p>
        </p:txBody>
      </p:sp>
      <p:sp>
        <p:nvSpPr>
          <p:cNvPr id="94" name="TextBox 92"/>
          <p:cNvSpPr txBox="1">
            <a:spLocks noChangeArrowheads="1"/>
          </p:cNvSpPr>
          <p:nvPr/>
        </p:nvSpPr>
        <p:spPr bwMode="auto">
          <a:xfrm>
            <a:off x="5916835" y="1434148"/>
            <a:ext cx="242374" cy="215444"/>
          </a:xfrm>
          <a:prstGeom prst="rect">
            <a:avLst/>
          </a:prstGeom>
          <a:noFill/>
          <a:ln w="9525">
            <a:noFill/>
            <a:miter lim="800000"/>
            <a:headEnd/>
            <a:tailEnd/>
          </a:ln>
        </p:spPr>
        <p:txBody>
          <a:bodyPr wrap="none">
            <a:spAutoFit/>
          </a:bodyPr>
          <a:lstStyle/>
          <a:p>
            <a:r>
              <a:rPr lang="en-US" sz="800" dirty="0"/>
              <a:t>4</a:t>
            </a:r>
          </a:p>
        </p:txBody>
      </p:sp>
      <p:sp>
        <p:nvSpPr>
          <p:cNvPr id="95" name="TextBox 93"/>
          <p:cNvSpPr txBox="1">
            <a:spLocks noChangeArrowheads="1"/>
          </p:cNvSpPr>
          <p:nvPr/>
        </p:nvSpPr>
        <p:spPr bwMode="auto">
          <a:xfrm>
            <a:off x="6641827" y="1434148"/>
            <a:ext cx="311227" cy="215444"/>
          </a:xfrm>
          <a:prstGeom prst="rect">
            <a:avLst/>
          </a:prstGeom>
          <a:noFill/>
          <a:ln w="9525">
            <a:noFill/>
            <a:miter lim="800000"/>
            <a:headEnd/>
            <a:tailEnd/>
          </a:ln>
        </p:spPr>
        <p:txBody>
          <a:bodyPr>
            <a:spAutoFit/>
          </a:bodyPr>
          <a:lstStyle/>
          <a:p>
            <a:r>
              <a:rPr lang="en-US" sz="800" dirty="0"/>
              <a:t>28</a:t>
            </a:r>
          </a:p>
        </p:txBody>
      </p:sp>
      <p:sp>
        <p:nvSpPr>
          <p:cNvPr id="96" name="TextBox 94"/>
          <p:cNvSpPr txBox="1">
            <a:spLocks noChangeArrowheads="1"/>
          </p:cNvSpPr>
          <p:nvPr/>
        </p:nvSpPr>
        <p:spPr bwMode="auto">
          <a:xfrm>
            <a:off x="6046927" y="1434148"/>
            <a:ext cx="199013" cy="215444"/>
          </a:xfrm>
          <a:prstGeom prst="rect">
            <a:avLst/>
          </a:prstGeom>
          <a:noFill/>
          <a:ln w="9525">
            <a:noFill/>
            <a:miter lim="800000"/>
            <a:headEnd/>
            <a:tailEnd/>
          </a:ln>
        </p:spPr>
        <p:txBody>
          <a:bodyPr>
            <a:spAutoFit/>
          </a:bodyPr>
          <a:lstStyle/>
          <a:p>
            <a:r>
              <a:rPr lang="en-US" sz="800" dirty="0"/>
              <a:t>8</a:t>
            </a:r>
          </a:p>
        </p:txBody>
      </p:sp>
      <p:sp>
        <p:nvSpPr>
          <p:cNvPr id="97" name="TextBox 95"/>
          <p:cNvSpPr txBox="1">
            <a:spLocks noChangeArrowheads="1"/>
          </p:cNvSpPr>
          <p:nvPr/>
        </p:nvSpPr>
        <p:spPr bwMode="auto">
          <a:xfrm>
            <a:off x="6811611" y="1434148"/>
            <a:ext cx="298587" cy="215444"/>
          </a:xfrm>
          <a:prstGeom prst="rect">
            <a:avLst/>
          </a:prstGeom>
          <a:noFill/>
          <a:ln w="9525">
            <a:noFill/>
            <a:miter lim="800000"/>
            <a:headEnd/>
            <a:tailEnd/>
          </a:ln>
        </p:spPr>
        <p:txBody>
          <a:bodyPr>
            <a:spAutoFit/>
          </a:bodyPr>
          <a:lstStyle/>
          <a:p>
            <a:r>
              <a:rPr lang="en-US" sz="800" dirty="0"/>
              <a:t>34</a:t>
            </a:r>
          </a:p>
        </p:txBody>
      </p:sp>
      <p:sp>
        <p:nvSpPr>
          <p:cNvPr id="98" name="TextBox 96"/>
          <p:cNvSpPr txBox="1">
            <a:spLocks noChangeArrowheads="1"/>
          </p:cNvSpPr>
          <p:nvPr/>
        </p:nvSpPr>
        <p:spPr bwMode="auto">
          <a:xfrm>
            <a:off x="6139181" y="1434148"/>
            <a:ext cx="352289" cy="215444"/>
          </a:xfrm>
          <a:prstGeom prst="rect">
            <a:avLst/>
          </a:prstGeom>
          <a:noFill/>
          <a:ln w="9525">
            <a:noFill/>
            <a:miter lim="800000"/>
            <a:headEnd/>
            <a:tailEnd/>
          </a:ln>
        </p:spPr>
        <p:txBody>
          <a:bodyPr>
            <a:spAutoFit/>
          </a:bodyPr>
          <a:lstStyle/>
          <a:p>
            <a:r>
              <a:rPr lang="en-US" sz="800" dirty="0"/>
              <a:t>12</a:t>
            </a:r>
          </a:p>
        </p:txBody>
      </p:sp>
      <p:sp>
        <p:nvSpPr>
          <p:cNvPr id="99" name="TextBox 97"/>
          <p:cNvSpPr txBox="1">
            <a:spLocks noChangeArrowheads="1"/>
          </p:cNvSpPr>
          <p:nvPr/>
        </p:nvSpPr>
        <p:spPr bwMode="auto">
          <a:xfrm>
            <a:off x="6382860" y="1434148"/>
            <a:ext cx="305028" cy="215444"/>
          </a:xfrm>
          <a:prstGeom prst="rect">
            <a:avLst/>
          </a:prstGeom>
          <a:noFill/>
          <a:ln w="9525">
            <a:noFill/>
            <a:miter lim="800000"/>
            <a:headEnd/>
            <a:tailEnd/>
          </a:ln>
        </p:spPr>
        <p:txBody>
          <a:bodyPr>
            <a:spAutoFit/>
          </a:bodyPr>
          <a:lstStyle/>
          <a:p>
            <a:r>
              <a:rPr lang="en-US" sz="800" dirty="0"/>
              <a:t>20</a:t>
            </a:r>
          </a:p>
        </p:txBody>
      </p:sp>
      <p:sp>
        <p:nvSpPr>
          <p:cNvPr id="100" name="TextBox 82"/>
          <p:cNvSpPr txBox="1">
            <a:spLocks noChangeArrowheads="1"/>
          </p:cNvSpPr>
          <p:nvPr/>
        </p:nvSpPr>
        <p:spPr bwMode="auto">
          <a:xfrm>
            <a:off x="8333888" y="1434148"/>
            <a:ext cx="287258" cy="215444"/>
          </a:xfrm>
          <a:prstGeom prst="rect">
            <a:avLst/>
          </a:prstGeom>
          <a:noFill/>
          <a:ln w="9525">
            <a:noFill/>
            <a:miter lim="800000"/>
            <a:headEnd/>
            <a:tailEnd/>
          </a:ln>
        </p:spPr>
        <p:txBody>
          <a:bodyPr wrap="none">
            <a:spAutoFit/>
          </a:bodyPr>
          <a:lstStyle/>
          <a:p>
            <a:r>
              <a:rPr lang="en-US" sz="800" dirty="0"/>
              <a:t>40</a:t>
            </a:r>
          </a:p>
        </p:txBody>
      </p:sp>
      <p:sp>
        <p:nvSpPr>
          <p:cNvPr id="101" name="TextBox 83"/>
          <p:cNvSpPr txBox="1">
            <a:spLocks noChangeArrowheads="1"/>
          </p:cNvSpPr>
          <p:nvPr/>
        </p:nvSpPr>
        <p:spPr bwMode="auto">
          <a:xfrm>
            <a:off x="7145526" y="1434148"/>
            <a:ext cx="242374" cy="215444"/>
          </a:xfrm>
          <a:prstGeom prst="rect">
            <a:avLst/>
          </a:prstGeom>
          <a:noFill/>
          <a:ln w="9525">
            <a:noFill/>
            <a:miter lim="800000"/>
            <a:headEnd/>
            <a:tailEnd/>
          </a:ln>
        </p:spPr>
        <p:txBody>
          <a:bodyPr wrap="none">
            <a:spAutoFit/>
          </a:bodyPr>
          <a:lstStyle/>
          <a:p>
            <a:r>
              <a:rPr lang="en-US" sz="800" dirty="0"/>
              <a:t>0</a:t>
            </a:r>
          </a:p>
        </p:txBody>
      </p:sp>
      <p:sp>
        <p:nvSpPr>
          <p:cNvPr id="102" name="TextBox 84"/>
          <p:cNvSpPr txBox="1">
            <a:spLocks noChangeArrowheads="1"/>
          </p:cNvSpPr>
          <p:nvPr/>
        </p:nvSpPr>
        <p:spPr bwMode="auto">
          <a:xfrm>
            <a:off x="7262332" y="1434148"/>
            <a:ext cx="242374" cy="215444"/>
          </a:xfrm>
          <a:prstGeom prst="rect">
            <a:avLst/>
          </a:prstGeom>
          <a:noFill/>
          <a:ln w="9525">
            <a:noFill/>
            <a:miter lim="800000"/>
            <a:headEnd/>
            <a:tailEnd/>
          </a:ln>
        </p:spPr>
        <p:txBody>
          <a:bodyPr wrap="none">
            <a:spAutoFit/>
          </a:bodyPr>
          <a:lstStyle/>
          <a:p>
            <a:r>
              <a:rPr lang="en-US" sz="800" dirty="0"/>
              <a:t>4</a:t>
            </a:r>
          </a:p>
        </p:txBody>
      </p:sp>
      <p:sp>
        <p:nvSpPr>
          <p:cNvPr id="103" name="TextBox 85"/>
          <p:cNvSpPr txBox="1">
            <a:spLocks noChangeArrowheads="1"/>
          </p:cNvSpPr>
          <p:nvPr/>
        </p:nvSpPr>
        <p:spPr bwMode="auto">
          <a:xfrm>
            <a:off x="7987324" y="1434148"/>
            <a:ext cx="311227" cy="215444"/>
          </a:xfrm>
          <a:prstGeom prst="rect">
            <a:avLst/>
          </a:prstGeom>
          <a:noFill/>
          <a:ln w="9525">
            <a:noFill/>
            <a:miter lim="800000"/>
            <a:headEnd/>
            <a:tailEnd/>
          </a:ln>
        </p:spPr>
        <p:txBody>
          <a:bodyPr>
            <a:spAutoFit/>
          </a:bodyPr>
          <a:lstStyle/>
          <a:p>
            <a:r>
              <a:rPr lang="en-US" sz="800" dirty="0"/>
              <a:t>28</a:t>
            </a:r>
          </a:p>
        </p:txBody>
      </p:sp>
      <p:sp>
        <p:nvSpPr>
          <p:cNvPr id="104" name="TextBox 86"/>
          <p:cNvSpPr txBox="1">
            <a:spLocks noChangeArrowheads="1"/>
          </p:cNvSpPr>
          <p:nvPr/>
        </p:nvSpPr>
        <p:spPr bwMode="auto">
          <a:xfrm>
            <a:off x="7392424" y="1434148"/>
            <a:ext cx="199013" cy="215444"/>
          </a:xfrm>
          <a:prstGeom prst="rect">
            <a:avLst/>
          </a:prstGeom>
          <a:noFill/>
          <a:ln w="9525">
            <a:noFill/>
            <a:miter lim="800000"/>
            <a:headEnd/>
            <a:tailEnd/>
          </a:ln>
        </p:spPr>
        <p:txBody>
          <a:bodyPr>
            <a:spAutoFit/>
          </a:bodyPr>
          <a:lstStyle/>
          <a:p>
            <a:r>
              <a:rPr lang="en-US" sz="800" dirty="0"/>
              <a:t>8</a:t>
            </a:r>
          </a:p>
        </p:txBody>
      </p:sp>
      <p:sp>
        <p:nvSpPr>
          <p:cNvPr id="105" name="TextBox 87"/>
          <p:cNvSpPr txBox="1">
            <a:spLocks noChangeArrowheads="1"/>
          </p:cNvSpPr>
          <p:nvPr/>
        </p:nvSpPr>
        <p:spPr bwMode="auto">
          <a:xfrm>
            <a:off x="8157108" y="1434148"/>
            <a:ext cx="298587" cy="215444"/>
          </a:xfrm>
          <a:prstGeom prst="rect">
            <a:avLst/>
          </a:prstGeom>
          <a:noFill/>
          <a:ln w="9525">
            <a:noFill/>
            <a:miter lim="800000"/>
            <a:headEnd/>
            <a:tailEnd/>
          </a:ln>
        </p:spPr>
        <p:txBody>
          <a:bodyPr>
            <a:spAutoFit/>
          </a:bodyPr>
          <a:lstStyle/>
          <a:p>
            <a:r>
              <a:rPr lang="en-US" sz="800" dirty="0"/>
              <a:t>34</a:t>
            </a:r>
          </a:p>
        </p:txBody>
      </p:sp>
      <p:sp>
        <p:nvSpPr>
          <p:cNvPr id="106" name="TextBox 88"/>
          <p:cNvSpPr txBox="1">
            <a:spLocks noChangeArrowheads="1"/>
          </p:cNvSpPr>
          <p:nvPr/>
        </p:nvSpPr>
        <p:spPr bwMode="auto">
          <a:xfrm>
            <a:off x="7484678" y="1434148"/>
            <a:ext cx="352289" cy="215444"/>
          </a:xfrm>
          <a:prstGeom prst="rect">
            <a:avLst/>
          </a:prstGeom>
          <a:noFill/>
          <a:ln w="9525">
            <a:noFill/>
            <a:miter lim="800000"/>
            <a:headEnd/>
            <a:tailEnd/>
          </a:ln>
        </p:spPr>
        <p:txBody>
          <a:bodyPr>
            <a:spAutoFit/>
          </a:bodyPr>
          <a:lstStyle/>
          <a:p>
            <a:r>
              <a:rPr lang="en-US" sz="800" dirty="0"/>
              <a:t>12</a:t>
            </a:r>
          </a:p>
        </p:txBody>
      </p:sp>
      <p:sp>
        <p:nvSpPr>
          <p:cNvPr id="107" name="TextBox 89"/>
          <p:cNvSpPr txBox="1">
            <a:spLocks noChangeArrowheads="1"/>
          </p:cNvSpPr>
          <p:nvPr/>
        </p:nvSpPr>
        <p:spPr bwMode="auto">
          <a:xfrm>
            <a:off x="7728357" y="1434148"/>
            <a:ext cx="305028" cy="215444"/>
          </a:xfrm>
          <a:prstGeom prst="rect">
            <a:avLst/>
          </a:prstGeom>
          <a:noFill/>
          <a:ln w="9525">
            <a:noFill/>
            <a:miter lim="800000"/>
            <a:headEnd/>
            <a:tailEnd/>
          </a:ln>
        </p:spPr>
        <p:txBody>
          <a:bodyPr>
            <a:spAutoFit/>
          </a:bodyPr>
          <a:lstStyle/>
          <a:p>
            <a:r>
              <a:rPr lang="en-US" sz="800" dirty="0"/>
              <a:t>20</a:t>
            </a:r>
          </a:p>
        </p:txBody>
      </p:sp>
      <p:sp>
        <p:nvSpPr>
          <p:cNvPr id="108" name="TextBox 66"/>
          <p:cNvSpPr txBox="1">
            <a:spLocks noChangeArrowheads="1"/>
          </p:cNvSpPr>
          <p:nvPr/>
        </p:nvSpPr>
        <p:spPr bwMode="auto">
          <a:xfrm>
            <a:off x="4297397" y="1434148"/>
            <a:ext cx="287258" cy="215444"/>
          </a:xfrm>
          <a:prstGeom prst="rect">
            <a:avLst/>
          </a:prstGeom>
          <a:noFill/>
          <a:ln w="9525">
            <a:noFill/>
            <a:miter lim="800000"/>
            <a:headEnd/>
            <a:tailEnd/>
          </a:ln>
        </p:spPr>
        <p:txBody>
          <a:bodyPr wrap="none">
            <a:spAutoFit/>
          </a:bodyPr>
          <a:lstStyle/>
          <a:p>
            <a:r>
              <a:rPr lang="en-US" sz="800" dirty="0"/>
              <a:t>40</a:t>
            </a:r>
          </a:p>
        </p:txBody>
      </p:sp>
      <p:sp>
        <p:nvSpPr>
          <p:cNvPr id="109" name="TextBox 67"/>
          <p:cNvSpPr txBox="1">
            <a:spLocks noChangeArrowheads="1"/>
          </p:cNvSpPr>
          <p:nvPr/>
        </p:nvSpPr>
        <p:spPr bwMode="auto">
          <a:xfrm>
            <a:off x="3109035" y="1434148"/>
            <a:ext cx="242374" cy="215444"/>
          </a:xfrm>
          <a:prstGeom prst="rect">
            <a:avLst/>
          </a:prstGeom>
          <a:noFill/>
          <a:ln w="9525">
            <a:noFill/>
            <a:miter lim="800000"/>
            <a:headEnd/>
            <a:tailEnd/>
          </a:ln>
        </p:spPr>
        <p:txBody>
          <a:bodyPr wrap="none">
            <a:spAutoFit/>
          </a:bodyPr>
          <a:lstStyle/>
          <a:p>
            <a:r>
              <a:rPr lang="en-US" sz="800" dirty="0"/>
              <a:t>0</a:t>
            </a:r>
          </a:p>
        </p:txBody>
      </p:sp>
      <p:sp>
        <p:nvSpPr>
          <p:cNvPr id="110" name="TextBox 68"/>
          <p:cNvSpPr txBox="1">
            <a:spLocks noChangeArrowheads="1"/>
          </p:cNvSpPr>
          <p:nvPr/>
        </p:nvSpPr>
        <p:spPr bwMode="auto">
          <a:xfrm>
            <a:off x="3225841" y="1434148"/>
            <a:ext cx="242374" cy="215444"/>
          </a:xfrm>
          <a:prstGeom prst="rect">
            <a:avLst/>
          </a:prstGeom>
          <a:noFill/>
          <a:ln w="9525">
            <a:noFill/>
            <a:miter lim="800000"/>
            <a:headEnd/>
            <a:tailEnd/>
          </a:ln>
        </p:spPr>
        <p:txBody>
          <a:bodyPr wrap="none">
            <a:spAutoFit/>
          </a:bodyPr>
          <a:lstStyle/>
          <a:p>
            <a:r>
              <a:rPr lang="en-US" sz="800" dirty="0"/>
              <a:t>4</a:t>
            </a:r>
          </a:p>
        </p:txBody>
      </p:sp>
      <p:sp>
        <p:nvSpPr>
          <p:cNvPr id="111" name="TextBox 69"/>
          <p:cNvSpPr txBox="1">
            <a:spLocks noChangeArrowheads="1"/>
          </p:cNvSpPr>
          <p:nvPr/>
        </p:nvSpPr>
        <p:spPr bwMode="auto">
          <a:xfrm>
            <a:off x="3950833" y="1434148"/>
            <a:ext cx="311227" cy="215444"/>
          </a:xfrm>
          <a:prstGeom prst="rect">
            <a:avLst/>
          </a:prstGeom>
          <a:noFill/>
          <a:ln w="9525">
            <a:noFill/>
            <a:miter lim="800000"/>
            <a:headEnd/>
            <a:tailEnd/>
          </a:ln>
        </p:spPr>
        <p:txBody>
          <a:bodyPr>
            <a:spAutoFit/>
          </a:bodyPr>
          <a:lstStyle/>
          <a:p>
            <a:r>
              <a:rPr lang="en-US" sz="800" dirty="0"/>
              <a:t>28</a:t>
            </a:r>
          </a:p>
        </p:txBody>
      </p:sp>
      <p:sp>
        <p:nvSpPr>
          <p:cNvPr id="112" name="TextBox 70"/>
          <p:cNvSpPr txBox="1">
            <a:spLocks noChangeArrowheads="1"/>
          </p:cNvSpPr>
          <p:nvPr/>
        </p:nvSpPr>
        <p:spPr bwMode="auto">
          <a:xfrm>
            <a:off x="3355933" y="1434148"/>
            <a:ext cx="199013" cy="215444"/>
          </a:xfrm>
          <a:prstGeom prst="rect">
            <a:avLst/>
          </a:prstGeom>
          <a:noFill/>
          <a:ln w="9525">
            <a:noFill/>
            <a:miter lim="800000"/>
            <a:headEnd/>
            <a:tailEnd/>
          </a:ln>
        </p:spPr>
        <p:txBody>
          <a:bodyPr>
            <a:spAutoFit/>
          </a:bodyPr>
          <a:lstStyle/>
          <a:p>
            <a:r>
              <a:rPr lang="en-US" sz="800" dirty="0"/>
              <a:t>8</a:t>
            </a:r>
          </a:p>
        </p:txBody>
      </p:sp>
      <p:sp>
        <p:nvSpPr>
          <p:cNvPr id="113" name="TextBox 71"/>
          <p:cNvSpPr txBox="1">
            <a:spLocks noChangeArrowheads="1"/>
          </p:cNvSpPr>
          <p:nvPr/>
        </p:nvSpPr>
        <p:spPr bwMode="auto">
          <a:xfrm>
            <a:off x="4120617" y="1434148"/>
            <a:ext cx="298587" cy="215444"/>
          </a:xfrm>
          <a:prstGeom prst="rect">
            <a:avLst/>
          </a:prstGeom>
          <a:noFill/>
          <a:ln w="9525">
            <a:noFill/>
            <a:miter lim="800000"/>
            <a:headEnd/>
            <a:tailEnd/>
          </a:ln>
        </p:spPr>
        <p:txBody>
          <a:bodyPr>
            <a:spAutoFit/>
          </a:bodyPr>
          <a:lstStyle/>
          <a:p>
            <a:r>
              <a:rPr lang="en-US" sz="800" dirty="0"/>
              <a:t>34</a:t>
            </a:r>
          </a:p>
        </p:txBody>
      </p:sp>
      <p:sp>
        <p:nvSpPr>
          <p:cNvPr id="114" name="TextBox 72"/>
          <p:cNvSpPr txBox="1">
            <a:spLocks noChangeArrowheads="1"/>
          </p:cNvSpPr>
          <p:nvPr/>
        </p:nvSpPr>
        <p:spPr bwMode="auto">
          <a:xfrm>
            <a:off x="3448187" y="1434148"/>
            <a:ext cx="352289" cy="215444"/>
          </a:xfrm>
          <a:prstGeom prst="rect">
            <a:avLst/>
          </a:prstGeom>
          <a:noFill/>
          <a:ln w="9525">
            <a:noFill/>
            <a:miter lim="800000"/>
            <a:headEnd/>
            <a:tailEnd/>
          </a:ln>
        </p:spPr>
        <p:txBody>
          <a:bodyPr>
            <a:spAutoFit/>
          </a:bodyPr>
          <a:lstStyle/>
          <a:p>
            <a:r>
              <a:rPr lang="en-US" sz="800" dirty="0"/>
              <a:t>12</a:t>
            </a:r>
          </a:p>
        </p:txBody>
      </p:sp>
      <p:sp>
        <p:nvSpPr>
          <p:cNvPr id="115" name="TextBox 60"/>
          <p:cNvSpPr txBox="1">
            <a:spLocks noChangeArrowheads="1"/>
          </p:cNvSpPr>
          <p:nvPr/>
        </p:nvSpPr>
        <p:spPr bwMode="auto">
          <a:xfrm>
            <a:off x="3691866" y="1434148"/>
            <a:ext cx="305028" cy="215444"/>
          </a:xfrm>
          <a:prstGeom prst="rect">
            <a:avLst/>
          </a:prstGeom>
          <a:noFill/>
          <a:ln w="9525">
            <a:noFill/>
            <a:miter lim="800000"/>
            <a:headEnd/>
            <a:tailEnd/>
          </a:ln>
        </p:spPr>
        <p:txBody>
          <a:bodyPr>
            <a:spAutoFit/>
          </a:bodyPr>
          <a:lstStyle/>
          <a:p>
            <a:r>
              <a:rPr lang="en-US" sz="800" dirty="0"/>
              <a:t>20</a:t>
            </a:r>
          </a:p>
        </p:txBody>
      </p:sp>
      <p:sp>
        <p:nvSpPr>
          <p:cNvPr id="116" name="TextBox 113"/>
          <p:cNvSpPr txBox="1">
            <a:spLocks noChangeArrowheads="1"/>
          </p:cNvSpPr>
          <p:nvPr/>
        </p:nvSpPr>
        <p:spPr bwMode="auto">
          <a:xfrm>
            <a:off x="5635066" y="1266219"/>
            <a:ext cx="609462" cy="276999"/>
          </a:xfrm>
          <a:prstGeom prst="rect">
            <a:avLst/>
          </a:prstGeom>
          <a:noFill/>
          <a:ln w="9525">
            <a:noFill/>
            <a:miter lim="800000"/>
            <a:headEnd/>
            <a:tailEnd/>
          </a:ln>
        </p:spPr>
        <p:txBody>
          <a:bodyPr wrap="none">
            <a:spAutoFit/>
          </a:bodyPr>
          <a:lstStyle/>
          <a:p>
            <a:r>
              <a:rPr lang="en-US" sz="1200" dirty="0">
                <a:solidFill>
                  <a:srgbClr val="FFFF00"/>
                </a:solidFill>
              </a:rPr>
              <a:t>Angle  </a:t>
            </a:r>
          </a:p>
        </p:txBody>
      </p:sp>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39" t="16260" r="6678" b="38804"/>
          <a:stretch/>
        </p:blipFill>
        <p:spPr bwMode="auto">
          <a:xfrm>
            <a:off x="3198928" y="1637615"/>
            <a:ext cx="5385069" cy="332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Right Arrow 34"/>
          <p:cNvSpPr/>
          <p:nvPr/>
        </p:nvSpPr>
        <p:spPr>
          <a:xfrm rot="790179">
            <a:off x="3471673" y="2249424"/>
            <a:ext cx="1424039" cy="410638"/>
          </a:xfrm>
          <a:prstGeom prst="rightArrow">
            <a:avLst/>
          </a:prstGeom>
          <a:solidFill>
            <a:srgbClr val="FFFF00"/>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rPr>
              <a:t>Main unconformity</a:t>
            </a:r>
          </a:p>
        </p:txBody>
      </p:sp>
      <p:sp>
        <p:nvSpPr>
          <p:cNvPr id="117" name="Text Box 2"/>
          <p:cNvSpPr txBox="1">
            <a:spLocks noChangeArrowheads="1"/>
          </p:cNvSpPr>
          <p:nvPr/>
        </p:nvSpPr>
        <p:spPr bwMode="auto">
          <a:xfrm>
            <a:off x="9595520" y="6313457"/>
            <a:ext cx="2549737" cy="400110"/>
          </a:xfrm>
          <a:prstGeom prst="rect">
            <a:avLst/>
          </a:prstGeom>
          <a:noFill/>
          <a:ln w="9525">
            <a:noFill/>
            <a:miter lim="800000"/>
            <a:headEnd/>
            <a:tailEnd/>
          </a:ln>
          <a:effectLst/>
        </p:spPr>
        <p:txBody>
          <a:bodyPr wrap="none">
            <a:spAutoFit/>
          </a:bodyPr>
          <a:lstStyle/>
          <a:p>
            <a:pPr algn="r">
              <a:spcBef>
                <a:spcPct val="0"/>
              </a:spcBef>
            </a:pPr>
            <a:r>
              <a:rPr lang="en-US" sz="2000" dirty="0">
                <a:solidFill>
                  <a:schemeClr val="bg2"/>
                </a:solidFill>
              </a:rPr>
              <a:t>(Romero-Pelaez, 2012)</a:t>
            </a:r>
          </a:p>
        </p:txBody>
      </p:sp>
      <p:sp>
        <p:nvSpPr>
          <p:cNvPr id="118" name="Title 1"/>
          <p:cNvSpPr txBox="1">
            <a:spLocks/>
          </p:cNvSpPr>
          <p:nvPr/>
        </p:nvSpPr>
        <p:spPr bwMode="auto">
          <a:xfrm>
            <a:off x="46744" y="15694"/>
            <a:ext cx="7772400" cy="522514"/>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a:lstStyle>
          <a:p>
            <a:pPr algn="l"/>
            <a:r>
              <a:rPr lang="en-US" dirty="0">
                <a:latin typeface="+mn-lt"/>
              </a:rPr>
              <a:t>Prestack data conditioning</a:t>
            </a:r>
          </a:p>
        </p:txBody>
      </p:sp>
      <p:grpSp>
        <p:nvGrpSpPr>
          <p:cNvPr id="119" name="Group 118"/>
          <p:cNvGrpSpPr/>
          <p:nvPr/>
        </p:nvGrpSpPr>
        <p:grpSpPr>
          <a:xfrm>
            <a:off x="2569255" y="5122862"/>
            <a:ext cx="1806481" cy="1735138"/>
            <a:chOff x="798513" y="6858000"/>
            <a:chExt cx="1806481" cy="1735138"/>
          </a:xfrm>
        </p:grpSpPr>
        <p:pic>
          <p:nvPicPr>
            <p:cNvPr id="121" name="Picture 2"/>
            <p:cNvPicPr>
              <a:picLocks noChangeAspect="1" noChangeArrowheads="1"/>
            </p:cNvPicPr>
            <p:nvPr/>
          </p:nvPicPr>
          <p:blipFill>
            <a:blip r:embed="rId5" cstate="print"/>
            <a:srcRect l="18602" t="10651" r="18581" b="13493"/>
            <a:stretch>
              <a:fillRect/>
            </a:stretch>
          </p:blipFill>
          <p:spPr bwMode="auto">
            <a:xfrm>
              <a:off x="798513" y="6858000"/>
              <a:ext cx="1768475" cy="1735138"/>
            </a:xfrm>
            <a:prstGeom prst="rect">
              <a:avLst/>
            </a:prstGeom>
            <a:noFill/>
            <a:ln w="9525">
              <a:noFill/>
              <a:miter lim="800000"/>
              <a:headEnd/>
              <a:tailEnd/>
            </a:ln>
          </p:spPr>
        </p:pic>
        <p:cxnSp>
          <p:nvCxnSpPr>
            <p:cNvPr id="122" name="Straight Connector 121"/>
            <p:cNvCxnSpPr/>
            <p:nvPr/>
          </p:nvCxnSpPr>
          <p:spPr>
            <a:xfrm>
              <a:off x="1250950" y="8172450"/>
              <a:ext cx="257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Box 163"/>
            <p:cNvSpPr txBox="1">
              <a:spLocks noChangeArrowheads="1"/>
            </p:cNvSpPr>
            <p:nvPr/>
          </p:nvSpPr>
          <p:spPr bwMode="auto">
            <a:xfrm>
              <a:off x="1250950" y="8191500"/>
              <a:ext cx="369012" cy="215444"/>
            </a:xfrm>
            <a:prstGeom prst="rect">
              <a:avLst/>
            </a:prstGeom>
            <a:noFill/>
            <a:ln w="9525">
              <a:noFill/>
              <a:miter lim="800000"/>
              <a:headEnd/>
              <a:tailEnd/>
            </a:ln>
          </p:spPr>
          <p:txBody>
            <a:bodyPr wrap="none">
              <a:spAutoFit/>
            </a:bodyPr>
            <a:lstStyle/>
            <a:p>
              <a:r>
                <a:rPr lang="en-US" sz="800" b="1" dirty="0"/>
                <a:t>2km</a:t>
              </a:r>
            </a:p>
          </p:txBody>
        </p:sp>
        <p:cxnSp>
          <p:nvCxnSpPr>
            <p:cNvPr id="124" name="Straight Connector 123"/>
            <p:cNvCxnSpPr/>
            <p:nvPr/>
          </p:nvCxnSpPr>
          <p:spPr>
            <a:xfrm flipV="1">
              <a:off x="1508125" y="7621588"/>
              <a:ext cx="25400" cy="142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Down Arrow 124"/>
            <p:cNvSpPr/>
            <p:nvPr/>
          </p:nvSpPr>
          <p:spPr>
            <a:xfrm>
              <a:off x="1423988" y="7191375"/>
              <a:ext cx="201612" cy="381000"/>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6" name="Down Arrow 125"/>
            <p:cNvSpPr/>
            <p:nvPr/>
          </p:nvSpPr>
          <p:spPr>
            <a:xfrm rot="10800000">
              <a:off x="2376488" y="8248650"/>
              <a:ext cx="182562" cy="1825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7" name="TextBox 160"/>
            <p:cNvSpPr txBox="1">
              <a:spLocks noChangeArrowheads="1"/>
            </p:cNvSpPr>
            <p:nvPr/>
          </p:nvSpPr>
          <p:spPr bwMode="auto">
            <a:xfrm>
              <a:off x="2319338" y="7994650"/>
              <a:ext cx="285656" cy="276999"/>
            </a:xfrm>
            <a:prstGeom prst="rect">
              <a:avLst/>
            </a:prstGeom>
            <a:noFill/>
            <a:ln w="9525">
              <a:noFill/>
              <a:miter lim="800000"/>
              <a:headEnd/>
              <a:tailEnd/>
            </a:ln>
          </p:spPr>
          <p:txBody>
            <a:bodyPr wrap="none">
              <a:spAutoFit/>
            </a:bodyPr>
            <a:lstStyle/>
            <a:p>
              <a:r>
                <a:rPr lang="en-US" sz="1200" b="1" dirty="0">
                  <a:cs typeface="Aharoni" pitchFamily="2" charset="-79"/>
                </a:rPr>
                <a:t>N</a:t>
              </a:r>
            </a:p>
          </p:txBody>
        </p:sp>
      </p:grpSp>
      <p:sp>
        <p:nvSpPr>
          <p:cNvPr id="2" name="Slide Number Placeholder 1">
            <a:extLst>
              <a:ext uri="{FF2B5EF4-FFF2-40B4-BE49-F238E27FC236}">
                <a16:creationId xmlns:a16="http://schemas.microsoft.com/office/drawing/2014/main" id="{B173E842-D399-447A-5451-15768B86C748}"/>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53</a:t>
            </a:fld>
            <a:endParaRPr lang="en-US" dirty="0">
              <a:solidFill>
                <a:schemeClr val="tx1"/>
              </a:solidFill>
            </a:endParaRPr>
          </a:p>
        </p:txBody>
      </p:sp>
    </p:spTree>
    <p:extLst>
      <p:ext uri="{BB962C8B-B14F-4D97-AF65-F5344CB8AC3E}">
        <p14:creationId xmlns:p14="http://schemas.microsoft.com/office/powerpoint/2010/main" val="3581018052"/>
      </p:ext>
    </p:extLst>
  </p:cSld>
  <p:clrMapOvr>
    <a:masterClrMapping/>
  </p:clrMapOvr>
  <mc:AlternateContent xmlns:mc="http://schemas.openxmlformats.org/markup-compatibility/2006" xmlns:p14="http://schemas.microsoft.com/office/powerpoint/2010/main">
    <mc:Choice Requires="p14">
      <p:transition spd="slow" p14:dur="2000" advTm="21207"/>
    </mc:Choice>
    <mc:Fallback xmlns="">
      <p:transition spd="slow" advTm="2120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1506" y="779103"/>
            <a:ext cx="7772400" cy="582071"/>
          </a:xfrm>
        </p:spPr>
        <p:txBody>
          <a:bodyPr/>
          <a:lstStyle/>
          <a:p>
            <a:pPr>
              <a:buNone/>
            </a:pPr>
            <a:r>
              <a:rPr lang="en-US" dirty="0"/>
              <a:t>Angle gathers after trim statics</a:t>
            </a:r>
          </a:p>
        </p:txBody>
      </p:sp>
      <p:pic>
        <p:nvPicPr>
          <p:cNvPr id="45" name="Picture 4"/>
          <p:cNvPicPr>
            <a:picLocks noChangeAspect="1" noChangeArrowheads="1"/>
          </p:cNvPicPr>
          <p:nvPr/>
        </p:nvPicPr>
        <p:blipFill>
          <a:blip r:embed="rId3" cstate="print"/>
          <a:srcRect l="44009" t="16898" r="41367" b="80559"/>
          <a:stretch>
            <a:fillRect/>
          </a:stretch>
        </p:blipFill>
        <p:spPr bwMode="auto">
          <a:xfrm>
            <a:off x="5862919" y="1500094"/>
            <a:ext cx="1355319" cy="156305"/>
          </a:xfrm>
          <a:prstGeom prst="rect">
            <a:avLst/>
          </a:prstGeom>
          <a:noFill/>
          <a:ln w="9525">
            <a:noFill/>
            <a:miter lim="800000"/>
            <a:headEnd/>
            <a:tailEnd/>
          </a:ln>
        </p:spPr>
      </p:pic>
      <p:pic>
        <p:nvPicPr>
          <p:cNvPr id="46" name="Picture 4"/>
          <p:cNvPicPr>
            <a:picLocks noChangeAspect="1" noChangeArrowheads="1"/>
          </p:cNvPicPr>
          <p:nvPr/>
        </p:nvPicPr>
        <p:blipFill>
          <a:blip r:embed="rId3" cstate="print"/>
          <a:srcRect l="44009" t="16898" r="41367" b="80559"/>
          <a:stretch>
            <a:fillRect/>
          </a:stretch>
        </p:blipFill>
        <p:spPr bwMode="auto">
          <a:xfrm>
            <a:off x="7208418" y="1500094"/>
            <a:ext cx="1355319" cy="156305"/>
          </a:xfrm>
          <a:prstGeom prst="rect">
            <a:avLst/>
          </a:prstGeom>
          <a:noFill/>
          <a:ln w="9525">
            <a:noFill/>
            <a:miter lim="800000"/>
            <a:headEnd/>
            <a:tailEnd/>
          </a:ln>
        </p:spPr>
      </p:pic>
      <p:pic>
        <p:nvPicPr>
          <p:cNvPr id="47" name="Picture 4"/>
          <p:cNvPicPr>
            <a:picLocks noChangeAspect="1" noChangeArrowheads="1"/>
          </p:cNvPicPr>
          <p:nvPr/>
        </p:nvPicPr>
        <p:blipFill>
          <a:blip r:embed="rId3" cstate="print"/>
          <a:srcRect l="44199" t="16933" r="41367" b="80559"/>
          <a:stretch>
            <a:fillRect/>
          </a:stretch>
        </p:blipFill>
        <p:spPr bwMode="auto">
          <a:xfrm>
            <a:off x="3195511" y="1502230"/>
            <a:ext cx="1337669" cy="154169"/>
          </a:xfrm>
          <a:prstGeom prst="rect">
            <a:avLst/>
          </a:prstGeom>
          <a:noFill/>
          <a:ln w="9525">
            <a:noFill/>
            <a:miter lim="800000"/>
            <a:headEnd/>
            <a:tailEnd/>
          </a:ln>
        </p:spPr>
      </p:pic>
      <p:pic>
        <p:nvPicPr>
          <p:cNvPr id="48" name="Picture 4"/>
          <p:cNvPicPr>
            <a:picLocks noChangeAspect="1" noChangeArrowheads="1"/>
          </p:cNvPicPr>
          <p:nvPr/>
        </p:nvPicPr>
        <p:blipFill>
          <a:blip r:embed="rId3" cstate="print"/>
          <a:srcRect l="44009" t="17532" r="41367" b="80559"/>
          <a:stretch>
            <a:fillRect/>
          </a:stretch>
        </p:blipFill>
        <p:spPr bwMode="auto">
          <a:xfrm>
            <a:off x="4517422" y="1539170"/>
            <a:ext cx="1355319" cy="117229"/>
          </a:xfrm>
          <a:prstGeom prst="rect">
            <a:avLst/>
          </a:prstGeom>
          <a:noFill/>
          <a:ln w="9525">
            <a:noFill/>
            <a:miter lim="800000"/>
            <a:headEnd/>
            <a:tailEnd/>
          </a:ln>
        </p:spPr>
      </p:pic>
      <p:pic>
        <p:nvPicPr>
          <p:cNvPr id="60" name="Picture 4"/>
          <p:cNvPicPr>
            <a:picLocks noChangeAspect="1" noChangeArrowheads="1"/>
          </p:cNvPicPr>
          <p:nvPr/>
        </p:nvPicPr>
        <p:blipFill>
          <a:blip r:embed="rId3" cstate="print"/>
          <a:srcRect l="44009" t="16898" r="41367" b="80559"/>
          <a:stretch>
            <a:fillRect/>
          </a:stretch>
        </p:blipFill>
        <p:spPr bwMode="auto">
          <a:xfrm>
            <a:off x="4508945" y="1500094"/>
            <a:ext cx="1355319" cy="156305"/>
          </a:xfrm>
          <a:prstGeom prst="rect">
            <a:avLst/>
          </a:prstGeom>
          <a:noFill/>
          <a:ln w="9525">
            <a:noFill/>
            <a:miter lim="800000"/>
            <a:headEnd/>
            <a:tailEnd/>
          </a:ln>
        </p:spPr>
      </p:pic>
      <p:sp>
        <p:nvSpPr>
          <p:cNvPr id="37" name="TextBox 98"/>
          <p:cNvSpPr txBox="1">
            <a:spLocks noChangeArrowheads="1"/>
          </p:cNvSpPr>
          <p:nvPr/>
        </p:nvSpPr>
        <p:spPr bwMode="auto">
          <a:xfrm>
            <a:off x="5642893" y="1434148"/>
            <a:ext cx="287258" cy="215444"/>
          </a:xfrm>
          <a:prstGeom prst="rect">
            <a:avLst/>
          </a:prstGeom>
          <a:noFill/>
          <a:ln w="9525">
            <a:noFill/>
            <a:miter lim="800000"/>
            <a:headEnd/>
            <a:tailEnd/>
          </a:ln>
        </p:spPr>
        <p:txBody>
          <a:bodyPr wrap="none">
            <a:spAutoFit/>
          </a:bodyPr>
          <a:lstStyle/>
          <a:p>
            <a:r>
              <a:rPr lang="en-US" sz="800" dirty="0"/>
              <a:t>40</a:t>
            </a:r>
          </a:p>
        </p:txBody>
      </p:sp>
      <p:sp>
        <p:nvSpPr>
          <p:cNvPr id="38" name="TextBox 99"/>
          <p:cNvSpPr txBox="1">
            <a:spLocks noChangeArrowheads="1"/>
          </p:cNvSpPr>
          <p:nvPr/>
        </p:nvSpPr>
        <p:spPr bwMode="auto">
          <a:xfrm>
            <a:off x="4454531" y="1434148"/>
            <a:ext cx="242374" cy="215444"/>
          </a:xfrm>
          <a:prstGeom prst="rect">
            <a:avLst/>
          </a:prstGeom>
          <a:noFill/>
          <a:ln w="9525">
            <a:noFill/>
            <a:miter lim="800000"/>
            <a:headEnd/>
            <a:tailEnd/>
          </a:ln>
        </p:spPr>
        <p:txBody>
          <a:bodyPr wrap="none">
            <a:spAutoFit/>
          </a:bodyPr>
          <a:lstStyle/>
          <a:p>
            <a:r>
              <a:rPr lang="en-US" sz="800" dirty="0"/>
              <a:t>0</a:t>
            </a:r>
          </a:p>
        </p:txBody>
      </p:sp>
      <p:sp>
        <p:nvSpPr>
          <p:cNvPr id="39" name="TextBox 100"/>
          <p:cNvSpPr txBox="1">
            <a:spLocks noChangeArrowheads="1"/>
          </p:cNvSpPr>
          <p:nvPr/>
        </p:nvSpPr>
        <p:spPr bwMode="auto">
          <a:xfrm>
            <a:off x="4571337" y="1434148"/>
            <a:ext cx="242374" cy="215444"/>
          </a:xfrm>
          <a:prstGeom prst="rect">
            <a:avLst/>
          </a:prstGeom>
          <a:noFill/>
          <a:ln w="9525">
            <a:noFill/>
            <a:miter lim="800000"/>
            <a:headEnd/>
            <a:tailEnd/>
          </a:ln>
        </p:spPr>
        <p:txBody>
          <a:bodyPr wrap="none">
            <a:spAutoFit/>
          </a:bodyPr>
          <a:lstStyle/>
          <a:p>
            <a:r>
              <a:rPr lang="en-US" sz="800" dirty="0"/>
              <a:t>4</a:t>
            </a:r>
          </a:p>
        </p:txBody>
      </p:sp>
      <p:sp>
        <p:nvSpPr>
          <p:cNvPr id="40" name="TextBox 101"/>
          <p:cNvSpPr txBox="1">
            <a:spLocks noChangeArrowheads="1"/>
          </p:cNvSpPr>
          <p:nvPr/>
        </p:nvSpPr>
        <p:spPr bwMode="auto">
          <a:xfrm>
            <a:off x="5296329" y="1434148"/>
            <a:ext cx="311227" cy="215444"/>
          </a:xfrm>
          <a:prstGeom prst="rect">
            <a:avLst/>
          </a:prstGeom>
          <a:noFill/>
          <a:ln w="9525">
            <a:noFill/>
            <a:miter lim="800000"/>
            <a:headEnd/>
            <a:tailEnd/>
          </a:ln>
        </p:spPr>
        <p:txBody>
          <a:bodyPr>
            <a:spAutoFit/>
          </a:bodyPr>
          <a:lstStyle/>
          <a:p>
            <a:r>
              <a:rPr lang="en-US" sz="800" dirty="0"/>
              <a:t>28</a:t>
            </a:r>
          </a:p>
        </p:txBody>
      </p:sp>
      <p:sp>
        <p:nvSpPr>
          <p:cNvPr id="41" name="TextBox 102"/>
          <p:cNvSpPr txBox="1">
            <a:spLocks noChangeArrowheads="1"/>
          </p:cNvSpPr>
          <p:nvPr/>
        </p:nvSpPr>
        <p:spPr bwMode="auto">
          <a:xfrm>
            <a:off x="4701429" y="1434148"/>
            <a:ext cx="199013" cy="215444"/>
          </a:xfrm>
          <a:prstGeom prst="rect">
            <a:avLst/>
          </a:prstGeom>
          <a:noFill/>
          <a:ln w="9525">
            <a:noFill/>
            <a:miter lim="800000"/>
            <a:headEnd/>
            <a:tailEnd/>
          </a:ln>
        </p:spPr>
        <p:txBody>
          <a:bodyPr>
            <a:spAutoFit/>
          </a:bodyPr>
          <a:lstStyle/>
          <a:p>
            <a:r>
              <a:rPr lang="en-US" sz="800" dirty="0"/>
              <a:t>8</a:t>
            </a:r>
          </a:p>
        </p:txBody>
      </p:sp>
      <p:sp>
        <p:nvSpPr>
          <p:cNvPr id="42" name="TextBox 103"/>
          <p:cNvSpPr txBox="1">
            <a:spLocks noChangeArrowheads="1"/>
          </p:cNvSpPr>
          <p:nvPr/>
        </p:nvSpPr>
        <p:spPr bwMode="auto">
          <a:xfrm>
            <a:off x="5466113" y="1434148"/>
            <a:ext cx="298587" cy="215444"/>
          </a:xfrm>
          <a:prstGeom prst="rect">
            <a:avLst/>
          </a:prstGeom>
          <a:noFill/>
          <a:ln w="9525">
            <a:noFill/>
            <a:miter lim="800000"/>
            <a:headEnd/>
            <a:tailEnd/>
          </a:ln>
        </p:spPr>
        <p:txBody>
          <a:bodyPr>
            <a:spAutoFit/>
          </a:bodyPr>
          <a:lstStyle/>
          <a:p>
            <a:r>
              <a:rPr lang="en-US" sz="800" dirty="0"/>
              <a:t>34</a:t>
            </a:r>
          </a:p>
        </p:txBody>
      </p:sp>
      <p:sp>
        <p:nvSpPr>
          <p:cNvPr id="43" name="TextBox 104"/>
          <p:cNvSpPr txBox="1">
            <a:spLocks noChangeArrowheads="1"/>
          </p:cNvSpPr>
          <p:nvPr/>
        </p:nvSpPr>
        <p:spPr bwMode="auto">
          <a:xfrm>
            <a:off x="4793683" y="1434148"/>
            <a:ext cx="352289" cy="215444"/>
          </a:xfrm>
          <a:prstGeom prst="rect">
            <a:avLst/>
          </a:prstGeom>
          <a:noFill/>
          <a:ln w="9525">
            <a:noFill/>
            <a:miter lim="800000"/>
            <a:headEnd/>
            <a:tailEnd/>
          </a:ln>
        </p:spPr>
        <p:txBody>
          <a:bodyPr>
            <a:spAutoFit/>
          </a:bodyPr>
          <a:lstStyle/>
          <a:p>
            <a:r>
              <a:rPr lang="en-US" sz="800" dirty="0"/>
              <a:t>12</a:t>
            </a:r>
          </a:p>
        </p:txBody>
      </p:sp>
      <p:sp>
        <p:nvSpPr>
          <p:cNvPr id="44" name="TextBox 105"/>
          <p:cNvSpPr txBox="1">
            <a:spLocks noChangeArrowheads="1"/>
          </p:cNvSpPr>
          <p:nvPr/>
        </p:nvSpPr>
        <p:spPr bwMode="auto">
          <a:xfrm>
            <a:off x="5037362" y="1434148"/>
            <a:ext cx="305028" cy="215444"/>
          </a:xfrm>
          <a:prstGeom prst="rect">
            <a:avLst/>
          </a:prstGeom>
          <a:noFill/>
          <a:ln w="9525">
            <a:noFill/>
            <a:miter lim="800000"/>
            <a:headEnd/>
            <a:tailEnd/>
          </a:ln>
        </p:spPr>
        <p:txBody>
          <a:bodyPr>
            <a:spAutoFit/>
          </a:bodyPr>
          <a:lstStyle/>
          <a:p>
            <a:r>
              <a:rPr lang="en-US" sz="800" dirty="0"/>
              <a:t>20</a:t>
            </a:r>
          </a:p>
        </p:txBody>
      </p:sp>
      <p:sp>
        <p:nvSpPr>
          <p:cNvPr id="29" name="TextBox 90"/>
          <p:cNvSpPr txBox="1">
            <a:spLocks noChangeArrowheads="1"/>
          </p:cNvSpPr>
          <p:nvPr/>
        </p:nvSpPr>
        <p:spPr bwMode="auto">
          <a:xfrm>
            <a:off x="6988391" y="1434148"/>
            <a:ext cx="287258" cy="215444"/>
          </a:xfrm>
          <a:prstGeom prst="rect">
            <a:avLst/>
          </a:prstGeom>
          <a:noFill/>
          <a:ln w="9525">
            <a:noFill/>
            <a:miter lim="800000"/>
            <a:headEnd/>
            <a:tailEnd/>
          </a:ln>
        </p:spPr>
        <p:txBody>
          <a:bodyPr wrap="none">
            <a:spAutoFit/>
          </a:bodyPr>
          <a:lstStyle/>
          <a:p>
            <a:r>
              <a:rPr lang="en-US" sz="800" dirty="0"/>
              <a:t>40</a:t>
            </a:r>
          </a:p>
        </p:txBody>
      </p:sp>
      <p:sp>
        <p:nvSpPr>
          <p:cNvPr id="30" name="TextBox 91"/>
          <p:cNvSpPr txBox="1">
            <a:spLocks noChangeArrowheads="1"/>
          </p:cNvSpPr>
          <p:nvPr/>
        </p:nvSpPr>
        <p:spPr bwMode="auto">
          <a:xfrm>
            <a:off x="5800029" y="1434148"/>
            <a:ext cx="242374" cy="215444"/>
          </a:xfrm>
          <a:prstGeom prst="rect">
            <a:avLst/>
          </a:prstGeom>
          <a:noFill/>
          <a:ln w="9525">
            <a:noFill/>
            <a:miter lim="800000"/>
            <a:headEnd/>
            <a:tailEnd/>
          </a:ln>
        </p:spPr>
        <p:txBody>
          <a:bodyPr wrap="none">
            <a:spAutoFit/>
          </a:bodyPr>
          <a:lstStyle/>
          <a:p>
            <a:r>
              <a:rPr lang="en-US" sz="800" dirty="0"/>
              <a:t>0</a:t>
            </a:r>
          </a:p>
        </p:txBody>
      </p:sp>
      <p:sp>
        <p:nvSpPr>
          <p:cNvPr id="31" name="TextBox 92"/>
          <p:cNvSpPr txBox="1">
            <a:spLocks noChangeArrowheads="1"/>
          </p:cNvSpPr>
          <p:nvPr/>
        </p:nvSpPr>
        <p:spPr bwMode="auto">
          <a:xfrm>
            <a:off x="5916835" y="1434148"/>
            <a:ext cx="242374" cy="215444"/>
          </a:xfrm>
          <a:prstGeom prst="rect">
            <a:avLst/>
          </a:prstGeom>
          <a:noFill/>
          <a:ln w="9525">
            <a:noFill/>
            <a:miter lim="800000"/>
            <a:headEnd/>
            <a:tailEnd/>
          </a:ln>
        </p:spPr>
        <p:txBody>
          <a:bodyPr wrap="none">
            <a:spAutoFit/>
          </a:bodyPr>
          <a:lstStyle/>
          <a:p>
            <a:r>
              <a:rPr lang="en-US" sz="800" dirty="0"/>
              <a:t>4</a:t>
            </a:r>
          </a:p>
        </p:txBody>
      </p:sp>
      <p:sp>
        <p:nvSpPr>
          <p:cNvPr id="32" name="TextBox 93"/>
          <p:cNvSpPr txBox="1">
            <a:spLocks noChangeArrowheads="1"/>
          </p:cNvSpPr>
          <p:nvPr/>
        </p:nvSpPr>
        <p:spPr bwMode="auto">
          <a:xfrm>
            <a:off x="6641827" y="1434148"/>
            <a:ext cx="311227" cy="215444"/>
          </a:xfrm>
          <a:prstGeom prst="rect">
            <a:avLst/>
          </a:prstGeom>
          <a:noFill/>
          <a:ln w="9525">
            <a:noFill/>
            <a:miter lim="800000"/>
            <a:headEnd/>
            <a:tailEnd/>
          </a:ln>
        </p:spPr>
        <p:txBody>
          <a:bodyPr>
            <a:spAutoFit/>
          </a:bodyPr>
          <a:lstStyle/>
          <a:p>
            <a:r>
              <a:rPr lang="en-US" sz="800" dirty="0"/>
              <a:t>28</a:t>
            </a:r>
          </a:p>
        </p:txBody>
      </p:sp>
      <p:sp>
        <p:nvSpPr>
          <p:cNvPr id="33" name="TextBox 94"/>
          <p:cNvSpPr txBox="1">
            <a:spLocks noChangeArrowheads="1"/>
          </p:cNvSpPr>
          <p:nvPr/>
        </p:nvSpPr>
        <p:spPr bwMode="auto">
          <a:xfrm>
            <a:off x="6046927" y="1434148"/>
            <a:ext cx="199013" cy="215444"/>
          </a:xfrm>
          <a:prstGeom prst="rect">
            <a:avLst/>
          </a:prstGeom>
          <a:noFill/>
          <a:ln w="9525">
            <a:noFill/>
            <a:miter lim="800000"/>
            <a:headEnd/>
            <a:tailEnd/>
          </a:ln>
        </p:spPr>
        <p:txBody>
          <a:bodyPr>
            <a:spAutoFit/>
          </a:bodyPr>
          <a:lstStyle/>
          <a:p>
            <a:r>
              <a:rPr lang="en-US" sz="800" dirty="0"/>
              <a:t>8</a:t>
            </a:r>
          </a:p>
        </p:txBody>
      </p:sp>
      <p:sp>
        <p:nvSpPr>
          <p:cNvPr id="34" name="TextBox 95"/>
          <p:cNvSpPr txBox="1">
            <a:spLocks noChangeArrowheads="1"/>
          </p:cNvSpPr>
          <p:nvPr/>
        </p:nvSpPr>
        <p:spPr bwMode="auto">
          <a:xfrm>
            <a:off x="6811611" y="1434148"/>
            <a:ext cx="298587" cy="215444"/>
          </a:xfrm>
          <a:prstGeom prst="rect">
            <a:avLst/>
          </a:prstGeom>
          <a:noFill/>
          <a:ln w="9525">
            <a:noFill/>
            <a:miter lim="800000"/>
            <a:headEnd/>
            <a:tailEnd/>
          </a:ln>
        </p:spPr>
        <p:txBody>
          <a:bodyPr>
            <a:spAutoFit/>
          </a:bodyPr>
          <a:lstStyle/>
          <a:p>
            <a:r>
              <a:rPr lang="en-US" sz="800" dirty="0"/>
              <a:t>34</a:t>
            </a:r>
          </a:p>
        </p:txBody>
      </p:sp>
      <p:sp>
        <p:nvSpPr>
          <p:cNvPr id="35" name="TextBox 96"/>
          <p:cNvSpPr txBox="1">
            <a:spLocks noChangeArrowheads="1"/>
          </p:cNvSpPr>
          <p:nvPr/>
        </p:nvSpPr>
        <p:spPr bwMode="auto">
          <a:xfrm>
            <a:off x="6139181" y="1434148"/>
            <a:ext cx="352289" cy="215444"/>
          </a:xfrm>
          <a:prstGeom prst="rect">
            <a:avLst/>
          </a:prstGeom>
          <a:noFill/>
          <a:ln w="9525">
            <a:noFill/>
            <a:miter lim="800000"/>
            <a:headEnd/>
            <a:tailEnd/>
          </a:ln>
        </p:spPr>
        <p:txBody>
          <a:bodyPr>
            <a:spAutoFit/>
          </a:bodyPr>
          <a:lstStyle/>
          <a:p>
            <a:r>
              <a:rPr lang="en-US" sz="800" dirty="0"/>
              <a:t>12</a:t>
            </a:r>
          </a:p>
        </p:txBody>
      </p:sp>
      <p:sp>
        <p:nvSpPr>
          <p:cNvPr id="36" name="TextBox 97"/>
          <p:cNvSpPr txBox="1">
            <a:spLocks noChangeArrowheads="1"/>
          </p:cNvSpPr>
          <p:nvPr/>
        </p:nvSpPr>
        <p:spPr bwMode="auto">
          <a:xfrm>
            <a:off x="6382860" y="1434148"/>
            <a:ext cx="305028" cy="215444"/>
          </a:xfrm>
          <a:prstGeom prst="rect">
            <a:avLst/>
          </a:prstGeom>
          <a:noFill/>
          <a:ln w="9525">
            <a:noFill/>
            <a:miter lim="800000"/>
            <a:headEnd/>
            <a:tailEnd/>
          </a:ln>
        </p:spPr>
        <p:txBody>
          <a:bodyPr>
            <a:spAutoFit/>
          </a:bodyPr>
          <a:lstStyle/>
          <a:p>
            <a:r>
              <a:rPr lang="en-US" sz="800" dirty="0"/>
              <a:t>20</a:t>
            </a:r>
          </a:p>
        </p:txBody>
      </p:sp>
      <p:sp>
        <p:nvSpPr>
          <p:cNvPr id="21" name="TextBox 82"/>
          <p:cNvSpPr txBox="1">
            <a:spLocks noChangeArrowheads="1"/>
          </p:cNvSpPr>
          <p:nvPr/>
        </p:nvSpPr>
        <p:spPr bwMode="auto">
          <a:xfrm>
            <a:off x="8333888" y="1434148"/>
            <a:ext cx="287258" cy="215444"/>
          </a:xfrm>
          <a:prstGeom prst="rect">
            <a:avLst/>
          </a:prstGeom>
          <a:noFill/>
          <a:ln w="9525">
            <a:noFill/>
            <a:miter lim="800000"/>
            <a:headEnd/>
            <a:tailEnd/>
          </a:ln>
        </p:spPr>
        <p:txBody>
          <a:bodyPr wrap="none">
            <a:spAutoFit/>
          </a:bodyPr>
          <a:lstStyle/>
          <a:p>
            <a:r>
              <a:rPr lang="en-US" sz="800" dirty="0"/>
              <a:t>40</a:t>
            </a:r>
          </a:p>
        </p:txBody>
      </p:sp>
      <p:sp>
        <p:nvSpPr>
          <p:cNvPr id="22" name="TextBox 83"/>
          <p:cNvSpPr txBox="1">
            <a:spLocks noChangeArrowheads="1"/>
          </p:cNvSpPr>
          <p:nvPr/>
        </p:nvSpPr>
        <p:spPr bwMode="auto">
          <a:xfrm>
            <a:off x="7145526" y="1434148"/>
            <a:ext cx="242374" cy="215444"/>
          </a:xfrm>
          <a:prstGeom prst="rect">
            <a:avLst/>
          </a:prstGeom>
          <a:noFill/>
          <a:ln w="9525">
            <a:noFill/>
            <a:miter lim="800000"/>
            <a:headEnd/>
            <a:tailEnd/>
          </a:ln>
        </p:spPr>
        <p:txBody>
          <a:bodyPr wrap="none">
            <a:spAutoFit/>
          </a:bodyPr>
          <a:lstStyle/>
          <a:p>
            <a:r>
              <a:rPr lang="en-US" sz="800" dirty="0"/>
              <a:t>0</a:t>
            </a:r>
          </a:p>
        </p:txBody>
      </p:sp>
      <p:sp>
        <p:nvSpPr>
          <p:cNvPr id="23" name="TextBox 84"/>
          <p:cNvSpPr txBox="1">
            <a:spLocks noChangeArrowheads="1"/>
          </p:cNvSpPr>
          <p:nvPr/>
        </p:nvSpPr>
        <p:spPr bwMode="auto">
          <a:xfrm>
            <a:off x="7262332" y="1434148"/>
            <a:ext cx="242374" cy="215444"/>
          </a:xfrm>
          <a:prstGeom prst="rect">
            <a:avLst/>
          </a:prstGeom>
          <a:noFill/>
          <a:ln w="9525">
            <a:noFill/>
            <a:miter lim="800000"/>
            <a:headEnd/>
            <a:tailEnd/>
          </a:ln>
        </p:spPr>
        <p:txBody>
          <a:bodyPr wrap="none">
            <a:spAutoFit/>
          </a:bodyPr>
          <a:lstStyle/>
          <a:p>
            <a:r>
              <a:rPr lang="en-US" sz="800" dirty="0"/>
              <a:t>4</a:t>
            </a:r>
          </a:p>
        </p:txBody>
      </p:sp>
      <p:sp>
        <p:nvSpPr>
          <p:cNvPr id="24" name="TextBox 85"/>
          <p:cNvSpPr txBox="1">
            <a:spLocks noChangeArrowheads="1"/>
          </p:cNvSpPr>
          <p:nvPr/>
        </p:nvSpPr>
        <p:spPr bwMode="auto">
          <a:xfrm>
            <a:off x="7987324" y="1434148"/>
            <a:ext cx="311227" cy="215444"/>
          </a:xfrm>
          <a:prstGeom prst="rect">
            <a:avLst/>
          </a:prstGeom>
          <a:noFill/>
          <a:ln w="9525">
            <a:noFill/>
            <a:miter lim="800000"/>
            <a:headEnd/>
            <a:tailEnd/>
          </a:ln>
        </p:spPr>
        <p:txBody>
          <a:bodyPr>
            <a:spAutoFit/>
          </a:bodyPr>
          <a:lstStyle/>
          <a:p>
            <a:r>
              <a:rPr lang="en-US" sz="800" dirty="0"/>
              <a:t>28</a:t>
            </a:r>
          </a:p>
        </p:txBody>
      </p:sp>
      <p:sp>
        <p:nvSpPr>
          <p:cNvPr id="25" name="TextBox 86"/>
          <p:cNvSpPr txBox="1">
            <a:spLocks noChangeArrowheads="1"/>
          </p:cNvSpPr>
          <p:nvPr/>
        </p:nvSpPr>
        <p:spPr bwMode="auto">
          <a:xfrm>
            <a:off x="7392424" y="1434148"/>
            <a:ext cx="199013" cy="215444"/>
          </a:xfrm>
          <a:prstGeom prst="rect">
            <a:avLst/>
          </a:prstGeom>
          <a:noFill/>
          <a:ln w="9525">
            <a:noFill/>
            <a:miter lim="800000"/>
            <a:headEnd/>
            <a:tailEnd/>
          </a:ln>
        </p:spPr>
        <p:txBody>
          <a:bodyPr>
            <a:spAutoFit/>
          </a:bodyPr>
          <a:lstStyle/>
          <a:p>
            <a:r>
              <a:rPr lang="en-US" sz="800" dirty="0"/>
              <a:t>8</a:t>
            </a:r>
          </a:p>
        </p:txBody>
      </p:sp>
      <p:sp>
        <p:nvSpPr>
          <p:cNvPr id="26" name="TextBox 87"/>
          <p:cNvSpPr txBox="1">
            <a:spLocks noChangeArrowheads="1"/>
          </p:cNvSpPr>
          <p:nvPr/>
        </p:nvSpPr>
        <p:spPr bwMode="auto">
          <a:xfrm>
            <a:off x="8157108" y="1434148"/>
            <a:ext cx="298587" cy="215444"/>
          </a:xfrm>
          <a:prstGeom prst="rect">
            <a:avLst/>
          </a:prstGeom>
          <a:noFill/>
          <a:ln w="9525">
            <a:noFill/>
            <a:miter lim="800000"/>
            <a:headEnd/>
            <a:tailEnd/>
          </a:ln>
        </p:spPr>
        <p:txBody>
          <a:bodyPr>
            <a:spAutoFit/>
          </a:bodyPr>
          <a:lstStyle/>
          <a:p>
            <a:r>
              <a:rPr lang="en-US" sz="800" dirty="0"/>
              <a:t>34</a:t>
            </a:r>
          </a:p>
        </p:txBody>
      </p:sp>
      <p:sp>
        <p:nvSpPr>
          <p:cNvPr id="27" name="TextBox 88"/>
          <p:cNvSpPr txBox="1">
            <a:spLocks noChangeArrowheads="1"/>
          </p:cNvSpPr>
          <p:nvPr/>
        </p:nvSpPr>
        <p:spPr bwMode="auto">
          <a:xfrm>
            <a:off x="7484678" y="1434148"/>
            <a:ext cx="352289" cy="215444"/>
          </a:xfrm>
          <a:prstGeom prst="rect">
            <a:avLst/>
          </a:prstGeom>
          <a:noFill/>
          <a:ln w="9525">
            <a:noFill/>
            <a:miter lim="800000"/>
            <a:headEnd/>
            <a:tailEnd/>
          </a:ln>
        </p:spPr>
        <p:txBody>
          <a:bodyPr>
            <a:spAutoFit/>
          </a:bodyPr>
          <a:lstStyle/>
          <a:p>
            <a:r>
              <a:rPr lang="en-US" sz="800" dirty="0"/>
              <a:t>12</a:t>
            </a:r>
          </a:p>
        </p:txBody>
      </p:sp>
      <p:sp>
        <p:nvSpPr>
          <p:cNvPr id="28" name="TextBox 89"/>
          <p:cNvSpPr txBox="1">
            <a:spLocks noChangeArrowheads="1"/>
          </p:cNvSpPr>
          <p:nvPr/>
        </p:nvSpPr>
        <p:spPr bwMode="auto">
          <a:xfrm>
            <a:off x="7728357" y="1434148"/>
            <a:ext cx="305028" cy="215444"/>
          </a:xfrm>
          <a:prstGeom prst="rect">
            <a:avLst/>
          </a:prstGeom>
          <a:noFill/>
          <a:ln w="9525">
            <a:noFill/>
            <a:miter lim="800000"/>
            <a:headEnd/>
            <a:tailEnd/>
          </a:ln>
        </p:spPr>
        <p:txBody>
          <a:bodyPr>
            <a:spAutoFit/>
          </a:bodyPr>
          <a:lstStyle/>
          <a:p>
            <a:r>
              <a:rPr lang="en-US" sz="800" dirty="0"/>
              <a:t>20</a:t>
            </a:r>
          </a:p>
        </p:txBody>
      </p:sp>
      <p:sp>
        <p:nvSpPr>
          <p:cNvPr id="13" name="TextBox 66"/>
          <p:cNvSpPr txBox="1">
            <a:spLocks noChangeArrowheads="1"/>
          </p:cNvSpPr>
          <p:nvPr/>
        </p:nvSpPr>
        <p:spPr bwMode="auto">
          <a:xfrm>
            <a:off x="4297397" y="1434148"/>
            <a:ext cx="287258" cy="215444"/>
          </a:xfrm>
          <a:prstGeom prst="rect">
            <a:avLst/>
          </a:prstGeom>
          <a:noFill/>
          <a:ln w="9525">
            <a:noFill/>
            <a:miter lim="800000"/>
            <a:headEnd/>
            <a:tailEnd/>
          </a:ln>
        </p:spPr>
        <p:txBody>
          <a:bodyPr wrap="none">
            <a:spAutoFit/>
          </a:bodyPr>
          <a:lstStyle/>
          <a:p>
            <a:r>
              <a:rPr lang="en-US" sz="800" dirty="0"/>
              <a:t>40</a:t>
            </a:r>
          </a:p>
        </p:txBody>
      </p:sp>
      <p:sp>
        <p:nvSpPr>
          <p:cNvPr id="14" name="TextBox 67"/>
          <p:cNvSpPr txBox="1">
            <a:spLocks noChangeArrowheads="1"/>
          </p:cNvSpPr>
          <p:nvPr/>
        </p:nvSpPr>
        <p:spPr bwMode="auto">
          <a:xfrm>
            <a:off x="3109035" y="1434148"/>
            <a:ext cx="242374" cy="215444"/>
          </a:xfrm>
          <a:prstGeom prst="rect">
            <a:avLst/>
          </a:prstGeom>
          <a:noFill/>
          <a:ln w="9525">
            <a:noFill/>
            <a:miter lim="800000"/>
            <a:headEnd/>
            <a:tailEnd/>
          </a:ln>
        </p:spPr>
        <p:txBody>
          <a:bodyPr wrap="none">
            <a:spAutoFit/>
          </a:bodyPr>
          <a:lstStyle/>
          <a:p>
            <a:r>
              <a:rPr lang="en-US" sz="800" dirty="0"/>
              <a:t>0</a:t>
            </a:r>
          </a:p>
        </p:txBody>
      </p:sp>
      <p:sp>
        <p:nvSpPr>
          <p:cNvPr id="15" name="TextBox 68"/>
          <p:cNvSpPr txBox="1">
            <a:spLocks noChangeArrowheads="1"/>
          </p:cNvSpPr>
          <p:nvPr/>
        </p:nvSpPr>
        <p:spPr bwMode="auto">
          <a:xfrm>
            <a:off x="3225841" y="1434148"/>
            <a:ext cx="242374" cy="215444"/>
          </a:xfrm>
          <a:prstGeom prst="rect">
            <a:avLst/>
          </a:prstGeom>
          <a:noFill/>
          <a:ln w="9525">
            <a:noFill/>
            <a:miter lim="800000"/>
            <a:headEnd/>
            <a:tailEnd/>
          </a:ln>
        </p:spPr>
        <p:txBody>
          <a:bodyPr wrap="none">
            <a:spAutoFit/>
          </a:bodyPr>
          <a:lstStyle/>
          <a:p>
            <a:r>
              <a:rPr lang="en-US" sz="800" dirty="0"/>
              <a:t>4</a:t>
            </a:r>
          </a:p>
        </p:txBody>
      </p:sp>
      <p:sp>
        <p:nvSpPr>
          <p:cNvPr id="16" name="TextBox 69"/>
          <p:cNvSpPr txBox="1">
            <a:spLocks noChangeArrowheads="1"/>
          </p:cNvSpPr>
          <p:nvPr/>
        </p:nvSpPr>
        <p:spPr bwMode="auto">
          <a:xfrm>
            <a:off x="3950833" y="1434148"/>
            <a:ext cx="311227" cy="215444"/>
          </a:xfrm>
          <a:prstGeom prst="rect">
            <a:avLst/>
          </a:prstGeom>
          <a:noFill/>
          <a:ln w="9525">
            <a:noFill/>
            <a:miter lim="800000"/>
            <a:headEnd/>
            <a:tailEnd/>
          </a:ln>
        </p:spPr>
        <p:txBody>
          <a:bodyPr>
            <a:spAutoFit/>
          </a:bodyPr>
          <a:lstStyle/>
          <a:p>
            <a:r>
              <a:rPr lang="en-US" sz="800" dirty="0"/>
              <a:t>28</a:t>
            </a:r>
          </a:p>
        </p:txBody>
      </p:sp>
      <p:sp>
        <p:nvSpPr>
          <p:cNvPr id="17" name="TextBox 70"/>
          <p:cNvSpPr txBox="1">
            <a:spLocks noChangeArrowheads="1"/>
          </p:cNvSpPr>
          <p:nvPr/>
        </p:nvSpPr>
        <p:spPr bwMode="auto">
          <a:xfrm>
            <a:off x="3355933" y="1434148"/>
            <a:ext cx="199013" cy="215444"/>
          </a:xfrm>
          <a:prstGeom prst="rect">
            <a:avLst/>
          </a:prstGeom>
          <a:noFill/>
          <a:ln w="9525">
            <a:noFill/>
            <a:miter lim="800000"/>
            <a:headEnd/>
            <a:tailEnd/>
          </a:ln>
        </p:spPr>
        <p:txBody>
          <a:bodyPr>
            <a:spAutoFit/>
          </a:bodyPr>
          <a:lstStyle/>
          <a:p>
            <a:r>
              <a:rPr lang="en-US" sz="800" dirty="0"/>
              <a:t>8</a:t>
            </a:r>
          </a:p>
        </p:txBody>
      </p:sp>
      <p:sp>
        <p:nvSpPr>
          <p:cNvPr id="18" name="TextBox 71"/>
          <p:cNvSpPr txBox="1">
            <a:spLocks noChangeArrowheads="1"/>
          </p:cNvSpPr>
          <p:nvPr/>
        </p:nvSpPr>
        <p:spPr bwMode="auto">
          <a:xfrm>
            <a:off x="4120617" y="1434148"/>
            <a:ext cx="298587" cy="215444"/>
          </a:xfrm>
          <a:prstGeom prst="rect">
            <a:avLst/>
          </a:prstGeom>
          <a:noFill/>
          <a:ln w="9525">
            <a:noFill/>
            <a:miter lim="800000"/>
            <a:headEnd/>
            <a:tailEnd/>
          </a:ln>
        </p:spPr>
        <p:txBody>
          <a:bodyPr>
            <a:spAutoFit/>
          </a:bodyPr>
          <a:lstStyle/>
          <a:p>
            <a:r>
              <a:rPr lang="en-US" sz="800" dirty="0"/>
              <a:t>34</a:t>
            </a:r>
          </a:p>
        </p:txBody>
      </p:sp>
      <p:sp>
        <p:nvSpPr>
          <p:cNvPr id="19" name="TextBox 72"/>
          <p:cNvSpPr txBox="1">
            <a:spLocks noChangeArrowheads="1"/>
          </p:cNvSpPr>
          <p:nvPr/>
        </p:nvSpPr>
        <p:spPr bwMode="auto">
          <a:xfrm>
            <a:off x="3448187" y="1434148"/>
            <a:ext cx="352289" cy="215444"/>
          </a:xfrm>
          <a:prstGeom prst="rect">
            <a:avLst/>
          </a:prstGeom>
          <a:noFill/>
          <a:ln w="9525">
            <a:noFill/>
            <a:miter lim="800000"/>
            <a:headEnd/>
            <a:tailEnd/>
          </a:ln>
        </p:spPr>
        <p:txBody>
          <a:bodyPr>
            <a:spAutoFit/>
          </a:bodyPr>
          <a:lstStyle/>
          <a:p>
            <a:r>
              <a:rPr lang="en-US" sz="800" dirty="0"/>
              <a:t>12</a:t>
            </a:r>
          </a:p>
        </p:txBody>
      </p:sp>
      <p:sp>
        <p:nvSpPr>
          <p:cNvPr id="20" name="TextBox 60"/>
          <p:cNvSpPr txBox="1">
            <a:spLocks noChangeArrowheads="1"/>
          </p:cNvSpPr>
          <p:nvPr/>
        </p:nvSpPr>
        <p:spPr bwMode="auto">
          <a:xfrm>
            <a:off x="3691866" y="1434148"/>
            <a:ext cx="305028" cy="215444"/>
          </a:xfrm>
          <a:prstGeom prst="rect">
            <a:avLst/>
          </a:prstGeom>
          <a:noFill/>
          <a:ln w="9525">
            <a:noFill/>
            <a:miter lim="800000"/>
            <a:headEnd/>
            <a:tailEnd/>
          </a:ln>
        </p:spPr>
        <p:txBody>
          <a:bodyPr>
            <a:spAutoFit/>
          </a:bodyPr>
          <a:lstStyle/>
          <a:p>
            <a:r>
              <a:rPr lang="en-US" sz="800" dirty="0"/>
              <a:t>20</a:t>
            </a:r>
          </a:p>
        </p:txBody>
      </p:sp>
      <p:pic>
        <p:nvPicPr>
          <p:cNvPr id="51" name="Picture 2"/>
          <p:cNvPicPr>
            <a:picLocks noChangeAspect="1" noChangeArrowheads="1"/>
          </p:cNvPicPr>
          <p:nvPr/>
        </p:nvPicPr>
        <p:blipFill>
          <a:blip r:embed="rId4" cstate="print"/>
          <a:srcRect l="31351" t="16167" r="7312" b="38878"/>
          <a:stretch>
            <a:fillRect/>
          </a:stretch>
        </p:blipFill>
        <p:spPr bwMode="auto">
          <a:xfrm>
            <a:off x="3202488" y="1634174"/>
            <a:ext cx="5372870" cy="3322637"/>
          </a:xfrm>
          <a:prstGeom prst="rect">
            <a:avLst/>
          </a:prstGeom>
          <a:noFill/>
          <a:ln w="9525">
            <a:noFill/>
            <a:miter lim="800000"/>
            <a:headEnd/>
            <a:tailEnd/>
          </a:ln>
          <a:effectLst/>
        </p:spPr>
      </p:pic>
      <p:sp>
        <p:nvSpPr>
          <p:cNvPr id="58" name="Right Arrow 57"/>
          <p:cNvSpPr/>
          <p:nvPr/>
        </p:nvSpPr>
        <p:spPr>
          <a:xfrm rot="19866278" flipH="1">
            <a:off x="5843270" y="2721611"/>
            <a:ext cx="268288" cy="176213"/>
          </a:xfrm>
          <a:prstGeom prst="right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TextBox 113"/>
          <p:cNvSpPr txBox="1">
            <a:spLocks noChangeArrowheads="1"/>
          </p:cNvSpPr>
          <p:nvPr/>
        </p:nvSpPr>
        <p:spPr bwMode="auto">
          <a:xfrm>
            <a:off x="5626101" y="1266219"/>
            <a:ext cx="609462" cy="276999"/>
          </a:xfrm>
          <a:prstGeom prst="rect">
            <a:avLst/>
          </a:prstGeom>
          <a:noFill/>
          <a:ln w="9525">
            <a:noFill/>
            <a:miter lim="800000"/>
            <a:headEnd/>
            <a:tailEnd/>
          </a:ln>
        </p:spPr>
        <p:txBody>
          <a:bodyPr wrap="none">
            <a:spAutoFit/>
          </a:bodyPr>
          <a:lstStyle/>
          <a:p>
            <a:r>
              <a:rPr lang="en-US" sz="1200" dirty="0">
                <a:solidFill>
                  <a:srgbClr val="FFFF00"/>
                </a:solidFill>
              </a:rPr>
              <a:t>Angle  </a:t>
            </a:r>
          </a:p>
        </p:txBody>
      </p:sp>
      <p:sp>
        <p:nvSpPr>
          <p:cNvPr id="81" name="TextBox 80"/>
          <p:cNvSpPr txBox="1">
            <a:spLocks noChangeArrowheads="1"/>
          </p:cNvSpPr>
          <p:nvPr/>
        </p:nvSpPr>
        <p:spPr bwMode="auto">
          <a:xfrm>
            <a:off x="6885276" y="6584605"/>
            <a:ext cx="809837" cy="215444"/>
          </a:xfrm>
          <a:prstGeom prst="rect">
            <a:avLst/>
          </a:prstGeom>
          <a:noFill/>
          <a:ln w="9525">
            <a:noFill/>
            <a:miter lim="800000"/>
            <a:headEnd/>
            <a:tailEnd/>
          </a:ln>
        </p:spPr>
        <p:txBody>
          <a:bodyPr wrap="none">
            <a:spAutoFit/>
          </a:bodyPr>
          <a:lstStyle/>
          <a:p>
            <a:r>
              <a:rPr lang="en-US" sz="800" dirty="0">
                <a:solidFill>
                  <a:srgbClr val="FFFF00"/>
                </a:solidFill>
              </a:rPr>
              <a:t>Frequency (Hz)</a:t>
            </a:r>
          </a:p>
        </p:txBody>
      </p:sp>
      <p:grpSp>
        <p:nvGrpSpPr>
          <p:cNvPr id="115" name="Group 114"/>
          <p:cNvGrpSpPr/>
          <p:nvPr/>
        </p:nvGrpSpPr>
        <p:grpSpPr>
          <a:xfrm>
            <a:off x="5416410" y="4955745"/>
            <a:ext cx="4140124" cy="1728264"/>
            <a:chOff x="2303054" y="4955745"/>
            <a:chExt cx="4140124" cy="1728264"/>
          </a:xfrm>
        </p:grpSpPr>
        <p:pic>
          <p:nvPicPr>
            <p:cNvPr id="77" name="Picture 2"/>
            <p:cNvPicPr>
              <a:picLocks noChangeAspect="1" noChangeArrowheads="1"/>
            </p:cNvPicPr>
            <p:nvPr/>
          </p:nvPicPr>
          <p:blipFill>
            <a:blip r:embed="rId5" cstate="print"/>
            <a:srcRect l="8710" t="30519" r="5630" b="20670"/>
            <a:stretch>
              <a:fillRect/>
            </a:stretch>
          </p:blipFill>
          <p:spPr bwMode="auto">
            <a:xfrm>
              <a:off x="2651591" y="5186996"/>
              <a:ext cx="2817812" cy="1338263"/>
            </a:xfrm>
            <a:prstGeom prst="rect">
              <a:avLst/>
            </a:prstGeom>
            <a:noFill/>
            <a:ln w="9525">
              <a:noFill/>
              <a:miter lim="800000"/>
              <a:headEnd/>
              <a:tailEnd/>
            </a:ln>
          </p:spPr>
        </p:pic>
        <p:sp>
          <p:nvSpPr>
            <p:cNvPr id="78" name="TextBox 77"/>
            <p:cNvSpPr txBox="1">
              <a:spLocks noChangeArrowheads="1"/>
            </p:cNvSpPr>
            <p:nvPr/>
          </p:nvSpPr>
          <p:spPr bwMode="auto">
            <a:xfrm>
              <a:off x="2470616" y="4955745"/>
              <a:ext cx="3972562" cy="261610"/>
            </a:xfrm>
            <a:prstGeom prst="rect">
              <a:avLst/>
            </a:prstGeom>
            <a:noFill/>
            <a:ln w="9525">
              <a:noFill/>
              <a:miter lim="800000"/>
              <a:headEnd/>
              <a:tailEnd/>
            </a:ln>
          </p:spPr>
          <p:txBody>
            <a:bodyPr wrap="none">
              <a:spAutoFit/>
            </a:bodyPr>
            <a:lstStyle/>
            <a:p>
              <a:r>
                <a:rPr lang="en-US" sz="1100" dirty="0">
                  <a:solidFill>
                    <a:srgbClr val="FFFF00"/>
                  </a:solidFill>
                </a:rPr>
                <a:t>Spectrum amplitude  of stacked PSTM  gathers after trim statics</a:t>
              </a:r>
            </a:p>
          </p:txBody>
        </p:sp>
        <p:sp>
          <p:nvSpPr>
            <p:cNvPr id="80" name="TextBox 79"/>
            <p:cNvSpPr txBox="1">
              <a:spLocks noChangeArrowheads="1"/>
            </p:cNvSpPr>
            <p:nvPr/>
          </p:nvSpPr>
          <p:spPr bwMode="auto">
            <a:xfrm rot="16200000">
              <a:off x="2003452" y="5739497"/>
              <a:ext cx="814647" cy="215444"/>
            </a:xfrm>
            <a:prstGeom prst="rect">
              <a:avLst/>
            </a:prstGeom>
            <a:noFill/>
            <a:ln w="9525">
              <a:noFill/>
              <a:miter lim="800000"/>
              <a:headEnd/>
              <a:tailEnd/>
            </a:ln>
          </p:spPr>
          <p:txBody>
            <a:bodyPr wrap="none">
              <a:spAutoFit/>
            </a:bodyPr>
            <a:lstStyle/>
            <a:p>
              <a:r>
                <a:rPr lang="en-US" sz="800" dirty="0">
                  <a:solidFill>
                    <a:srgbClr val="FFFF00"/>
                  </a:solidFill>
                </a:rPr>
                <a:t>Amplitude (db)</a:t>
              </a:r>
            </a:p>
          </p:txBody>
        </p:sp>
        <p:sp>
          <p:nvSpPr>
            <p:cNvPr id="82" name="TextBox 59"/>
            <p:cNvSpPr txBox="1">
              <a:spLocks noChangeArrowheads="1"/>
            </p:cNvSpPr>
            <p:nvPr/>
          </p:nvSpPr>
          <p:spPr bwMode="auto">
            <a:xfrm>
              <a:off x="2603966" y="6468109"/>
              <a:ext cx="242887" cy="215900"/>
            </a:xfrm>
            <a:prstGeom prst="rect">
              <a:avLst/>
            </a:prstGeom>
            <a:noFill/>
            <a:ln w="9525">
              <a:noFill/>
              <a:miter lim="800000"/>
              <a:headEnd/>
              <a:tailEnd/>
            </a:ln>
          </p:spPr>
          <p:txBody>
            <a:bodyPr wrap="none">
              <a:spAutoFit/>
            </a:bodyPr>
            <a:lstStyle/>
            <a:p>
              <a:r>
                <a:rPr lang="en-US" sz="800" dirty="0">
                  <a:solidFill>
                    <a:srgbClr val="FFFF00"/>
                  </a:solidFill>
                </a:rPr>
                <a:t>0</a:t>
              </a:r>
            </a:p>
          </p:txBody>
        </p:sp>
        <p:sp>
          <p:nvSpPr>
            <p:cNvPr id="83" name="TextBox 60"/>
            <p:cNvSpPr txBox="1">
              <a:spLocks noChangeArrowheads="1"/>
            </p:cNvSpPr>
            <p:nvPr/>
          </p:nvSpPr>
          <p:spPr bwMode="auto">
            <a:xfrm>
              <a:off x="2783353"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10</a:t>
              </a:r>
            </a:p>
          </p:txBody>
        </p:sp>
        <p:sp>
          <p:nvSpPr>
            <p:cNvPr id="84" name="TextBox 61"/>
            <p:cNvSpPr txBox="1">
              <a:spLocks noChangeArrowheads="1"/>
            </p:cNvSpPr>
            <p:nvPr/>
          </p:nvSpPr>
          <p:spPr bwMode="auto">
            <a:xfrm>
              <a:off x="3010366"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20</a:t>
              </a:r>
            </a:p>
          </p:txBody>
        </p:sp>
        <p:sp>
          <p:nvSpPr>
            <p:cNvPr id="85" name="TextBox 62"/>
            <p:cNvSpPr txBox="1">
              <a:spLocks noChangeArrowheads="1"/>
            </p:cNvSpPr>
            <p:nvPr/>
          </p:nvSpPr>
          <p:spPr bwMode="auto">
            <a:xfrm>
              <a:off x="3218328"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30</a:t>
              </a:r>
            </a:p>
          </p:txBody>
        </p:sp>
        <p:sp>
          <p:nvSpPr>
            <p:cNvPr id="86" name="TextBox 63"/>
            <p:cNvSpPr txBox="1">
              <a:spLocks noChangeArrowheads="1"/>
            </p:cNvSpPr>
            <p:nvPr/>
          </p:nvSpPr>
          <p:spPr bwMode="auto">
            <a:xfrm>
              <a:off x="3426291"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40</a:t>
              </a:r>
            </a:p>
          </p:txBody>
        </p:sp>
        <p:sp>
          <p:nvSpPr>
            <p:cNvPr id="87" name="TextBox 64"/>
            <p:cNvSpPr txBox="1">
              <a:spLocks noChangeArrowheads="1"/>
            </p:cNvSpPr>
            <p:nvPr/>
          </p:nvSpPr>
          <p:spPr bwMode="auto">
            <a:xfrm>
              <a:off x="3669178"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50</a:t>
              </a:r>
            </a:p>
          </p:txBody>
        </p:sp>
        <p:sp>
          <p:nvSpPr>
            <p:cNvPr id="88" name="TextBox 65"/>
            <p:cNvSpPr txBox="1">
              <a:spLocks noChangeArrowheads="1"/>
            </p:cNvSpPr>
            <p:nvPr/>
          </p:nvSpPr>
          <p:spPr bwMode="auto">
            <a:xfrm>
              <a:off x="3889841"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60</a:t>
              </a:r>
            </a:p>
          </p:txBody>
        </p:sp>
        <p:sp>
          <p:nvSpPr>
            <p:cNvPr id="89" name="TextBox 66"/>
            <p:cNvSpPr txBox="1">
              <a:spLocks noChangeArrowheads="1"/>
            </p:cNvSpPr>
            <p:nvPr/>
          </p:nvSpPr>
          <p:spPr bwMode="auto">
            <a:xfrm>
              <a:off x="4097803"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70</a:t>
              </a:r>
            </a:p>
          </p:txBody>
        </p:sp>
        <p:sp>
          <p:nvSpPr>
            <p:cNvPr id="90" name="TextBox 67"/>
            <p:cNvSpPr txBox="1">
              <a:spLocks noChangeArrowheads="1"/>
            </p:cNvSpPr>
            <p:nvPr/>
          </p:nvSpPr>
          <p:spPr bwMode="auto">
            <a:xfrm>
              <a:off x="4316878"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80</a:t>
              </a:r>
            </a:p>
          </p:txBody>
        </p:sp>
        <p:sp>
          <p:nvSpPr>
            <p:cNvPr id="91" name="TextBox 68"/>
            <p:cNvSpPr txBox="1">
              <a:spLocks noChangeArrowheads="1"/>
            </p:cNvSpPr>
            <p:nvPr/>
          </p:nvSpPr>
          <p:spPr bwMode="auto">
            <a:xfrm>
              <a:off x="4734391" y="6468109"/>
              <a:ext cx="338554" cy="215444"/>
            </a:xfrm>
            <a:prstGeom prst="rect">
              <a:avLst/>
            </a:prstGeom>
            <a:noFill/>
            <a:ln w="9525">
              <a:noFill/>
              <a:miter lim="800000"/>
              <a:headEnd/>
              <a:tailEnd/>
            </a:ln>
          </p:spPr>
          <p:txBody>
            <a:bodyPr wrap="none">
              <a:spAutoFit/>
            </a:bodyPr>
            <a:lstStyle/>
            <a:p>
              <a:r>
                <a:rPr lang="en-US" sz="800" dirty="0">
                  <a:solidFill>
                    <a:srgbClr val="FFFF00"/>
                  </a:solidFill>
                </a:rPr>
                <a:t>100</a:t>
              </a:r>
            </a:p>
          </p:txBody>
        </p:sp>
        <p:sp>
          <p:nvSpPr>
            <p:cNvPr id="92" name="TextBox 69"/>
            <p:cNvSpPr txBox="1">
              <a:spLocks noChangeArrowheads="1"/>
            </p:cNvSpPr>
            <p:nvPr/>
          </p:nvSpPr>
          <p:spPr bwMode="auto">
            <a:xfrm>
              <a:off x="4537541" y="6468109"/>
              <a:ext cx="287258" cy="215444"/>
            </a:xfrm>
            <a:prstGeom prst="rect">
              <a:avLst/>
            </a:prstGeom>
            <a:noFill/>
            <a:ln w="9525">
              <a:noFill/>
              <a:miter lim="800000"/>
              <a:headEnd/>
              <a:tailEnd/>
            </a:ln>
          </p:spPr>
          <p:txBody>
            <a:bodyPr wrap="none">
              <a:spAutoFit/>
            </a:bodyPr>
            <a:lstStyle/>
            <a:p>
              <a:r>
                <a:rPr lang="en-US" sz="800" dirty="0">
                  <a:solidFill>
                    <a:srgbClr val="FFFF00"/>
                  </a:solidFill>
                </a:rPr>
                <a:t>90</a:t>
              </a:r>
            </a:p>
          </p:txBody>
        </p:sp>
        <p:sp>
          <p:nvSpPr>
            <p:cNvPr id="93" name="TextBox 70"/>
            <p:cNvSpPr txBox="1">
              <a:spLocks noChangeArrowheads="1"/>
            </p:cNvSpPr>
            <p:nvPr/>
          </p:nvSpPr>
          <p:spPr bwMode="auto">
            <a:xfrm>
              <a:off x="4942353" y="6468109"/>
              <a:ext cx="338554" cy="215444"/>
            </a:xfrm>
            <a:prstGeom prst="rect">
              <a:avLst/>
            </a:prstGeom>
            <a:noFill/>
            <a:ln w="9525">
              <a:noFill/>
              <a:miter lim="800000"/>
              <a:headEnd/>
              <a:tailEnd/>
            </a:ln>
          </p:spPr>
          <p:txBody>
            <a:bodyPr wrap="none">
              <a:spAutoFit/>
            </a:bodyPr>
            <a:lstStyle/>
            <a:p>
              <a:r>
                <a:rPr lang="en-US" sz="800" dirty="0">
                  <a:solidFill>
                    <a:srgbClr val="FFFF00"/>
                  </a:solidFill>
                </a:rPr>
                <a:t>110</a:t>
              </a:r>
            </a:p>
          </p:txBody>
        </p:sp>
        <p:sp>
          <p:nvSpPr>
            <p:cNvPr id="94" name="TextBox 71"/>
            <p:cNvSpPr txBox="1">
              <a:spLocks noChangeArrowheads="1"/>
            </p:cNvSpPr>
            <p:nvPr/>
          </p:nvSpPr>
          <p:spPr bwMode="auto">
            <a:xfrm>
              <a:off x="5197941" y="6468109"/>
              <a:ext cx="338554" cy="215444"/>
            </a:xfrm>
            <a:prstGeom prst="rect">
              <a:avLst/>
            </a:prstGeom>
            <a:noFill/>
            <a:ln w="9525">
              <a:noFill/>
              <a:miter lim="800000"/>
              <a:headEnd/>
              <a:tailEnd/>
            </a:ln>
          </p:spPr>
          <p:txBody>
            <a:bodyPr wrap="none">
              <a:spAutoFit/>
            </a:bodyPr>
            <a:lstStyle/>
            <a:p>
              <a:r>
                <a:rPr lang="en-US" sz="800" dirty="0">
                  <a:solidFill>
                    <a:srgbClr val="FFFF00"/>
                  </a:solidFill>
                </a:rPr>
                <a:t>120</a:t>
              </a:r>
            </a:p>
          </p:txBody>
        </p:sp>
        <p:sp>
          <p:nvSpPr>
            <p:cNvPr id="95" name="TextBox 72"/>
            <p:cNvSpPr txBox="1">
              <a:spLocks noChangeArrowheads="1"/>
            </p:cNvSpPr>
            <p:nvPr/>
          </p:nvSpPr>
          <p:spPr bwMode="auto">
            <a:xfrm>
              <a:off x="2488078" y="5160009"/>
              <a:ext cx="241300" cy="215900"/>
            </a:xfrm>
            <a:prstGeom prst="rect">
              <a:avLst/>
            </a:prstGeom>
            <a:noFill/>
            <a:ln w="9525">
              <a:noFill/>
              <a:miter lim="800000"/>
              <a:headEnd/>
              <a:tailEnd/>
            </a:ln>
          </p:spPr>
          <p:txBody>
            <a:bodyPr wrap="none">
              <a:spAutoFit/>
            </a:bodyPr>
            <a:lstStyle/>
            <a:p>
              <a:r>
                <a:rPr lang="en-US" sz="800" dirty="0">
                  <a:solidFill>
                    <a:srgbClr val="FFFF00"/>
                  </a:solidFill>
                </a:rPr>
                <a:t>0</a:t>
              </a:r>
            </a:p>
          </p:txBody>
        </p:sp>
        <p:sp>
          <p:nvSpPr>
            <p:cNvPr id="96" name="TextBox 73"/>
            <p:cNvSpPr txBox="1">
              <a:spLocks noChangeArrowheads="1"/>
            </p:cNvSpPr>
            <p:nvPr/>
          </p:nvSpPr>
          <p:spPr bwMode="auto">
            <a:xfrm>
              <a:off x="2396003" y="5391784"/>
              <a:ext cx="319318" cy="215444"/>
            </a:xfrm>
            <a:prstGeom prst="rect">
              <a:avLst/>
            </a:prstGeom>
            <a:noFill/>
            <a:ln w="9525">
              <a:noFill/>
              <a:miter lim="800000"/>
              <a:headEnd/>
              <a:tailEnd/>
            </a:ln>
          </p:spPr>
          <p:txBody>
            <a:bodyPr wrap="none">
              <a:spAutoFit/>
            </a:bodyPr>
            <a:lstStyle/>
            <a:p>
              <a:r>
                <a:rPr lang="en-US" sz="800" dirty="0">
                  <a:solidFill>
                    <a:srgbClr val="FFFF00"/>
                  </a:solidFill>
                </a:rPr>
                <a:t>-10</a:t>
              </a:r>
            </a:p>
          </p:txBody>
        </p:sp>
        <p:sp>
          <p:nvSpPr>
            <p:cNvPr id="97" name="TextBox 74"/>
            <p:cNvSpPr txBox="1">
              <a:spLocks noChangeArrowheads="1"/>
            </p:cNvSpPr>
            <p:nvPr/>
          </p:nvSpPr>
          <p:spPr bwMode="auto">
            <a:xfrm>
              <a:off x="2396003" y="5647371"/>
              <a:ext cx="319318" cy="215444"/>
            </a:xfrm>
            <a:prstGeom prst="rect">
              <a:avLst/>
            </a:prstGeom>
            <a:noFill/>
            <a:ln w="9525">
              <a:noFill/>
              <a:miter lim="800000"/>
              <a:headEnd/>
              <a:tailEnd/>
            </a:ln>
          </p:spPr>
          <p:txBody>
            <a:bodyPr wrap="none">
              <a:spAutoFit/>
            </a:bodyPr>
            <a:lstStyle/>
            <a:p>
              <a:r>
                <a:rPr lang="en-US" sz="800" dirty="0">
                  <a:solidFill>
                    <a:srgbClr val="FFFF00"/>
                  </a:solidFill>
                </a:rPr>
                <a:t>-20</a:t>
              </a:r>
            </a:p>
          </p:txBody>
        </p:sp>
        <p:sp>
          <p:nvSpPr>
            <p:cNvPr id="98" name="TextBox 75"/>
            <p:cNvSpPr txBox="1">
              <a:spLocks noChangeArrowheads="1"/>
            </p:cNvSpPr>
            <p:nvPr/>
          </p:nvSpPr>
          <p:spPr bwMode="auto">
            <a:xfrm>
              <a:off x="2396003" y="5877559"/>
              <a:ext cx="319318" cy="215444"/>
            </a:xfrm>
            <a:prstGeom prst="rect">
              <a:avLst/>
            </a:prstGeom>
            <a:noFill/>
            <a:ln w="9525">
              <a:noFill/>
              <a:miter lim="800000"/>
              <a:headEnd/>
              <a:tailEnd/>
            </a:ln>
          </p:spPr>
          <p:txBody>
            <a:bodyPr wrap="none">
              <a:spAutoFit/>
            </a:bodyPr>
            <a:lstStyle/>
            <a:p>
              <a:r>
                <a:rPr lang="en-US" sz="800" dirty="0">
                  <a:solidFill>
                    <a:srgbClr val="FFFF00"/>
                  </a:solidFill>
                </a:rPr>
                <a:t>-30</a:t>
              </a:r>
            </a:p>
          </p:txBody>
        </p:sp>
        <p:sp>
          <p:nvSpPr>
            <p:cNvPr id="99" name="TextBox 76"/>
            <p:cNvSpPr txBox="1">
              <a:spLocks noChangeArrowheads="1"/>
            </p:cNvSpPr>
            <p:nvPr/>
          </p:nvSpPr>
          <p:spPr bwMode="auto">
            <a:xfrm>
              <a:off x="2396003" y="6109334"/>
              <a:ext cx="319318" cy="215444"/>
            </a:xfrm>
            <a:prstGeom prst="rect">
              <a:avLst/>
            </a:prstGeom>
            <a:noFill/>
            <a:ln w="9525">
              <a:noFill/>
              <a:miter lim="800000"/>
              <a:headEnd/>
              <a:tailEnd/>
            </a:ln>
          </p:spPr>
          <p:txBody>
            <a:bodyPr wrap="none">
              <a:spAutoFit/>
            </a:bodyPr>
            <a:lstStyle/>
            <a:p>
              <a:r>
                <a:rPr lang="en-US" sz="800" dirty="0">
                  <a:solidFill>
                    <a:srgbClr val="FFFF00"/>
                  </a:solidFill>
                </a:rPr>
                <a:t>-40</a:t>
              </a:r>
            </a:p>
          </p:txBody>
        </p:sp>
        <p:sp>
          <p:nvSpPr>
            <p:cNvPr id="100" name="TextBox 77"/>
            <p:cNvSpPr txBox="1">
              <a:spLocks noChangeArrowheads="1"/>
            </p:cNvSpPr>
            <p:nvPr/>
          </p:nvSpPr>
          <p:spPr bwMode="auto">
            <a:xfrm>
              <a:off x="2396003" y="6329996"/>
              <a:ext cx="319318" cy="215444"/>
            </a:xfrm>
            <a:prstGeom prst="rect">
              <a:avLst/>
            </a:prstGeom>
            <a:noFill/>
            <a:ln w="9525">
              <a:noFill/>
              <a:miter lim="800000"/>
              <a:headEnd/>
              <a:tailEnd/>
            </a:ln>
          </p:spPr>
          <p:txBody>
            <a:bodyPr wrap="none">
              <a:spAutoFit/>
            </a:bodyPr>
            <a:lstStyle/>
            <a:p>
              <a:r>
                <a:rPr lang="en-US" sz="800" dirty="0">
                  <a:solidFill>
                    <a:srgbClr val="FFFF00"/>
                  </a:solidFill>
                </a:rPr>
                <a:t>-50</a:t>
              </a:r>
            </a:p>
          </p:txBody>
        </p:sp>
      </p:grpSp>
      <p:sp>
        <p:nvSpPr>
          <p:cNvPr id="101" name="Right Arrow 34"/>
          <p:cNvSpPr/>
          <p:nvPr/>
        </p:nvSpPr>
        <p:spPr>
          <a:xfrm rot="790179">
            <a:off x="3468383" y="2249760"/>
            <a:ext cx="1424039" cy="410638"/>
          </a:xfrm>
          <a:prstGeom prst="rightArrow">
            <a:avLst/>
          </a:prstGeom>
          <a:solidFill>
            <a:srgbClr val="FFFF00"/>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ysClr val="windowText" lastClr="000000"/>
                </a:solidFill>
              </a:rPr>
              <a:t>Main unconformity</a:t>
            </a:r>
          </a:p>
        </p:txBody>
      </p:sp>
      <p:sp>
        <p:nvSpPr>
          <p:cNvPr id="116" name="TextBox 115"/>
          <p:cNvSpPr txBox="1"/>
          <p:nvPr/>
        </p:nvSpPr>
        <p:spPr>
          <a:xfrm>
            <a:off x="2779682" y="1536348"/>
            <a:ext cx="447558" cy="246221"/>
          </a:xfrm>
          <a:prstGeom prst="rect">
            <a:avLst/>
          </a:prstGeom>
          <a:noFill/>
        </p:spPr>
        <p:txBody>
          <a:bodyPr wrap="none" rtlCol="0">
            <a:spAutoFit/>
          </a:bodyPr>
          <a:lstStyle/>
          <a:p>
            <a:r>
              <a:rPr lang="en-US" sz="1000" dirty="0">
                <a:solidFill>
                  <a:srgbClr val="FFFF00"/>
                </a:solidFill>
              </a:rPr>
              <a:t>1800</a:t>
            </a:r>
          </a:p>
        </p:txBody>
      </p:sp>
      <p:sp>
        <p:nvSpPr>
          <p:cNvPr id="117" name="TextBox 17"/>
          <p:cNvSpPr txBox="1"/>
          <p:nvPr/>
        </p:nvSpPr>
        <p:spPr>
          <a:xfrm rot="16200000">
            <a:off x="2273588" y="2507322"/>
            <a:ext cx="861133" cy="292388"/>
          </a:xfrm>
          <a:prstGeom prst="rect">
            <a:avLst/>
          </a:prstGeom>
          <a:noFill/>
        </p:spPr>
        <p:txBody>
          <a:bodyPr wrap="none" rtlCol="0">
            <a:spAutoFit/>
          </a:bodyPr>
          <a:lstStyle/>
          <a:p>
            <a:r>
              <a:rPr lang="en-US" sz="1300" dirty="0">
                <a:solidFill>
                  <a:srgbClr val="FFFF00"/>
                </a:solidFill>
                <a:cs typeface="Arial" pitchFamily="34" charset="0"/>
              </a:rPr>
              <a:t>Time (ms)</a:t>
            </a:r>
          </a:p>
        </p:txBody>
      </p:sp>
      <p:sp>
        <p:nvSpPr>
          <p:cNvPr id="118" name="TextBox 117"/>
          <p:cNvSpPr txBox="1"/>
          <p:nvPr/>
        </p:nvSpPr>
        <p:spPr>
          <a:xfrm>
            <a:off x="2779682" y="2633826"/>
            <a:ext cx="447558" cy="246221"/>
          </a:xfrm>
          <a:prstGeom prst="rect">
            <a:avLst/>
          </a:prstGeom>
          <a:noFill/>
        </p:spPr>
        <p:txBody>
          <a:bodyPr wrap="none" rtlCol="0">
            <a:spAutoFit/>
          </a:bodyPr>
          <a:lstStyle/>
          <a:p>
            <a:r>
              <a:rPr lang="en-US" sz="1000" dirty="0">
                <a:solidFill>
                  <a:srgbClr val="FFFF00"/>
                </a:solidFill>
              </a:rPr>
              <a:t>2100</a:t>
            </a:r>
          </a:p>
        </p:txBody>
      </p:sp>
      <p:sp>
        <p:nvSpPr>
          <p:cNvPr id="119" name="TextBox 118"/>
          <p:cNvSpPr txBox="1"/>
          <p:nvPr/>
        </p:nvSpPr>
        <p:spPr>
          <a:xfrm>
            <a:off x="2779682" y="3381169"/>
            <a:ext cx="447558" cy="246221"/>
          </a:xfrm>
          <a:prstGeom prst="rect">
            <a:avLst/>
          </a:prstGeom>
          <a:noFill/>
        </p:spPr>
        <p:txBody>
          <a:bodyPr wrap="none" rtlCol="0">
            <a:spAutoFit/>
          </a:bodyPr>
          <a:lstStyle/>
          <a:p>
            <a:r>
              <a:rPr lang="en-US" sz="1000" dirty="0">
                <a:solidFill>
                  <a:srgbClr val="FFFF00"/>
                </a:solidFill>
              </a:rPr>
              <a:t>2300</a:t>
            </a:r>
          </a:p>
        </p:txBody>
      </p:sp>
      <p:sp>
        <p:nvSpPr>
          <p:cNvPr id="120" name="TextBox 119"/>
          <p:cNvSpPr txBox="1"/>
          <p:nvPr/>
        </p:nvSpPr>
        <p:spPr>
          <a:xfrm>
            <a:off x="2779682" y="3010282"/>
            <a:ext cx="447558" cy="246221"/>
          </a:xfrm>
          <a:prstGeom prst="rect">
            <a:avLst/>
          </a:prstGeom>
          <a:noFill/>
        </p:spPr>
        <p:txBody>
          <a:bodyPr wrap="none" rtlCol="0">
            <a:spAutoFit/>
          </a:bodyPr>
          <a:lstStyle/>
          <a:p>
            <a:r>
              <a:rPr lang="en-US" sz="1000" dirty="0">
                <a:solidFill>
                  <a:srgbClr val="FFFF00"/>
                </a:solidFill>
              </a:rPr>
              <a:t>2200</a:t>
            </a:r>
          </a:p>
        </p:txBody>
      </p:sp>
      <p:sp>
        <p:nvSpPr>
          <p:cNvPr id="121" name="TextBox 15"/>
          <p:cNvSpPr txBox="1"/>
          <p:nvPr/>
        </p:nvSpPr>
        <p:spPr>
          <a:xfrm>
            <a:off x="2779682" y="1914005"/>
            <a:ext cx="447558" cy="246221"/>
          </a:xfrm>
          <a:prstGeom prst="rect">
            <a:avLst/>
          </a:prstGeom>
          <a:noFill/>
        </p:spPr>
        <p:txBody>
          <a:bodyPr wrap="none" rtlCol="0">
            <a:spAutoFit/>
          </a:bodyPr>
          <a:lstStyle/>
          <a:p>
            <a:r>
              <a:rPr lang="en-US" sz="1000" dirty="0">
                <a:solidFill>
                  <a:srgbClr val="FFFF00"/>
                </a:solidFill>
              </a:rPr>
              <a:t>1900</a:t>
            </a:r>
          </a:p>
        </p:txBody>
      </p:sp>
      <p:sp>
        <p:nvSpPr>
          <p:cNvPr id="122" name="TextBox 16"/>
          <p:cNvSpPr txBox="1"/>
          <p:nvPr/>
        </p:nvSpPr>
        <p:spPr>
          <a:xfrm>
            <a:off x="2779682" y="2264882"/>
            <a:ext cx="447558" cy="246221"/>
          </a:xfrm>
          <a:prstGeom prst="rect">
            <a:avLst/>
          </a:prstGeom>
          <a:noFill/>
        </p:spPr>
        <p:txBody>
          <a:bodyPr wrap="none" rtlCol="0">
            <a:spAutoFit/>
          </a:bodyPr>
          <a:lstStyle/>
          <a:p>
            <a:r>
              <a:rPr lang="en-US" sz="1000" dirty="0">
                <a:solidFill>
                  <a:srgbClr val="FFFF00"/>
                </a:solidFill>
              </a:rPr>
              <a:t>2000</a:t>
            </a:r>
          </a:p>
        </p:txBody>
      </p:sp>
      <p:sp>
        <p:nvSpPr>
          <p:cNvPr id="123" name="TextBox 18"/>
          <p:cNvSpPr txBox="1"/>
          <p:nvPr/>
        </p:nvSpPr>
        <p:spPr>
          <a:xfrm>
            <a:off x="2779682" y="3744546"/>
            <a:ext cx="447558" cy="246221"/>
          </a:xfrm>
          <a:prstGeom prst="rect">
            <a:avLst/>
          </a:prstGeom>
          <a:noFill/>
        </p:spPr>
        <p:txBody>
          <a:bodyPr wrap="none" rtlCol="0">
            <a:spAutoFit/>
          </a:bodyPr>
          <a:lstStyle/>
          <a:p>
            <a:r>
              <a:rPr lang="en-US" sz="1000" dirty="0">
                <a:solidFill>
                  <a:srgbClr val="FFFF00"/>
                </a:solidFill>
              </a:rPr>
              <a:t>2400</a:t>
            </a:r>
          </a:p>
        </p:txBody>
      </p:sp>
      <p:sp>
        <p:nvSpPr>
          <p:cNvPr id="124" name="TextBox 25"/>
          <p:cNvSpPr txBox="1"/>
          <p:nvPr/>
        </p:nvSpPr>
        <p:spPr>
          <a:xfrm>
            <a:off x="2779682" y="4098100"/>
            <a:ext cx="447558" cy="246221"/>
          </a:xfrm>
          <a:prstGeom prst="rect">
            <a:avLst/>
          </a:prstGeom>
          <a:noFill/>
        </p:spPr>
        <p:txBody>
          <a:bodyPr wrap="none" rtlCol="0">
            <a:spAutoFit/>
          </a:bodyPr>
          <a:lstStyle/>
          <a:p>
            <a:r>
              <a:rPr lang="en-US" sz="1000" dirty="0">
                <a:solidFill>
                  <a:srgbClr val="FFFF00"/>
                </a:solidFill>
              </a:rPr>
              <a:t>2500</a:t>
            </a:r>
          </a:p>
        </p:txBody>
      </p:sp>
      <p:sp>
        <p:nvSpPr>
          <p:cNvPr id="125" name="TextBox 26"/>
          <p:cNvSpPr txBox="1"/>
          <p:nvPr/>
        </p:nvSpPr>
        <p:spPr>
          <a:xfrm>
            <a:off x="2779682" y="4471295"/>
            <a:ext cx="447558" cy="246221"/>
          </a:xfrm>
          <a:prstGeom prst="rect">
            <a:avLst/>
          </a:prstGeom>
          <a:noFill/>
        </p:spPr>
        <p:txBody>
          <a:bodyPr wrap="none" rtlCol="0">
            <a:spAutoFit/>
          </a:bodyPr>
          <a:lstStyle/>
          <a:p>
            <a:r>
              <a:rPr lang="en-US" sz="1000" dirty="0">
                <a:solidFill>
                  <a:srgbClr val="FFFF00"/>
                </a:solidFill>
              </a:rPr>
              <a:t>2600</a:t>
            </a:r>
          </a:p>
        </p:txBody>
      </p:sp>
      <p:sp>
        <p:nvSpPr>
          <p:cNvPr id="126" name="Text Box 2"/>
          <p:cNvSpPr txBox="1">
            <a:spLocks noChangeArrowheads="1"/>
          </p:cNvSpPr>
          <p:nvPr/>
        </p:nvSpPr>
        <p:spPr bwMode="auto">
          <a:xfrm>
            <a:off x="9478388" y="6376004"/>
            <a:ext cx="2549737" cy="400110"/>
          </a:xfrm>
          <a:prstGeom prst="rect">
            <a:avLst/>
          </a:prstGeom>
          <a:noFill/>
          <a:ln w="9525">
            <a:noFill/>
            <a:miter lim="800000"/>
            <a:headEnd/>
            <a:tailEnd/>
          </a:ln>
          <a:effectLst/>
        </p:spPr>
        <p:txBody>
          <a:bodyPr wrap="none">
            <a:spAutoFit/>
          </a:bodyPr>
          <a:lstStyle/>
          <a:p>
            <a:pPr algn="r">
              <a:spcBef>
                <a:spcPct val="0"/>
              </a:spcBef>
            </a:pPr>
            <a:r>
              <a:rPr lang="en-US" sz="2000" dirty="0">
                <a:solidFill>
                  <a:schemeClr val="bg2"/>
                </a:solidFill>
              </a:rPr>
              <a:t>(Romero-Pelaez, 2012)</a:t>
            </a:r>
          </a:p>
        </p:txBody>
      </p:sp>
      <p:sp>
        <p:nvSpPr>
          <p:cNvPr id="127" name="Title 1"/>
          <p:cNvSpPr txBox="1">
            <a:spLocks/>
          </p:cNvSpPr>
          <p:nvPr/>
        </p:nvSpPr>
        <p:spPr bwMode="auto">
          <a:xfrm>
            <a:off x="75347" y="35719"/>
            <a:ext cx="7772400" cy="522514"/>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a:lstStyle>
          <a:p>
            <a:pPr algn="l"/>
            <a:r>
              <a:rPr lang="en-US" dirty="0">
                <a:latin typeface="+mn-lt"/>
              </a:rPr>
              <a:t>Prestack data conditioning</a:t>
            </a:r>
          </a:p>
        </p:txBody>
      </p:sp>
      <p:grpSp>
        <p:nvGrpSpPr>
          <p:cNvPr id="128" name="Group 127"/>
          <p:cNvGrpSpPr/>
          <p:nvPr/>
        </p:nvGrpSpPr>
        <p:grpSpPr>
          <a:xfrm>
            <a:off x="2569255" y="5122862"/>
            <a:ext cx="1806481" cy="1735138"/>
            <a:chOff x="798513" y="6858000"/>
            <a:chExt cx="1806481" cy="1735138"/>
          </a:xfrm>
        </p:grpSpPr>
        <p:pic>
          <p:nvPicPr>
            <p:cNvPr id="129" name="Picture 2"/>
            <p:cNvPicPr>
              <a:picLocks noChangeAspect="1" noChangeArrowheads="1"/>
            </p:cNvPicPr>
            <p:nvPr/>
          </p:nvPicPr>
          <p:blipFill>
            <a:blip r:embed="rId6" cstate="print"/>
            <a:srcRect l="18602" t="10651" r="18581" b="13493"/>
            <a:stretch>
              <a:fillRect/>
            </a:stretch>
          </p:blipFill>
          <p:spPr bwMode="auto">
            <a:xfrm>
              <a:off x="798513" y="6858000"/>
              <a:ext cx="1768475" cy="1735138"/>
            </a:xfrm>
            <a:prstGeom prst="rect">
              <a:avLst/>
            </a:prstGeom>
            <a:noFill/>
            <a:ln w="9525">
              <a:noFill/>
              <a:miter lim="800000"/>
              <a:headEnd/>
              <a:tailEnd/>
            </a:ln>
          </p:spPr>
        </p:pic>
        <p:cxnSp>
          <p:nvCxnSpPr>
            <p:cNvPr id="130" name="Straight Connector 129"/>
            <p:cNvCxnSpPr/>
            <p:nvPr/>
          </p:nvCxnSpPr>
          <p:spPr>
            <a:xfrm>
              <a:off x="1250950" y="8172450"/>
              <a:ext cx="257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63"/>
            <p:cNvSpPr txBox="1">
              <a:spLocks noChangeArrowheads="1"/>
            </p:cNvSpPr>
            <p:nvPr/>
          </p:nvSpPr>
          <p:spPr bwMode="auto">
            <a:xfrm>
              <a:off x="1250950" y="8191500"/>
              <a:ext cx="369012" cy="215444"/>
            </a:xfrm>
            <a:prstGeom prst="rect">
              <a:avLst/>
            </a:prstGeom>
            <a:noFill/>
            <a:ln w="9525">
              <a:noFill/>
              <a:miter lim="800000"/>
              <a:headEnd/>
              <a:tailEnd/>
            </a:ln>
          </p:spPr>
          <p:txBody>
            <a:bodyPr wrap="none">
              <a:spAutoFit/>
            </a:bodyPr>
            <a:lstStyle/>
            <a:p>
              <a:r>
                <a:rPr lang="en-US" sz="800" b="1" dirty="0"/>
                <a:t>2km</a:t>
              </a:r>
            </a:p>
          </p:txBody>
        </p:sp>
        <p:cxnSp>
          <p:nvCxnSpPr>
            <p:cNvPr id="132" name="Straight Connector 131"/>
            <p:cNvCxnSpPr/>
            <p:nvPr/>
          </p:nvCxnSpPr>
          <p:spPr>
            <a:xfrm flipV="1">
              <a:off x="1508125" y="7621588"/>
              <a:ext cx="25400" cy="142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3" name="Down Arrow 132"/>
            <p:cNvSpPr/>
            <p:nvPr/>
          </p:nvSpPr>
          <p:spPr>
            <a:xfrm>
              <a:off x="1423988" y="7191375"/>
              <a:ext cx="201612" cy="381000"/>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4" name="Down Arrow 133"/>
            <p:cNvSpPr/>
            <p:nvPr/>
          </p:nvSpPr>
          <p:spPr>
            <a:xfrm rot="10800000">
              <a:off x="2376488" y="8248650"/>
              <a:ext cx="182562" cy="1825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5" name="TextBox 160"/>
            <p:cNvSpPr txBox="1">
              <a:spLocks noChangeArrowheads="1"/>
            </p:cNvSpPr>
            <p:nvPr/>
          </p:nvSpPr>
          <p:spPr bwMode="auto">
            <a:xfrm>
              <a:off x="2319338" y="7994650"/>
              <a:ext cx="285656" cy="276999"/>
            </a:xfrm>
            <a:prstGeom prst="rect">
              <a:avLst/>
            </a:prstGeom>
            <a:noFill/>
            <a:ln w="9525">
              <a:noFill/>
              <a:miter lim="800000"/>
              <a:headEnd/>
              <a:tailEnd/>
            </a:ln>
          </p:spPr>
          <p:txBody>
            <a:bodyPr wrap="none">
              <a:spAutoFit/>
            </a:bodyPr>
            <a:lstStyle/>
            <a:p>
              <a:r>
                <a:rPr lang="en-US" sz="1200" b="1" dirty="0">
                  <a:cs typeface="Aharoni" pitchFamily="2" charset="-79"/>
                </a:rPr>
                <a:t>N</a:t>
              </a:r>
            </a:p>
          </p:txBody>
        </p:sp>
      </p:grpSp>
      <p:sp>
        <p:nvSpPr>
          <p:cNvPr id="2" name="Slide Number Placeholder 1">
            <a:extLst>
              <a:ext uri="{FF2B5EF4-FFF2-40B4-BE49-F238E27FC236}">
                <a16:creationId xmlns:a16="http://schemas.microsoft.com/office/drawing/2014/main" id="{4B83BD3E-9301-5493-4F6C-95005A953E38}"/>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54</a:t>
            </a:fld>
            <a:endParaRPr lang="en-US" dirty="0">
              <a:solidFill>
                <a:schemeClr val="tx1"/>
              </a:solidFill>
            </a:endParaRPr>
          </a:p>
        </p:txBody>
      </p:sp>
    </p:spTree>
    <p:extLst>
      <p:ext uri="{BB962C8B-B14F-4D97-AF65-F5344CB8AC3E}">
        <p14:creationId xmlns:p14="http://schemas.microsoft.com/office/powerpoint/2010/main" val="1023687351"/>
      </p:ext>
    </p:extLst>
  </p:cSld>
  <p:clrMapOvr>
    <a:masterClrMapping/>
  </p:clrMapOvr>
  <mc:AlternateContent xmlns:mc="http://schemas.openxmlformats.org/markup-compatibility/2006" xmlns:p14="http://schemas.microsoft.com/office/powerpoint/2010/main">
    <mc:Choice Requires="p14">
      <p:transition spd="slow" p14:dur="2000" advTm="10285"/>
    </mc:Choice>
    <mc:Fallback xmlns="">
      <p:transition spd="slow" advTm="10285"/>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14895" y="286659"/>
            <a:ext cx="11205555" cy="5295994"/>
          </a:xfrm>
          <a:prstGeom prst="rect">
            <a:avLst/>
          </a:prstGeom>
          <a:noFill/>
          <a:ln w="9525">
            <a:solidFill>
              <a:srgbClr val="FFFF00"/>
            </a:solidFill>
            <a:miter lim="800000"/>
            <a:headEnd/>
            <a:tailEnd/>
          </a:ln>
          <a:effectLst/>
        </p:spPr>
        <p:txBody>
          <a:bodyPr/>
          <a:lstStyle/>
          <a:p>
            <a:pPr marL="457200" marR="0" lvl="0" indent="-457200" algn="l" defTabSz="914400" rtl="0" eaLnBrk="1" fontAlgn="b" latinLnBrk="0" hangingPunct="1">
              <a:lnSpc>
                <a:spcPct val="100000"/>
              </a:lnSpc>
              <a:spcBef>
                <a:spcPct val="50000"/>
              </a:spcBef>
              <a:spcAft>
                <a:spcPts val="0"/>
              </a:spcAft>
              <a:buClrTx/>
              <a:buSzTx/>
              <a:buFontTx/>
              <a:buNone/>
              <a:tabLst/>
              <a:defRPr/>
            </a:pPr>
            <a:r>
              <a:rPr kumimoji="1" lang="en-US" sz="28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Calibri" panose="020F0502020204030204"/>
                <a:ea typeface="+mn-ea"/>
                <a:cs typeface="+mn-cs"/>
              </a:rPr>
              <a:t>Prestack Data Conditioning Workflows to Preserve Amplitude Fidelity</a:t>
            </a:r>
          </a:p>
          <a:p>
            <a:pPr marL="457200" marR="0" lvl="0" indent="-457200" algn="l" defTabSz="914400" rtl="0" eaLnBrk="1" fontAlgn="b" latinLnBrk="0" hangingPunct="1">
              <a:lnSpc>
                <a:spcPct val="100000"/>
              </a:lnSpc>
              <a:spcBef>
                <a:spcPct val="50000"/>
              </a:spcBef>
              <a:spcAft>
                <a:spcPts val="0"/>
              </a:spcAft>
              <a:buClrTx/>
              <a:buSzTx/>
              <a:buFontTx/>
              <a:buNone/>
              <a:tabLst/>
              <a:defRPr/>
            </a:pPr>
            <a:endParaRPr kumimoji="1"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endParaRP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Correction for residual moveout</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Repicking velocities with a better understanding of the geology</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Accounting for non-hyperbolic moveout</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Non-stretch Normal Moveout (NMO)</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Prestack structure-oriented filtering</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5D interpolation</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Least-squares migration </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Right 1">
            <a:extLst>
              <a:ext uri="{FF2B5EF4-FFF2-40B4-BE49-F238E27FC236}">
                <a16:creationId xmlns:a16="http://schemas.microsoft.com/office/drawing/2014/main" id="{6967D98F-A272-4EE0-870E-E2DA52CF89B4}"/>
              </a:ext>
            </a:extLst>
          </p:cNvPr>
          <p:cNvSpPr/>
          <p:nvPr/>
        </p:nvSpPr>
        <p:spPr>
          <a:xfrm>
            <a:off x="225691" y="4306574"/>
            <a:ext cx="978408" cy="4156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6D11F92-D360-4D51-6AC9-73CCFFCB6750}"/>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55</a:t>
            </a:fld>
            <a:endParaRPr lang="en-US" dirty="0">
              <a:solidFill>
                <a:schemeClr val="tx1"/>
              </a:solidFill>
            </a:endParaRPr>
          </a:p>
        </p:txBody>
      </p:sp>
    </p:spTree>
    <p:extLst>
      <p:ext uri="{BB962C8B-B14F-4D97-AF65-F5344CB8AC3E}">
        <p14:creationId xmlns:p14="http://schemas.microsoft.com/office/powerpoint/2010/main" val="3593758078"/>
      </p:ext>
    </p:extLst>
  </p:cSld>
  <p:clrMapOvr>
    <a:masterClrMapping/>
  </p:clrMapOvr>
  <mc:AlternateContent xmlns:mc="http://schemas.openxmlformats.org/markup-compatibility/2006">
    <mc:Choice xmlns:p14="http://schemas.microsoft.com/office/powerpoint/2010/main" Requires="p14">
      <p:transition spd="slow" p14:dur="2000" advTm="27576"/>
    </mc:Choice>
    <mc:Fallback>
      <p:transition spd="slow" advTm="27576"/>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2819401" y="2210659"/>
            <a:ext cx="4511039" cy="4244568"/>
            <a:chOff x="1295400" y="2206041"/>
            <a:chExt cx="4511039" cy="4244568"/>
          </a:xfrm>
        </p:grpSpPr>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409" t="15795" r="66780" b="13290"/>
            <a:stretch/>
          </p:blipFill>
          <p:spPr bwMode="auto">
            <a:xfrm>
              <a:off x="1559656" y="2206041"/>
              <a:ext cx="3906424" cy="386639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295400" y="6081277"/>
              <a:ext cx="4511039" cy="369332"/>
            </a:xfrm>
            <a:prstGeom prst="rect">
              <a:avLst/>
            </a:prstGeom>
            <a:solidFill>
              <a:schemeClr val="tx1"/>
            </a:solidFill>
          </p:spPr>
          <p:txBody>
            <a:bodyPr wrap="square">
              <a:spAutoFit/>
            </a:bodyPr>
            <a:lstStyle/>
            <a:p>
              <a:pPr algn="ctr"/>
              <a:r>
                <a:rPr lang="en-US" dirty="0">
                  <a:solidFill>
                    <a:schemeClr val="bg1"/>
                  </a:solidFill>
                </a:rPr>
                <a:t>Acquisition before interpolation </a:t>
              </a:r>
            </a:p>
          </p:txBody>
        </p:sp>
      </p:grpSp>
      <p:sp>
        <p:nvSpPr>
          <p:cNvPr id="5" name="Rectangle 4"/>
          <p:cNvSpPr/>
          <p:nvPr/>
        </p:nvSpPr>
        <p:spPr>
          <a:xfrm>
            <a:off x="10612400" y="6455226"/>
            <a:ext cx="1579600"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 Trad,2005)</a:t>
            </a:r>
          </a:p>
        </p:txBody>
      </p:sp>
      <p:sp>
        <p:nvSpPr>
          <p:cNvPr id="11" name="Title 1"/>
          <p:cNvSpPr txBox="1">
            <a:spLocks/>
          </p:cNvSpPr>
          <p:nvPr/>
        </p:nvSpPr>
        <p:spPr>
          <a:xfrm>
            <a:off x="0" y="0"/>
            <a:ext cx="8717279" cy="883087"/>
          </a:xfrm>
          <a:prstGeom prst="rect">
            <a:avLst/>
          </a:prstGeom>
          <a:ln w="6350" cap="rnd">
            <a:noFill/>
          </a:ln>
        </p:spPr>
        <p:txBody>
          <a:bodyPr vert="horz" rtlCol="0" anchor="b" anchorCtr="0">
            <a:noAutofit/>
          </a:bodyPr>
          <a:lstStyle/>
          <a:p>
            <a:pPr>
              <a:spcBef>
                <a:spcPct val="0"/>
              </a:spcBef>
              <a:defRPr/>
            </a:pPr>
            <a:r>
              <a:rPr lang="en-US" sz="3200"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Arial" panose="020B0604020202020204" pitchFamily="34" charset="0"/>
                <a:ea typeface="+mj-ea"/>
                <a:cs typeface="Arial" panose="020B0604020202020204" pitchFamily="34" charset="0"/>
              </a:rPr>
              <a:t>Conventional 5D interpolation</a:t>
            </a:r>
          </a:p>
          <a:p>
            <a:pPr>
              <a:spcBef>
                <a:spcPct val="0"/>
              </a:spcBef>
              <a:defRPr/>
            </a:pPr>
            <a:r>
              <a:rPr lang="en-US" spc="-100" dirty="0">
                <a:ln w="3200">
                  <a:solidFill>
                    <a:schemeClr val="bg2">
                      <a:shade val="75000"/>
                      <a:alpha val="25000"/>
                    </a:schemeClr>
                  </a:solidFill>
                  <a:prstDash val="solid"/>
                  <a:round/>
                </a:ln>
                <a:solidFill>
                  <a:srgbClr val="FFFF00"/>
                </a:solidFill>
                <a:effectLst>
                  <a:innerShdw blurRad="50800" dist="25400" dir="13500000">
                    <a:prstClr val="black">
                      <a:alpha val="70000"/>
                    </a:prstClr>
                  </a:innerShdw>
                </a:effectLst>
                <a:latin typeface="Arial" panose="020B0604020202020204" pitchFamily="34" charset="0"/>
                <a:ea typeface="+mj-ea"/>
                <a:cs typeface="Arial" panose="020B0604020202020204" pitchFamily="34" charset="0"/>
              </a:rPr>
              <a:t>(Example showing double the number of receiver lines)</a:t>
            </a:r>
          </a:p>
        </p:txBody>
      </p:sp>
      <p:grpSp>
        <p:nvGrpSpPr>
          <p:cNvPr id="13" name="Group 12"/>
          <p:cNvGrpSpPr/>
          <p:nvPr/>
        </p:nvGrpSpPr>
        <p:grpSpPr>
          <a:xfrm>
            <a:off x="2942487" y="2214881"/>
            <a:ext cx="4188762" cy="4240345"/>
            <a:chOff x="1418487" y="2214880"/>
            <a:chExt cx="4188762" cy="4240345"/>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405" t="14025" r="17500" b="14357"/>
            <a:stretch/>
          </p:blipFill>
          <p:spPr bwMode="auto">
            <a:xfrm>
              <a:off x="1645921" y="2214880"/>
              <a:ext cx="3809999" cy="3857558"/>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418487" y="6085893"/>
              <a:ext cx="4188762" cy="369332"/>
            </a:xfrm>
            <a:prstGeom prst="rect">
              <a:avLst/>
            </a:prstGeom>
            <a:solidFill>
              <a:schemeClr val="tx1"/>
            </a:solidFill>
            <a:ln w="38100">
              <a:solidFill>
                <a:srgbClr val="FF0000"/>
              </a:solidFill>
            </a:ln>
          </p:spPr>
          <p:txBody>
            <a:bodyPr wrap="square">
              <a:spAutoFit/>
            </a:bodyPr>
            <a:lstStyle/>
            <a:p>
              <a:pPr algn="ctr"/>
              <a:r>
                <a:rPr lang="en-US" dirty="0">
                  <a:solidFill>
                    <a:schemeClr val="bg1"/>
                  </a:solidFill>
                </a:rPr>
                <a:t>Acquisition after interpolation</a:t>
              </a:r>
            </a:p>
          </p:txBody>
        </p:sp>
      </p:grpSp>
      <p:pic>
        <p:nvPicPr>
          <p:cNvPr id="357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439" y="2128123"/>
            <a:ext cx="2269728" cy="1941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5B41A608-6026-D63D-E833-C8675F2A0716}"/>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56</a:t>
            </a:fld>
            <a:endParaRPr lang="en-US" dirty="0">
              <a:solidFill>
                <a:schemeClr val="tx1"/>
              </a:solidFill>
            </a:endParaRPr>
          </a:p>
        </p:txBody>
      </p:sp>
    </p:spTree>
    <p:extLst>
      <p:ext uri="{BB962C8B-B14F-4D97-AF65-F5344CB8AC3E}">
        <p14:creationId xmlns:p14="http://schemas.microsoft.com/office/powerpoint/2010/main" val="2098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73565" y="176463"/>
            <a:ext cx="4951377" cy="1143000"/>
          </a:xfrm>
        </p:spPr>
        <p:txBody>
          <a:bodyPr/>
          <a:lstStyle/>
          <a:p>
            <a:r>
              <a:rPr lang="en-US" dirty="0"/>
              <a:t>Conventional 5D interpolation workflow</a:t>
            </a:r>
          </a:p>
        </p:txBody>
      </p:sp>
      <p:grpSp>
        <p:nvGrpSpPr>
          <p:cNvPr id="96" name="Group 95"/>
          <p:cNvGrpSpPr>
            <a:grpSpLocks noChangeAspect="1"/>
          </p:cNvGrpSpPr>
          <p:nvPr/>
        </p:nvGrpSpPr>
        <p:grpSpPr>
          <a:xfrm>
            <a:off x="1669722" y="176463"/>
            <a:ext cx="8946155" cy="6343257"/>
            <a:chOff x="15745" y="952500"/>
            <a:chExt cx="7648138" cy="5422900"/>
          </a:xfrm>
        </p:grpSpPr>
        <p:sp>
          <p:nvSpPr>
            <p:cNvPr id="5" name="Can 4"/>
            <p:cNvSpPr/>
            <p:nvPr/>
          </p:nvSpPr>
          <p:spPr bwMode="auto">
            <a:xfrm>
              <a:off x="1130300" y="952500"/>
              <a:ext cx="1304925" cy="685800"/>
            </a:xfrm>
            <a:prstGeom prst="can">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Unmigrated supergather</a:t>
              </a:r>
            </a:p>
          </p:txBody>
        </p:sp>
        <p:sp>
          <p:nvSpPr>
            <p:cNvPr id="6" name="Rounded Rectangle 5"/>
            <p:cNvSpPr/>
            <p:nvPr/>
          </p:nvSpPr>
          <p:spPr bwMode="auto">
            <a:xfrm>
              <a:off x="1319858" y="1824194"/>
              <a:ext cx="914400" cy="45720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NMO</a:t>
              </a:r>
            </a:p>
          </p:txBody>
        </p:sp>
        <p:cxnSp>
          <p:nvCxnSpPr>
            <p:cNvPr id="8" name="Straight Arrow Connector 7"/>
            <p:cNvCxnSpPr>
              <a:stCxn id="5" idx="3"/>
              <a:endCxn id="6" idx="0"/>
            </p:cNvCxnSpPr>
            <p:nvPr/>
          </p:nvCxnSpPr>
          <p:spPr bwMode="auto">
            <a:xfrm flipH="1">
              <a:off x="1777058" y="1638300"/>
              <a:ext cx="5705" cy="185894"/>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10" name="Rounded Rectangle 9"/>
            <p:cNvSpPr/>
            <p:nvPr/>
          </p:nvSpPr>
          <p:spPr bwMode="auto">
            <a:xfrm>
              <a:off x="1319858" y="2452844"/>
              <a:ext cx="914400" cy="45720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Residual statics</a:t>
              </a:r>
            </a:p>
          </p:txBody>
        </p:sp>
        <p:cxnSp>
          <p:nvCxnSpPr>
            <p:cNvPr id="11" name="Straight Arrow Connector 10"/>
            <p:cNvCxnSpPr>
              <a:stCxn id="6" idx="2"/>
              <a:endCxn id="10" idx="0"/>
            </p:cNvCxnSpPr>
            <p:nvPr/>
          </p:nvCxnSpPr>
          <p:spPr bwMode="auto">
            <a:xfrm>
              <a:off x="1777058" y="2281394"/>
              <a:ext cx="0" cy="17145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21" name="Can 20"/>
            <p:cNvSpPr/>
            <p:nvPr/>
          </p:nvSpPr>
          <p:spPr bwMode="auto">
            <a:xfrm>
              <a:off x="1124595" y="2977989"/>
              <a:ext cx="1304925" cy="916305"/>
            </a:xfrm>
            <a:prstGeom prst="can">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600" dirty="0"/>
                <a:t>Flattened supergather</a:t>
              </a:r>
            </a:p>
            <a:p>
              <a:pPr algn="ctr"/>
              <a:r>
                <a:rPr lang="en-US" sz="1600" dirty="0"/>
                <a:t>(t,x,y,h,</a:t>
              </a:r>
              <a:r>
                <a:rPr lang="el-GR" sz="1600" dirty="0"/>
                <a:t>φ</a:t>
              </a:r>
              <a:r>
                <a:rPr lang="en-US" sz="1600" dirty="0"/>
                <a:t>)</a:t>
              </a:r>
            </a:p>
            <a:p>
              <a:pPr algn="ctr" eaLnBrk="0" fontAlgn="base" hangingPunct="0">
                <a:spcBef>
                  <a:spcPct val="0"/>
                </a:spcBef>
                <a:spcAft>
                  <a:spcPct val="0"/>
                </a:spcAft>
              </a:pPr>
              <a:endParaRPr lang="en-US" sz="1600" dirty="0"/>
            </a:p>
          </p:txBody>
        </p:sp>
        <p:cxnSp>
          <p:nvCxnSpPr>
            <p:cNvPr id="22" name="Straight Arrow Connector 21"/>
            <p:cNvCxnSpPr>
              <a:cxnSpLocks/>
              <a:stCxn id="10" idx="2"/>
              <a:endCxn id="21" idx="0"/>
            </p:cNvCxnSpPr>
            <p:nvPr/>
          </p:nvCxnSpPr>
          <p:spPr bwMode="auto">
            <a:xfrm flipH="1">
              <a:off x="1777058" y="2910045"/>
              <a:ext cx="1" cy="29702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28" name="Rounded Rectangle 27"/>
            <p:cNvSpPr/>
            <p:nvPr/>
          </p:nvSpPr>
          <p:spPr bwMode="auto">
            <a:xfrm>
              <a:off x="1222226" y="4080188"/>
              <a:ext cx="1109663" cy="604088"/>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Fourier transform to (t,k</a:t>
              </a:r>
              <a:r>
                <a:rPr lang="en-US" sz="1600" baseline="-25000" dirty="0"/>
                <a:t>x</a:t>
              </a:r>
              <a:r>
                <a:rPr lang="en-US" sz="1600" dirty="0"/>
                <a:t>,k</a:t>
              </a:r>
              <a:r>
                <a:rPr lang="en-US" sz="1600" baseline="-25000" dirty="0"/>
                <a:t>y</a:t>
              </a:r>
              <a:r>
                <a:rPr lang="en-US" sz="1600" dirty="0"/>
                <a:t>,k</a:t>
              </a:r>
              <a:r>
                <a:rPr lang="en-US" sz="1600" baseline="-25000" dirty="0"/>
                <a:t>h</a:t>
              </a:r>
              <a:r>
                <a:rPr lang="en-US" sz="1600" dirty="0"/>
                <a:t>,k</a:t>
              </a:r>
              <a:r>
                <a:rPr lang="el-GR" sz="1600" baseline="-25000" dirty="0"/>
                <a:t>φ</a:t>
              </a:r>
              <a:r>
                <a:rPr lang="en-US" sz="1600" dirty="0"/>
                <a:t>)</a:t>
              </a:r>
            </a:p>
          </p:txBody>
        </p:sp>
        <p:cxnSp>
          <p:nvCxnSpPr>
            <p:cNvPr id="29" name="Straight Arrow Connector 28"/>
            <p:cNvCxnSpPr>
              <a:cxnSpLocks/>
              <a:stCxn id="21" idx="3"/>
              <a:endCxn id="28" idx="0"/>
            </p:cNvCxnSpPr>
            <p:nvPr/>
          </p:nvCxnSpPr>
          <p:spPr bwMode="auto">
            <a:xfrm>
              <a:off x="1777058" y="3894293"/>
              <a:ext cx="0" cy="185895"/>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32" name="Diamond 31"/>
            <p:cNvSpPr/>
            <p:nvPr/>
          </p:nvSpPr>
          <p:spPr bwMode="auto">
            <a:xfrm>
              <a:off x="928787" y="4870170"/>
              <a:ext cx="1660778" cy="806940"/>
            </a:xfrm>
            <a:prstGeom prst="diamond">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dirty="0"/>
                <a:t>Large components?</a:t>
              </a:r>
            </a:p>
          </p:txBody>
        </p:sp>
        <p:sp>
          <p:nvSpPr>
            <p:cNvPr id="38" name="Octagon 37"/>
            <p:cNvSpPr/>
            <p:nvPr/>
          </p:nvSpPr>
          <p:spPr bwMode="auto">
            <a:xfrm>
              <a:off x="15745" y="4972671"/>
              <a:ext cx="723481" cy="612949"/>
            </a:xfrm>
            <a:prstGeom prst="oct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dirty="0"/>
                <a:t>reject</a:t>
              </a:r>
            </a:p>
          </p:txBody>
        </p:sp>
        <p:cxnSp>
          <p:nvCxnSpPr>
            <p:cNvPr id="39" name="Straight Arrow Connector 38"/>
            <p:cNvCxnSpPr>
              <a:stCxn id="32" idx="1"/>
            </p:cNvCxnSpPr>
            <p:nvPr/>
          </p:nvCxnSpPr>
          <p:spPr bwMode="auto">
            <a:xfrm flipH="1">
              <a:off x="787400" y="5273640"/>
              <a:ext cx="141387" cy="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44" name="TextBox 43"/>
            <p:cNvSpPr txBox="1"/>
            <p:nvPr/>
          </p:nvSpPr>
          <p:spPr>
            <a:xfrm>
              <a:off x="673928" y="4971596"/>
              <a:ext cx="342880" cy="289432"/>
            </a:xfrm>
            <a:prstGeom prst="rect">
              <a:avLst/>
            </a:prstGeom>
            <a:noFill/>
          </p:spPr>
          <p:txBody>
            <a:bodyPr wrap="none" rtlCol="0">
              <a:spAutoFit/>
            </a:bodyPr>
            <a:lstStyle/>
            <a:p>
              <a:r>
                <a:rPr lang="en-US" sz="1600" dirty="0">
                  <a:solidFill>
                    <a:schemeClr val="bg1"/>
                  </a:solidFill>
                </a:rPr>
                <a:t>no</a:t>
              </a:r>
            </a:p>
          </p:txBody>
        </p:sp>
        <p:sp>
          <p:nvSpPr>
            <p:cNvPr id="45" name="TextBox 44"/>
            <p:cNvSpPr txBox="1"/>
            <p:nvPr/>
          </p:nvSpPr>
          <p:spPr>
            <a:xfrm>
              <a:off x="2355612" y="4943677"/>
              <a:ext cx="391447" cy="289432"/>
            </a:xfrm>
            <a:prstGeom prst="rect">
              <a:avLst/>
            </a:prstGeom>
            <a:noFill/>
          </p:spPr>
          <p:txBody>
            <a:bodyPr wrap="none" rtlCol="0">
              <a:spAutoFit/>
            </a:bodyPr>
            <a:lstStyle/>
            <a:p>
              <a:r>
                <a:rPr lang="en-US" sz="1600" dirty="0">
                  <a:solidFill>
                    <a:schemeClr val="bg1"/>
                  </a:solidFill>
                </a:rPr>
                <a:t>yes</a:t>
              </a:r>
            </a:p>
          </p:txBody>
        </p:sp>
        <p:sp>
          <p:nvSpPr>
            <p:cNvPr id="46" name="Rounded Rectangle 45"/>
            <p:cNvSpPr/>
            <p:nvPr/>
          </p:nvSpPr>
          <p:spPr bwMode="auto">
            <a:xfrm>
              <a:off x="2825022" y="4971596"/>
              <a:ext cx="1350019" cy="604088"/>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Inverse Fourier transform to (t,x,y,h,</a:t>
              </a:r>
              <a:r>
                <a:rPr lang="el-GR" sz="1600" dirty="0"/>
                <a:t>φ</a:t>
              </a:r>
              <a:r>
                <a:rPr lang="en-US" sz="1600" dirty="0"/>
                <a:t>)</a:t>
              </a:r>
            </a:p>
          </p:txBody>
        </p:sp>
        <p:cxnSp>
          <p:nvCxnSpPr>
            <p:cNvPr id="47" name="Straight Arrow Connector 46"/>
            <p:cNvCxnSpPr>
              <a:stCxn id="32" idx="3"/>
              <a:endCxn id="46" idx="1"/>
            </p:cNvCxnSpPr>
            <p:nvPr/>
          </p:nvCxnSpPr>
          <p:spPr bwMode="auto">
            <a:xfrm>
              <a:off x="2589565" y="5273640"/>
              <a:ext cx="235457" cy="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51" name="Rounded Rectangle 50"/>
            <p:cNvSpPr/>
            <p:nvPr/>
          </p:nvSpPr>
          <p:spPr bwMode="auto">
            <a:xfrm>
              <a:off x="6554221" y="5032114"/>
              <a:ext cx="914400" cy="45720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Inverse NMO</a:t>
              </a:r>
            </a:p>
          </p:txBody>
        </p:sp>
        <p:cxnSp>
          <p:nvCxnSpPr>
            <p:cNvPr id="52" name="Straight Arrow Connector 51"/>
            <p:cNvCxnSpPr>
              <a:stCxn id="76" idx="3"/>
              <a:endCxn id="51" idx="1"/>
            </p:cNvCxnSpPr>
            <p:nvPr/>
          </p:nvCxnSpPr>
          <p:spPr bwMode="auto">
            <a:xfrm flipV="1">
              <a:off x="6240688" y="5260714"/>
              <a:ext cx="313533" cy="12926"/>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cxnSp>
          <p:nvCxnSpPr>
            <p:cNvPr id="53" name="Straight Arrow Connector 52"/>
            <p:cNvCxnSpPr>
              <a:stCxn id="51" idx="2"/>
              <a:endCxn id="56" idx="1"/>
            </p:cNvCxnSpPr>
            <p:nvPr/>
          </p:nvCxnSpPr>
          <p:spPr bwMode="auto">
            <a:xfrm>
              <a:off x="7011421" y="5489314"/>
              <a:ext cx="0" cy="200286"/>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56" name="Can 55"/>
            <p:cNvSpPr/>
            <p:nvPr/>
          </p:nvSpPr>
          <p:spPr bwMode="auto">
            <a:xfrm>
              <a:off x="6358958" y="5689600"/>
              <a:ext cx="1304925" cy="685800"/>
            </a:xfrm>
            <a:prstGeom prst="can">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Interpolated supergather</a:t>
              </a:r>
            </a:p>
          </p:txBody>
        </p:sp>
        <p:sp>
          <p:nvSpPr>
            <p:cNvPr id="76" name="Diamond 75"/>
            <p:cNvSpPr/>
            <p:nvPr/>
          </p:nvSpPr>
          <p:spPr bwMode="auto">
            <a:xfrm>
              <a:off x="4410238" y="4870170"/>
              <a:ext cx="1830450" cy="806940"/>
            </a:xfrm>
            <a:prstGeom prst="diamond">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dirty="0"/>
                <a:t>Convergence?</a:t>
              </a:r>
            </a:p>
          </p:txBody>
        </p:sp>
        <p:cxnSp>
          <p:nvCxnSpPr>
            <p:cNvPr id="79" name="Straight Arrow Connector 78"/>
            <p:cNvCxnSpPr>
              <a:stCxn id="28" idx="2"/>
              <a:endCxn id="32" idx="0"/>
            </p:cNvCxnSpPr>
            <p:nvPr/>
          </p:nvCxnSpPr>
          <p:spPr bwMode="auto">
            <a:xfrm flipH="1">
              <a:off x="1759176" y="4684276"/>
              <a:ext cx="17882" cy="185894"/>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cxnSp>
          <p:nvCxnSpPr>
            <p:cNvPr id="85" name="Straight Arrow Connector 84"/>
            <p:cNvCxnSpPr>
              <a:stCxn id="46" idx="3"/>
              <a:endCxn id="76" idx="1"/>
            </p:cNvCxnSpPr>
            <p:nvPr/>
          </p:nvCxnSpPr>
          <p:spPr bwMode="auto">
            <a:xfrm>
              <a:off x="4175041" y="5273640"/>
              <a:ext cx="235197" cy="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89" name="TextBox 88"/>
            <p:cNvSpPr txBox="1"/>
            <p:nvPr/>
          </p:nvSpPr>
          <p:spPr>
            <a:xfrm>
              <a:off x="5306879" y="4488134"/>
              <a:ext cx="342880" cy="289432"/>
            </a:xfrm>
            <a:prstGeom prst="rect">
              <a:avLst/>
            </a:prstGeom>
            <a:noFill/>
          </p:spPr>
          <p:txBody>
            <a:bodyPr wrap="none" rtlCol="0">
              <a:spAutoFit/>
            </a:bodyPr>
            <a:lstStyle/>
            <a:p>
              <a:r>
                <a:rPr lang="en-US" sz="1600" dirty="0">
                  <a:solidFill>
                    <a:schemeClr val="bg1"/>
                  </a:solidFill>
                </a:rPr>
                <a:t>no</a:t>
              </a:r>
            </a:p>
          </p:txBody>
        </p:sp>
        <p:cxnSp>
          <p:nvCxnSpPr>
            <p:cNvPr id="91" name="Elbow Connector 90"/>
            <p:cNvCxnSpPr>
              <a:stCxn id="76" idx="0"/>
              <a:endCxn id="28" idx="3"/>
            </p:cNvCxnSpPr>
            <p:nvPr/>
          </p:nvCxnSpPr>
          <p:spPr bwMode="auto">
            <a:xfrm rot="16200000" flipV="1">
              <a:off x="3584707" y="3129414"/>
              <a:ext cx="487938" cy="2993574"/>
            </a:xfrm>
            <a:prstGeom prst="bentConnector2">
              <a:avLst/>
            </a:prstGeom>
            <a:solidFill>
              <a:schemeClr val="accent1"/>
            </a:solidFill>
            <a:ln w="12700" cap="flat" cmpd="sng" algn="ctr">
              <a:solidFill>
                <a:schemeClr val="bg1"/>
              </a:solidFill>
              <a:prstDash val="solid"/>
              <a:round/>
              <a:headEnd type="none" w="med" len="med"/>
              <a:tailEnd type="triangle" w="med" len="med"/>
            </a:ln>
            <a:effectLst/>
          </p:spPr>
        </p:cxnSp>
        <p:sp>
          <p:nvSpPr>
            <p:cNvPr id="95" name="TextBox 94"/>
            <p:cNvSpPr txBox="1"/>
            <p:nvPr/>
          </p:nvSpPr>
          <p:spPr>
            <a:xfrm>
              <a:off x="6117749" y="4883572"/>
              <a:ext cx="391447" cy="289432"/>
            </a:xfrm>
            <a:prstGeom prst="rect">
              <a:avLst/>
            </a:prstGeom>
            <a:noFill/>
          </p:spPr>
          <p:txBody>
            <a:bodyPr wrap="none" rtlCol="0">
              <a:spAutoFit/>
            </a:bodyPr>
            <a:lstStyle/>
            <a:p>
              <a:r>
                <a:rPr lang="en-US" sz="1600" dirty="0">
                  <a:solidFill>
                    <a:schemeClr val="bg1"/>
                  </a:solidFill>
                </a:rPr>
                <a:t>yes</a:t>
              </a:r>
            </a:p>
          </p:txBody>
        </p:sp>
      </p:grpSp>
      <p:sp>
        <p:nvSpPr>
          <p:cNvPr id="4" name="Arrow: Right 3">
            <a:extLst>
              <a:ext uri="{FF2B5EF4-FFF2-40B4-BE49-F238E27FC236}">
                <a16:creationId xmlns:a16="http://schemas.microsoft.com/office/drawing/2014/main" id="{89D847CC-5AB3-444D-AA8B-7A9F97BC0B60}"/>
              </a:ext>
            </a:extLst>
          </p:cNvPr>
          <p:cNvSpPr/>
          <p:nvPr/>
        </p:nvSpPr>
        <p:spPr>
          <a:xfrm flipH="1">
            <a:off x="4548097" y="2545712"/>
            <a:ext cx="4006917" cy="135719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Specular reflections are well interpolated. Diffractions are not!</a:t>
            </a:r>
          </a:p>
        </p:txBody>
      </p:sp>
      <p:pic>
        <p:nvPicPr>
          <p:cNvPr id="7" name="Picture 6">
            <a:extLst>
              <a:ext uri="{FF2B5EF4-FFF2-40B4-BE49-F238E27FC236}">
                <a16:creationId xmlns:a16="http://schemas.microsoft.com/office/drawing/2014/main" id="{A1459761-C51E-461A-A048-A577804B4E7C}"/>
              </a:ext>
            </a:extLst>
          </p:cNvPr>
          <p:cNvPicPr>
            <a:picLocks noChangeAspect="1"/>
          </p:cNvPicPr>
          <p:nvPr/>
        </p:nvPicPr>
        <p:blipFill>
          <a:blip r:embed="rId3"/>
          <a:stretch>
            <a:fillRect/>
          </a:stretch>
        </p:blipFill>
        <p:spPr>
          <a:xfrm>
            <a:off x="8724157" y="1931441"/>
            <a:ext cx="3101957" cy="2214350"/>
          </a:xfrm>
          <a:prstGeom prst="rect">
            <a:avLst/>
          </a:prstGeom>
        </p:spPr>
      </p:pic>
      <p:sp>
        <p:nvSpPr>
          <p:cNvPr id="3" name="Slide Number Placeholder 2">
            <a:extLst>
              <a:ext uri="{FF2B5EF4-FFF2-40B4-BE49-F238E27FC236}">
                <a16:creationId xmlns:a16="http://schemas.microsoft.com/office/drawing/2014/main" id="{3A42DDD3-D1EF-F9CE-6ACB-BD9899DC80F6}"/>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57</a:t>
            </a:fld>
            <a:endParaRPr lang="en-US" dirty="0">
              <a:solidFill>
                <a:schemeClr val="tx1"/>
              </a:solidFill>
            </a:endParaRPr>
          </a:p>
        </p:txBody>
      </p:sp>
    </p:spTree>
    <p:extLst>
      <p:ext uri="{BB962C8B-B14F-4D97-AF65-F5344CB8AC3E}">
        <p14:creationId xmlns:p14="http://schemas.microsoft.com/office/powerpoint/2010/main" val="331960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20300"/>
            <a:ext cx="12455611" cy="1143000"/>
          </a:xfrm>
        </p:spPr>
        <p:txBody>
          <a:bodyPr/>
          <a:lstStyle/>
          <a:p>
            <a:r>
              <a:rPr lang="en-US" dirty="0"/>
              <a:t>Accuracy of 5D interpolation and its impact on prestack impedance inversion</a:t>
            </a:r>
          </a:p>
        </p:txBody>
      </p:sp>
      <p:pic>
        <p:nvPicPr>
          <p:cNvPr id="5" name="Picture 4"/>
          <p:cNvPicPr>
            <a:picLocks noChangeAspect="1"/>
          </p:cNvPicPr>
          <p:nvPr/>
        </p:nvPicPr>
        <p:blipFill>
          <a:blip r:embed="rId3"/>
          <a:stretch>
            <a:fillRect/>
          </a:stretch>
        </p:blipFill>
        <p:spPr>
          <a:xfrm>
            <a:off x="2452255" y="1220290"/>
            <a:ext cx="7315200" cy="5282111"/>
          </a:xfrm>
          <a:prstGeom prst="rect">
            <a:avLst/>
          </a:prstGeom>
        </p:spPr>
      </p:pic>
      <p:sp>
        <p:nvSpPr>
          <p:cNvPr id="6" name="Rectangle 24"/>
          <p:cNvSpPr txBox="1">
            <a:spLocks noChangeArrowheads="1"/>
          </p:cNvSpPr>
          <p:nvPr/>
        </p:nvSpPr>
        <p:spPr bwMode="auto">
          <a:xfrm>
            <a:off x="7696200"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chemeClr val="bg1">
                    <a:lumMod val="65000"/>
                  </a:schemeClr>
                </a:solidFill>
                <a:effectLst>
                  <a:outerShdw blurRad="38100" dist="38100" dir="2700000" algn="tl">
                    <a:srgbClr val="000000"/>
                  </a:outerShdw>
                </a:effectLst>
                <a:latin typeface="Arial" pitchFamily="34" charset="0"/>
                <a:cs typeface="Arial" pitchFamily="34" charset="0"/>
              </a:rPr>
              <a:t>(Bellman, 2014)</a:t>
            </a:r>
          </a:p>
        </p:txBody>
      </p:sp>
      <p:sp>
        <p:nvSpPr>
          <p:cNvPr id="4" name="Arrow: Right 3">
            <a:extLst>
              <a:ext uri="{FF2B5EF4-FFF2-40B4-BE49-F238E27FC236}">
                <a16:creationId xmlns:a16="http://schemas.microsoft.com/office/drawing/2014/main" id="{8324C0EE-C3D9-445C-876A-B3107CF87A32}"/>
              </a:ext>
            </a:extLst>
          </p:cNvPr>
          <p:cNvSpPr/>
          <p:nvPr/>
        </p:nvSpPr>
        <p:spPr>
          <a:xfrm>
            <a:off x="240632" y="4411578"/>
            <a:ext cx="2502568"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¼ no. of traces</a:t>
            </a:r>
          </a:p>
        </p:txBody>
      </p:sp>
      <p:sp>
        <p:nvSpPr>
          <p:cNvPr id="7" name="Arrow: Right 6">
            <a:extLst>
              <a:ext uri="{FF2B5EF4-FFF2-40B4-BE49-F238E27FC236}">
                <a16:creationId xmlns:a16="http://schemas.microsoft.com/office/drawing/2014/main" id="{6931A090-69D4-4D90-8C80-C45C6AC1534A}"/>
              </a:ext>
            </a:extLst>
          </p:cNvPr>
          <p:cNvSpPr/>
          <p:nvPr/>
        </p:nvSpPr>
        <p:spPr>
          <a:xfrm>
            <a:off x="946484" y="1975793"/>
            <a:ext cx="3048000"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Recorded, “dense” survey</a:t>
            </a:r>
          </a:p>
        </p:txBody>
      </p:sp>
      <p:sp>
        <p:nvSpPr>
          <p:cNvPr id="8" name="TextBox 7">
            <a:extLst>
              <a:ext uri="{FF2B5EF4-FFF2-40B4-BE49-F238E27FC236}">
                <a16:creationId xmlns:a16="http://schemas.microsoft.com/office/drawing/2014/main" id="{E4529D25-319B-4C72-8E3C-F6849C3FB557}"/>
              </a:ext>
            </a:extLst>
          </p:cNvPr>
          <p:cNvSpPr txBox="1"/>
          <p:nvPr/>
        </p:nvSpPr>
        <p:spPr>
          <a:xfrm>
            <a:off x="2566736" y="6126203"/>
            <a:ext cx="3304675" cy="646331"/>
          </a:xfrm>
          <a:prstGeom prst="rect">
            <a:avLst/>
          </a:prstGeom>
          <a:solidFill>
            <a:schemeClr val="bg1"/>
          </a:solidFill>
        </p:spPr>
        <p:txBody>
          <a:bodyPr wrap="square" rtlCol="0">
            <a:spAutoFit/>
          </a:bodyPr>
          <a:lstStyle/>
          <a:p>
            <a:pPr algn="ctr"/>
            <a:r>
              <a:rPr lang="en-US" dirty="0"/>
              <a:t>Remove every other shot and receiver station</a:t>
            </a:r>
          </a:p>
        </p:txBody>
      </p:sp>
      <p:sp>
        <p:nvSpPr>
          <p:cNvPr id="9" name="TextBox 8">
            <a:extLst>
              <a:ext uri="{FF2B5EF4-FFF2-40B4-BE49-F238E27FC236}">
                <a16:creationId xmlns:a16="http://schemas.microsoft.com/office/drawing/2014/main" id="{2AAD3E23-3BA0-4E37-ACE7-892D1A3E83DB}"/>
              </a:ext>
            </a:extLst>
          </p:cNvPr>
          <p:cNvSpPr txBox="1"/>
          <p:nvPr/>
        </p:nvSpPr>
        <p:spPr>
          <a:xfrm>
            <a:off x="6296526" y="6153834"/>
            <a:ext cx="3304675" cy="646331"/>
          </a:xfrm>
          <a:prstGeom prst="rect">
            <a:avLst/>
          </a:prstGeom>
          <a:solidFill>
            <a:schemeClr val="bg1"/>
          </a:solidFill>
        </p:spPr>
        <p:txBody>
          <a:bodyPr wrap="square" rtlCol="0">
            <a:spAutoFit/>
          </a:bodyPr>
          <a:lstStyle/>
          <a:p>
            <a:pPr algn="ctr"/>
            <a:r>
              <a:rPr lang="en-US" dirty="0"/>
              <a:t>Remove every other shot and receiver LINE</a:t>
            </a:r>
          </a:p>
        </p:txBody>
      </p:sp>
      <p:sp>
        <p:nvSpPr>
          <p:cNvPr id="10" name="TextBox 9">
            <a:extLst>
              <a:ext uri="{FF2B5EF4-FFF2-40B4-BE49-F238E27FC236}">
                <a16:creationId xmlns:a16="http://schemas.microsoft.com/office/drawing/2014/main" id="{DE41BF8F-4BBF-4D99-B6E0-0D3185137E85}"/>
              </a:ext>
            </a:extLst>
          </p:cNvPr>
          <p:cNvSpPr txBox="1"/>
          <p:nvPr/>
        </p:nvSpPr>
        <p:spPr>
          <a:xfrm>
            <a:off x="7675052" y="1757193"/>
            <a:ext cx="2092403" cy="923330"/>
          </a:xfrm>
          <a:prstGeom prst="rect">
            <a:avLst/>
          </a:prstGeom>
          <a:solidFill>
            <a:schemeClr val="bg1"/>
          </a:solidFill>
        </p:spPr>
        <p:txBody>
          <a:bodyPr wrap="square" rtlCol="0">
            <a:spAutoFit/>
          </a:bodyPr>
          <a:lstStyle/>
          <a:p>
            <a:pPr algn="ctr"/>
            <a:r>
              <a:rPr lang="en-US" dirty="0"/>
              <a:t>Original data.</a:t>
            </a:r>
          </a:p>
          <a:p>
            <a:pPr algn="ctr"/>
            <a:endParaRPr lang="en-US" dirty="0"/>
          </a:p>
          <a:p>
            <a:pPr algn="ctr"/>
            <a:r>
              <a:rPr lang="en-US" dirty="0" err="1"/>
              <a:t>Δ</a:t>
            </a:r>
            <a:r>
              <a:rPr lang="en-US" i="1" dirty="0" err="1"/>
              <a:t>x</a:t>
            </a:r>
            <a:r>
              <a:rPr lang="en-US" baseline="-25000" dirty="0" err="1"/>
              <a:t>s</a:t>
            </a:r>
            <a:r>
              <a:rPr lang="en-US" dirty="0"/>
              <a:t>= </a:t>
            </a:r>
            <a:r>
              <a:rPr lang="en-US" dirty="0" err="1"/>
              <a:t>Δ</a:t>
            </a:r>
            <a:r>
              <a:rPr lang="en-US" i="1" dirty="0" err="1"/>
              <a:t>x</a:t>
            </a:r>
            <a:r>
              <a:rPr lang="en-US" baseline="-25000" dirty="0" err="1"/>
              <a:t>g</a:t>
            </a:r>
            <a:r>
              <a:rPr lang="en-US" baseline="-25000" dirty="0"/>
              <a:t> </a:t>
            </a:r>
            <a:r>
              <a:rPr lang="en-US" dirty="0"/>
              <a:t>= 60 m</a:t>
            </a:r>
          </a:p>
        </p:txBody>
      </p:sp>
      <p:sp>
        <p:nvSpPr>
          <p:cNvPr id="11" name="Arrow: Right 10">
            <a:extLst>
              <a:ext uri="{FF2B5EF4-FFF2-40B4-BE49-F238E27FC236}">
                <a16:creationId xmlns:a16="http://schemas.microsoft.com/office/drawing/2014/main" id="{62C36567-D876-4E18-88CC-3C55E8FE69C6}"/>
              </a:ext>
            </a:extLst>
          </p:cNvPr>
          <p:cNvSpPr/>
          <p:nvPr/>
        </p:nvSpPr>
        <p:spPr>
          <a:xfrm flipH="1">
            <a:off x="8991601" y="4411577"/>
            <a:ext cx="2502568"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¼ no. of traces</a:t>
            </a:r>
          </a:p>
        </p:txBody>
      </p:sp>
      <p:sp>
        <p:nvSpPr>
          <p:cNvPr id="3" name="Slide Number Placeholder 2">
            <a:extLst>
              <a:ext uri="{FF2B5EF4-FFF2-40B4-BE49-F238E27FC236}">
                <a16:creationId xmlns:a16="http://schemas.microsoft.com/office/drawing/2014/main" id="{EE2E0CD3-A803-062B-6BF7-58C7424C238B}"/>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58</a:t>
            </a:fld>
            <a:endParaRPr lang="en-US" dirty="0">
              <a:solidFill>
                <a:schemeClr val="tx1"/>
              </a:solidFill>
            </a:endParaRPr>
          </a:p>
        </p:txBody>
      </p:sp>
    </p:spTree>
    <p:extLst>
      <p:ext uri="{BB962C8B-B14F-4D97-AF65-F5344CB8AC3E}">
        <p14:creationId xmlns:p14="http://schemas.microsoft.com/office/powerpoint/2010/main" val="404522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52" y="914201"/>
            <a:ext cx="8335828" cy="5486400"/>
          </a:xfrm>
          <a:prstGeom prst="rect">
            <a:avLst/>
          </a:prstGeom>
        </p:spPr>
      </p:pic>
      <p:sp>
        <p:nvSpPr>
          <p:cNvPr id="7" name="Title 1"/>
          <p:cNvSpPr>
            <a:spLocks noGrp="1"/>
          </p:cNvSpPr>
          <p:nvPr>
            <p:ph type="title"/>
          </p:nvPr>
        </p:nvSpPr>
        <p:spPr>
          <a:xfrm>
            <a:off x="0" y="15999"/>
            <a:ext cx="7772400" cy="864524"/>
          </a:xfrm>
        </p:spPr>
        <p:txBody>
          <a:bodyPr/>
          <a:lstStyle/>
          <a:p>
            <a:r>
              <a:rPr lang="en-US" dirty="0"/>
              <a:t>Horizon slice through P-impedance </a:t>
            </a:r>
          </a:p>
        </p:txBody>
      </p:sp>
      <p:sp>
        <p:nvSpPr>
          <p:cNvPr id="8" name="Rectangle 24"/>
          <p:cNvSpPr txBox="1">
            <a:spLocks noChangeArrowheads="1"/>
          </p:cNvSpPr>
          <p:nvPr/>
        </p:nvSpPr>
        <p:spPr bwMode="auto">
          <a:xfrm>
            <a:off x="7696200"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(Bellman, 2014)</a:t>
            </a:r>
          </a:p>
        </p:txBody>
      </p:sp>
      <p:sp>
        <p:nvSpPr>
          <p:cNvPr id="12" name="Arrow: Right 11">
            <a:extLst>
              <a:ext uri="{FF2B5EF4-FFF2-40B4-BE49-F238E27FC236}">
                <a16:creationId xmlns:a16="http://schemas.microsoft.com/office/drawing/2014/main" id="{908A10A0-2146-4D33-87B9-531A2129FA39}"/>
              </a:ext>
            </a:extLst>
          </p:cNvPr>
          <p:cNvSpPr/>
          <p:nvPr/>
        </p:nvSpPr>
        <p:spPr>
          <a:xfrm>
            <a:off x="120316" y="1933072"/>
            <a:ext cx="2157663"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Original no. of traces</a:t>
            </a:r>
          </a:p>
        </p:txBody>
      </p:sp>
      <p:sp>
        <p:nvSpPr>
          <p:cNvPr id="13" name="Arrow: Right 12">
            <a:extLst>
              <a:ext uri="{FF2B5EF4-FFF2-40B4-BE49-F238E27FC236}">
                <a16:creationId xmlns:a16="http://schemas.microsoft.com/office/drawing/2014/main" id="{4BC7AFE1-BDD0-4371-9839-9AF26B7F0EA7}"/>
              </a:ext>
            </a:extLst>
          </p:cNvPr>
          <p:cNvSpPr/>
          <p:nvPr/>
        </p:nvSpPr>
        <p:spPr>
          <a:xfrm flipH="1">
            <a:off x="10202778" y="1812656"/>
            <a:ext cx="1989221"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Original no. of traces</a:t>
            </a:r>
          </a:p>
        </p:txBody>
      </p:sp>
      <p:sp>
        <p:nvSpPr>
          <p:cNvPr id="14" name="Arrow: Right 13">
            <a:extLst>
              <a:ext uri="{FF2B5EF4-FFF2-40B4-BE49-F238E27FC236}">
                <a16:creationId xmlns:a16="http://schemas.microsoft.com/office/drawing/2014/main" id="{F3C0D0E3-ED38-47C5-A22C-F58E70034056}"/>
              </a:ext>
            </a:extLst>
          </p:cNvPr>
          <p:cNvSpPr/>
          <p:nvPr/>
        </p:nvSpPr>
        <p:spPr>
          <a:xfrm>
            <a:off x="0" y="4768712"/>
            <a:ext cx="2077452"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Interpolated to orig. no. of traces</a:t>
            </a:r>
          </a:p>
        </p:txBody>
      </p:sp>
      <p:sp>
        <p:nvSpPr>
          <p:cNvPr id="15" name="Arrow: Right 14">
            <a:extLst>
              <a:ext uri="{FF2B5EF4-FFF2-40B4-BE49-F238E27FC236}">
                <a16:creationId xmlns:a16="http://schemas.microsoft.com/office/drawing/2014/main" id="{F0C00C9C-CD61-446F-A9AA-6F790AE3068B}"/>
              </a:ext>
            </a:extLst>
          </p:cNvPr>
          <p:cNvSpPr/>
          <p:nvPr/>
        </p:nvSpPr>
        <p:spPr>
          <a:xfrm flipH="1">
            <a:off x="10122566" y="4768712"/>
            <a:ext cx="2069433"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Interpolate to orig. no. traces</a:t>
            </a:r>
          </a:p>
        </p:txBody>
      </p:sp>
      <p:sp>
        <p:nvSpPr>
          <p:cNvPr id="2" name="Slide Number Placeholder 1">
            <a:extLst>
              <a:ext uri="{FF2B5EF4-FFF2-40B4-BE49-F238E27FC236}">
                <a16:creationId xmlns:a16="http://schemas.microsoft.com/office/drawing/2014/main" id="{A6C482B3-96EB-6B78-2EA6-419BDA2DA13E}"/>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59</a:t>
            </a:fld>
            <a:endParaRPr lang="en-US" dirty="0">
              <a:solidFill>
                <a:schemeClr val="tx1"/>
              </a:solidFill>
            </a:endParaRPr>
          </a:p>
        </p:txBody>
      </p:sp>
    </p:spTree>
    <p:extLst>
      <p:ext uri="{BB962C8B-B14F-4D97-AF65-F5344CB8AC3E}">
        <p14:creationId xmlns:p14="http://schemas.microsoft.com/office/powerpoint/2010/main" val="1989247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19"/>
            <a:ext cx="9891827" cy="738980"/>
          </a:xfrm>
        </p:spPr>
        <p:txBody>
          <a:bodyPr/>
          <a:lstStyle/>
          <a:p>
            <a:r>
              <a:rPr lang="en-US" dirty="0"/>
              <a:t>Using Conditioned Gathers to Fine Tune Stacking Velocities</a:t>
            </a:r>
          </a:p>
        </p:txBody>
      </p:sp>
      <p:grpSp>
        <p:nvGrpSpPr>
          <p:cNvPr id="4" name="Group 4"/>
          <p:cNvGrpSpPr>
            <a:grpSpLocks noChangeAspect="1"/>
          </p:cNvGrpSpPr>
          <p:nvPr/>
        </p:nvGrpSpPr>
        <p:grpSpPr>
          <a:xfrm>
            <a:off x="343382" y="651507"/>
            <a:ext cx="11479650" cy="5806383"/>
            <a:chOff x="1641645" y="2261363"/>
            <a:chExt cx="5749409" cy="3464289"/>
          </a:xfrm>
          <a:solidFill>
            <a:schemeClr val="bg1"/>
          </a:solidFill>
        </p:grpSpPr>
        <p:pic>
          <p:nvPicPr>
            <p:cNvPr id="6" name="Picture 2"/>
            <p:cNvPicPr>
              <a:picLocks noChangeAspect="1" noChangeArrowheads="1"/>
            </p:cNvPicPr>
            <p:nvPr/>
          </p:nvPicPr>
          <p:blipFill rotWithShape="1">
            <a:blip r:embed="rId3" cstate="print"/>
            <a:srcRect l="6770" t="4736"/>
            <a:stretch/>
          </p:blipFill>
          <p:spPr bwMode="auto">
            <a:xfrm>
              <a:off x="1981200" y="2639143"/>
              <a:ext cx="3765180" cy="2882673"/>
            </a:xfrm>
            <a:prstGeom prst="rect">
              <a:avLst/>
            </a:prstGeom>
            <a:grpFill/>
            <a:ln w="9525">
              <a:solidFill>
                <a:schemeClr val="bg1"/>
              </a:solidFill>
              <a:miter lim="800000"/>
              <a:headEnd/>
              <a:tailEnd/>
            </a:ln>
          </p:spPr>
        </p:pic>
        <p:sp>
          <p:nvSpPr>
            <p:cNvPr id="7" name="TextBox 6"/>
            <p:cNvSpPr txBox="1"/>
            <p:nvPr/>
          </p:nvSpPr>
          <p:spPr>
            <a:xfrm>
              <a:off x="1956651" y="2261363"/>
              <a:ext cx="2209800" cy="273348"/>
            </a:xfrm>
            <a:prstGeom prst="rect">
              <a:avLst/>
            </a:prstGeom>
            <a:noFill/>
          </p:spPr>
          <p:txBody>
            <a:bodyPr wrap="square" rtlCol="0">
              <a:spAutoFit/>
            </a:bodyPr>
            <a:lstStyle/>
            <a:p>
              <a:pPr algn="ctr"/>
              <a:r>
                <a:rPr lang="en-US" sz="1400" dirty="0">
                  <a:solidFill>
                    <a:schemeClr val="bg1"/>
                  </a:solidFill>
                  <a:latin typeface="Arial" pitchFamily="34" charset="0"/>
                  <a:cs typeface="Arial" pitchFamily="34" charset="0"/>
                </a:rPr>
                <a:t>Velocity (m/s)</a:t>
              </a:r>
            </a:p>
          </p:txBody>
        </p:sp>
        <p:sp>
          <p:nvSpPr>
            <p:cNvPr id="8" name="TextBox 7"/>
            <p:cNvSpPr txBox="1"/>
            <p:nvPr/>
          </p:nvSpPr>
          <p:spPr>
            <a:xfrm rot="16200000">
              <a:off x="677670" y="3839071"/>
              <a:ext cx="2209800" cy="281849"/>
            </a:xfrm>
            <a:prstGeom prst="rect">
              <a:avLst/>
            </a:prstGeom>
            <a:noFill/>
          </p:spPr>
          <p:txBody>
            <a:bodyPr wrap="square" rtlCol="0">
              <a:spAutoFit/>
            </a:bodyPr>
            <a:lstStyle/>
            <a:p>
              <a:pPr algn="ctr"/>
              <a:r>
                <a:rPr lang="en-US" sz="1400" dirty="0">
                  <a:solidFill>
                    <a:schemeClr val="bg1"/>
                  </a:solidFill>
                  <a:latin typeface="Arial" pitchFamily="34" charset="0"/>
                  <a:cs typeface="Arial" pitchFamily="34" charset="0"/>
                </a:rPr>
                <a:t>Time(ms)</a:t>
              </a:r>
            </a:p>
          </p:txBody>
        </p:sp>
        <p:sp>
          <p:nvSpPr>
            <p:cNvPr id="9" name="TextBox 8"/>
            <p:cNvSpPr txBox="1"/>
            <p:nvPr/>
          </p:nvSpPr>
          <p:spPr>
            <a:xfrm>
              <a:off x="3841380" y="2326167"/>
              <a:ext cx="2209800" cy="232346"/>
            </a:xfrm>
            <a:prstGeom prst="rect">
              <a:avLst/>
            </a:prstGeom>
            <a:noFill/>
          </p:spPr>
          <p:txBody>
            <a:bodyPr wrap="square" bIns="0" rtlCol="0">
              <a:spAutoFit/>
            </a:bodyPr>
            <a:lstStyle/>
            <a:p>
              <a:pPr algn="ctr"/>
              <a:r>
                <a:rPr lang="en-US" sz="1400" dirty="0">
                  <a:solidFill>
                    <a:schemeClr val="bg1"/>
                  </a:solidFill>
                  <a:latin typeface="Arial" pitchFamily="34" charset="0"/>
                  <a:cs typeface="Arial" pitchFamily="34" charset="0"/>
                </a:rPr>
                <a:t>Offset (m)</a:t>
              </a:r>
            </a:p>
          </p:txBody>
        </p:sp>
        <p:sp>
          <p:nvSpPr>
            <p:cNvPr id="10" name="TextBox 9"/>
            <p:cNvSpPr txBox="1"/>
            <p:nvPr/>
          </p:nvSpPr>
          <p:spPr>
            <a:xfrm>
              <a:off x="1949825" y="248770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1000</a:t>
              </a:r>
            </a:p>
          </p:txBody>
        </p:sp>
        <p:sp>
          <p:nvSpPr>
            <p:cNvPr id="11" name="TextBox 10"/>
            <p:cNvSpPr txBox="1"/>
            <p:nvPr/>
          </p:nvSpPr>
          <p:spPr>
            <a:xfrm>
              <a:off x="2241180" y="248770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2000</a:t>
              </a:r>
            </a:p>
          </p:txBody>
        </p:sp>
        <p:sp>
          <p:nvSpPr>
            <p:cNvPr id="12" name="TextBox 11"/>
            <p:cNvSpPr txBox="1"/>
            <p:nvPr/>
          </p:nvSpPr>
          <p:spPr>
            <a:xfrm>
              <a:off x="2545980" y="248770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3000</a:t>
              </a:r>
            </a:p>
          </p:txBody>
        </p:sp>
        <p:sp>
          <p:nvSpPr>
            <p:cNvPr id="13" name="TextBox 12"/>
            <p:cNvSpPr txBox="1"/>
            <p:nvPr/>
          </p:nvSpPr>
          <p:spPr>
            <a:xfrm>
              <a:off x="2868705" y="248770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4000</a:t>
              </a:r>
            </a:p>
          </p:txBody>
        </p:sp>
        <p:sp>
          <p:nvSpPr>
            <p:cNvPr id="14" name="TextBox 13"/>
            <p:cNvSpPr txBox="1"/>
            <p:nvPr/>
          </p:nvSpPr>
          <p:spPr>
            <a:xfrm>
              <a:off x="3160060" y="248770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5000</a:t>
              </a:r>
            </a:p>
          </p:txBody>
        </p:sp>
        <p:sp>
          <p:nvSpPr>
            <p:cNvPr id="15" name="TextBox 14"/>
            <p:cNvSpPr txBox="1"/>
            <p:nvPr/>
          </p:nvSpPr>
          <p:spPr>
            <a:xfrm>
              <a:off x="3464860" y="248770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6000</a:t>
              </a:r>
            </a:p>
          </p:txBody>
        </p:sp>
        <p:sp>
          <p:nvSpPr>
            <p:cNvPr id="16" name="TextBox 15"/>
            <p:cNvSpPr txBox="1"/>
            <p:nvPr/>
          </p:nvSpPr>
          <p:spPr>
            <a:xfrm>
              <a:off x="4347875" y="249666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500</a:t>
              </a:r>
            </a:p>
          </p:txBody>
        </p:sp>
        <p:sp>
          <p:nvSpPr>
            <p:cNvPr id="17" name="TextBox 16"/>
            <p:cNvSpPr txBox="1"/>
            <p:nvPr/>
          </p:nvSpPr>
          <p:spPr>
            <a:xfrm>
              <a:off x="4603370" y="249666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1000</a:t>
              </a:r>
            </a:p>
          </p:txBody>
        </p:sp>
        <p:sp>
          <p:nvSpPr>
            <p:cNvPr id="18" name="TextBox 17"/>
            <p:cNvSpPr txBox="1"/>
            <p:nvPr/>
          </p:nvSpPr>
          <p:spPr>
            <a:xfrm>
              <a:off x="4863345" y="249666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1500</a:t>
              </a:r>
            </a:p>
          </p:txBody>
        </p:sp>
        <p:sp>
          <p:nvSpPr>
            <p:cNvPr id="19" name="TextBox 18"/>
            <p:cNvSpPr txBox="1"/>
            <p:nvPr/>
          </p:nvSpPr>
          <p:spPr>
            <a:xfrm>
              <a:off x="5105405" y="2496670"/>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2000</a:t>
              </a:r>
            </a:p>
          </p:txBody>
        </p:sp>
        <p:sp>
          <p:nvSpPr>
            <p:cNvPr id="20" name="TextBox 19"/>
            <p:cNvSpPr txBox="1"/>
            <p:nvPr/>
          </p:nvSpPr>
          <p:spPr>
            <a:xfrm>
              <a:off x="5351935" y="2496670"/>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2500</a:t>
              </a:r>
            </a:p>
          </p:txBody>
        </p:sp>
        <p:sp>
          <p:nvSpPr>
            <p:cNvPr id="21" name="TextBox 20"/>
            <p:cNvSpPr txBox="1"/>
            <p:nvPr/>
          </p:nvSpPr>
          <p:spPr>
            <a:xfrm>
              <a:off x="1739155" y="2667000"/>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600</a:t>
              </a:r>
            </a:p>
          </p:txBody>
        </p:sp>
        <p:sp>
          <p:nvSpPr>
            <p:cNvPr id="22" name="TextBox 21"/>
            <p:cNvSpPr txBox="1"/>
            <p:nvPr/>
          </p:nvSpPr>
          <p:spPr>
            <a:xfrm>
              <a:off x="1725710" y="3429000"/>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1000</a:t>
              </a:r>
            </a:p>
          </p:txBody>
        </p:sp>
        <p:sp>
          <p:nvSpPr>
            <p:cNvPr id="23" name="TextBox 22"/>
            <p:cNvSpPr txBox="1"/>
            <p:nvPr/>
          </p:nvSpPr>
          <p:spPr>
            <a:xfrm>
              <a:off x="1739155" y="4401670"/>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1500</a:t>
              </a:r>
            </a:p>
          </p:txBody>
        </p:sp>
        <p:sp>
          <p:nvSpPr>
            <p:cNvPr id="24" name="TextBox 23"/>
            <p:cNvSpPr txBox="1"/>
            <p:nvPr/>
          </p:nvSpPr>
          <p:spPr>
            <a:xfrm>
              <a:off x="1725710" y="5342965"/>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2000</a:t>
              </a:r>
            </a:p>
          </p:txBody>
        </p:sp>
        <p:pic>
          <p:nvPicPr>
            <p:cNvPr id="25" name="Picture 3"/>
            <p:cNvPicPr>
              <a:picLocks noChangeAspect="1" noChangeArrowheads="1"/>
            </p:cNvPicPr>
            <p:nvPr/>
          </p:nvPicPr>
          <p:blipFill>
            <a:blip r:embed="rId4" cstate="print"/>
            <a:srcRect l="62052" t="5418"/>
            <a:stretch>
              <a:fillRect/>
            </a:stretch>
          </p:blipFill>
          <p:spPr bwMode="auto">
            <a:xfrm>
              <a:off x="5763964" y="2629572"/>
              <a:ext cx="1537798" cy="2887001"/>
            </a:xfrm>
            <a:prstGeom prst="rect">
              <a:avLst/>
            </a:prstGeom>
            <a:grpFill/>
            <a:ln w="9525">
              <a:noFill/>
              <a:miter lim="800000"/>
              <a:headEnd/>
              <a:tailEnd/>
            </a:ln>
          </p:spPr>
        </p:pic>
        <p:sp>
          <p:nvSpPr>
            <p:cNvPr id="26" name="TextBox 25"/>
            <p:cNvSpPr txBox="1"/>
            <p:nvPr/>
          </p:nvSpPr>
          <p:spPr>
            <a:xfrm>
              <a:off x="5907384" y="2488041"/>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500</a:t>
              </a:r>
            </a:p>
          </p:txBody>
        </p:sp>
        <p:sp>
          <p:nvSpPr>
            <p:cNvPr id="27" name="TextBox 26"/>
            <p:cNvSpPr txBox="1"/>
            <p:nvPr/>
          </p:nvSpPr>
          <p:spPr>
            <a:xfrm>
              <a:off x="6162879" y="2488041"/>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1000</a:t>
              </a:r>
            </a:p>
          </p:txBody>
        </p:sp>
        <p:sp>
          <p:nvSpPr>
            <p:cNvPr id="28" name="TextBox 27"/>
            <p:cNvSpPr txBox="1"/>
            <p:nvPr/>
          </p:nvSpPr>
          <p:spPr>
            <a:xfrm>
              <a:off x="6422854" y="2488041"/>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1500</a:t>
              </a:r>
            </a:p>
          </p:txBody>
        </p:sp>
        <p:sp>
          <p:nvSpPr>
            <p:cNvPr id="29" name="TextBox 28"/>
            <p:cNvSpPr txBox="1"/>
            <p:nvPr/>
          </p:nvSpPr>
          <p:spPr>
            <a:xfrm>
              <a:off x="6664914" y="2488046"/>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2000</a:t>
              </a:r>
            </a:p>
          </p:txBody>
        </p:sp>
        <p:sp>
          <p:nvSpPr>
            <p:cNvPr id="30" name="TextBox 29"/>
            <p:cNvSpPr txBox="1"/>
            <p:nvPr/>
          </p:nvSpPr>
          <p:spPr>
            <a:xfrm>
              <a:off x="6911444" y="2488046"/>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2500</a:t>
              </a:r>
            </a:p>
          </p:txBody>
        </p:sp>
        <p:sp>
          <p:nvSpPr>
            <p:cNvPr id="31" name="TextBox 30"/>
            <p:cNvSpPr txBox="1"/>
            <p:nvPr/>
          </p:nvSpPr>
          <p:spPr>
            <a:xfrm>
              <a:off x="7162454" y="2488046"/>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3000</a:t>
              </a:r>
            </a:p>
          </p:txBody>
        </p:sp>
        <p:sp>
          <p:nvSpPr>
            <p:cNvPr id="32" name="TextBox 31"/>
            <p:cNvSpPr txBox="1"/>
            <p:nvPr/>
          </p:nvSpPr>
          <p:spPr>
            <a:xfrm>
              <a:off x="5746380" y="2321168"/>
              <a:ext cx="1600200" cy="232346"/>
            </a:xfrm>
            <a:prstGeom prst="rect">
              <a:avLst/>
            </a:prstGeom>
            <a:noFill/>
          </p:spPr>
          <p:txBody>
            <a:bodyPr wrap="square" bIns="0" rtlCol="0">
              <a:spAutoFit/>
            </a:bodyPr>
            <a:lstStyle/>
            <a:p>
              <a:pPr algn="ctr"/>
              <a:r>
                <a:rPr lang="en-US" sz="1400" dirty="0">
                  <a:solidFill>
                    <a:schemeClr val="bg1"/>
                  </a:solidFill>
                  <a:latin typeface="Arial" pitchFamily="34" charset="0"/>
                  <a:cs typeface="Arial" pitchFamily="34" charset="0"/>
                </a:rPr>
                <a:t>Offset (m)</a:t>
              </a:r>
            </a:p>
          </p:txBody>
        </p:sp>
        <p:sp>
          <p:nvSpPr>
            <p:cNvPr id="33" name="TextBox 32"/>
            <p:cNvSpPr txBox="1"/>
            <p:nvPr/>
          </p:nvSpPr>
          <p:spPr>
            <a:xfrm>
              <a:off x="5602945" y="2496670"/>
              <a:ext cx="228600" cy="382687"/>
            </a:xfrm>
            <a:prstGeom prst="rect">
              <a:avLst/>
            </a:prstGeom>
            <a:noFill/>
          </p:spPr>
          <p:txBody>
            <a:bodyPr wrap="square" lIns="0" tIns="0" rIns="0" bIns="0" rtlCol="0">
              <a:spAutoFit/>
            </a:bodyPr>
            <a:lstStyle/>
            <a:p>
              <a:pPr algn="ctr"/>
              <a:r>
                <a:rPr lang="en-US" sz="1400" dirty="0">
                  <a:solidFill>
                    <a:schemeClr val="bg1"/>
                  </a:solidFill>
                  <a:latin typeface="Arial" pitchFamily="34" charset="0"/>
                  <a:cs typeface="Arial" pitchFamily="34" charset="0"/>
                </a:rPr>
                <a:t>3000</a:t>
              </a:r>
            </a:p>
          </p:txBody>
        </p:sp>
      </p:grpSp>
      <p:sp>
        <p:nvSpPr>
          <p:cNvPr id="35" name="Text Box 2"/>
          <p:cNvSpPr txBox="1">
            <a:spLocks noChangeArrowheads="1"/>
          </p:cNvSpPr>
          <p:nvPr/>
        </p:nvSpPr>
        <p:spPr bwMode="auto">
          <a:xfrm>
            <a:off x="9689135" y="6457890"/>
            <a:ext cx="2502865" cy="400110"/>
          </a:xfrm>
          <a:prstGeom prst="rect">
            <a:avLst/>
          </a:prstGeom>
          <a:noFill/>
          <a:ln w="9525">
            <a:noFill/>
            <a:miter lim="800000"/>
            <a:headEnd/>
            <a:tailEnd/>
          </a:ln>
          <a:effectLst/>
        </p:spPr>
        <p:txBody>
          <a:bodyPr wrap="none">
            <a:spAutoFit/>
          </a:bodyPr>
          <a:lstStyle/>
          <a:p>
            <a:pPr algn="r">
              <a:spcBef>
                <a:spcPct val="0"/>
              </a:spcBef>
            </a:pPr>
            <a:r>
              <a:rPr lang="en-US" sz="2000" dirty="0">
                <a:solidFill>
                  <a:schemeClr val="bg2"/>
                </a:solidFill>
                <a:latin typeface="Arial" pitchFamily="34" charset="0"/>
              </a:rPr>
              <a:t>(Sarkar et al., 2011)</a:t>
            </a:r>
          </a:p>
        </p:txBody>
      </p:sp>
      <p:sp>
        <p:nvSpPr>
          <p:cNvPr id="3" name="TextBox 2">
            <a:extLst>
              <a:ext uri="{FF2B5EF4-FFF2-40B4-BE49-F238E27FC236}">
                <a16:creationId xmlns:a16="http://schemas.microsoft.com/office/drawing/2014/main" id="{DF695B7F-E2DF-4A34-8157-235EA51BD23B}"/>
              </a:ext>
            </a:extLst>
          </p:cNvPr>
          <p:cNvSpPr txBox="1"/>
          <p:nvPr/>
        </p:nvSpPr>
        <p:spPr>
          <a:xfrm>
            <a:off x="5718902" y="6226558"/>
            <a:ext cx="2630528" cy="369332"/>
          </a:xfrm>
          <a:prstGeom prst="rect">
            <a:avLst/>
          </a:prstGeom>
          <a:noFill/>
        </p:spPr>
        <p:txBody>
          <a:bodyPr wrap="none" rtlCol="0">
            <a:spAutoFit/>
          </a:bodyPr>
          <a:lstStyle/>
          <a:p>
            <a:r>
              <a:rPr lang="en-US" dirty="0">
                <a:solidFill>
                  <a:schemeClr val="bg1"/>
                </a:solidFill>
              </a:rPr>
              <a:t>Gather after reverse NMO</a:t>
            </a:r>
          </a:p>
        </p:txBody>
      </p:sp>
      <p:sp>
        <p:nvSpPr>
          <p:cNvPr id="36" name="TextBox 35">
            <a:extLst>
              <a:ext uri="{FF2B5EF4-FFF2-40B4-BE49-F238E27FC236}">
                <a16:creationId xmlns:a16="http://schemas.microsoft.com/office/drawing/2014/main" id="{372D9910-F3A9-42E9-95C9-7F29CD62AAAA}"/>
              </a:ext>
            </a:extLst>
          </p:cNvPr>
          <p:cNvSpPr txBox="1"/>
          <p:nvPr/>
        </p:nvSpPr>
        <p:spPr>
          <a:xfrm>
            <a:off x="8539167" y="6226558"/>
            <a:ext cx="3486724" cy="369332"/>
          </a:xfrm>
          <a:prstGeom prst="rect">
            <a:avLst/>
          </a:prstGeom>
          <a:noFill/>
        </p:spPr>
        <p:txBody>
          <a:bodyPr wrap="none" rtlCol="0">
            <a:spAutoFit/>
          </a:bodyPr>
          <a:lstStyle/>
          <a:p>
            <a:r>
              <a:rPr lang="en-US" dirty="0">
                <a:solidFill>
                  <a:schemeClr val="bg1"/>
                </a:solidFill>
              </a:rPr>
              <a:t>Gather corrected with new velocity</a:t>
            </a:r>
          </a:p>
        </p:txBody>
      </p:sp>
      <p:sp>
        <p:nvSpPr>
          <p:cNvPr id="37" name="TextBox 36">
            <a:extLst>
              <a:ext uri="{FF2B5EF4-FFF2-40B4-BE49-F238E27FC236}">
                <a16:creationId xmlns:a16="http://schemas.microsoft.com/office/drawing/2014/main" id="{909E7AF7-9AA4-44C1-BDEF-3C6EE4A0ABA9}"/>
              </a:ext>
            </a:extLst>
          </p:cNvPr>
          <p:cNvSpPr txBox="1"/>
          <p:nvPr/>
        </p:nvSpPr>
        <p:spPr>
          <a:xfrm>
            <a:off x="1283368" y="6119474"/>
            <a:ext cx="3641559" cy="646331"/>
          </a:xfrm>
          <a:prstGeom prst="rect">
            <a:avLst/>
          </a:prstGeom>
          <a:noFill/>
        </p:spPr>
        <p:txBody>
          <a:bodyPr wrap="square" rtlCol="0">
            <a:spAutoFit/>
          </a:bodyPr>
          <a:lstStyle/>
          <a:p>
            <a:pPr algn="ctr"/>
            <a:r>
              <a:rPr lang="en-US" dirty="0">
                <a:solidFill>
                  <a:schemeClr val="bg1"/>
                </a:solidFill>
              </a:rPr>
              <a:t>Velocity analysis of migrated gather after reverse NMO</a:t>
            </a:r>
          </a:p>
        </p:txBody>
      </p:sp>
      <p:sp>
        <p:nvSpPr>
          <p:cNvPr id="5" name="Slide Number Placeholder 4">
            <a:extLst>
              <a:ext uri="{FF2B5EF4-FFF2-40B4-BE49-F238E27FC236}">
                <a16:creationId xmlns:a16="http://schemas.microsoft.com/office/drawing/2014/main" id="{95C552DD-0EFA-B970-E958-4F5616A08F39}"/>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6</a:t>
            </a:fld>
            <a:endParaRPr lang="en-US" dirty="0">
              <a:solidFill>
                <a:schemeClr val="tx1"/>
              </a:solidFill>
            </a:endParaRPr>
          </a:p>
        </p:txBody>
      </p:sp>
    </p:spTree>
    <p:extLst>
      <p:ext uri="{BB962C8B-B14F-4D97-AF65-F5344CB8AC3E}">
        <p14:creationId xmlns:p14="http://schemas.microsoft.com/office/powerpoint/2010/main" val="3647030021"/>
      </p:ext>
    </p:extLst>
  </p:cSld>
  <p:clrMapOvr>
    <a:masterClrMapping/>
  </p:clrMapOvr>
  <mc:AlternateContent xmlns:mc="http://schemas.openxmlformats.org/markup-compatibility/2006" xmlns:p14="http://schemas.microsoft.com/office/powerpoint/2010/main">
    <mc:Choice Requires="p14">
      <p:transition spd="slow" p14:dur="2000" advTm="29465"/>
    </mc:Choice>
    <mc:Fallback xmlns="">
      <p:transition spd="slow" advTm="29465"/>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7772400" cy="721895"/>
          </a:xfrm>
        </p:spPr>
        <p:txBody>
          <a:bodyPr/>
          <a:lstStyle/>
          <a:p>
            <a:r>
              <a:rPr lang="en-US" dirty="0"/>
              <a:t>Horizon slice through P-impedance </a:t>
            </a:r>
          </a:p>
        </p:txBody>
      </p:sp>
      <p:sp>
        <p:nvSpPr>
          <p:cNvPr id="7" name="Rectangle 24"/>
          <p:cNvSpPr txBox="1">
            <a:spLocks noChangeArrowheads="1"/>
          </p:cNvSpPr>
          <p:nvPr/>
        </p:nvSpPr>
        <p:spPr bwMode="auto">
          <a:xfrm>
            <a:off x="7696200"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(Bellman, 2014)</a:t>
            </a:r>
          </a:p>
        </p:txBody>
      </p:sp>
      <p:pic>
        <p:nvPicPr>
          <p:cNvPr id="8" name="Picture 7" descr="Screen Clipping">
            <a:extLst>
              <a:ext uri="{FF2B5EF4-FFF2-40B4-BE49-F238E27FC236}">
                <a16:creationId xmlns:a16="http://schemas.microsoft.com/office/drawing/2014/main" id="{871A804C-FD8A-4D25-A1D5-DC23781FE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52" y="880523"/>
            <a:ext cx="8443518" cy="5486400"/>
          </a:xfrm>
          <a:prstGeom prst="rect">
            <a:avLst/>
          </a:prstGeom>
        </p:spPr>
      </p:pic>
      <p:sp>
        <p:nvSpPr>
          <p:cNvPr id="9" name="Arrow: Right 8">
            <a:extLst>
              <a:ext uri="{FF2B5EF4-FFF2-40B4-BE49-F238E27FC236}">
                <a16:creationId xmlns:a16="http://schemas.microsoft.com/office/drawing/2014/main" id="{F0B50F91-49E0-4F9B-90AE-BD757EDB6526}"/>
              </a:ext>
            </a:extLst>
          </p:cNvPr>
          <p:cNvSpPr/>
          <p:nvPr/>
        </p:nvSpPr>
        <p:spPr>
          <a:xfrm>
            <a:off x="0" y="1812756"/>
            <a:ext cx="2077452"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¼ no. of traces</a:t>
            </a:r>
          </a:p>
        </p:txBody>
      </p:sp>
      <p:sp>
        <p:nvSpPr>
          <p:cNvPr id="10" name="Arrow: Right 9">
            <a:extLst>
              <a:ext uri="{FF2B5EF4-FFF2-40B4-BE49-F238E27FC236}">
                <a16:creationId xmlns:a16="http://schemas.microsoft.com/office/drawing/2014/main" id="{69833E37-BF63-451A-A751-6D4C91FE6727}"/>
              </a:ext>
            </a:extLst>
          </p:cNvPr>
          <p:cNvSpPr/>
          <p:nvPr/>
        </p:nvSpPr>
        <p:spPr>
          <a:xfrm flipH="1">
            <a:off x="10122568" y="1812754"/>
            <a:ext cx="2069432"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¼ no. of traces</a:t>
            </a:r>
          </a:p>
        </p:txBody>
      </p:sp>
      <p:sp>
        <p:nvSpPr>
          <p:cNvPr id="11" name="Arrow: Right 10">
            <a:extLst>
              <a:ext uri="{FF2B5EF4-FFF2-40B4-BE49-F238E27FC236}">
                <a16:creationId xmlns:a16="http://schemas.microsoft.com/office/drawing/2014/main" id="{3CACE900-3DF2-4866-B29D-5FC5C2A10D96}"/>
              </a:ext>
            </a:extLst>
          </p:cNvPr>
          <p:cNvSpPr/>
          <p:nvPr/>
        </p:nvSpPr>
        <p:spPr>
          <a:xfrm>
            <a:off x="0" y="4740441"/>
            <a:ext cx="2077452"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Orig. no. of traces</a:t>
            </a:r>
          </a:p>
        </p:txBody>
      </p:sp>
      <p:sp>
        <p:nvSpPr>
          <p:cNvPr id="12" name="Arrow: Right 11">
            <a:extLst>
              <a:ext uri="{FF2B5EF4-FFF2-40B4-BE49-F238E27FC236}">
                <a16:creationId xmlns:a16="http://schemas.microsoft.com/office/drawing/2014/main" id="{46BACF99-F8AC-403D-9EAA-15D8EDE55E84}"/>
              </a:ext>
            </a:extLst>
          </p:cNvPr>
          <p:cNvSpPr/>
          <p:nvPr/>
        </p:nvSpPr>
        <p:spPr>
          <a:xfrm flipH="1">
            <a:off x="10122568" y="4740439"/>
            <a:ext cx="2069432" cy="85023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4X no. of traces</a:t>
            </a:r>
          </a:p>
        </p:txBody>
      </p:sp>
      <p:sp>
        <p:nvSpPr>
          <p:cNvPr id="2" name="Slide Number Placeholder 1">
            <a:extLst>
              <a:ext uri="{FF2B5EF4-FFF2-40B4-BE49-F238E27FC236}">
                <a16:creationId xmlns:a16="http://schemas.microsoft.com/office/drawing/2014/main" id="{2F6EABF6-13B3-D68B-D5B8-D18A0EED3F9F}"/>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60</a:t>
            </a:fld>
            <a:endParaRPr lang="en-US" dirty="0">
              <a:solidFill>
                <a:schemeClr val="tx1"/>
              </a:solidFill>
            </a:endParaRPr>
          </a:p>
        </p:txBody>
      </p:sp>
    </p:spTree>
    <p:extLst>
      <p:ext uri="{BB962C8B-B14F-4D97-AF65-F5344CB8AC3E}">
        <p14:creationId xmlns:p14="http://schemas.microsoft.com/office/powerpoint/2010/main" val="2529954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775592"/>
          </a:xfrm>
        </p:spPr>
        <p:txBody>
          <a:bodyPr/>
          <a:lstStyle/>
          <a:p>
            <a:r>
              <a:rPr lang="en-US" dirty="0"/>
              <a:t>Classification templates</a:t>
            </a:r>
          </a:p>
        </p:txBody>
      </p:sp>
      <p:pic>
        <p:nvPicPr>
          <p:cNvPr id="5" name="Picture 4"/>
          <p:cNvPicPr>
            <a:picLocks noChangeAspect="1"/>
          </p:cNvPicPr>
          <p:nvPr/>
        </p:nvPicPr>
        <p:blipFill>
          <a:blip r:embed="rId3"/>
          <a:stretch>
            <a:fillRect/>
          </a:stretch>
        </p:blipFill>
        <p:spPr>
          <a:xfrm>
            <a:off x="1533673" y="775592"/>
            <a:ext cx="9287395" cy="5352260"/>
          </a:xfrm>
          <a:prstGeom prst="rect">
            <a:avLst/>
          </a:prstGeom>
        </p:spPr>
      </p:pic>
      <p:sp>
        <p:nvSpPr>
          <p:cNvPr id="6" name="Rectangle 24"/>
          <p:cNvSpPr txBox="1">
            <a:spLocks noChangeArrowheads="1"/>
          </p:cNvSpPr>
          <p:nvPr/>
        </p:nvSpPr>
        <p:spPr bwMode="auto">
          <a:xfrm>
            <a:off x="7696200" y="6427247"/>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(Bellman, 2014)</a:t>
            </a:r>
          </a:p>
        </p:txBody>
      </p:sp>
      <p:sp>
        <p:nvSpPr>
          <p:cNvPr id="3" name="Slide Number Placeholder 2">
            <a:extLst>
              <a:ext uri="{FF2B5EF4-FFF2-40B4-BE49-F238E27FC236}">
                <a16:creationId xmlns:a16="http://schemas.microsoft.com/office/drawing/2014/main" id="{B215EEB5-4F14-43E1-F2A0-14AF7A03D983}"/>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61</a:t>
            </a:fld>
            <a:endParaRPr lang="en-US" dirty="0">
              <a:solidFill>
                <a:schemeClr val="tx1"/>
              </a:solidFill>
            </a:endParaRPr>
          </a:p>
        </p:txBody>
      </p:sp>
    </p:spTree>
    <p:extLst>
      <p:ext uri="{BB962C8B-B14F-4D97-AF65-F5344CB8AC3E}">
        <p14:creationId xmlns:p14="http://schemas.microsoft.com/office/powerpoint/2010/main" val="1380564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7826" y="827379"/>
            <a:ext cx="7523282" cy="5486400"/>
          </a:xfrm>
          <a:prstGeom prst="rect">
            <a:avLst/>
          </a:prstGeom>
        </p:spPr>
      </p:pic>
      <p:sp>
        <p:nvSpPr>
          <p:cNvPr id="6" name="Rectangle 24"/>
          <p:cNvSpPr txBox="1">
            <a:spLocks noChangeArrowheads="1"/>
          </p:cNvSpPr>
          <p:nvPr/>
        </p:nvSpPr>
        <p:spPr bwMode="auto">
          <a:xfrm>
            <a:off x="7696200" y="643086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(Bellman, 2014)</a:t>
            </a:r>
          </a:p>
        </p:txBody>
      </p:sp>
      <p:sp>
        <p:nvSpPr>
          <p:cNvPr id="7" name="Right Arrow 6"/>
          <p:cNvSpPr/>
          <p:nvPr/>
        </p:nvSpPr>
        <p:spPr bwMode="auto">
          <a:xfrm flipH="1">
            <a:off x="8406787" y="1466468"/>
            <a:ext cx="1258016" cy="484632"/>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r>
              <a:rPr lang="en-US" sz="1200" dirty="0">
                <a:latin typeface="Arial" charset="0"/>
              </a:rPr>
              <a:t>Best match</a:t>
            </a:r>
          </a:p>
        </p:txBody>
      </p:sp>
      <p:sp>
        <p:nvSpPr>
          <p:cNvPr id="8" name="Right Arrow 7"/>
          <p:cNvSpPr/>
          <p:nvPr/>
        </p:nvSpPr>
        <p:spPr bwMode="auto">
          <a:xfrm flipH="1">
            <a:off x="8341935" y="3328263"/>
            <a:ext cx="1258016" cy="484632"/>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200" dirty="0">
                <a:latin typeface="Arial" charset="0"/>
              </a:rPr>
              <a:t>OK</a:t>
            </a:r>
          </a:p>
        </p:txBody>
      </p:sp>
      <p:sp>
        <p:nvSpPr>
          <p:cNvPr id="9" name="Right Arrow 8"/>
          <p:cNvSpPr/>
          <p:nvPr/>
        </p:nvSpPr>
        <p:spPr bwMode="auto">
          <a:xfrm flipH="1">
            <a:off x="8299092" y="5190058"/>
            <a:ext cx="1258016" cy="484632"/>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200" dirty="0">
                <a:latin typeface="Arial" charset="0"/>
              </a:rPr>
              <a:t>OK</a:t>
            </a:r>
          </a:p>
        </p:txBody>
      </p:sp>
      <p:sp>
        <p:nvSpPr>
          <p:cNvPr id="10" name="Right Arrow 9"/>
          <p:cNvSpPr/>
          <p:nvPr/>
        </p:nvSpPr>
        <p:spPr bwMode="auto">
          <a:xfrm>
            <a:off x="2444392" y="4947742"/>
            <a:ext cx="1258016" cy="484632"/>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200" dirty="0">
                <a:latin typeface="Arial" charset="0"/>
              </a:rPr>
              <a:t>Worst match</a:t>
            </a:r>
          </a:p>
        </p:txBody>
      </p:sp>
      <p:sp>
        <p:nvSpPr>
          <p:cNvPr id="11" name="Title 1"/>
          <p:cNvSpPr>
            <a:spLocks noGrp="1"/>
          </p:cNvSpPr>
          <p:nvPr>
            <p:ph type="title"/>
          </p:nvPr>
        </p:nvSpPr>
        <p:spPr>
          <a:xfrm>
            <a:off x="0" y="0"/>
            <a:ext cx="7772400" cy="775592"/>
          </a:xfrm>
        </p:spPr>
        <p:txBody>
          <a:bodyPr/>
          <a:lstStyle/>
          <a:p>
            <a:r>
              <a:rPr lang="en-US" dirty="0"/>
              <a:t>Match to well control</a:t>
            </a:r>
          </a:p>
        </p:txBody>
      </p:sp>
      <p:sp>
        <p:nvSpPr>
          <p:cNvPr id="2" name="Slide Number Placeholder 1">
            <a:extLst>
              <a:ext uri="{FF2B5EF4-FFF2-40B4-BE49-F238E27FC236}">
                <a16:creationId xmlns:a16="http://schemas.microsoft.com/office/drawing/2014/main" id="{49D621FD-E6AE-63D3-3B5E-401BBC0C5586}"/>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62</a:t>
            </a:fld>
            <a:endParaRPr lang="en-US" dirty="0">
              <a:solidFill>
                <a:schemeClr val="tx1"/>
              </a:solidFill>
            </a:endParaRPr>
          </a:p>
        </p:txBody>
      </p:sp>
    </p:spTree>
    <p:extLst>
      <p:ext uri="{BB962C8B-B14F-4D97-AF65-F5344CB8AC3E}">
        <p14:creationId xmlns:p14="http://schemas.microsoft.com/office/powerpoint/2010/main" val="2415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1030"/>
          <p:cNvSpPr txBox="1">
            <a:spLocks noChangeArrowheads="1"/>
          </p:cNvSpPr>
          <p:nvPr/>
        </p:nvSpPr>
        <p:spPr bwMode="auto">
          <a:xfrm>
            <a:off x="5863" y="-20326"/>
            <a:ext cx="4790505" cy="1077218"/>
          </a:xfrm>
          <a:prstGeom prst="rect">
            <a:avLst/>
          </a:prstGeom>
          <a:noFill/>
          <a:ln w="12700">
            <a:noFill/>
            <a:miter lim="800000"/>
            <a:headEnd/>
            <a:tailEnd/>
          </a:ln>
          <a:effectLst/>
        </p:spPr>
        <p:txBody>
          <a:bodyPr wrap="square">
            <a:spAutoFit/>
          </a:bodyPr>
          <a:lstStyle/>
          <a:p>
            <a:pPr fontAlgn="base">
              <a:spcBef>
                <a:spcPct val="50000"/>
              </a:spcBef>
              <a:spcAft>
                <a:spcPct val="0"/>
              </a:spcAft>
            </a:pPr>
            <a:r>
              <a:rPr lang="en-US" sz="3200" dirty="0">
                <a:solidFill>
                  <a:srgbClr val="FFCC00"/>
                </a:solidFill>
                <a:effectLst>
                  <a:outerShdw blurRad="38100" dist="38100" dir="2700000" algn="tl">
                    <a:srgbClr val="000000">
                      <a:alpha val="43137"/>
                    </a:srgbClr>
                  </a:outerShdw>
                </a:effectLst>
                <a:latin typeface="Calibri"/>
              </a:rPr>
              <a:t>Data conditioning for prestack inversion</a:t>
            </a:r>
          </a:p>
        </p:txBody>
      </p:sp>
      <p:sp>
        <p:nvSpPr>
          <p:cNvPr id="12" name="Text Placeholder 3"/>
          <p:cNvSpPr txBox="1">
            <a:spLocks/>
          </p:cNvSpPr>
          <p:nvPr/>
        </p:nvSpPr>
        <p:spPr>
          <a:xfrm>
            <a:off x="1752601" y="2166109"/>
            <a:ext cx="2556887" cy="559210"/>
          </a:xfrm>
          <a:prstGeom prst="rect">
            <a:avLst/>
          </a:prstGeom>
        </p:spPr>
        <p:txBody>
          <a:bodyPr vert="horz" lIns="91440" tIns="91440" rIns="91440" bIns="91440" rtlCol="0" anchor="ctr">
            <a:noAutofit/>
          </a:bodyPr>
          <a:lstStyle>
            <a:lvl1pPr marL="0" indent="0" algn="l" defTabSz="1006023" rtl="0" eaLnBrk="1" latinLnBrk="0" hangingPunct="1">
              <a:lnSpc>
                <a:spcPct val="100000"/>
              </a:lnSpc>
              <a:spcBef>
                <a:spcPts val="0"/>
              </a:spcBef>
              <a:spcAft>
                <a:spcPts val="0"/>
              </a:spcAft>
              <a:buClr>
                <a:srgbClr val="C8102E"/>
              </a:buClr>
              <a:buFontTx/>
              <a:buNone/>
              <a:defRPr sz="1600" b="1" kern="1200">
                <a:solidFill>
                  <a:schemeClr val="accent3"/>
                </a:solidFill>
                <a:latin typeface="Arial" panose="020B0604020202020204" pitchFamily="34" charset="0"/>
                <a:ea typeface="+mn-ea"/>
                <a:cs typeface="Arial" panose="020B0604020202020204" pitchFamily="34" charset="0"/>
              </a:defRPr>
            </a:lvl1pPr>
            <a:lvl2pPr marL="754517"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2pPr>
            <a:lvl3pPr marL="1257529"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3pPr>
            <a:lvl4pPr marL="1760540"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2263551"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766563"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574"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586"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597"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r">
              <a:defRPr/>
            </a:pPr>
            <a:r>
              <a:rPr lang="en-US" sz="2400" b="0" dirty="0">
                <a:solidFill>
                  <a:srgbClr val="FFFF00"/>
                </a:solidFill>
                <a:latin typeface="Calibri"/>
              </a:rPr>
              <a:t>Prestack estimate of </a:t>
            </a:r>
            <a:r>
              <a:rPr lang="en-US" sz="2400" b="0" i="1" dirty="0">
                <a:solidFill>
                  <a:srgbClr val="FFFF00"/>
                </a:solidFill>
                <a:latin typeface="Calibri"/>
              </a:rPr>
              <a:t>Z</a:t>
            </a:r>
            <a:r>
              <a:rPr lang="en-US" sz="2400" b="0" i="1" baseline="-25000" dirty="0">
                <a:solidFill>
                  <a:srgbClr val="FFFF00"/>
                </a:solidFill>
                <a:latin typeface="Calibri"/>
              </a:rPr>
              <a:t>P</a:t>
            </a:r>
            <a:r>
              <a:rPr lang="en-US" sz="2400" b="0" dirty="0">
                <a:solidFill>
                  <a:srgbClr val="FFFF00"/>
                </a:solidFill>
                <a:latin typeface="Calibri"/>
              </a:rPr>
              <a:t>  from original data volume</a:t>
            </a:r>
          </a:p>
        </p:txBody>
      </p:sp>
      <p:sp>
        <p:nvSpPr>
          <p:cNvPr id="19" name="Rectangle 18"/>
          <p:cNvSpPr/>
          <p:nvPr/>
        </p:nvSpPr>
        <p:spPr>
          <a:xfrm>
            <a:off x="719291" y="4191001"/>
            <a:ext cx="3754233" cy="461665"/>
          </a:xfrm>
          <a:prstGeom prst="rect">
            <a:avLst/>
          </a:prstGeom>
        </p:spPr>
        <p:txBody>
          <a:bodyPr wrap="none">
            <a:spAutoFit/>
          </a:bodyPr>
          <a:lstStyle/>
          <a:p>
            <a:pPr defTabSz="1218987"/>
            <a:r>
              <a:rPr lang="en-US" sz="2400" dirty="0">
                <a:solidFill>
                  <a:prstClr val="white"/>
                </a:solidFill>
                <a:latin typeface="Calibri"/>
                <a:cs typeface="Arial" panose="020B0604020202020204" pitchFamily="34" charset="0"/>
              </a:rPr>
              <a:t>Horizon slice along Red Fork </a:t>
            </a:r>
            <a:endParaRPr lang="en-US" sz="2400" dirty="0">
              <a:solidFill>
                <a:prstClr val="white"/>
              </a:solidFill>
              <a:latin typeface="Calibri"/>
            </a:endParaRPr>
          </a:p>
        </p:txBody>
      </p:sp>
      <p:sp>
        <p:nvSpPr>
          <p:cNvPr id="21" name="Text Box 1026"/>
          <p:cNvSpPr txBox="1">
            <a:spLocks noChangeArrowheads="1"/>
          </p:cNvSpPr>
          <p:nvPr/>
        </p:nvSpPr>
        <p:spPr bwMode="auto">
          <a:xfrm>
            <a:off x="8759338" y="6457890"/>
            <a:ext cx="3432663" cy="400110"/>
          </a:xfrm>
          <a:prstGeom prst="rect">
            <a:avLst/>
          </a:prstGeom>
          <a:noFill/>
          <a:ln w="12700">
            <a:noFill/>
            <a:miter lim="800000"/>
            <a:headEnd/>
            <a:tailEnd/>
          </a:ln>
          <a:effectLst/>
        </p:spPr>
        <p:txBody>
          <a:bodyPr wrap="square">
            <a:spAutoFit/>
          </a:bodyPr>
          <a:lstStyle/>
          <a:p>
            <a:pPr algn="r" fontAlgn="base">
              <a:spcBef>
                <a:spcPct val="50000"/>
              </a:spcBef>
              <a:spcAft>
                <a:spcPct val="0"/>
              </a:spcAft>
            </a:pPr>
            <a:r>
              <a:rPr lang="en-US" sz="2000" dirty="0">
                <a:solidFill>
                  <a:srgbClr val="FFFFFF">
                    <a:lumMod val="50000"/>
                  </a:srgbClr>
                </a:solidFill>
                <a:effectLst>
                  <a:outerShdw blurRad="38100" dist="38100" dir="2700000" algn="tl">
                    <a:srgbClr val="000000">
                      <a:alpha val="43137"/>
                    </a:srgbClr>
                  </a:outerShdw>
                </a:effectLst>
                <a:latin typeface="Calibri"/>
              </a:rPr>
              <a:t>(Peery, 2017)</a:t>
            </a:r>
          </a:p>
        </p:txBody>
      </p:sp>
      <p:pic>
        <p:nvPicPr>
          <p:cNvPr id="30" name="Picture 29"/>
          <p:cNvPicPr preferRelativeResize="0">
            <a:picLocks noChangeAspect="1"/>
          </p:cNvPicPr>
          <p:nvPr/>
        </p:nvPicPr>
        <p:blipFill rotWithShape="1">
          <a:blip r:embed="rId3"/>
          <a:srcRect l="31619" t="9272" r="32253" b="9336"/>
          <a:stretch/>
        </p:blipFill>
        <p:spPr>
          <a:xfrm>
            <a:off x="5487988" y="0"/>
            <a:ext cx="4611472" cy="6858000"/>
          </a:xfrm>
          <a:prstGeom prst="rect">
            <a:avLst/>
          </a:prstGeom>
        </p:spPr>
      </p:pic>
      <p:grpSp>
        <p:nvGrpSpPr>
          <p:cNvPr id="6" name="Group 5"/>
          <p:cNvGrpSpPr/>
          <p:nvPr/>
        </p:nvGrpSpPr>
        <p:grpSpPr>
          <a:xfrm>
            <a:off x="9890964" y="129755"/>
            <a:ext cx="1618425" cy="2308939"/>
            <a:chOff x="9889375" y="129754"/>
            <a:chExt cx="1618425" cy="2308939"/>
          </a:xfrm>
        </p:grpSpPr>
        <p:pic>
          <p:nvPicPr>
            <p:cNvPr id="2" name="Picture 1"/>
            <p:cNvPicPr>
              <a:picLocks/>
            </p:cNvPicPr>
            <p:nvPr/>
          </p:nvPicPr>
          <p:blipFill>
            <a:blip r:embed="rId4"/>
            <a:stretch>
              <a:fillRect/>
            </a:stretch>
          </p:blipFill>
          <p:spPr>
            <a:xfrm>
              <a:off x="10594486" y="609893"/>
              <a:ext cx="228600" cy="1828800"/>
            </a:xfrm>
            <a:prstGeom prst="rect">
              <a:avLst/>
            </a:prstGeom>
            <a:ln>
              <a:solidFill>
                <a:schemeClr val="tx1"/>
              </a:solidFill>
            </a:ln>
          </p:spPr>
        </p:pic>
        <p:sp>
          <p:nvSpPr>
            <p:cNvPr id="36" name="TextBox 35"/>
            <p:cNvSpPr txBox="1"/>
            <p:nvPr/>
          </p:nvSpPr>
          <p:spPr>
            <a:xfrm>
              <a:off x="9889375" y="129754"/>
              <a:ext cx="1618425" cy="461665"/>
            </a:xfrm>
            <a:prstGeom prst="rect">
              <a:avLst/>
            </a:prstGeom>
            <a:noFill/>
          </p:spPr>
          <p:txBody>
            <a:bodyPr wrap="square" rtlCol="0">
              <a:spAutoFit/>
            </a:bodyPr>
            <a:lstStyle/>
            <a:p>
              <a:pPr algn="ctr">
                <a:defRPr/>
              </a:pPr>
              <a:r>
                <a:rPr lang="en-US" sz="1200" i="1" kern="0" dirty="0">
                  <a:solidFill>
                    <a:prstClr val="white"/>
                  </a:solidFill>
                  <a:latin typeface="Calibri"/>
                </a:rPr>
                <a:t>Z</a:t>
              </a:r>
              <a:r>
                <a:rPr lang="en-US" sz="1200" i="1" kern="0" baseline="-25000" dirty="0">
                  <a:solidFill>
                    <a:prstClr val="white"/>
                  </a:solidFill>
                  <a:latin typeface="Calibri"/>
                </a:rPr>
                <a:t>P</a:t>
              </a:r>
            </a:p>
            <a:p>
              <a:pPr algn="ctr">
                <a:defRPr/>
              </a:pPr>
              <a:r>
                <a:rPr lang="en-US" sz="1200" kern="0" dirty="0">
                  <a:solidFill>
                    <a:prstClr val="white"/>
                  </a:solidFill>
                  <a:latin typeface="Calibri"/>
                </a:rPr>
                <a:t> (ft/s-g/cm</a:t>
              </a:r>
              <a:r>
                <a:rPr lang="en-US" sz="1200" kern="0" baseline="30000" dirty="0">
                  <a:solidFill>
                    <a:prstClr val="white"/>
                  </a:solidFill>
                  <a:latin typeface="Calibri"/>
                </a:rPr>
                <a:t>3</a:t>
              </a:r>
              <a:r>
                <a:rPr lang="en-US" sz="1200" kern="0" dirty="0">
                  <a:solidFill>
                    <a:prstClr val="white"/>
                  </a:solidFill>
                  <a:latin typeface="Calibri"/>
                </a:rPr>
                <a:t>)</a:t>
              </a:r>
            </a:p>
          </p:txBody>
        </p:sp>
        <p:sp>
          <p:nvSpPr>
            <p:cNvPr id="3" name="TextBox 2"/>
            <p:cNvSpPr txBox="1"/>
            <p:nvPr/>
          </p:nvSpPr>
          <p:spPr>
            <a:xfrm>
              <a:off x="10780710" y="609893"/>
              <a:ext cx="577402" cy="276999"/>
            </a:xfrm>
            <a:prstGeom prst="rect">
              <a:avLst/>
            </a:prstGeom>
            <a:noFill/>
          </p:spPr>
          <p:txBody>
            <a:bodyPr wrap="none" rtlCol="0">
              <a:spAutoFit/>
            </a:bodyPr>
            <a:lstStyle/>
            <a:p>
              <a:pPr defTabSz="1218987"/>
              <a:r>
                <a:rPr lang="en-US" sz="1200" dirty="0">
                  <a:solidFill>
                    <a:prstClr val="white"/>
                  </a:solidFill>
                  <a:latin typeface="Calibri"/>
                </a:rPr>
                <a:t>35000</a:t>
              </a:r>
            </a:p>
          </p:txBody>
        </p:sp>
        <p:sp>
          <p:nvSpPr>
            <p:cNvPr id="37" name="TextBox 36"/>
            <p:cNvSpPr txBox="1"/>
            <p:nvPr/>
          </p:nvSpPr>
          <p:spPr>
            <a:xfrm>
              <a:off x="10780710" y="1178044"/>
              <a:ext cx="577402" cy="276999"/>
            </a:xfrm>
            <a:prstGeom prst="rect">
              <a:avLst/>
            </a:prstGeom>
            <a:noFill/>
          </p:spPr>
          <p:txBody>
            <a:bodyPr wrap="none" rtlCol="0">
              <a:spAutoFit/>
            </a:bodyPr>
            <a:lstStyle/>
            <a:p>
              <a:pPr defTabSz="1218987"/>
              <a:r>
                <a:rPr lang="en-US" sz="1200" dirty="0">
                  <a:solidFill>
                    <a:prstClr val="white"/>
                  </a:solidFill>
                  <a:latin typeface="Calibri"/>
                </a:rPr>
                <a:t>30000</a:t>
              </a:r>
            </a:p>
          </p:txBody>
        </p:sp>
        <p:sp>
          <p:nvSpPr>
            <p:cNvPr id="38" name="TextBox 37"/>
            <p:cNvSpPr txBox="1"/>
            <p:nvPr/>
          </p:nvSpPr>
          <p:spPr>
            <a:xfrm>
              <a:off x="10780710" y="1726599"/>
              <a:ext cx="577402" cy="276999"/>
            </a:xfrm>
            <a:prstGeom prst="rect">
              <a:avLst/>
            </a:prstGeom>
            <a:noFill/>
          </p:spPr>
          <p:txBody>
            <a:bodyPr wrap="none" rtlCol="0">
              <a:spAutoFit/>
            </a:bodyPr>
            <a:lstStyle/>
            <a:p>
              <a:pPr defTabSz="1218987"/>
              <a:r>
                <a:rPr lang="en-US" sz="1200" dirty="0">
                  <a:solidFill>
                    <a:prstClr val="white"/>
                  </a:solidFill>
                  <a:latin typeface="Calibri"/>
                </a:rPr>
                <a:t>25000</a:t>
              </a:r>
            </a:p>
          </p:txBody>
        </p:sp>
      </p:grpSp>
      <p:grpSp>
        <p:nvGrpSpPr>
          <p:cNvPr id="40" name="Group 39"/>
          <p:cNvGrpSpPr/>
          <p:nvPr/>
        </p:nvGrpSpPr>
        <p:grpSpPr>
          <a:xfrm>
            <a:off x="6648056" y="2382419"/>
            <a:ext cx="4477143" cy="4099435"/>
            <a:chOff x="6646467" y="2382418"/>
            <a:chExt cx="4477143" cy="4099435"/>
          </a:xfrm>
        </p:grpSpPr>
        <p:grpSp>
          <p:nvGrpSpPr>
            <p:cNvPr id="41" name="Group 40"/>
            <p:cNvGrpSpPr/>
            <p:nvPr/>
          </p:nvGrpSpPr>
          <p:grpSpPr>
            <a:xfrm>
              <a:off x="10437810" y="3635258"/>
              <a:ext cx="685800" cy="276999"/>
              <a:chOff x="10594486" y="4388839"/>
              <a:chExt cx="685800" cy="276999"/>
            </a:xfrm>
          </p:grpSpPr>
          <p:cxnSp>
            <p:nvCxnSpPr>
              <p:cNvPr id="47" name="Straight Connector 46"/>
              <p:cNvCxnSpPr/>
              <p:nvPr/>
            </p:nvCxnSpPr>
            <p:spPr>
              <a:xfrm>
                <a:off x="10594486" y="4652665"/>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703366" y="4388839"/>
                <a:ext cx="457176" cy="276999"/>
              </a:xfrm>
              <a:prstGeom prst="rect">
                <a:avLst/>
              </a:prstGeom>
              <a:noFill/>
            </p:spPr>
            <p:txBody>
              <a:bodyPr wrap="none" rtlCol="0">
                <a:spAutoFit/>
              </a:bodyPr>
              <a:lstStyle/>
              <a:p>
                <a:pPr defTabSz="1218987"/>
                <a:r>
                  <a:rPr lang="en-US" sz="1200" dirty="0">
                    <a:solidFill>
                      <a:prstClr val="white"/>
                    </a:solidFill>
                    <a:latin typeface="Calibri"/>
                  </a:rPr>
                  <a:t>4 mi</a:t>
                </a:r>
              </a:p>
            </p:txBody>
          </p:sp>
        </p:grpSp>
        <p:sp>
          <p:nvSpPr>
            <p:cNvPr id="42" name="Arrow: Right 41"/>
            <p:cNvSpPr/>
            <p:nvPr/>
          </p:nvSpPr>
          <p:spPr>
            <a:xfrm rot="15318741">
              <a:off x="7613639" y="2611018"/>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43" name="Arrow: Right 42"/>
            <p:cNvSpPr/>
            <p:nvPr/>
          </p:nvSpPr>
          <p:spPr>
            <a:xfrm rot="669054">
              <a:off x="7838134" y="3797957"/>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44" name="Arrow: Right 43"/>
            <p:cNvSpPr/>
            <p:nvPr/>
          </p:nvSpPr>
          <p:spPr>
            <a:xfrm>
              <a:off x="6646467" y="6203109"/>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45" name="Arrow: Right 44"/>
            <p:cNvSpPr/>
            <p:nvPr/>
          </p:nvSpPr>
          <p:spPr>
            <a:xfrm rot="10982323">
              <a:off x="9183709" y="6253253"/>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46" name="Arrow: Right 45"/>
            <p:cNvSpPr/>
            <p:nvPr/>
          </p:nvSpPr>
          <p:spPr>
            <a:xfrm rot="11022270">
              <a:off x="10200789" y="4184827"/>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grpSp>
    </p:spTree>
    <p:extLst>
      <p:ext uri="{BB962C8B-B14F-4D97-AF65-F5344CB8AC3E}">
        <p14:creationId xmlns:p14="http://schemas.microsoft.com/office/powerpoint/2010/main" val="428254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1030"/>
          <p:cNvSpPr txBox="1">
            <a:spLocks noChangeArrowheads="1"/>
          </p:cNvSpPr>
          <p:nvPr/>
        </p:nvSpPr>
        <p:spPr bwMode="auto">
          <a:xfrm>
            <a:off x="5863" y="-20326"/>
            <a:ext cx="4303625" cy="1077218"/>
          </a:xfrm>
          <a:prstGeom prst="rect">
            <a:avLst/>
          </a:prstGeom>
          <a:noFill/>
          <a:ln w="12700">
            <a:noFill/>
            <a:miter lim="800000"/>
            <a:headEnd/>
            <a:tailEnd/>
          </a:ln>
          <a:effectLst/>
        </p:spPr>
        <p:txBody>
          <a:bodyPr wrap="square">
            <a:spAutoFit/>
          </a:bodyPr>
          <a:lstStyle/>
          <a:p>
            <a:pPr fontAlgn="base">
              <a:spcBef>
                <a:spcPct val="50000"/>
              </a:spcBef>
              <a:spcAft>
                <a:spcPct val="0"/>
              </a:spcAft>
            </a:pPr>
            <a:r>
              <a:rPr lang="en-US" sz="3200" dirty="0">
                <a:solidFill>
                  <a:srgbClr val="FFCC00"/>
                </a:solidFill>
                <a:effectLst>
                  <a:outerShdw blurRad="38100" dist="38100" dir="2700000" algn="tl">
                    <a:srgbClr val="000000">
                      <a:alpha val="43137"/>
                    </a:srgbClr>
                  </a:outerShdw>
                </a:effectLst>
                <a:latin typeface="Calibri"/>
              </a:rPr>
              <a:t>Data conditioning for prestack inversion</a:t>
            </a:r>
          </a:p>
        </p:txBody>
      </p:sp>
      <p:sp>
        <p:nvSpPr>
          <p:cNvPr id="19" name="Rectangle 18"/>
          <p:cNvSpPr/>
          <p:nvPr/>
        </p:nvSpPr>
        <p:spPr>
          <a:xfrm>
            <a:off x="1676401" y="4800601"/>
            <a:ext cx="3754233" cy="461665"/>
          </a:xfrm>
          <a:prstGeom prst="rect">
            <a:avLst/>
          </a:prstGeom>
        </p:spPr>
        <p:txBody>
          <a:bodyPr wrap="none">
            <a:spAutoFit/>
          </a:bodyPr>
          <a:lstStyle/>
          <a:p>
            <a:pPr defTabSz="1218987"/>
            <a:r>
              <a:rPr lang="en-US" sz="2400" dirty="0">
                <a:solidFill>
                  <a:prstClr val="white"/>
                </a:solidFill>
                <a:latin typeface="Calibri"/>
                <a:cs typeface="Arial" panose="020B0604020202020204" pitchFamily="34" charset="0"/>
              </a:rPr>
              <a:t>Horizon slice along Red Fork </a:t>
            </a:r>
            <a:endParaRPr lang="en-US" sz="2400" dirty="0">
              <a:solidFill>
                <a:prstClr val="white"/>
              </a:solidFill>
              <a:latin typeface="Calibri"/>
            </a:endParaRPr>
          </a:p>
        </p:txBody>
      </p:sp>
      <p:sp>
        <p:nvSpPr>
          <p:cNvPr id="21" name="Text Box 1026"/>
          <p:cNvSpPr txBox="1">
            <a:spLocks noChangeArrowheads="1"/>
          </p:cNvSpPr>
          <p:nvPr/>
        </p:nvSpPr>
        <p:spPr bwMode="auto">
          <a:xfrm>
            <a:off x="8759338" y="6457890"/>
            <a:ext cx="3432663" cy="400110"/>
          </a:xfrm>
          <a:prstGeom prst="rect">
            <a:avLst/>
          </a:prstGeom>
          <a:noFill/>
          <a:ln w="12700">
            <a:noFill/>
            <a:miter lim="800000"/>
            <a:headEnd/>
            <a:tailEnd/>
          </a:ln>
          <a:effectLst/>
        </p:spPr>
        <p:txBody>
          <a:bodyPr wrap="square">
            <a:spAutoFit/>
          </a:bodyPr>
          <a:lstStyle/>
          <a:p>
            <a:pPr algn="r" fontAlgn="base">
              <a:spcBef>
                <a:spcPct val="50000"/>
              </a:spcBef>
              <a:spcAft>
                <a:spcPct val="0"/>
              </a:spcAft>
            </a:pPr>
            <a:r>
              <a:rPr lang="en-US" sz="2000" dirty="0">
                <a:solidFill>
                  <a:srgbClr val="FFFFFF">
                    <a:lumMod val="50000"/>
                  </a:srgbClr>
                </a:solidFill>
                <a:effectLst>
                  <a:outerShdw blurRad="38100" dist="38100" dir="2700000" algn="tl">
                    <a:srgbClr val="000000">
                      <a:alpha val="43137"/>
                    </a:srgbClr>
                  </a:outerShdw>
                </a:effectLst>
                <a:latin typeface="Calibri"/>
              </a:rPr>
              <a:t>(Peery, 2017)</a:t>
            </a:r>
          </a:p>
        </p:txBody>
      </p:sp>
      <p:grpSp>
        <p:nvGrpSpPr>
          <p:cNvPr id="6" name="Group 5"/>
          <p:cNvGrpSpPr/>
          <p:nvPr/>
        </p:nvGrpSpPr>
        <p:grpSpPr>
          <a:xfrm>
            <a:off x="9890964" y="129755"/>
            <a:ext cx="1618425" cy="2308939"/>
            <a:chOff x="9889375" y="129754"/>
            <a:chExt cx="1618425" cy="2308939"/>
          </a:xfrm>
        </p:grpSpPr>
        <p:pic>
          <p:nvPicPr>
            <p:cNvPr id="2" name="Picture 1"/>
            <p:cNvPicPr>
              <a:picLocks/>
            </p:cNvPicPr>
            <p:nvPr/>
          </p:nvPicPr>
          <p:blipFill>
            <a:blip r:embed="rId3"/>
            <a:stretch>
              <a:fillRect/>
            </a:stretch>
          </p:blipFill>
          <p:spPr>
            <a:xfrm>
              <a:off x="10594486" y="609893"/>
              <a:ext cx="228600" cy="1828800"/>
            </a:xfrm>
            <a:prstGeom prst="rect">
              <a:avLst/>
            </a:prstGeom>
            <a:ln>
              <a:solidFill>
                <a:schemeClr val="tx1"/>
              </a:solidFill>
            </a:ln>
          </p:spPr>
        </p:pic>
        <p:sp>
          <p:nvSpPr>
            <p:cNvPr id="36" name="TextBox 35"/>
            <p:cNvSpPr txBox="1"/>
            <p:nvPr/>
          </p:nvSpPr>
          <p:spPr>
            <a:xfrm>
              <a:off x="9889375" y="129754"/>
              <a:ext cx="1618425" cy="461665"/>
            </a:xfrm>
            <a:prstGeom prst="rect">
              <a:avLst/>
            </a:prstGeom>
            <a:noFill/>
          </p:spPr>
          <p:txBody>
            <a:bodyPr wrap="square" rtlCol="0">
              <a:spAutoFit/>
            </a:bodyPr>
            <a:lstStyle/>
            <a:p>
              <a:pPr algn="ctr">
                <a:defRPr/>
              </a:pPr>
              <a:r>
                <a:rPr lang="en-US" sz="1200" i="1" kern="0" dirty="0">
                  <a:solidFill>
                    <a:prstClr val="white"/>
                  </a:solidFill>
                  <a:latin typeface="Calibri"/>
                </a:rPr>
                <a:t>Z</a:t>
              </a:r>
              <a:r>
                <a:rPr lang="en-US" sz="1200" i="1" kern="0" baseline="-25000" dirty="0">
                  <a:solidFill>
                    <a:prstClr val="white"/>
                  </a:solidFill>
                  <a:latin typeface="Calibri"/>
                </a:rPr>
                <a:t>P</a:t>
              </a:r>
            </a:p>
            <a:p>
              <a:pPr algn="ctr">
                <a:defRPr/>
              </a:pPr>
              <a:r>
                <a:rPr lang="en-US" sz="1200" kern="0" dirty="0">
                  <a:solidFill>
                    <a:prstClr val="white"/>
                  </a:solidFill>
                  <a:latin typeface="Calibri"/>
                </a:rPr>
                <a:t> (ft/s-g/cm</a:t>
              </a:r>
              <a:r>
                <a:rPr lang="en-US" sz="1200" kern="0" baseline="30000" dirty="0">
                  <a:solidFill>
                    <a:prstClr val="white"/>
                  </a:solidFill>
                  <a:latin typeface="Calibri"/>
                </a:rPr>
                <a:t>3</a:t>
              </a:r>
              <a:r>
                <a:rPr lang="en-US" sz="1200" kern="0" dirty="0">
                  <a:solidFill>
                    <a:prstClr val="white"/>
                  </a:solidFill>
                  <a:latin typeface="Calibri"/>
                </a:rPr>
                <a:t>)</a:t>
              </a:r>
            </a:p>
          </p:txBody>
        </p:sp>
        <p:sp>
          <p:nvSpPr>
            <p:cNvPr id="3" name="TextBox 2"/>
            <p:cNvSpPr txBox="1"/>
            <p:nvPr/>
          </p:nvSpPr>
          <p:spPr>
            <a:xfrm>
              <a:off x="10780710" y="609893"/>
              <a:ext cx="577402" cy="276999"/>
            </a:xfrm>
            <a:prstGeom prst="rect">
              <a:avLst/>
            </a:prstGeom>
            <a:noFill/>
          </p:spPr>
          <p:txBody>
            <a:bodyPr wrap="none" rtlCol="0">
              <a:spAutoFit/>
            </a:bodyPr>
            <a:lstStyle/>
            <a:p>
              <a:pPr defTabSz="1218987"/>
              <a:r>
                <a:rPr lang="en-US" sz="1200" dirty="0">
                  <a:solidFill>
                    <a:prstClr val="white"/>
                  </a:solidFill>
                  <a:latin typeface="Calibri"/>
                </a:rPr>
                <a:t>35000</a:t>
              </a:r>
            </a:p>
          </p:txBody>
        </p:sp>
        <p:sp>
          <p:nvSpPr>
            <p:cNvPr id="37" name="TextBox 36"/>
            <p:cNvSpPr txBox="1"/>
            <p:nvPr/>
          </p:nvSpPr>
          <p:spPr>
            <a:xfrm>
              <a:off x="10780710" y="1178044"/>
              <a:ext cx="577402" cy="276999"/>
            </a:xfrm>
            <a:prstGeom prst="rect">
              <a:avLst/>
            </a:prstGeom>
            <a:noFill/>
          </p:spPr>
          <p:txBody>
            <a:bodyPr wrap="none" rtlCol="0">
              <a:spAutoFit/>
            </a:bodyPr>
            <a:lstStyle/>
            <a:p>
              <a:pPr defTabSz="1218987"/>
              <a:r>
                <a:rPr lang="en-US" sz="1200" dirty="0">
                  <a:solidFill>
                    <a:prstClr val="white"/>
                  </a:solidFill>
                  <a:latin typeface="Calibri"/>
                </a:rPr>
                <a:t>30000</a:t>
              </a:r>
            </a:p>
          </p:txBody>
        </p:sp>
        <p:sp>
          <p:nvSpPr>
            <p:cNvPr id="38" name="TextBox 37"/>
            <p:cNvSpPr txBox="1"/>
            <p:nvPr/>
          </p:nvSpPr>
          <p:spPr>
            <a:xfrm>
              <a:off x="10780710" y="1726599"/>
              <a:ext cx="577402" cy="276999"/>
            </a:xfrm>
            <a:prstGeom prst="rect">
              <a:avLst/>
            </a:prstGeom>
            <a:noFill/>
          </p:spPr>
          <p:txBody>
            <a:bodyPr wrap="none" rtlCol="0">
              <a:spAutoFit/>
            </a:bodyPr>
            <a:lstStyle/>
            <a:p>
              <a:pPr defTabSz="1218987"/>
              <a:r>
                <a:rPr lang="en-US" sz="1200" dirty="0">
                  <a:solidFill>
                    <a:prstClr val="white"/>
                  </a:solidFill>
                  <a:latin typeface="Calibri"/>
                </a:rPr>
                <a:t>25000</a:t>
              </a:r>
            </a:p>
          </p:txBody>
        </p:sp>
      </p:grpSp>
      <p:sp>
        <p:nvSpPr>
          <p:cNvPr id="24" name="Text Placeholder 3"/>
          <p:cNvSpPr txBox="1">
            <a:spLocks/>
          </p:cNvSpPr>
          <p:nvPr/>
        </p:nvSpPr>
        <p:spPr>
          <a:xfrm>
            <a:off x="2209801" y="2166109"/>
            <a:ext cx="3031177" cy="559210"/>
          </a:xfrm>
          <a:prstGeom prst="rect">
            <a:avLst/>
          </a:prstGeom>
        </p:spPr>
        <p:txBody>
          <a:bodyPr vert="horz" lIns="91440" tIns="91440" rIns="91440" bIns="91440" rtlCol="0" anchor="ctr">
            <a:noAutofit/>
          </a:bodyPr>
          <a:lstStyle>
            <a:lvl1pPr marL="0" indent="0" algn="l" defTabSz="1006023" rtl="0" eaLnBrk="1" latinLnBrk="0" hangingPunct="1">
              <a:lnSpc>
                <a:spcPct val="100000"/>
              </a:lnSpc>
              <a:spcBef>
                <a:spcPts val="0"/>
              </a:spcBef>
              <a:spcAft>
                <a:spcPts val="0"/>
              </a:spcAft>
              <a:buClr>
                <a:srgbClr val="C8102E"/>
              </a:buClr>
              <a:buFontTx/>
              <a:buNone/>
              <a:defRPr sz="1600" b="1" kern="1200">
                <a:solidFill>
                  <a:schemeClr val="accent3"/>
                </a:solidFill>
                <a:latin typeface="Arial" panose="020B0604020202020204" pitchFamily="34" charset="0"/>
                <a:ea typeface="+mn-ea"/>
                <a:cs typeface="Arial" panose="020B0604020202020204" pitchFamily="34" charset="0"/>
              </a:defRPr>
            </a:lvl1pPr>
            <a:lvl2pPr marL="754517"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2pPr>
            <a:lvl3pPr marL="1257529"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3pPr>
            <a:lvl4pPr marL="1760540"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2263551"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766563"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574"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586"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597"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r">
              <a:defRPr/>
            </a:pPr>
            <a:r>
              <a:rPr lang="en-US" sz="2400" b="0" dirty="0">
                <a:solidFill>
                  <a:srgbClr val="FFFF00"/>
                </a:solidFill>
                <a:latin typeface="Calibri"/>
              </a:rPr>
              <a:t>Prestack estimate of </a:t>
            </a:r>
            <a:r>
              <a:rPr lang="en-US" sz="2400" b="0" i="1" dirty="0">
                <a:solidFill>
                  <a:srgbClr val="FFFF00"/>
                </a:solidFill>
                <a:latin typeface="Calibri"/>
              </a:rPr>
              <a:t>Z</a:t>
            </a:r>
            <a:r>
              <a:rPr lang="en-US" sz="2400" b="0" i="1" baseline="-25000" dirty="0">
                <a:solidFill>
                  <a:srgbClr val="FFFF00"/>
                </a:solidFill>
                <a:latin typeface="Calibri"/>
              </a:rPr>
              <a:t>P</a:t>
            </a:r>
            <a:r>
              <a:rPr lang="en-US" sz="2400" b="0" dirty="0">
                <a:solidFill>
                  <a:srgbClr val="FFFF00"/>
                </a:solidFill>
                <a:latin typeface="Calibri"/>
              </a:rPr>
              <a:t>  from 5D interpolated data volume</a:t>
            </a:r>
          </a:p>
        </p:txBody>
      </p:sp>
      <p:pic>
        <p:nvPicPr>
          <p:cNvPr id="29" name="Picture 28"/>
          <p:cNvPicPr>
            <a:picLocks noChangeAspect="1"/>
          </p:cNvPicPr>
          <p:nvPr/>
        </p:nvPicPr>
        <p:blipFill rotWithShape="1">
          <a:blip r:embed="rId4"/>
          <a:srcRect l="31368" t="10287" r="32232" b="9400"/>
          <a:stretch/>
        </p:blipFill>
        <p:spPr>
          <a:xfrm>
            <a:off x="5487990" y="20329"/>
            <a:ext cx="4708725" cy="6858000"/>
          </a:xfrm>
          <a:prstGeom prst="rect">
            <a:avLst/>
          </a:prstGeom>
        </p:spPr>
      </p:pic>
      <p:grpSp>
        <p:nvGrpSpPr>
          <p:cNvPr id="18" name="Group 17"/>
          <p:cNvGrpSpPr/>
          <p:nvPr/>
        </p:nvGrpSpPr>
        <p:grpSpPr>
          <a:xfrm>
            <a:off x="6648056" y="2382419"/>
            <a:ext cx="4477143" cy="4099435"/>
            <a:chOff x="6646467" y="2382418"/>
            <a:chExt cx="4477143" cy="4099435"/>
          </a:xfrm>
        </p:grpSpPr>
        <p:grpSp>
          <p:nvGrpSpPr>
            <p:cNvPr id="22" name="Group 21"/>
            <p:cNvGrpSpPr/>
            <p:nvPr/>
          </p:nvGrpSpPr>
          <p:grpSpPr>
            <a:xfrm>
              <a:off x="10437810" y="3635258"/>
              <a:ext cx="685800" cy="276999"/>
              <a:chOff x="10594486" y="4388839"/>
              <a:chExt cx="685800" cy="276999"/>
            </a:xfrm>
          </p:grpSpPr>
          <p:cxnSp>
            <p:nvCxnSpPr>
              <p:cNvPr id="35" name="Straight Connector 34"/>
              <p:cNvCxnSpPr/>
              <p:nvPr/>
            </p:nvCxnSpPr>
            <p:spPr>
              <a:xfrm>
                <a:off x="10594486" y="4652665"/>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703366" y="4388839"/>
                <a:ext cx="457176" cy="276999"/>
              </a:xfrm>
              <a:prstGeom prst="rect">
                <a:avLst/>
              </a:prstGeom>
              <a:noFill/>
            </p:spPr>
            <p:txBody>
              <a:bodyPr wrap="none" rtlCol="0">
                <a:spAutoFit/>
              </a:bodyPr>
              <a:lstStyle/>
              <a:p>
                <a:pPr defTabSz="1218987"/>
                <a:r>
                  <a:rPr lang="en-US" sz="1200" dirty="0">
                    <a:solidFill>
                      <a:prstClr val="white"/>
                    </a:solidFill>
                    <a:latin typeface="Calibri"/>
                  </a:rPr>
                  <a:t>4 mi</a:t>
                </a:r>
              </a:p>
            </p:txBody>
          </p:sp>
        </p:grpSp>
        <p:sp>
          <p:nvSpPr>
            <p:cNvPr id="23" name="Arrow: Right 22"/>
            <p:cNvSpPr/>
            <p:nvPr/>
          </p:nvSpPr>
          <p:spPr>
            <a:xfrm rot="15318741">
              <a:off x="7613639" y="2611018"/>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5" name="Arrow: Right 24"/>
            <p:cNvSpPr/>
            <p:nvPr/>
          </p:nvSpPr>
          <p:spPr>
            <a:xfrm rot="669054">
              <a:off x="7838134" y="3797957"/>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6" name="Arrow: Right 25"/>
            <p:cNvSpPr/>
            <p:nvPr/>
          </p:nvSpPr>
          <p:spPr>
            <a:xfrm>
              <a:off x="6646467" y="6203109"/>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7" name="Arrow: Right 26"/>
            <p:cNvSpPr/>
            <p:nvPr/>
          </p:nvSpPr>
          <p:spPr>
            <a:xfrm rot="10982323">
              <a:off x="9183709" y="6253253"/>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4" name="Arrow: Right 33"/>
            <p:cNvSpPr/>
            <p:nvPr/>
          </p:nvSpPr>
          <p:spPr>
            <a:xfrm rot="11022270">
              <a:off x="10200789" y="4184827"/>
              <a:ext cx="6858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grpSp>
    </p:spTree>
    <p:extLst>
      <p:ext uri="{BB962C8B-B14F-4D97-AF65-F5344CB8AC3E}">
        <p14:creationId xmlns:p14="http://schemas.microsoft.com/office/powerpoint/2010/main" val="21025740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 name="Group 45"/>
          <p:cNvGrpSpPr/>
          <p:nvPr/>
        </p:nvGrpSpPr>
        <p:grpSpPr>
          <a:xfrm>
            <a:off x="2035037" y="800252"/>
            <a:ext cx="8046093" cy="5021093"/>
            <a:chOff x="2033448" y="800251"/>
            <a:chExt cx="8046093" cy="5021093"/>
          </a:xfrm>
        </p:grpSpPr>
        <p:pic>
          <p:nvPicPr>
            <p:cNvPr id="5" name="Picture 4"/>
            <p:cNvPicPr>
              <a:picLocks noChangeAspect="1"/>
            </p:cNvPicPr>
            <p:nvPr/>
          </p:nvPicPr>
          <p:blipFill>
            <a:blip r:embed="rId3"/>
            <a:stretch>
              <a:fillRect/>
            </a:stretch>
          </p:blipFill>
          <p:spPr>
            <a:xfrm>
              <a:off x="6479484" y="1096426"/>
              <a:ext cx="3322608" cy="4168501"/>
            </a:xfrm>
            <a:prstGeom prst="rect">
              <a:avLst/>
            </a:prstGeom>
          </p:spPr>
        </p:pic>
        <p:pic>
          <p:nvPicPr>
            <p:cNvPr id="6" name="Picture 5"/>
            <p:cNvPicPr>
              <a:picLocks noChangeAspect="1"/>
            </p:cNvPicPr>
            <p:nvPr/>
          </p:nvPicPr>
          <p:blipFill>
            <a:blip r:embed="rId4"/>
            <a:stretch>
              <a:fillRect/>
            </a:stretch>
          </p:blipFill>
          <p:spPr>
            <a:xfrm>
              <a:off x="2570995" y="1088806"/>
              <a:ext cx="3375953" cy="4183743"/>
            </a:xfrm>
            <a:prstGeom prst="rect">
              <a:avLst/>
            </a:prstGeom>
          </p:spPr>
        </p:pic>
        <p:sp>
          <p:nvSpPr>
            <p:cNvPr id="9" name="TextBox 8"/>
            <p:cNvSpPr txBox="1"/>
            <p:nvPr/>
          </p:nvSpPr>
          <p:spPr>
            <a:xfrm rot="16200000">
              <a:off x="1362688" y="3159342"/>
              <a:ext cx="1618520" cy="276999"/>
            </a:xfrm>
            <a:prstGeom prst="rect">
              <a:avLst/>
            </a:prstGeom>
            <a:noFill/>
          </p:spPr>
          <p:txBody>
            <a:bodyPr wrap="none" rtlCol="0">
              <a:spAutoFit/>
            </a:bodyPr>
            <a:lstStyle/>
            <a:p>
              <a:pPr defTabSz="1218987"/>
              <a:r>
                <a:rPr lang="en-US" sz="1200" dirty="0">
                  <a:solidFill>
                    <a:prstClr val="white"/>
                  </a:solidFill>
                  <a:latin typeface="Calibri"/>
                </a:rPr>
                <a:t>Net Sand Thickness (ft)</a:t>
              </a:r>
            </a:p>
          </p:txBody>
        </p:sp>
        <p:sp>
          <p:nvSpPr>
            <p:cNvPr id="10" name="TextBox 9"/>
            <p:cNvSpPr txBox="1"/>
            <p:nvPr/>
          </p:nvSpPr>
          <p:spPr>
            <a:xfrm>
              <a:off x="2326898" y="5134049"/>
              <a:ext cx="263214"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1" name="TextBox 10"/>
            <p:cNvSpPr txBox="1"/>
            <p:nvPr/>
          </p:nvSpPr>
          <p:spPr>
            <a:xfrm>
              <a:off x="2261740" y="3020842"/>
              <a:ext cx="341760" cy="276999"/>
            </a:xfrm>
            <a:prstGeom prst="rect">
              <a:avLst/>
            </a:prstGeom>
            <a:noFill/>
          </p:spPr>
          <p:txBody>
            <a:bodyPr wrap="none" rtlCol="0">
              <a:spAutoFit/>
            </a:bodyPr>
            <a:lstStyle/>
            <a:p>
              <a:pPr defTabSz="1218987"/>
              <a:r>
                <a:rPr lang="en-US" sz="1200" dirty="0">
                  <a:solidFill>
                    <a:prstClr val="white"/>
                  </a:solidFill>
                  <a:latin typeface="Calibri"/>
                </a:rPr>
                <a:t>50</a:t>
              </a:r>
            </a:p>
          </p:txBody>
        </p:sp>
        <p:sp>
          <p:nvSpPr>
            <p:cNvPr id="12" name="TextBox 11"/>
            <p:cNvSpPr txBox="1"/>
            <p:nvPr/>
          </p:nvSpPr>
          <p:spPr>
            <a:xfrm>
              <a:off x="2121908" y="950306"/>
              <a:ext cx="420308" cy="276999"/>
            </a:xfrm>
            <a:prstGeom prst="rect">
              <a:avLst/>
            </a:prstGeom>
            <a:noFill/>
          </p:spPr>
          <p:txBody>
            <a:bodyPr wrap="none" rtlCol="0">
              <a:spAutoFit/>
            </a:bodyPr>
            <a:lstStyle/>
            <a:p>
              <a:pPr defTabSz="1218987"/>
              <a:r>
                <a:rPr lang="en-US" sz="1200" dirty="0">
                  <a:solidFill>
                    <a:prstClr val="white"/>
                  </a:solidFill>
                  <a:latin typeface="Calibri"/>
                </a:rPr>
                <a:t>100</a:t>
              </a:r>
            </a:p>
          </p:txBody>
        </p:sp>
        <p:sp>
          <p:nvSpPr>
            <p:cNvPr id="13" name="TextBox 12"/>
            <p:cNvSpPr txBox="1"/>
            <p:nvPr/>
          </p:nvSpPr>
          <p:spPr>
            <a:xfrm>
              <a:off x="2497871" y="819914"/>
              <a:ext cx="304892" cy="276999"/>
            </a:xfrm>
            <a:prstGeom prst="rect">
              <a:avLst/>
            </a:prstGeom>
            <a:noFill/>
          </p:spPr>
          <p:txBody>
            <a:bodyPr wrap="none" rtlCol="0">
              <a:spAutoFit/>
            </a:bodyPr>
            <a:lstStyle/>
            <a:p>
              <a:pPr defTabSz="1218987"/>
              <a:r>
                <a:rPr lang="en-US" sz="1200" dirty="0">
                  <a:solidFill>
                    <a:prstClr val="white"/>
                  </a:solidFill>
                  <a:latin typeface="Calibri"/>
                </a:rPr>
                <a:t>a)</a:t>
              </a:r>
            </a:p>
          </p:txBody>
        </p:sp>
        <p:pic>
          <p:nvPicPr>
            <p:cNvPr id="14" name="Picture 13"/>
            <p:cNvPicPr>
              <a:picLocks noChangeAspect="1"/>
            </p:cNvPicPr>
            <p:nvPr/>
          </p:nvPicPr>
          <p:blipFill rotWithShape="1">
            <a:blip r:embed="rId5"/>
            <a:srcRect t="10183" r="16622"/>
            <a:stretch/>
          </p:blipFill>
          <p:spPr>
            <a:xfrm>
              <a:off x="2741887" y="1130710"/>
              <a:ext cx="578431" cy="664636"/>
            </a:xfrm>
            <a:prstGeom prst="rect">
              <a:avLst/>
            </a:prstGeom>
          </p:spPr>
        </p:pic>
        <p:grpSp>
          <p:nvGrpSpPr>
            <p:cNvPr id="19" name="Group 18"/>
            <p:cNvGrpSpPr/>
            <p:nvPr/>
          </p:nvGrpSpPr>
          <p:grpSpPr>
            <a:xfrm>
              <a:off x="2301411" y="5272548"/>
              <a:ext cx="3877507" cy="548796"/>
              <a:chOff x="2301411" y="5272548"/>
              <a:chExt cx="3877507" cy="548796"/>
            </a:xfrm>
          </p:grpSpPr>
          <p:sp>
            <p:nvSpPr>
              <p:cNvPr id="7" name="TextBox 6"/>
              <p:cNvSpPr txBox="1"/>
              <p:nvPr/>
            </p:nvSpPr>
            <p:spPr>
              <a:xfrm>
                <a:off x="3708596" y="5544345"/>
                <a:ext cx="1101392" cy="276999"/>
              </a:xfrm>
              <a:prstGeom prst="rect">
                <a:avLst/>
              </a:prstGeom>
              <a:noFill/>
            </p:spPr>
            <p:txBody>
              <a:bodyPr wrap="none" rtlCol="0">
                <a:spAutoFit/>
              </a:bodyPr>
              <a:lstStyle/>
              <a:p>
                <a:pPr defTabSz="1218987"/>
                <a:r>
                  <a:rPr lang="en-US" sz="1200" i="1" dirty="0">
                    <a:solidFill>
                      <a:prstClr val="white"/>
                    </a:solidFill>
                    <a:latin typeface="Calibri"/>
                  </a:rPr>
                  <a:t>Z</a:t>
                </a:r>
                <a:r>
                  <a:rPr lang="en-US" sz="1200" i="1" baseline="-25000" dirty="0">
                    <a:solidFill>
                      <a:prstClr val="white"/>
                    </a:solidFill>
                    <a:latin typeface="Calibri"/>
                  </a:rPr>
                  <a:t>P</a:t>
                </a:r>
                <a:r>
                  <a:rPr lang="en-US" sz="1200" dirty="0">
                    <a:solidFill>
                      <a:prstClr val="white"/>
                    </a:solidFill>
                    <a:latin typeface="Calibri"/>
                  </a:rPr>
                  <a:t> (ft/s-g/cm</a:t>
                </a:r>
                <a:r>
                  <a:rPr lang="en-US" sz="1200" baseline="30000" dirty="0">
                    <a:solidFill>
                      <a:prstClr val="white"/>
                    </a:solidFill>
                    <a:latin typeface="Calibri"/>
                  </a:rPr>
                  <a:t>3</a:t>
                </a:r>
                <a:r>
                  <a:rPr lang="en-US" sz="1200" dirty="0">
                    <a:solidFill>
                      <a:prstClr val="white"/>
                    </a:solidFill>
                    <a:latin typeface="Calibri"/>
                  </a:rPr>
                  <a:t>)</a:t>
                </a:r>
              </a:p>
            </p:txBody>
          </p:sp>
          <p:sp>
            <p:nvSpPr>
              <p:cNvPr id="15" name="TextBox 14"/>
              <p:cNvSpPr txBox="1"/>
              <p:nvPr/>
            </p:nvSpPr>
            <p:spPr>
              <a:xfrm>
                <a:off x="2301411" y="5280459"/>
                <a:ext cx="577402" cy="276999"/>
              </a:xfrm>
              <a:prstGeom prst="rect">
                <a:avLst/>
              </a:prstGeom>
              <a:noFill/>
            </p:spPr>
            <p:txBody>
              <a:bodyPr wrap="none" rtlCol="0">
                <a:spAutoFit/>
              </a:bodyPr>
              <a:lstStyle/>
              <a:p>
                <a:pPr defTabSz="1218987"/>
                <a:r>
                  <a:rPr lang="en-US" sz="1200" dirty="0">
                    <a:solidFill>
                      <a:prstClr val="white"/>
                    </a:solidFill>
                    <a:latin typeface="Calibri"/>
                  </a:rPr>
                  <a:t>20000</a:t>
                </a:r>
              </a:p>
            </p:txBody>
          </p:sp>
          <p:sp>
            <p:nvSpPr>
              <p:cNvPr id="16" name="TextBox 15"/>
              <p:cNvSpPr txBox="1"/>
              <p:nvPr/>
            </p:nvSpPr>
            <p:spPr>
              <a:xfrm>
                <a:off x="3411349" y="5280458"/>
                <a:ext cx="577402" cy="276999"/>
              </a:xfrm>
              <a:prstGeom prst="rect">
                <a:avLst/>
              </a:prstGeom>
              <a:noFill/>
            </p:spPr>
            <p:txBody>
              <a:bodyPr wrap="none" rtlCol="0">
                <a:spAutoFit/>
              </a:bodyPr>
              <a:lstStyle/>
              <a:p>
                <a:pPr defTabSz="1218987"/>
                <a:r>
                  <a:rPr lang="en-US" sz="1200" dirty="0">
                    <a:solidFill>
                      <a:prstClr val="white"/>
                    </a:solidFill>
                    <a:latin typeface="Calibri"/>
                  </a:rPr>
                  <a:t>25000</a:t>
                </a:r>
              </a:p>
            </p:txBody>
          </p:sp>
          <p:sp>
            <p:nvSpPr>
              <p:cNvPr id="17" name="TextBox 16"/>
              <p:cNvSpPr txBox="1"/>
              <p:nvPr/>
            </p:nvSpPr>
            <p:spPr>
              <a:xfrm>
                <a:off x="4491578" y="5298851"/>
                <a:ext cx="577402" cy="276999"/>
              </a:xfrm>
              <a:prstGeom prst="rect">
                <a:avLst/>
              </a:prstGeom>
              <a:noFill/>
            </p:spPr>
            <p:txBody>
              <a:bodyPr wrap="none" rtlCol="0">
                <a:spAutoFit/>
              </a:bodyPr>
              <a:lstStyle/>
              <a:p>
                <a:pPr defTabSz="1218987"/>
                <a:r>
                  <a:rPr lang="en-US" sz="1200" dirty="0">
                    <a:solidFill>
                      <a:prstClr val="white"/>
                    </a:solidFill>
                    <a:latin typeface="Calibri"/>
                  </a:rPr>
                  <a:t>30000</a:t>
                </a:r>
              </a:p>
            </p:txBody>
          </p:sp>
          <p:sp>
            <p:nvSpPr>
              <p:cNvPr id="18" name="TextBox 17"/>
              <p:cNvSpPr txBox="1"/>
              <p:nvPr/>
            </p:nvSpPr>
            <p:spPr>
              <a:xfrm>
                <a:off x="5601516" y="5272548"/>
                <a:ext cx="577402" cy="276999"/>
              </a:xfrm>
              <a:prstGeom prst="rect">
                <a:avLst/>
              </a:prstGeom>
              <a:noFill/>
            </p:spPr>
            <p:txBody>
              <a:bodyPr wrap="none" rtlCol="0">
                <a:spAutoFit/>
              </a:bodyPr>
              <a:lstStyle/>
              <a:p>
                <a:pPr defTabSz="1218987"/>
                <a:r>
                  <a:rPr lang="en-US" sz="1200" dirty="0">
                    <a:solidFill>
                      <a:prstClr val="white"/>
                    </a:solidFill>
                    <a:latin typeface="Calibri"/>
                  </a:rPr>
                  <a:t>35000</a:t>
                </a:r>
              </a:p>
            </p:txBody>
          </p:sp>
        </p:grpSp>
        <p:grpSp>
          <p:nvGrpSpPr>
            <p:cNvPr id="20" name="Group 19"/>
            <p:cNvGrpSpPr/>
            <p:nvPr/>
          </p:nvGrpSpPr>
          <p:grpSpPr>
            <a:xfrm>
              <a:off x="6202034" y="5257800"/>
              <a:ext cx="3877507" cy="548796"/>
              <a:chOff x="2301411" y="5272548"/>
              <a:chExt cx="3877507" cy="548796"/>
            </a:xfrm>
          </p:grpSpPr>
          <p:sp>
            <p:nvSpPr>
              <p:cNvPr id="21" name="TextBox 20"/>
              <p:cNvSpPr txBox="1"/>
              <p:nvPr/>
            </p:nvSpPr>
            <p:spPr>
              <a:xfrm>
                <a:off x="3708596" y="5544345"/>
                <a:ext cx="1101392" cy="276999"/>
              </a:xfrm>
              <a:prstGeom prst="rect">
                <a:avLst/>
              </a:prstGeom>
              <a:noFill/>
            </p:spPr>
            <p:txBody>
              <a:bodyPr wrap="none" rtlCol="0">
                <a:spAutoFit/>
              </a:bodyPr>
              <a:lstStyle/>
              <a:p>
                <a:pPr defTabSz="1218987"/>
                <a:r>
                  <a:rPr lang="en-US" sz="1200" i="1" dirty="0">
                    <a:solidFill>
                      <a:prstClr val="white"/>
                    </a:solidFill>
                    <a:latin typeface="Calibri"/>
                  </a:rPr>
                  <a:t>Z</a:t>
                </a:r>
                <a:r>
                  <a:rPr lang="en-US" sz="1200" i="1" baseline="-25000" dirty="0">
                    <a:solidFill>
                      <a:prstClr val="white"/>
                    </a:solidFill>
                    <a:latin typeface="Calibri"/>
                  </a:rPr>
                  <a:t>P</a:t>
                </a:r>
                <a:r>
                  <a:rPr lang="en-US" sz="1200" dirty="0">
                    <a:solidFill>
                      <a:prstClr val="white"/>
                    </a:solidFill>
                    <a:latin typeface="Calibri"/>
                  </a:rPr>
                  <a:t> (ft/s-g/cm</a:t>
                </a:r>
                <a:r>
                  <a:rPr lang="en-US" sz="1200" baseline="30000" dirty="0">
                    <a:solidFill>
                      <a:prstClr val="white"/>
                    </a:solidFill>
                    <a:latin typeface="Calibri"/>
                  </a:rPr>
                  <a:t>3</a:t>
                </a:r>
                <a:r>
                  <a:rPr lang="en-US" sz="1200" dirty="0">
                    <a:solidFill>
                      <a:prstClr val="white"/>
                    </a:solidFill>
                    <a:latin typeface="Calibri"/>
                  </a:rPr>
                  <a:t>)</a:t>
                </a:r>
              </a:p>
            </p:txBody>
          </p:sp>
          <p:sp>
            <p:nvSpPr>
              <p:cNvPr id="22" name="TextBox 21"/>
              <p:cNvSpPr txBox="1"/>
              <p:nvPr/>
            </p:nvSpPr>
            <p:spPr>
              <a:xfrm>
                <a:off x="2301411" y="5280459"/>
                <a:ext cx="577402" cy="276999"/>
              </a:xfrm>
              <a:prstGeom prst="rect">
                <a:avLst/>
              </a:prstGeom>
              <a:noFill/>
            </p:spPr>
            <p:txBody>
              <a:bodyPr wrap="none" rtlCol="0">
                <a:spAutoFit/>
              </a:bodyPr>
              <a:lstStyle/>
              <a:p>
                <a:pPr defTabSz="1218987"/>
                <a:r>
                  <a:rPr lang="en-US" sz="1200" dirty="0">
                    <a:solidFill>
                      <a:prstClr val="white"/>
                    </a:solidFill>
                    <a:latin typeface="Calibri"/>
                  </a:rPr>
                  <a:t>20000</a:t>
                </a:r>
              </a:p>
            </p:txBody>
          </p:sp>
          <p:sp>
            <p:nvSpPr>
              <p:cNvPr id="23" name="TextBox 22"/>
              <p:cNvSpPr txBox="1"/>
              <p:nvPr/>
            </p:nvSpPr>
            <p:spPr>
              <a:xfrm>
                <a:off x="3411349" y="5280458"/>
                <a:ext cx="577402" cy="276999"/>
              </a:xfrm>
              <a:prstGeom prst="rect">
                <a:avLst/>
              </a:prstGeom>
              <a:noFill/>
            </p:spPr>
            <p:txBody>
              <a:bodyPr wrap="none" rtlCol="0">
                <a:spAutoFit/>
              </a:bodyPr>
              <a:lstStyle/>
              <a:p>
                <a:pPr defTabSz="1218987"/>
                <a:r>
                  <a:rPr lang="en-US" sz="1200" dirty="0">
                    <a:solidFill>
                      <a:prstClr val="white"/>
                    </a:solidFill>
                    <a:latin typeface="Calibri"/>
                  </a:rPr>
                  <a:t>25000</a:t>
                </a:r>
              </a:p>
            </p:txBody>
          </p:sp>
          <p:sp>
            <p:nvSpPr>
              <p:cNvPr id="24" name="TextBox 23"/>
              <p:cNvSpPr txBox="1"/>
              <p:nvPr/>
            </p:nvSpPr>
            <p:spPr>
              <a:xfrm>
                <a:off x="4491578" y="5298851"/>
                <a:ext cx="577402" cy="276999"/>
              </a:xfrm>
              <a:prstGeom prst="rect">
                <a:avLst/>
              </a:prstGeom>
              <a:noFill/>
            </p:spPr>
            <p:txBody>
              <a:bodyPr wrap="none" rtlCol="0">
                <a:spAutoFit/>
              </a:bodyPr>
              <a:lstStyle/>
              <a:p>
                <a:pPr defTabSz="1218987"/>
                <a:r>
                  <a:rPr lang="en-US" sz="1200" dirty="0">
                    <a:solidFill>
                      <a:prstClr val="white"/>
                    </a:solidFill>
                    <a:latin typeface="Calibri"/>
                  </a:rPr>
                  <a:t>30000</a:t>
                </a:r>
              </a:p>
            </p:txBody>
          </p:sp>
          <p:sp>
            <p:nvSpPr>
              <p:cNvPr id="25" name="TextBox 24"/>
              <p:cNvSpPr txBox="1"/>
              <p:nvPr/>
            </p:nvSpPr>
            <p:spPr>
              <a:xfrm>
                <a:off x="5601516" y="5272548"/>
                <a:ext cx="577402" cy="276999"/>
              </a:xfrm>
              <a:prstGeom prst="rect">
                <a:avLst/>
              </a:prstGeom>
              <a:noFill/>
            </p:spPr>
            <p:txBody>
              <a:bodyPr wrap="none" rtlCol="0">
                <a:spAutoFit/>
              </a:bodyPr>
              <a:lstStyle/>
              <a:p>
                <a:pPr defTabSz="1218987"/>
                <a:r>
                  <a:rPr lang="en-US" sz="1200" dirty="0">
                    <a:solidFill>
                      <a:prstClr val="white"/>
                    </a:solidFill>
                    <a:latin typeface="Calibri"/>
                  </a:rPr>
                  <a:t>35000</a:t>
                </a:r>
              </a:p>
            </p:txBody>
          </p:sp>
        </p:grpSp>
        <p:sp>
          <p:nvSpPr>
            <p:cNvPr id="26" name="TextBox 25"/>
            <p:cNvSpPr txBox="1"/>
            <p:nvPr/>
          </p:nvSpPr>
          <p:spPr>
            <a:xfrm>
              <a:off x="6338289" y="800251"/>
              <a:ext cx="311304" cy="276999"/>
            </a:xfrm>
            <a:prstGeom prst="rect">
              <a:avLst/>
            </a:prstGeom>
            <a:noFill/>
          </p:spPr>
          <p:txBody>
            <a:bodyPr wrap="none" rtlCol="0">
              <a:spAutoFit/>
            </a:bodyPr>
            <a:lstStyle/>
            <a:p>
              <a:pPr defTabSz="1218987"/>
              <a:r>
                <a:rPr lang="en-US" sz="1200" dirty="0">
                  <a:solidFill>
                    <a:prstClr val="white"/>
                  </a:solidFill>
                  <a:latin typeface="Calibri"/>
                </a:rPr>
                <a:t>b)</a:t>
              </a:r>
            </a:p>
          </p:txBody>
        </p:sp>
        <p:pic>
          <p:nvPicPr>
            <p:cNvPr id="29" name="Picture 28"/>
            <p:cNvPicPr>
              <a:picLocks noChangeAspect="1"/>
            </p:cNvPicPr>
            <p:nvPr/>
          </p:nvPicPr>
          <p:blipFill>
            <a:blip r:embed="rId6"/>
            <a:stretch>
              <a:fillRect/>
            </a:stretch>
          </p:blipFill>
          <p:spPr>
            <a:xfrm>
              <a:off x="6520679" y="1130710"/>
              <a:ext cx="716734" cy="522949"/>
            </a:xfrm>
            <a:prstGeom prst="rect">
              <a:avLst/>
            </a:prstGeom>
          </p:spPr>
        </p:pic>
        <p:cxnSp>
          <p:nvCxnSpPr>
            <p:cNvPr id="31" name="Straight Connector 30"/>
            <p:cNvCxnSpPr/>
            <p:nvPr/>
          </p:nvCxnSpPr>
          <p:spPr>
            <a:xfrm>
              <a:off x="3708596" y="1130710"/>
              <a:ext cx="1490421" cy="4081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096874" y="1118656"/>
              <a:ext cx="1498675" cy="4119726"/>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3281604" y="1121462"/>
              <a:ext cx="1498675" cy="4119726"/>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6797259" y="1095642"/>
              <a:ext cx="2398347" cy="414274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7278608" y="1130710"/>
              <a:ext cx="2435836" cy="4107672"/>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6519810" y="1524000"/>
              <a:ext cx="2185878" cy="3733558"/>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sp>
        <p:nvSpPr>
          <p:cNvPr id="47" name="Text Box 1030"/>
          <p:cNvSpPr txBox="1">
            <a:spLocks noChangeArrowheads="1"/>
          </p:cNvSpPr>
          <p:nvPr/>
        </p:nvSpPr>
        <p:spPr bwMode="auto">
          <a:xfrm>
            <a:off x="5862" y="-20326"/>
            <a:ext cx="9976338" cy="584775"/>
          </a:xfrm>
          <a:prstGeom prst="rect">
            <a:avLst/>
          </a:prstGeom>
          <a:noFill/>
          <a:ln w="12700">
            <a:noFill/>
            <a:miter lim="800000"/>
            <a:headEnd/>
            <a:tailEnd/>
          </a:ln>
          <a:effectLst/>
        </p:spPr>
        <p:txBody>
          <a:bodyPr wrap="square">
            <a:spAutoFit/>
          </a:bodyPr>
          <a:lstStyle/>
          <a:p>
            <a:pPr fontAlgn="base">
              <a:spcBef>
                <a:spcPct val="50000"/>
              </a:spcBef>
              <a:spcAft>
                <a:spcPct val="0"/>
              </a:spcAft>
            </a:pPr>
            <a:r>
              <a:rPr lang="en-US" sz="3200" dirty="0">
                <a:solidFill>
                  <a:srgbClr val="FFCC00"/>
                </a:solidFill>
                <a:effectLst>
                  <a:outerShdw blurRad="38100" dist="38100" dir="2700000" algn="tl">
                    <a:srgbClr val="000000">
                      <a:alpha val="43137"/>
                    </a:srgbClr>
                  </a:outerShdw>
                </a:effectLst>
                <a:latin typeface="Calibri"/>
              </a:rPr>
              <a:t>Improved prediction of net sand using 5D interpolation</a:t>
            </a:r>
          </a:p>
        </p:txBody>
      </p:sp>
      <p:sp>
        <p:nvSpPr>
          <p:cNvPr id="48" name="Text Placeholder 3"/>
          <p:cNvSpPr txBox="1">
            <a:spLocks/>
          </p:cNvSpPr>
          <p:nvPr/>
        </p:nvSpPr>
        <p:spPr>
          <a:xfrm>
            <a:off x="6851055" y="5815033"/>
            <a:ext cx="2970213" cy="559210"/>
          </a:xfrm>
          <a:prstGeom prst="rect">
            <a:avLst/>
          </a:prstGeom>
        </p:spPr>
        <p:txBody>
          <a:bodyPr vert="horz" lIns="91440" tIns="91440" rIns="91440" bIns="91440" rtlCol="0" anchor="ctr">
            <a:noAutofit/>
          </a:bodyPr>
          <a:lstStyle>
            <a:lvl1pPr marL="0" indent="0" algn="l" defTabSz="1006023" rtl="0" eaLnBrk="1" latinLnBrk="0" hangingPunct="1">
              <a:lnSpc>
                <a:spcPct val="100000"/>
              </a:lnSpc>
              <a:spcBef>
                <a:spcPts val="0"/>
              </a:spcBef>
              <a:spcAft>
                <a:spcPts val="0"/>
              </a:spcAft>
              <a:buClr>
                <a:srgbClr val="C8102E"/>
              </a:buClr>
              <a:buFontTx/>
              <a:buNone/>
              <a:defRPr sz="1600" b="1" kern="1200">
                <a:solidFill>
                  <a:schemeClr val="accent3"/>
                </a:solidFill>
                <a:latin typeface="Arial" panose="020B0604020202020204" pitchFamily="34" charset="0"/>
                <a:ea typeface="+mn-ea"/>
                <a:cs typeface="Arial" panose="020B0604020202020204" pitchFamily="34" charset="0"/>
              </a:defRPr>
            </a:lvl1pPr>
            <a:lvl2pPr marL="754517"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2pPr>
            <a:lvl3pPr marL="1257529"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3pPr>
            <a:lvl4pPr marL="1760540"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2263551"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766563"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574"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586"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597"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ctr">
              <a:defRPr/>
            </a:pPr>
            <a:r>
              <a:rPr lang="en-US" sz="2000" b="0" dirty="0">
                <a:solidFill>
                  <a:srgbClr val="FFFF00"/>
                </a:solidFill>
                <a:latin typeface="Calibri"/>
              </a:rPr>
              <a:t>from 5D interpolated </a:t>
            </a:r>
          </a:p>
          <a:p>
            <a:pPr algn="ctr">
              <a:defRPr/>
            </a:pPr>
            <a:r>
              <a:rPr lang="en-US" sz="2000" b="0" dirty="0">
                <a:solidFill>
                  <a:srgbClr val="FFFF00"/>
                </a:solidFill>
                <a:latin typeface="Calibri"/>
              </a:rPr>
              <a:t>data volume</a:t>
            </a:r>
          </a:p>
        </p:txBody>
      </p:sp>
      <p:sp>
        <p:nvSpPr>
          <p:cNvPr id="49" name="Text Placeholder 3"/>
          <p:cNvSpPr txBox="1">
            <a:spLocks/>
          </p:cNvSpPr>
          <p:nvPr/>
        </p:nvSpPr>
        <p:spPr>
          <a:xfrm>
            <a:off x="2775453" y="5805626"/>
            <a:ext cx="2970213" cy="559210"/>
          </a:xfrm>
          <a:prstGeom prst="rect">
            <a:avLst/>
          </a:prstGeom>
        </p:spPr>
        <p:txBody>
          <a:bodyPr vert="horz" lIns="91440" tIns="91440" rIns="91440" bIns="91440" rtlCol="0" anchor="ctr">
            <a:noAutofit/>
          </a:bodyPr>
          <a:lstStyle>
            <a:lvl1pPr marL="0" indent="0" algn="l" defTabSz="1006023" rtl="0" eaLnBrk="1" latinLnBrk="0" hangingPunct="1">
              <a:lnSpc>
                <a:spcPct val="100000"/>
              </a:lnSpc>
              <a:spcBef>
                <a:spcPts val="0"/>
              </a:spcBef>
              <a:spcAft>
                <a:spcPts val="0"/>
              </a:spcAft>
              <a:buClr>
                <a:srgbClr val="C8102E"/>
              </a:buClr>
              <a:buFontTx/>
              <a:buNone/>
              <a:defRPr sz="1600" b="1" kern="1200">
                <a:solidFill>
                  <a:schemeClr val="accent3"/>
                </a:solidFill>
                <a:latin typeface="Arial" panose="020B0604020202020204" pitchFamily="34" charset="0"/>
                <a:ea typeface="+mn-ea"/>
                <a:cs typeface="Arial" panose="020B0604020202020204" pitchFamily="34" charset="0"/>
              </a:defRPr>
            </a:lvl1pPr>
            <a:lvl2pPr marL="754517"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2pPr>
            <a:lvl3pPr marL="1257529"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3pPr>
            <a:lvl4pPr marL="1760540"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2263551"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766563"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574"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586"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597"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ctr">
              <a:defRPr/>
            </a:pPr>
            <a:r>
              <a:rPr lang="en-US" sz="2000" b="0" dirty="0">
                <a:solidFill>
                  <a:srgbClr val="FFFF00"/>
                </a:solidFill>
                <a:latin typeface="Calibri"/>
              </a:rPr>
              <a:t>from original</a:t>
            </a:r>
          </a:p>
          <a:p>
            <a:pPr algn="ctr">
              <a:defRPr/>
            </a:pPr>
            <a:r>
              <a:rPr lang="en-US" sz="2000" b="0" dirty="0">
                <a:solidFill>
                  <a:srgbClr val="FFFF00"/>
                </a:solidFill>
                <a:latin typeface="Calibri"/>
              </a:rPr>
              <a:t>data volume</a:t>
            </a:r>
          </a:p>
        </p:txBody>
      </p:sp>
      <p:sp>
        <p:nvSpPr>
          <p:cNvPr id="50" name="TextBox 49"/>
          <p:cNvSpPr txBox="1"/>
          <p:nvPr/>
        </p:nvSpPr>
        <p:spPr>
          <a:xfrm rot="16200000">
            <a:off x="524572" y="2975281"/>
            <a:ext cx="2554417" cy="830997"/>
          </a:xfrm>
          <a:prstGeom prst="rect">
            <a:avLst/>
          </a:prstGeom>
          <a:noFill/>
        </p:spPr>
        <p:txBody>
          <a:bodyPr wrap="none" rtlCol="0">
            <a:spAutoFit/>
          </a:bodyPr>
          <a:lstStyle/>
          <a:p>
            <a:pPr defTabSz="1218987"/>
            <a:r>
              <a:rPr lang="en-US" sz="2400" dirty="0">
                <a:solidFill>
                  <a:srgbClr val="FFFF00"/>
                </a:solidFill>
                <a:effectLst>
                  <a:outerShdw blurRad="38100" dist="38100" dir="2700000" algn="tl">
                    <a:srgbClr val="000000">
                      <a:alpha val="43137"/>
                    </a:srgbClr>
                  </a:outerShdw>
                </a:effectLst>
                <a:latin typeface="Calibri"/>
              </a:rPr>
              <a:t>(472 of 6279 wells)</a:t>
            </a:r>
          </a:p>
          <a:p>
            <a:pPr defTabSz="1218987"/>
            <a:endParaRPr lang="en-US" sz="2400" dirty="0">
              <a:solidFill>
                <a:srgbClr val="FFFF00"/>
              </a:solidFill>
              <a:latin typeface="Calibri"/>
            </a:endParaRPr>
          </a:p>
        </p:txBody>
      </p:sp>
      <p:sp>
        <p:nvSpPr>
          <p:cNvPr id="39" name="Text Box 1026"/>
          <p:cNvSpPr txBox="1">
            <a:spLocks noChangeArrowheads="1"/>
          </p:cNvSpPr>
          <p:nvPr/>
        </p:nvSpPr>
        <p:spPr bwMode="auto">
          <a:xfrm>
            <a:off x="8759338" y="6457890"/>
            <a:ext cx="3432663" cy="400110"/>
          </a:xfrm>
          <a:prstGeom prst="rect">
            <a:avLst/>
          </a:prstGeom>
          <a:noFill/>
          <a:ln w="12700">
            <a:noFill/>
            <a:miter lim="800000"/>
            <a:headEnd/>
            <a:tailEnd/>
          </a:ln>
          <a:effectLst/>
        </p:spPr>
        <p:txBody>
          <a:bodyPr wrap="square">
            <a:spAutoFit/>
          </a:bodyPr>
          <a:lstStyle/>
          <a:p>
            <a:pPr algn="r" fontAlgn="base">
              <a:spcBef>
                <a:spcPct val="50000"/>
              </a:spcBef>
              <a:spcAft>
                <a:spcPct val="0"/>
              </a:spcAft>
            </a:pPr>
            <a:r>
              <a:rPr lang="en-US" sz="2000" dirty="0">
                <a:solidFill>
                  <a:srgbClr val="FFFFFF">
                    <a:lumMod val="50000"/>
                  </a:srgbClr>
                </a:solidFill>
                <a:effectLst>
                  <a:outerShdw blurRad="38100" dist="38100" dir="2700000" algn="tl">
                    <a:srgbClr val="000000">
                      <a:alpha val="43137"/>
                    </a:srgbClr>
                  </a:outerShdw>
                </a:effectLst>
                <a:latin typeface="Calibri"/>
              </a:rPr>
              <a:t>(Peery, 2017)</a:t>
            </a:r>
          </a:p>
        </p:txBody>
      </p:sp>
    </p:spTree>
    <p:extLst>
      <p:ext uri="{BB962C8B-B14F-4D97-AF65-F5344CB8AC3E}">
        <p14:creationId xmlns:p14="http://schemas.microsoft.com/office/powerpoint/2010/main" val="1672166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1030"/>
          <p:cNvSpPr txBox="1">
            <a:spLocks noChangeArrowheads="1"/>
          </p:cNvSpPr>
          <p:nvPr/>
        </p:nvSpPr>
        <p:spPr bwMode="auto">
          <a:xfrm>
            <a:off x="5862" y="-20326"/>
            <a:ext cx="4794738" cy="1077218"/>
          </a:xfrm>
          <a:prstGeom prst="rect">
            <a:avLst/>
          </a:prstGeom>
          <a:noFill/>
          <a:ln w="12700">
            <a:noFill/>
            <a:miter lim="800000"/>
            <a:headEnd/>
            <a:tailEnd/>
          </a:ln>
          <a:effectLst/>
        </p:spPr>
        <p:txBody>
          <a:bodyPr wrap="square">
            <a:spAutoFit/>
          </a:bodyPr>
          <a:lstStyle/>
          <a:p>
            <a:pPr fontAlgn="base">
              <a:spcBef>
                <a:spcPct val="50000"/>
              </a:spcBef>
              <a:spcAft>
                <a:spcPct val="0"/>
              </a:spcAft>
            </a:pPr>
            <a:r>
              <a:rPr lang="en-US" sz="3200" dirty="0">
                <a:solidFill>
                  <a:srgbClr val="FFCC00"/>
                </a:solidFill>
                <a:effectLst>
                  <a:outerShdw blurRad="38100" dist="38100" dir="2700000" algn="tl">
                    <a:srgbClr val="000000">
                      <a:alpha val="43137"/>
                    </a:srgbClr>
                  </a:outerShdw>
                </a:effectLst>
                <a:latin typeface="Calibri"/>
              </a:rPr>
              <a:t>Data conditioning for coherence</a:t>
            </a:r>
          </a:p>
        </p:txBody>
      </p:sp>
      <p:sp>
        <p:nvSpPr>
          <p:cNvPr id="5" name="Text Placeholder 3"/>
          <p:cNvSpPr txBox="1">
            <a:spLocks/>
          </p:cNvSpPr>
          <p:nvPr/>
        </p:nvSpPr>
        <p:spPr>
          <a:xfrm>
            <a:off x="2516188" y="2712436"/>
            <a:ext cx="2970213" cy="559210"/>
          </a:xfrm>
          <a:prstGeom prst="rect">
            <a:avLst/>
          </a:prstGeom>
        </p:spPr>
        <p:txBody>
          <a:bodyPr vert="horz" lIns="91440" tIns="91440" rIns="91440" bIns="91440" rtlCol="0" anchor="ctr">
            <a:noAutofit/>
          </a:bodyPr>
          <a:lstStyle>
            <a:lvl1pPr marL="0" indent="0" algn="l" defTabSz="1006023" rtl="0" eaLnBrk="1" latinLnBrk="0" hangingPunct="1">
              <a:lnSpc>
                <a:spcPct val="100000"/>
              </a:lnSpc>
              <a:spcBef>
                <a:spcPts val="0"/>
              </a:spcBef>
              <a:spcAft>
                <a:spcPts val="0"/>
              </a:spcAft>
              <a:buClr>
                <a:srgbClr val="C8102E"/>
              </a:buClr>
              <a:buFontTx/>
              <a:buNone/>
              <a:defRPr sz="1600" b="1" kern="1200">
                <a:solidFill>
                  <a:schemeClr val="accent3"/>
                </a:solidFill>
                <a:latin typeface="Arial" panose="020B0604020202020204" pitchFamily="34" charset="0"/>
                <a:ea typeface="+mn-ea"/>
                <a:cs typeface="Arial" panose="020B0604020202020204" pitchFamily="34" charset="0"/>
              </a:defRPr>
            </a:lvl1pPr>
            <a:lvl2pPr marL="754517"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2pPr>
            <a:lvl3pPr marL="1257529"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3pPr>
            <a:lvl4pPr marL="1760540"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2263551"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766563"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574"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586"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597"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r">
              <a:defRPr/>
            </a:pPr>
            <a:r>
              <a:rPr lang="en-US" sz="2400" b="0" dirty="0">
                <a:solidFill>
                  <a:srgbClr val="FFFF00"/>
                </a:solidFill>
                <a:latin typeface="Calibri"/>
              </a:rPr>
              <a:t>Coherence computed from original</a:t>
            </a:r>
          </a:p>
          <a:p>
            <a:pPr algn="r">
              <a:defRPr/>
            </a:pPr>
            <a:r>
              <a:rPr lang="en-US" sz="2400" b="0" dirty="0">
                <a:solidFill>
                  <a:srgbClr val="FFFF00"/>
                </a:solidFill>
                <a:latin typeface="Calibri"/>
              </a:rPr>
              <a:t>data volume</a:t>
            </a:r>
          </a:p>
        </p:txBody>
      </p:sp>
      <p:sp>
        <p:nvSpPr>
          <p:cNvPr id="6" name="Rectangle 5"/>
          <p:cNvSpPr/>
          <p:nvPr/>
        </p:nvSpPr>
        <p:spPr>
          <a:xfrm>
            <a:off x="1664885" y="5592272"/>
            <a:ext cx="3754233" cy="461665"/>
          </a:xfrm>
          <a:prstGeom prst="rect">
            <a:avLst/>
          </a:prstGeom>
        </p:spPr>
        <p:txBody>
          <a:bodyPr wrap="none">
            <a:spAutoFit/>
          </a:bodyPr>
          <a:lstStyle/>
          <a:p>
            <a:pPr defTabSz="1218987"/>
            <a:r>
              <a:rPr lang="en-US" sz="2400" dirty="0">
                <a:solidFill>
                  <a:prstClr val="white"/>
                </a:solidFill>
                <a:latin typeface="Calibri"/>
                <a:cs typeface="Arial" panose="020B0604020202020204" pitchFamily="34" charset="0"/>
              </a:rPr>
              <a:t>Horizon slice along Red Fork </a:t>
            </a:r>
            <a:endParaRPr lang="en-US" sz="2400" dirty="0">
              <a:solidFill>
                <a:prstClr val="white"/>
              </a:solidFill>
              <a:latin typeface="Calibri"/>
            </a:endParaRPr>
          </a:p>
        </p:txBody>
      </p:sp>
      <p:sp>
        <p:nvSpPr>
          <p:cNvPr id="7" name="Text Box 1026"/>
          <p:cNvSpPr txBox="1">
            <a:spLocks noChangeArrowheads="1"/>
          </p:cNvSpPr>
          <p:nvPr/>
        </p:nvSpPr>
        <p:spPr bwMode="auto">
          <a:xfrm>
            <a:off x="8759338" y="6457890"/>
            <a:ext cx="3432663" cy="400110"/>
          </a:xfrm>
          <a:prstGeom prst="rect">
            <a:avLst/>
          </a:prstGeom>
          <a:noFill/>
          <a:ln w="12700">
            <a:noFill/>
            <a:miter lim="800000"/>
            <a:headEnd/>
            <a:tailEnd/>
          </a:ln>
          <a:effectLst/>
        </p:spPr>
        <p:txBody>
          <a:bodyPr wrap="square">
            <a:spAutoFit/>
          </a:bodyPr>
          <a:lstStyle/>
          <a:p>
            <a:pPr algn="r" fontAlgn="base">
              <a:spcBef>
                <a:spcPct val="50000"/>
              </a:spcBef>
              <a:spcAft>
                <a:spcPct val="0"/>
              </a:spcAft>
            </a:pPr>
            <a:r>
              <a:rPr lang="en-US" sz="2000" dirty="0">
                <a:solidFill>
                  <a:srgbClr val="FFFFFF">
                    <a:lumMod val="50000"/>
                  </a:srgbClr>
                </a:solidFill>
                <a:effectLst>
                  <a:outerShdw blurRad="38100" dist="38100" dir="2700000" algn="tl">
                    <a:srgbClr val="000000">
                      <a:alpha val="43137"/>
                    </a:srgbClr>
                  </a:outerShdw>
                </a:effectLst>
                <a:latin typeface="Calibri"/>
              </a:rPr>
              <a:t>(Peery, 2017)</a:t>
            </a:r>
          </a:p>
        </p:txBody>
      </p:sp>
      <p:grpSp>
        <p:nvGrpSpPr>
          <p:cNvPr id="17" name="Group 16"/>
          <p:cNvGrpSpPr/>
          <p:nvPr/>
        </p:nvGrpSpPr>
        <p:grpSpPr>
          <a:xfrm>
            <a:off x="4904058" y="0"/>
            <a:ext cx="5331296" cy="6858000"/>
            <a:chOff x="4902470" y="0"/>
            <a:chExt cx="5331296" cy="6858000"/>
          </a:xfrm>
        </p:grpSpPr>
        <p:pic>
          <p:nvPicPr>
            <p:cNvPr id="8" name="Picture 7"/>
            <p:cNvPicPr>
              <a:picLocks noChangeAspect="1"/>
            </p:cNvPicPr>
            <p:nvPr/>
          </p:nvPicPr>
          <p:blipFill rotWithShape="1">
            <a:blip r:embed="rId3"/>
            <a:srcRect l="6043" t="2256" r="7177" b="4158"/>
            <a:stretch/>
          </p:blipFill>
          <p:spPr>
            <a:xfrm>
              <a:off x="5486400" y="0"/>
              <a:ext cx="4649851" cy="6858000"/>
            </a:xfrm>
            <a:prstGeom prst="rect">
              <a:avLst/>
            </a:prstGeom>
          </p:spPr>
        </p:pic>
        <p:sp>
          <p:nvSpPr>
            <p:cNvPr id="12" name="Arrow: Right 11"/>
            <p:cNvSpPr/>
            <p:nvPr/>
          </p:nvSpPr>
          <p:spPr>
            <a:xfrm rot="19933999">
              <a:off x="4902470" y="1878527"/>
              <a:ext cx="685800" cy="22860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13" name="Arrow: Right 12"/>
            <p:cNvSpPr/>
            <p:nvPr/>
          </p:nvSpPr>
          <p:spPr>
            <a:xfrm rot="5228223">
              <a:off x="8168795" y="4120081"/>
              <a:ext cx="685800" cy="22860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14" name="Rectangle: Rounded Corners 13"/>
            <p:cNvSpPr/>
            <p:nvPr/>
          </p:nvSpPr>
          <p:spPr>
            <a:xfrm>
              <a:off x="5713411" y="651665"/>
              <a:ext cx="4520355" cy="4913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15" name="Rectangle: Rounded Corners 14"/>
            <p:cNvSpPr/>
            <p:nvPr/>
          </p:nvSpPr>
          <p:spPr>
            <a:xfrm>
              <a:off x="7085012" y="5562600"/>
              <a:ext cx="3049651" cy="4913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16" name="Rectangle 15"/>
            <p:cNvSpPr/>
            <p:nvPr/>
          </p:nvSpPr>
          <p:spPr>
            <a:xfrm>
              <a:off x="5484812" y="5482436"/>
              <a:ext cx="10668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grpSp>
    </p:spTree>
    <p:extLst>
      <p:ext uri="{BB962C8B-B14F-4D97-AF65-F5344CB8AC3E}">
        <p14:creationId xmlns:p14="http://schemas.microsoft.com/office/powerpoint/2010/main" val="1025227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1030"/>
          <p:cNvSpPr txBox="1">
            <a:spLocks noChangeArrowheads="1"/>
          </p:cNvSpPr>
          <p:nvPr/>
        </p:nvSpPr>
        <p:spPr bwMode="auto">
          <a:xfrm>
            <a:off x="5862" y="-20326"/>
            <a:ext cx="4794738" cy="1077218"/>
          </a:xfrm>
          <a:prstGeom prst="rect">
            <a:avLst/>
          </a:prstGeom>
          <a:noFill/>
          <a:ln w="12700">
            <a:noFill/>
            <a:miter lim="800000"/>
            <a:headEnd/>
            <a:tailEnd/>
          </a:ln>
          <a:effectLst/>
        </p:spPr>
        <p:txBody>
          <a:bodyPr wrap="square">
            <a:spAutoFit/>
          </a:bodyPr>
          <a:lstStyle/>
          <a:p>
            <a:pPr fontAlgn="base">
              <a:spcBef>
                <a:spcPct val="50000"/>
              </a:spcBef>
              <a:spcAft>
                <a:spcPct val="0"/>
              </a:spcAft>
            </a:pPr>
            <a:r>
              <a:rPr lang="en-US" sz="3200" dirty="0">
                <a:solidFill>
                  <a:srgbClr val="FFCC00"/>
                </a:solidFill>
                <a:effectLst>
                  <a:outerShdw blurRad="38100" dist="38100" dir="2700000" algn="tl">
                    <a:srgbClr val="000000">
                      <a:alpha val="43137"/>
                    </a:srgbClr>
                  </a:outerShdw>
                </a:effectLst>
                <a:latin typeface="Calibri"/>
              </a:rPr>
              <a:t>Data conditioning for coherence</a:t>
            </a:r>
          </a:p>
        </p:txBody>
      </p:sp>
      <p:sp>
        <p:nvSpPr>
          <p:cNvPr id="5" name="Text Placeholder 3"/>
          <p:cNvSpPr txBox="1">
            <a:spLocks/>
          </p:cNvSpPr>
          <p:nvPr/>
        </p:nvSpPr>
        <p:spPr>
          <a:xfrm>
            <a:off x="2516188" y="2712436"/>
            <a:ext cx="2970213" cy="559210"/>
          </a:xfrm>
          <a:prstGeom prst="rect">
            <a:avLst/>
          </a:prstGeom>
        </p:spPr>
        <p:txBody>
          <a:bodyPr vert="horz" lIns="91440" tIns="91440" rIns="91440" bIns="91440" rtlCol="0" anchor="ctr">
            <a:noAutofit/>
          </a:bodyPr>
          <a:lstStyle>
            <a:lvl1pPr marL="0" indent="0" algn="l" defTabSz="1006023" rtl="0" eaLnBrk="1" latinLnBrk="0" hangingPunct="1">
              <a:lnSpc>
                <a:spcPct val="100000"/>
              </a:lnSpc>
              <a:spcBef>
                <a:spcPts val="0"/>
              </a:spcBef>
              <a:spcAft>
                <a:spcPts val="0"/>
              </a:spcAft>
              <a:buClr>
                <a:srgbClr val="C8102E"/>
              </a:buClr>
              <a:buFontTx/>
              <a:buNone/>
              <a:defRPr sz="1600" b="1" kern="1200">
                <a:solidFill>
                  <a:schemeClr val="accent3"/>
                </a:solidFill>
                <a:latin typeface="Arial" panose="020B0604020202020204" pitchFamily="34" charset="0"/>
                <a:ea typeface="+mn-ea"/>
                <a:cs typeface="Arial" panose="020B0604020202020204" pitchFamily="34" charset="0"/>
              </a:defRPr>
            </a:lvl1pPr>
            <a:lvl2pPr marL="754517"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2pPr>
            <a:lvl3pPr marL="1257529"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3pPr>
            <a:lvl4pPr marL="1760540"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2263551" indent="-251506" algn="l" defTabSz="1006023" rtl="0" eaLnBrk="1" latinLnBrk="0" hangingPunct="1">
              <a:lnSpc>
                <a:spcPct val="100000"/>
              </a:lnSpc>
              <a:spcBef>
                <a:spcPts val="600"/>
              </a:spcBef>
              <a:spcAft>
                <a:spcPts val="600"/>
              </a:spcAft>
              <a:buClr>
                <a:srgbClr val="C8102E"/>
              </a:buClr>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766563"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574"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586"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597" indent="-251506" algn="l" defTabSz="100602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r">
              <a:defRPr/>
            </a:pPr>
            <a:r>
              <a:rPr lang="en-US" sz="2400" b="0" dirty="0">
                <a:solidFill>
                  <a:srgbClr val="FFFF00"/>
                </a:solidFill>
                <a:latin typeface="Calibri"/>
              </a:rPr>
              <a:t>Coherence computed from 5D interpolated </a:t>
            </a:r>
          </a:p>
          <a:p>
            <a:pPr algn="r">
              <a:defRPr/>
            </a:pPr>
            <a:r>
              <a:rPr lang="en-US" sz="2400" b="0" dirty="0">
                <a:solidFill>
                  <a:srgbClr val="FFFF00"/>
                </a:solidFill>
                <a:latin typeface="Calibri"/>
              </a:rPr>
              <a:t>data volume</a:t>
            </a:r>
          </a:p>
        </p:txBody>
      </p:sp>
      <p:sp>
        <p:nvSpPr>
          <p:cNvPr id="7" name="Text Box 1026"/>
          <p:cNvSpPr txBox="1">
            <a:spLocks noChangeArrowheads="1"/>
          </p:cNvSpPr>
          <p:nvPr/>
        </p:nvSpPr>
        <p:spPr bwMode="auto">
          <a:xfrm>
            <a:off x="8759338" y="6457890"/>
            <a:ext cx="3432663" cy="400110"/>
          </a:xfrm>
          <a:prstGeom prst="rect">
            <a:avLst/>
          </a:prstGeom>
          <a:noFill/>
          <a:ln w="12700">
            <a:noFill/>
            <a:miter lim="800000"/>
            <a:headEnd/>
            <a:tailEnd/>
          </a:ln>
          <a:effectLst/>
        </p:spPr>
        <p:txBody>
          <a:bodyPr wrap="square">
            <a:spAutoFit/>
          </a:bodyPr>
          <a:lstStyle/>
          <a:p>
            <a:pPr algn="r" fontAlgn="base">
              <a:spcBef>
                <a:spcPct val="50000"/>
              </a:spcBef>
              <a:spcAft>
                <a:spcPct val="0"/>
              </a:spcAft>
            </a:pPr>
            <a:r>
              <a:rPr lang="en-US" sz="2000" dirty="0">
                <a:solidFill>
                  <a:srgbClr val="FFFFFF">
                    <a:lumMod val="50000"/>
                  </a:srgbClr>
                </a:solidFill>
                <a:effectLst>
                  <a:outerShdw blurRad="38100" dist="38100" dir="2700000" algn="tl">
                    <a:srgbClr val="000000">
                      <a:alpha val="43137"/>
                    </a:srgbClr>
                  </a:outerShdw>
                </a:effectLst>
                <a:latin typeface="Calibri"/>
              </a:rPr>
              <a:t>(Peery, 2017)</a:t>
            </a:r>
          </a:p>
        </p:txBody>
      </p:sp>
      <p:grpSp>
        <p:nvGrpSpPr>
          <p:cNvPr id="14" name="Group 13"/>
          <p:cNvGrpSpPr/>
          <p:nvPr/>
        </p:nvGrpSpPr>
        <p:grpSpPr>
          <a:xfrm>
            <a:off x="5487988" y="0"/>
            <a:ext cx="4678680" cy="6858000"/>
            <a:chOff x="5486400" y="0"/>
            <a:chExt cx="4678680" cy="6858000"/>
          </a:xfrm>
        </p:grpSpPr>
        <p:pic>
          <p:nvPicPr>
            <p:cNvPr id="10" name="Picture 9"/>
            <p:cNvPicPr>
              <a:picLocks noChangeAspect="1"/>
            </p:cNvPicPr>
            <p:nvPr/>
          </p:nvPicPr>
          <p:blipFill rotWithShape="1">
            <a:blip r:embed="rId2"/>
            <a:srcRect l="3869" t="1037" r="8883" b="3556"/>
            <a:stretch/>
          </p:blipFill>
          <p:spPr>
            <a:xfrm>
              <a:off x="5486400" y="0"/>
              <a:ext cx="4585647" cy="6858000"/>
            </a:xfrm>
            <a:prstGeom prst="rect">
              <a:avLst/>
            </a:prstGeom>
          </p:spPr>
        </p:pic>
        <p:sp>
          <p:nvSpPr>
            <p:cNvPr id="2" name="Rectangle: Rounded Corners 1"/>
            <p:cNvSpPr/>
            <p:nvPr/>
          </p:nvSpPr>
          <p:spPr>
            <a:xfrm>
              <a:off x="9149862" y="3792025"/>
              <a:ext cx="1015218" cy="81045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12" name="Rectangle: Rounded Corners 11"/>
            <p:cNvSpPr/>
            <p:nvPr/>
          </p:nvSpPr>
          <p:spPr>
            <a:xfrm>
              <a:off x="8741092" y="5060462"/>
              <a:ext cx="1352868" cy="179753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 name="Rectangle 2"/>
            <p:cNvSpPr/>
            <p:nvPr/>
          </p:nvSpPr>
          <p:spPr>
            <a:xfrm>
              <a:off x="5561012" y="5486400"/>
              <a:ext cx="10668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grpSp>
      <p:sp>
        <p:nvSpPr>
          <p:cNvPr id="15" name="Rectangle 14"/>
          <p:cNvSpPr/>
          <p:nvPr/>
        </p:nvSpPr>
        <p:spPr>
          <a:xfrm>
            <a:off x="1676401" y="4800601"/>
            <a:ext cx="3754233" cy="461665"/>
          </a:xfrm>
          <a:prstGeom prst="rect">
            <a:avLst/>
          </a:prstGeom>
        </p:spPr>
        <p:txBody>
          <a:bodyPr wrap="none">
            <a:spAutoFit/>
          </a:bodyPr>
          <a:lstStyle/>
          <a:p>
            <a:pPr defTabSz="1218987"/>
            <a:r>
              <a:rPr lang="en-US" sz="2400" dirty="0">
                <a:solidFill>
                  <a:prstClr val="white"/>
                </a:solidFill>
                <a:latin typeface="Calibri"/>
                <a:cs typeface="Arial" panose="020B0604020202020204" pitchFamily="34" charset="0"/>
              </a:rPr>
              <a:t>Horizon slice along Red Fork </a:t>
            </a:r>
            <a:endParaRPr lang="en-US" sz="2400" dirty="0">
              <a:solidFill>
                <a:prstClr val="white"/>
              </a:solidFill>
              <a:latin typeface="Calibri"/>
            </a:endParaRPr>
          </a:p>
        </p:txBody>
      </p:sp>
    </p:spTree>
    <p:extLst>
      <p:ext uri="{BB962C8B-B14F-4D97-AF65-F5344CB8AC3E}">
        <p14:creationId xmlns:p14="http://schemas.microsoft.com/office/powerpoint/2010/main" val="1889717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1549084" y="1295400"/>
            <a:ext cx="9108771" cy="4343400"/>
            <a:chOff x="25083" y="609600"/>
            <a:chExt cx="9108771" cy="4343400"/>
          </a:xfrm>
        </p:grpSpPr>
        <p:pic>
          <p:nvPicPr>
            <p:cNvPr id="23554" name="Picture 2"/>
            <p:cNvPicPr>
              <a:picLocks noChangeAspect="1" noChangeArrowheads="1"/>
            </p:cNvPicPr>
            <p:nvPr/>
          </p:nvPicPr>
          <p:blipFill>
            <a:blip r:embed="rId3" cstate="print"/>
            <a:srcRect/>
            <a:stretch>
              <a:fillRect/>
            </a:stretch>
          </p:blipFill>
          <p:spPr bwMode="auto">
            <a:xfrm>
              <a:off x="304800" y="990600"/>
              <a:ext cx="4242352" cy="3962400"/>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4648200" y="990600"/>
              <a:ext cx="4253120" cy="3962400"/>
            </a:xfrm>
            <a:prstGeom prst="rect">
              <a:avLst/>
            </a:prstGeom>
            <a:noFill/>
            <a:ln w="9525">
              <a:noFill/>
              <a:miter lim="800000"/>
              <a:headEnd/>
              <a:tailEnd/>
            </a:ln>
          </p:spPr>
        </p:pic>
        <p:cxnSp>
          <p:nvCxnSpPr>
            <p:cNvPr id="7" name="Straight Arrow Connector 6"/>
            <p:cNvCxnSpPr/>
            <p:nvPr/>
          </p:nvCxnSpPr>
          <p:spPr>
            <a:xfrm>
              <a:off x="228600" y="981547"/>
              <a:ext cx="0" cy="396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331717" y="2795200"/>
              <a:ext cx="990600" cy="276999"/>
            </a:xfrm>
            <a:prstGeom prst="rect">
              <a:avLst/>
            </a:prstGeom>
            <a:noFill/>
          </p:spPr>
          <p:txBody>
            <a:bodyPr wrap="square" rtlCol="0">
              <a:spAutoFit/>
            </a:bodyPr>
            <a:lstStyle/>
            <a:p>
              <a:pPr algn="ctr" eaLnBrk="1" hangingPunct="1"/>
              <a:r>
                <a:rPr lang="en-US" sz="1200" dirty="0">
                  <a:solidFill>
                    <a:srgbClr val="FFFFFF"/>
                  </a:solidFill>
                  <a:latin typeface="Arial" pitchFamily="34" charset="0"/>
                  <a:cs typeface="Arial" pitchFamily="34" charset="0"/>
                </a:rPr>
                <a:t>860 ms</a:t>
              </a:r>
            </a:p>
          </p:txBody>
        </p:sp>
        <p:sp>
          <p:nvSpPr>
            <p:cNvPr id="12" name="Left Arrow 11"/>
            <p:cNvSpPr/>
            <p:nvPr/>
          </p:nvSpPr>
          <p:spPr>
            <a:xfrm>
              <a:off x="8919584" y="4539866"/>
              <a:ext cx="214270" cy="134294"/>
            </a:xfrm>
            <a:prstGeom prst="leftArrow">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latin typeface="Arial" pitchFamily="34" charset="0"/>
                <a:cs typeface="Arial" pitchFamily="34" charset="0"/>
              </a:endParaRPr>
            </a:p>
          </p:txBody>
        </p:sp>
        <p:grpSp>
          <p:nvGrpSpPr>
            <p:cNvPr id="16" name="Group 14"/>
            <p:cNvGrpSpPr/>
            <p:nvPr/>
          </p:nvGrpSpPr>
          <p:grpSpPr>
            <a:xfrm>
              <a:off x="1600200" y="609600"/>
              <a:ext cx="721808" cy="276999"/>
              <a:chOff x="1438422" y="30144"/>
              <a:chExt cx="505266" cy="276999"/>
            </a:xfrm>
          </p:grpSpPr>
          <p:cxnSp>
            <p:nvCxnSpPr>
              <p:cNvPr id="17" name="Straight Arrow Connector 16"/>
              <p:cNvCxnSpPr/>
              <p:nvPr/>
            </p:nvCxnSpPr>
            <p:spPr>
              <a:xfrm>
                <a:off x="1438422" y="307143"/>
                <a:ext cx="48006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86488" y="30144"/>
                <a:ext cx="457200" cy="276999"/>
              </a:xfrm>
              <a:prstGeom prst="rect">
                <a:avLst/>
              </a:prstGeom>
              <a:noFill/>
            </p:spPr>
            <p:txBody>
              <a:bodyPr wrap="square" rtlCol="0">
                <a:spAutoFit/>
              </a:bodyPr>
              <a:lstStyle/>
              <a:p>
                <a:pPr eaLnBrk="1" hangingPunct="1"/>
                <a:r>
                  <a:rPr lang="en-US" sz="1200" dirty="0">
                    <a:solidFill>
                      <a:srgbClr val="FFFFFF"/>
                    </a:solidFill>
                    <a:latin typeface="Arial" pitchFamily="34" charset="0"/>
                    <a:cs typeface="Arial" pitchFamily="34" charset="0"/>
                  </a:rPr>
                  <a:t>2 km</a:t>
                </a:r>
              </a:p>
            </p:txBody>
          </p:sp>
        </p:grpSp>
        <p:sp>
          <p:nvSpPr>
            <p:cNvPr id="2" name="TextBox 1"/>
            <p:cNvSpPr txBox="1"/>
            <p:nvPr/>
          </p:nvSpPr>
          <p:spPr>
            <a:xfrm>
              <a:off x="152400" y="697468"/>
              <a:ext cx="287258" cy="276999"/>
            </a:xfrm>
            <a:prstGeom prst="rect">
              <a:avLst/>
            </a:prstGeom>
            <a:noFill/>
          </p:spPr>
          <p:txBody>
            <a:bodyPr wrap="none" rtlCol="0">
              <a:spAutoFit/>
            </a:bodyPr>
            <a:lstStyle/>
            <a:p>
              <a:pPr eaLnBrk="1" hangingPunct="1"/>
              <a:r>
                <a:rPr lang="en-US" sz="1200" dirty="0">
                  <a:solidFill>
                    <a:srgbClr val="FFFFFF"/>
                  </a:solidFill>
                  <a:latin typeface="Arial" pitchFamily="34" charset="0"/>
                  <a:cs typeface="Arial" pitchFamily="34" charset="0"/>
                </a:rPr>
                <a:t>A</a:t>
              </a:r>
            </a:p>
          </p:txBody>
        </p:sp>
        <p:sp>
          <p:nvSpPr>
            <p:cNvPr id="25" name="TextBox 24"/>
            <p:cNvSpPr txBox="1"/>
            <p:nvPr/>
          </p:nvSpPr>
          <p:spPr>
            <a:xfrm>
              <a:off x="4279188" y="700048"/>
              <a:ext cx="309508" cy="276999"/>
            </a:xfrm>
            <a:prstGeom prst="rect">
              <a:avLst/>
            </a:prstGeom>
            <a:noFill/>
          </p:spPr>
          <p:txBody>
            <a:bodyPr wrap="none" rtlCol="0">
              <a:spAutoFit/>
            </a:bodyPr>
            <a:lstStyle/>
            <a:p>
              <a:pPr eaLnBrk="1" hangingPunct="1"/>
              <a:r>
                <a:rPr lang="en-US" sz="1200" dirty="0">
                  <a:solidFill>
                    <a:srgbClr val="FFFFFF"/>
                  </a:solidFill>
                  <a:latin typeface="Arial" pitchFamily="34" charset="0"/>
                  <a:cs typeface="Arial" pitchFamily="34" charset="0"/>
                </a:rPr>
                <a:t>A’</a:t>
              </a:r>
            </a:p>
          </p:txBody>
        </p:sp>
        <p:sp>
          <p:nvSpPr>
            <p:cNvPr id="26" name="TextBox 25"/>
            <p:cNvSpPr txBox="1"/>
            <p:nvPr/>
          </p:nvSpPr>
          <p:spPr>
            <a:xfrm>
              <a:off x="4495800" y="694888"/>
              <a:ext cx="287258" cy="276999"/>
            </a:xfrm>
            <a:prstGeom prst="rect">
              <a:avLst/>
            </a:prstGeom>
            <a:noFill/>
          </p:spPr>
          <p:txBody>
            <a:bodyPr wrap="none" rtlCol="0">
              <a:spAutoFit/>
            </a:bodyPr>
            <a:lstStyle/>
            <a:p>
              <a:pPr eaLnBrk="1" hangingPunct="1"/>
              <a:r>
                <a:rPr lang="en-US" sz="1200" dirty="0">
                  <a:solidFill>
                    <a:srgbClr val="FFFFFF"/>
                  </a:solidFill>
                  <a:latin typeface="Arial" pitchFamily="34" charset="0"/>
                  <a:cs typeface="Arial" pitchFamily="34" charset="0"/>
                </a:rPr>
                <a:t>A</a:t>
              </a:r>
            </a:p>
          </p:txBody>
        </p:sp>
        <p:sp>
          <p:nvSpPr>
            <p:cNvPr id="27" name="TextBox 26"/>
            <p:cNvSpPr txBox="1"/>
            <p:nvPr/>
          </p:nvSpPr>
          <p:spPr>
            <a:xfrm>
              <a:off x="8622588" y="697468"/>
              <a:ext cx="309508" cy="276999"/>
            </a:xfrm>
            <a:prstGeom prst="rect">
              <a:avLst/>
            </a:prstGeom>
            <a:noFill/>
          </p:spPr>
          <p:txBody>
            <a:bodyPr wrap="none" rtlCol="0">
              <a:spAutoFit/>
            </a:bodyPr>
            <a:lstStyle/>
            <a:p>
              <a:pPr eaLnBrk="1" hangingPunct="1"/>
              <a:r>
                <a:rPr lang="en-US" sz="1200" dirty="0">
                  <a:solidFill>
                    <a:srgbClr val="FFFFFF"/>
                  </a:solidFill>
                  <a:latin typeface="Arial" pitchFamily="34" charset="0"/>
                  <a:cs typeface="Arial" pitchFamily="34" charset="0"/>
                </a:rPr>
                <a:t>A’</a:t>
              </a:r>
            </a:p>
          </p:txBody>
        </p:sp>
      </p:grpSp>
      <p:grpSp>
        <p:nvGrpSpPr>
          <p:cNvPr id="28" name="Group 27"/>
          <p:cNvGrpSpPr/>
          <p:nvPr/>
        </p:nvGrpSpPr>
        <p:grpSpPr>
          <a:xfrm>
            <a:off x="8461346" y="152400"/>
            <a:ext cx="1901854" cy="1483788"/>
            <a:chOff x="9265186" y="2279117"/>
            <a:chExt cx="1901854" cy="1483788"/>
          </a:xfrm>
        </p:grpSpPr>
        <p:sp>
          <p:nvSpPr>
            <p:cNvPr id="29" name="TextBox 28"/>
            <p:cNvSpPr txBox="1"/>
            <p:nvPr/>
          </p:nvSpPr>
          <p:spPr bwMode="auto">
            <a:xfrm>
              <a:off x="9985011" y="2980888"/>
              <a:ext cx="448266" cy="276999"/>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rPr>
                <a:t>0</a:t>
              </a:r>
            </a:p>
          </p:txBody>
        </p:sp>
        <p:grpSp>
          <p:nvGrpSpPr>
            <p:cNvPr id="30" name="Group 29"/>
            <p:cNvGrpSpPr/>
            <p:nvPr/>
          </p:nvGrpSpPr>
          <p:grpSpPr>
            <a:xfrm>
              <a:off x="9265186" y="2279117"/>
              <a:ext cx="1901854" cy="1483788"/>
              <a:chOff x="10433277" y="3161241"/>
              <a:chExt cx="1901854" cy="1483788"/>
            </a:xfrm>
          </p:grpSpPr>
          <p:grpSp>
            <p:nvGrpSpPr>
              <p:cNvPr id="31" name="Group 10"/>
              <p:cNvGrpSpPr>
                <a:grpSpLocks/>
              </p:cNvGrpSpPr>
              <p:nvPr/>
            </p:nvGrpSpPr>
            <p:grpSpPr bwMode="auto">
              <a:xfrm>
                <a:off x="10929333" y="3438240"/>
                <a:ext cx="1405798" cy="1206789"/>
                <a:chOff x="7477837" y="3065611"/>
                <a:chExt cx="1214190" cy="1204062"/>
              </a:xfrm>
            </p:grpSpPr>
            <p:pic>
              <p:nvPicPr>
                <p:cNvPr id="33" name="Picture 6"/>
                <p:cNvPicPr>
                  <a:picLocks noChangeArrowheads="1"/>
                </p:cNvPicPr>
                <p:nvPr/>
              </p:nvPicPr>
              <p:blipFill>
                <a:blip r:embed="rId5" cstate="print"/>
                <a:srcRect/>
                <a:stretch>
                  <a:fillRect/>
                </a:stretch>
              </p:blipFill>
              <p:spPr bwMode="auto">
                <a:xfrm rot="16200000">
                  <a:off x="7100647" y="3580988"/>
                  <a:ext cx="912334" cy="157954"/>
                </a:xfrm>
                <a:prstGeom prst="rect">
                  <a:avLst/>
                </a:prstGeom>
                <a:noFill/>
                <a:ln w="9525">
                  <a:solidFill>
                    <a:schemeClr val="tx1"/>
                  </a:solidFill>
                  <a:miter lim="800000"/>
                  <a:headEnd/>
                  <a:tailEnd/>
                </a:ln>
              </p:spPr>
            </p:pic>
            <p:sp>
              <p:nvSpPr>
                <p:cNvPr id="34" name="TextBox 33"/>
                <p:cNvSpPr txBox="1"/>
                <p:nvPr/>
              </p:nvSpPr>
              <p:spPr>
                <a:xfrm>
                  <a:off x="7661475" y="3065611"/>
                  <a:ext cx="1030552"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rPr>
                    <a:t>Positive</a:t>
                  </a:r>
                </a:p>
              </p:txBody>
            </p:sp>
            <p:sp>
              <p:nvSpPr>
                <p:cNvPr id="35" name="TextBox 34"/>
                <p:cNvSpPr txBox="1"/>
                <p:nvPr/>
              </p:nvSpPr>
              <p:spPr>
                <a:xfrm>
                  <a:off x="7564669" y="3993300"/>
                  <a:ext cx="987210"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rPr>
                    <a:t>Negative</a:t>
                  </a:r>
                </a:p>
              </p:txBody>
            </p:sp>
          </p:grpSp>
          <p:sp>
            <p:nvSpPr>
              <p:cNvPr id="32" name="TextBox 31"/>
              <p:cNvSpPr txBox="1"/>
              <p:nvPr/>
            </p:nvSpPr>
            <p:spPr bwMode="auto">
              <a:xfrm>
                <a:off x="10433277" y="3161241"/>
                <a:ext cx="1193181" cy="276999"/>
              </a:xfrm>
              <a:prstGeom prst="rect">
                <a:avLst/>
              </a:prstGeom>
              <a:noFill/>
            </p:spPr>
            <p:txBody>
              <a:bodyPr wrap="square">
                <a:spAutoFit/>
              </a:bodyPr>
              <a:lstStyle/>
              <a:p>
                <a:pPr algn="ctr" eaLnBrk="1" hangingPunct="1">
                  <a:defRPr/>
                </a:pPr>
                <a:r>
                  <a:rPr lang="en-US" sz="1200" dirty="0">
                    <a:solidFill>
                      <a:srgbClr val="FFFFFF"/>
                    </a:solidFill>
                    <a:effectLst>
                      <a:outerShdw blurRad="38100" dist="38100" dir="2700000" algn="tl">
                        <a:srgbClr val="000000">
                          <a:alpha val="43137"/>
                        </a:srgbClr>
                      </a:outerShdw>
                    </a:effectLst>
                    <a:latin typeface="Arial" pitchFamily="34" charset="0"/>
                    <a:cs typeface="Arial" pitchFamily="34" charset="0"/>
                  </a:rPr>
                  <a:t>Amplitude</a:t>
                </a:r>
              </a:p>
            </p:txBody>
          </p:sp>
        </p:grpSp>
      </p:grpSp>
      <p:sp>
        <p:nvSpPr>
          <p:cNvPr id="36" name="TextBox 35"/>
          <p:cNvSpPr txBox="1"/>
          <p:nvPr/>
        </p:nvSpPr>
        <p:spPr>
          <a:xfrm>
            <a:off x="1905859" y="5638800"/>
            <a:ext cx="3810000" cy="707886"/>
          </a:xfrm>
          <a:prstGeom prst="rect">
            <a:avLst/>
          </a:prstGeom>
          <a:noFill/>
        </p:spPr>
        <p:txBody>
          <a:bodyPr wrap="square" rtlCol="0">
            <a:spAutoFit/>
          </a:bodyPr>
          <a:lstStyle/>
          <a:p>
            <a:pPr algn="ctr" eaLnBrk="1" hangingPunct="1"/>
            <a:r>
              <a:rPr lang="en-US" sz="2000" dirty="0">
                <a:solidFill>
                  <a:srgbClr val="FFFFFF"/>
                </a:solidFill>
                <a:latin typeface="Arial" pitchFamily="34" charset="0"/>
                <a:cs typeface="Arial" pitchFamily="34" charset="0"/>
              </a:rPr>
              <a:t>Migrated image without 5D interpolation </a:t>
            </a:r>
          </a:p>
        </p:txBody>
      </p:sp>
      <p:sp>
        <p:nvSpPr>
          <p:cNvPr id="37" name="TextBox 36"/>
          <p:cNvSpPr txBox="1"/>
          <p:nvPr/>
        </p:nvSpPr>
        <p:spPr>
          <a:xfrm>
            <a:off x="6401660" y="5610999"/>
            <a:ext cx="3428141" cy="707886"/>
          </a:xfrm>
          <a:prstGeom prst="rect">
            <a:avLst/>
          </a:prstGeom>
          <a:noFill/>
        </p:spPr>
        <p:txBody>
          <a:bodyPr wrap="square" rtlCol="0">
            <a:spAutoFit/>
          </a:bodyPr>
          <a:lstStyle/>
          <a:p>
            <a:pPr algn="ctr" eaLnBrk="1" hangingPunct="1"/>
            <a:r>
              <a:rPr lang="en-US" sz="2000" dirty="0">
                <a:solidFill>
                  <a:srgbClr val="FFFFFF"/>
                </a:solidFill>
                <a:latin typeface="Arial" pitchFamily="34" charset="0"/>
                <a:cs typeface="Arial" pitchFamily="34" charset="0"/>
              </a:rPr>
              <a:t>Migrated image with 5D interpolation</a:t>
            </a:r>
          </a:p>
        </p:txBody>
      </p:sp>
      <p:sp>
        <p:nvSpPr>
          <p:cNvPr id="38" name="Title 1"/>
          <p:cNvSpPr>
            <a:spLocks noGrp="1"/>
          </p:cNvSpPr>
          <p:nvPr>
            <p:ph type="title"/>
          </p:nvPr>
        </p:nvSpPr>
        <p:spPr>
          <a:xfrm>
            <a:off x="0" y="3410"/>
            <a:ext cx="6574038" cy="1143000"/>
          </a:xfrm>
        </p:spPr>
        <p:txBody>
          <a:bodyPr/>
          <a:lstStyle/>
          <a:p>
            <a:r>
              <a:rPr lang="en-US" dirty="0"/>
              <a:t>Dead traces and inaccurate amplitudes due to missing data</a:t>
            </a:r>
          </a:p>
        </p:txBody>
      </p:sp>
      <p:sp>
        <p:nvSpPr>
          <p:cNvPr id="39" name="Rectangle 24"/>
          <p:cNvSpPr txBox="1">
            <a:spLocks noChangeArrowheads="1"/>
          </p:cNvSpPr>
          <p:nvPr/>
        </p:nvSpPr>
        <p:spPr bwMode="auto">
          <a:xfrm>
            <a:off x="7701587"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(Chopra and Marfurt, 2013)</a:t>
            </a:r>
          </a:p>
        </p:txBody>
      </p:sp>
      <p:sp>
        <p:nvSpPr>
          <p:cNvPr id="4" name="Slide Number Placeholder 3">
            <a:extLst>
              <a:ext uri="{FF2B5EF4-FFF2-40B4-BE49-F238E27FC236}">
                <a16:creationId xmlns:a16="http://schemas.microsoft.com/office/drawing/2014/main" id="{B46A3438-D62D-A0D4-C6B3-87FB9F710847}"/>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68</a:t>
            </a:fld>
            <a:endParaRPr lang="en-US" dirty="0">
              <a:solidFill>
                <a:schemeClr val="tx1"/>
              </a:solidFill>
            </a:endParaRPr>
          </a:p>
        </p:txBody>
      </p:sp>
    </p:spTree>
    <p:extLst>
      <p:ext uri="{BB962C8B-B14F-4D97-AF65-F5344CB8AC3E}">
        <p14:creationId xmlns:p14="http://schemas.microsoft.com/office/powerpoint/2010/main" val="1693856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1676401" y="1828800"/>
            <a:ext cx="8610601" cy="4045898"/>
            <a:chOff x="152400" y="1103699"/>
            <a:chExt cx="8610601" cy="4045898"/>
          </a:xfrm>
        </p:grpSpPr>
        <p:pic>
          <p:nvPicPr>
            <p:cNvPr id="1027" name="Picture 3"/>
            <p:cNvPicPr>
              <a:picLocks noChangeAspect="1" noChangeArrowheads="1"/>
            </p:cNvPicPr>
            <p:nvPr/>
          </p:nvPicPr>
          <p:blipFill>
            <a:blip r:embed="rId3" cstate="print"/>
            <a:srcRect/>
            <a:stretch>
              <a:fillRect/>
            </a:stretch>
          </p:blipFill>
          <p:spPr bwMode="auto">
            <a:xfrm>
              <a:off x="304800" y="1106269"/>
              <a:ext cx="4191000" cy="358140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572000" y="1106269"/>
              <a:ext cx="4191001" cy="3581400"/>
            </a:xfrm>
            <a:prstGeom prst="rect">
              <a:avLst/>
            </a:prstGeom>
            <a:noFill/>
            <a:ln w="9525">
              <a:noFill/>
              <a:miter lim="800000"/>
              <a:headEnd/>
              <a:tailEnd/>
            </a:ln>
          </p:spPr>
        </p:pic>
        <p:sp>
          <p:nvSpPr>
            <p:cNvPr id="4" name="Rectangle 3"/>
            <p:cNvSpPr/>
            <p:nvPr/>
          </p:nvSpPr>
          <p:spPr>
            <a:xfrm>
              <a:off x="304801" y="1106269"/>
              <a:ext cx="41910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sp>
          <p:nvSpPr>
            <p:cNvPr id="6" name="Rectangle 5"/>
            <p:cNvSpPr/>
            <p:nvPr/>
          </p:nvSpPr>
          <p:spPr>
            <a:xfrm>
              <a:off x="4572001" y="1106269"/>
              <a:ext cx="41910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grpSp>
          <p:nvGrpSpPr>
            <p:cNvPr id="11" name="Group 14"/>
            <p:cNvGrpSpPr/>
            <p:nvPr/>
          </p:nvGrpSpPr>
          <p:grpSpPr>
            <a:xfrm>
              <a:off x="685800" y="4418729"/>
              <a:ext cx="533400" cy="461665"/>
              <a:chOff x="533400" y="4267200"/>
              <a:chExt cx="533400" cy="461665"/>
            </a:xfrm>
          </p:grpSpPr>
          <p:cxnSp>
            <p:nvCxnSpPr>
              <p:cNvPr id="12" name="Straight Arrow Connector 11"/>
              <p:cNvCxnSpPr/>
              <p:nvPr/>
            </p:nvCxnSpPr>
            <p:spPr>
              <a:xfrm>
                <a:off x="533400" y="4495800"/>
                <a:ext cx="5334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2441" y="4267200"/>
                <a:ext cx="457200" cy="461665"/>
              </a:xfrm>
              <a:prstGeom prst="rect">
                <a:avLst/>
              </a:prstGeom>
              <a:noFill/>
            </p:spPr>
            <p:txBody>
              <a:bodyPr wrap="square" rtlCol="0">
                <a:spAutoFit/>
              </a:bodyPr>
              <a:lstStyle/>
              <a:p>
                <a:pPr eaLnBrk="1" hangingPunct="1"/>
                <a:r>
                  <a:rPr lang="en-US" sz="1200" dirty="0">
                    <a:solidFill>
                      <a:srgbClr val="3333FF"/>
                    </a:solidFill>
                    <a:effectLst>
                      <a:outerShdw blurRad="38100" dist="38100" dir="2700000" algn="tl">
                        <a:srgbClr val="000000">
                          <a:alpha val="43137"/>
                        </a:srgbClr>
                      </a:outerShdw>
                    </a:effectLst>
                    <a:cs typeface="Arial" pitchFamily="34" charset="0"/>
                  </a:rPr>
                  <a:t>2 km</a:t>
                </a:r>
              </a:p>
            </p:txBody>
          </p:sp>
        </p:grpSp>
        <p:cxnSp>
          <p:nvCxnSpPr>
            <p:cNvPr id="15" name="Straight Arrow Connector 14"/>
            <p:cNvCxnSpPr/>
            <p:nvPr/>
          </p:nvCxnSpPr>
          <p:spPr>
            <a:xfrm>
              <a:off x="381000" y="3163669"/>
              <a:ext cx="3962400" cy="0"/>
            </a:xfrm>
            <a:prstGeom prst="straightConnector1">
              <a:avLst/>
            </a:prstGeom>
            <a:ln w="19050">
              <a:solidFill>
                <a:srgbClr val="0000FF"/>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rot="20331489">
              <a:off x="2645567" y="1103699"/>
              <a:ext cx="609600" cy="107876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sp>
          <p:nvSpPr>
            <p:cNvPr id="17" name="Oval 16"/>
            <p:cNvSpPr/>
            <p:nvPr/>
          </p:nvSpPr>
          <p:spPr>
            <a:xfrm rot="20331489">
              <a:off x="3444504" y="1782208"/>
              <a:ext cx="6096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sp>
          <p:nvSpPr>
            <p:cNvPr id="18" name="Oval 17"/>
            <p:cNvSpPr/>
            <p:nvPr/>
          </p:nvSpPr>
          <p:spPr>
            <a:xfrm rot="20331489">
              <a:off x="1651760" y="2620408"/>
              <a:ext cx="6096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sp>
          <p:nvSpPr>
            <p:cNvPr id="2" name="Right Arrow 1"/>
            <p:cNvSpPr/>
            <p:nvPr/>
          </p:nvSpPr>
          <p:spPr>
            <a:xfrm rot="15961818">
              <a:off x="7254644" y="4844797"/>
              <a:ext cx="457200" cy="152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sp>
          <p:nvSpPr>
            <p:cNvPr id="25" name="Right Arrow 24"/>
            <p:cNvSpPr/>
            <p:nvPr/>
          </p:nvSpPr>
          <p:spPr>
            <a:xfrm rot="17121224">
              <a:off x="6246831" y="4050617"/>
              <a:ext cx="457200" cy="152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sp>
          <p:nvSpPr>
            <p:cNvPr id="26" name="Right Arrow 25"/>
            <p:cNvSpPr/>
            <p:nvPr/>
          </p:nvSpPr>
          <p:spPr>
            <a:xfrm rot="15961818">
              <a:off x="5007792" y="1775824"/>
              <a:ext cx="457200" cy="152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effectLst>
                  <a:outerShdw blurRad="38100" dist="38100" dir="2700000" algn="tl">
                    <a:srgbClr val="000000">
                      <a:alpha val="43137"/>
                    </a:srgbClr>
                  </a:outerShdw>
                </a:effectLst>
                <a:cs typeface="Arial" pitchFamily="34" charset="0"/>
              </a:endParaRPr>
            </a:p>
          </p:txBody>
        </p:sp>
        <p:sp>
          <p:nvSpPr>
            <p:cNvPr id="27" name="TextBox 26"/>
            <p:cNvSpPr txBox="1"/>
            <p:nvPr/>
          </p:nvSpPr>
          <p:spPr>
            <a:xfrm>
              <a:off x="152400" y="2980888"/>
              <a:ext cx="274434" cy="276999"/>
            </a:xfrm>
            <a:prstGeom prst="rect">
              <a:avLst/>
            </a:prstGeom>
            <a:solidFill>
              <a:schemeClr val="bg1"/>
            </a:solidFill>
          </p:spPr>
          <p:txBody>
            <a:bodyPr wrap="none" rtlCol="0">
              <a:spAutoFit/>
            </a:bodyPr>
            <a:lstStyle/>
            <a:p>
              <a:pPr eaLnBrk="1" hangingPunct="1"/>
              <a:r>
                <a:rPr lang="en-US" sz="1200" dirty="0">
                  <a:solidFill>
                    <a:srgbClr val="FFFFFF"/>
                  </a:solidFill>
                  <a:effectLst>
                    <a:outerShdw blurRad="38100" dist="38100" dir="2700000" algn="tl">
                      <a:srgbClr val="000000">
                        <a:alpha val="43137"/>
                      </a:srgbClr>
                    </a:outerShdw>
                  </a:effectLst>
                  <a:cs typeface="Arial" pitchFamily="34" charset="0"/>
                </a:rPr>
                <a:t>A</a:t>
              </a:r>
            </a:p>
          </p:txBody>
        </p:sp>
        <p:sp>
          <p:nvSpPr>
            <p:cNvPr id="28" name="TextBox 27"/>
            <p:cNvSpPr txBox="1"/>
            <p:nvPr/>
          </p:nvSpPr>
          <p:spPr>
            <a:xfrm>
              <a:off x="4279188" y="2983468"/>
              <a:ext cx="309508" cy="276999"/>
            </a:xfrm>
            <a:prstGeom prst="rect">
              <a:avLst/>
            </a:prstGeom>
            <a:solidFill>
              <a:schemeClr val="bg1"/>
            </a:solidFill>
          </p:spPr>
          <p:txBody>
            <a:bodyPr wrap="none" rtlCol="0">
              <a:spAutoFit/>
            </a:bodyPr>
            <a:lstStyle/>
            <a:p>
              <a:pPr eaLnBrk="1" hangingPunct="1"/>
              <a:r>
                <a:rPr lang="en-US" sz="1200" dirty="0">
                  <a:solidFill>
                    <a:srgbClr val="FFFFFF"/>
                  </a:solidFill>
                  <a:effectLst>
                    <a:outerShdw blurRad="38100" dist="38100" dir="2700000" algn="tl">
                      <a:srgbClr val="000000">
                        <a:alpha val="43137"/>
                      </a:srgbClr>
                    </a:outerShdw>
                  </a:effectLst>
                  <a:cs typeface="Arial" pitchFamily="34" charset="0"/>
                </a:rPr>
                <a:t>A’</a:t>
              </a:r>
            </a:p>
          </p:txBody>
        </p:sp>
      </p:grpSp>
      <p:pic>
        <p:nvPicPr>
          <p:cNvPr id="512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519159" y="949048"/>
            <a:ext cx="914400" cy="182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2" name="Group 31"/>
          <p:cNvGrpSpPr/>
          <p:nvPr/>
        </p:nvGrpSpPr>
        <p:grpSpPr>
          <a:xfrm>
            <a:off x="8461346" y="152400"/>
            <a:ext cx="1799636" cy="1483788"/>
            <a:chOff x="10433277" y="3161241"/>
            <a:chExt cx="1799636" cy="1483788"/>
          </a:xfrm>
        </p:grpSpPr>
        <p:grpSp>
          <p:nvGrpSpPr>
            <p:cNvPr id="33" name="Group 10"/>
            <p:cNvGrpSpPr>
              <a:grpSpLocks/>
            </p:cNvGrpSpPr>
            <p:nvPr/>
          </p:nvGrpSpPr>
          <p:grpSpPr bwMode="auto">
            <a:xfrm>
              <a:off x="11029869" y="3438240"/>
              <a:ext cx="1203044" cy="1206789"/>
              <a:chOff x="7564669" y="3065611"/>
              <a:chExt cx="1039071" cy="1204062"/>
            </a:xfrm>
          </p:grpSpPr>
          <p:sp>
            <p:nvSpPr>
              <p:cNvPr id="36" name="TextBox 35"/>
              <p:cNvSpPr txBox="1"/>
              <p:nvPr/>
            </p:nvSpPr>
            <p:spPr>
              <a:xfrm>
                <a:off x="7573188" y="3065611"/>
                <a:ext cx="1030552"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High</a:t>
                </a:r>
              </a:p>
            </p:txBody>
          </p:sp>
          <p:sp>
            <p:nvSpPr>
              <p:cNvPr id="37" name="TextBox 36"/>
              <p:cNvSpPr txBox="1"/>
              <p:nvPr/>
            </p:nvSpPr>
            <p:spPr>
              <a:xfrm>
                <a:off x="7564669" y="3993300"/>
                <a:ext cx="987210"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Low</a:t>
                </a:r>
              </a:p>
            </p:txBody>
          </p:sp>
        </p:grpSp>
        <p:sp>
          <p:nvSpPr>
            <p:cNvPr id="34" name="TextBox 33"/>
            <p:cNvSpPr txBox="1"/>
            <p:nvPr/>
          </p:nvSpPr>
          <p:spPr bwMode="auto">
            <a:xfrm>
              <a:off x="10433277" y="3161241"/>
              <a:ext cx="1193181" cy="276999"/>
            </a:xfrm>
            <a:prstGeom prst="rect">
              <a:avLst/>
            </a:prstGeom>
            <a:noFill/>
          </p:spPr>
          <p:txBody>
            <a:bodyPr wrap="square">
              <a:spAutoFit/>
            </a:bodyPr>
            <a:lstStyle/>
            <a:p>
              <a:pPr algn="ct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Coherence</a:t>
              </a:r>
            </a:p>
          </p:txBody>
        </p:sp>
      </p:grpSp>
      <p:sp>
        <p:nvSpPr>
          <p:cNvPr id="38" name="TextBox 37"/>
          <p:cNvSpPr txBox="1"/>
          <p:nvPr/>
        </p:nvSpPr>
        <p:spPr>
          <a:xfrm>
            <a:off x="1905859" y="5638800"/>
            <a:ext cx="3810000"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without 5D interpolation </a:t>
            </a:r>
          </a:p>
        </p:txBody>
      </p:sp>
      <p:sp>
        <p:nvSpPr>
          <p:cNvPr id="39" name="TextBox 38"/>
          <p:cNvSpPr txBox="1"/>
          <p:nvPr/>
        </p:nvSpPr>
        <p:spPr>
          <a:xfrm>
            <a:off x="6401660" y="5610999"/>
            <a:ext cx="3428141"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 5D interpolation</a:t>
            </a:r>
          </a:p>
        </p:txBody>
      </p:sp>
      <p:sp>
        <p:nvSpPr>
          <p:cNvPr id="40" name="Title 1"/>
          <p:cNvSpPr txBox="1">
            <a:spLocks/>
          </p:cNvSpPr>
          <p:nvPr/>
        </p:nvSpPr>
        <p:spPr bwMode="auto">
          <a:xfrm>
            <a:off x="74361" y="53147"/>
            <a:ext cx="7190679"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r>
              <a:rPr lang="en-US" kern="0" dirty="0">
                <a:latin typeface="+mn-lt"/>
              </a:rPr>
              <a:t>Impact of dead traces and inaccurate amplitudes on coherence</a:t>
            </a:r>
          </a:p>
        </p:txBody>
      </p:sp>
      <p:sp>
        <p:nvSpPr>
          <p:cNvPr id="41" name="Rectangle 24"/>
          <p:cNvSpPr txBox="1">
            <a:spLocks noChangeArrowheads="1"/>
          </p:cNvSpPr>
          <p:nvPr/>
        </p:nvSpPr>
        <p:spPr bwMode="auto">
          <a:xfrm>
            <a:off x="7617230" y="6405465"/>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cs typeface="Arial" pitchFamily="34" charset="0"/>
              </a:rPr>
              <a:t>(Chopra and Marfurt, 2013)</a:t>
            </a:r>
          </a:p>
        </p:txBody>
      </p:sp>
      <p:sp>
        <p:nvSpPr>
          <p:cNvPr id="5" name="Slide Number Placeholder 4">
            <a:extLst>
              <a:ext uri="{FF2B5EF4-FFF2-40B4-BE49-F238E27FC236}">
                <a16:creationId xmlns:a16="http://schemas.microsoft.com/office/drawing/2014/main" id="{C2996345-F804-7605-0087-318D58C707BB}"/>
              </a:ext>
            </a:extLst>
          </p:cNvPr>
          <p:cNvSpPr>
            <a:spLocks noGrp="1"/>
          </p:cNvSpPr>
          <p:nvPr>
            <p:ph type="sldNum" sz="quarter" idx="12"/>
          </p:nvPr>
        </p:nvSpPr>
        <p:spPr/>
        <p:txBody>
          <a:bodyPr/>
          <a:lstStyle/>
          <a:p>
            <a:r>
              <a:rPr lang="en-US"/>
              <a:t>10e-</a:t>
            </a:r>
            <a:fld id="{E84294E7-870A-4591-A028-E1914D91E07F}" type="slidenum">
              <a:rPr lang="en-US" smtClean="0"/>
              <a:pPr/>
              <a:t>69</a:t>
            </a:fld>
            <a:endParaRPr lang="en-US" dirty="0"/>
          </a:p>
        </p:txBody>
      </p:sp>
    </p:spTree>
    <p:extLst>
      <p:ext uri="{BB962C8B-B14F-4D97-AF65-F5344CB8AC3E}">
        <p14:creationId xmlns:p14="http://schemas.microsoft.com/office/powerpoint/2010/main" val="1156203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2205" y="1115961"/>
            <a:ext cx="7333188" cy="4258669"/>
            <a:chOff x="1031529" y="1140207"/>
            <a:chExt cx="7333188" cy="4258669"/>
          </a:xfrm>
        </p:grpSpPr>
        <p:grpSp>
          <p:nvGrpSpPr>
            <p:cNvPr id="162" name="Group 161"/>
            <p:cNvGrpSpPr/>
            <p:nvPr/>
          </p:nvGrpSpPr>
          <p:grpSpPr>
            <a:xfrm>
              <a:off x="1031529" y="1140207"/>
              <a:ext cx="7333188" cy="4258669"/>
              <a:chOff x="1031529" y="1140207"/>
              <a:chExt cx="7333188" cy="4258669"/>
            </a:xfrm>
          </p:grpSpPr>
          <p:grpSp>
            <p:nvGrpSpPr>
              <p:cNvPr id="83" name="Group 82"/>
              <p:cNvGrpSpPr>
                <a:grpSpLocks/>
              </p:cNvGrpSpPr>
              <p:nvPr/>
            </p:nvGrpSpPr>
            <p:grpSpPr bwMode="auto">
              <a:xfrm flipH="1" flipV="1">
                <a:off x="6980639" y="1140207"/>
                <a:ext cx="1384078" cy="2278652"/>
                <a:chOff x="5713199" y="3339648"/>
                <a:chExt cx="1860141" cy="3322929"/>
              </a:xfrm>
            </p:grpSpPr>
            <p:sp>
              <p:nvSpPr>
                <p:cNvPr id="155" name="TextBox 31"/>
                <p:cNvSpPr txBox="1">
                  <a:spLocks noChangeArrowheads="1"/>
                </p:cNvSpPr>
                <p:nvPr/>
              </p:nvSpPr>
              <p:spPr bwMode="auto">
                <a:xfrm rot="10800000">
                  <a:off x="6298999" y="6258633"/>
                  <a:ext cx="1274341" cy="403944"/>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Amplitude</a:t>
                  </a:r>
                </a:p>
              </p:txBody>
            </p:sp>
            <p:sp>
              <p:nvSpPr>
                <p:cNvPr id="156" name="TextBox 32"/>
                <p:cNvSpPr txBox="1">
                  <a:spLocks noChangeArrowheads="1"/>
                </p:cNvSpPr>
                <p:nvPr/>
              </p:nvSpPr>
              <p:spPr bwMode="auto">
                <a:xfrm rot="10800000">
                  <a:off x="5797143" y="5976688"/>
                  <a:ext cx="1075532" cy="403944"/>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Positive</a:t>
                  </a:r>
                </a:p>
              </p:txBody>
            </p:sp>
            <p:sp>
              <p:nvSpPr>
                <p:cNvPr id="157" name="TextBox 33"/>
                <p:cNvSpPr txBox="1">
                  <a:spLocks noChangeArrowheads="1"/>
                </p:cNvSpPr>
                <p:nvPr/>
              </p:nvSpPr>
              <p:spPr bwMode="auto">
                <a:xfrm rot="10800000">
                  <a:off x="5713199" y="3339648"/>
                  <a:ext cx="1128078" cy="403944"/>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Negative</a:t>
                  </a:r>
                </a:p>
              </p:txBody>
            </p:sp>
            <p:sp>
              <p:nvSpPr>
                <p:cNvPr id="158" name="TextBox 29"/>
                <p:cNvSpPr txBox="1">
                  <a:spLocks noChangeArrowheads="1"/>
                </p:cNvSpPr>
                <p:nvPr/>
              </p:nvSpPr>
              <p:spPr bwMode="auto">
                <a:xfrm>
                  <a:off x="6405263" y="4627348"/>
                  <a:ext cx="450129" cy="403944"/>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0</a:t>
                  </a:r>
                </a:p>
              </p:txBody>
            </p:sp>
            <p:pic>
              <p:nvPicPr>
                <p:cNvPr id="159" name="Picture 158"/>
                <p:cNvPicPr>
                  <a:picLocks noChangeArrowheads="1"/>
                </p:cNvPicPr>
                <p:nvPr/>
              </p:nvPicPr>
              <p:blipFill>
                <a:blip r:embed="rId3" cstate="print"/>
                <a:srcRect l="812" t="36343" r="95476" b="35207"/>
                <a:stretch>
                  <a:fillRect/>
                </a:stretch>
              </p:blipFill>
              <p:spPr bwMode="auto">
                <a:xfrm>
                  <a:off x="6784860" y="3511743"/>
                  <a:ext cx="307228" cy="2666916"/>
                </a:xfrm>
                <a:prstGeom prst="rect">
                  <a:avLst/>
                </a:prstGeom>
                <a:noFill/>
                <a:ln w="9525">
                  <a:solidFill>
                    <a:srgbClr val="000000"/>
                  </a:solidFill>
                  <a:miter lim="800000"/>
                  <a:headEnd/>
                  <a:tailEnd/>
                </a:ln>
              </p:spPr>
            </p:pic>
          </p:grpSp>
          <p:grpSp>
            <p:nvGrpSpPr>
              <p:cNvPr id="88" name="Group 87"/>
              <p:cNvGrpSpPr/>
              <p:nvPr/>
            </p:nvGrpSpPr>
            <p:grpSpPr>
              <a:xfrm>
                <a:off x="1031529" y="1455151"/>
                <a:ext cx="6142075" cy="1697810"/>
                <a:chOff x="-183081" y="4966"/>
                <a:chExt cx="7870360" cy="2175546"/>
              </a:xfrm>
            </p:grpSpPr>
            <p:pic>
              <p:nvPicPr>
                <p:cNvPr id="116" name="Picture 115"/>
                <p:cNvPicPr>
                  <a:picLocks noChangeAspect="1" noChangeArrowheads="1"/>
                </p:cNvPicPr>
                <p:nvPr/>
              </p:nvPicPr>
              <p:blipFill rotWithShape="1">
                <a:blip r:embed="rId4" cstate="print"/>
                <a:srcRect l="3589" t="12630" r="3529" b="16646"/>
                <a:stretch/>
              </p:blipFill>
              <p:spPr bwMode="auto">
                <a:xfrm>
                  <a:off x="503583" y="46912"/>
                  <a:ext cx="7116417" cy="2133600"/>
                </a:xfrm>
                <a:prstGeom prst="rect">
                  <a:avLst/>
                </a:prstGeom>
                <a:noFill/>
                <a:ln w="9525">
                  <a:noFill/>
                  <a:miter lim="800000"/>
                  <a:headEnd/>
                  <a:tailEnd/>
                </a:ln>
              </p:spPr>
            </p:pic>
            <p:sp>
              <p:nvSpPr>
                <p:cNvPr id="117" name="TextBox 48"/>
                <p:cNvSpPr txBox="1"/>
                <p:nvPr/>
              </p:nvSpPr>
              <p:spPr>
                <a:xfrm rot="16200000">
                  <a:off x="-567547" y="778082"/>
                  <a:ext cx="1075022" cy="236628"/>
                </a:xfrm>
                <a:prstGeom prst="rect">
                  <a:avLst/>
                </a:prstGeom>
                <a:noFill/>
              </p:spPr>
              <p:txBody>
                <a:bodyPr wrap="square" t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effectLst>
                        <a:outerShdw blurRad="38100" dist="38100" dir="2700000" algn="tl">
                          <a:srgbClr val="000000">
                            <a:alpha val="43137"/>
                          </a:srgbClr>
                        </a:outerShdw>
                      </a:effectLst>
                      <a:latin typeface="+mn-lt"/>
                      <a:cs typeface="Arial" pitchFamily="34" charset="0"/>
                    </a:rPr>
                    <a:t>Time (s)</a:t>
                  </a:r>
                </a:p>
              </p:txBody>
            </p:sp>
            <p:sp>
              <p:nvSpPr>
                <p:cNvPr id="118" name="TextBox 49"/>
                <p:cNvSpPr txBox="1"/>
                <p:nvPr/>
              </p:nvSpPr>
              <p:spPr>
                <a:xfrm>
                  <a:off x="513522" y="39756"/>
                  <a:ext cx="304800" cy="295784"/>
                </a:xfrm>
                <a:prstGeom prst="rect">
                  <a:avLst/>
                </a:prstGeom>
                <a:solidFill>
                  <a:srgbClr val="FFFFFF">
                    <a:alpha val="30000"/>
                  </a:srgbClr>
                </a:solid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Arial" pitchFamily="34" charset="0"/>
                    </a:rPr>
                    <a:t>A</a:t>
                  </a:r>
                </a:p>
              </p:txBody>
            </p:sp>
            <p:sp>
              <p:nvSpPr>
                <p:cNvPr id="119" name="TextBox 50"/>
                <p:cNvSpPr txBox="1"/>
                <p:nvPr/>
              </p:nvSpPr>
              <p:spPr>
                <a:xfrm>
                  <a:off x="7221787" y="39756"/>
                  <a:ext cx="465492" cy="295784"/>
                </a:xfrm>
                <a:prstGeom prst="rect">
                  <a:avLst/>
                </a:prstGeom>
                <a:solidFill>
                  <a:srgbClr val="FFFFFF">
                    <a:alpha val="30000"/>
                  </a:srgbClr>
                </a:solid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Arial" pitchFamily="34" charset="0"/>
                    </a:rPr>
                    <a:t>A’</a:t>
                  </a:r>
                </a:p>
              </p:txBody>
            </p:sp>
            <p:cxnSp>
              <p:nvCxnSpPr>
                <p:cNvPr id="120" name="Straight Connector 119"/>
                <p:cNvCxnSpPr/>
                <p:nvPr/>
              </p:nvCxnSpPr>
              <p:spPr>
                <a:xfrm>
                  <a:off x="5029200" y="1861932"/>
                  <a:ext cx="1828800" cy="0"/>
                </a:xfrm>
                <a:prstGeom prst="line">
                  <a:avLst/>
                </a:prstGeom>
                <a:noFill/>
                <a:ln w="50800" cap="flat" cmpd="thickThin" algn="ctr">
                  <a:solidFill>
                    <a:srgbClr val="000000"/>
                  </a:solidFill>
                  <a:prstDash val="solid"/>
                </a:ln>
                <a:effectLst/>
              </p:spPr>
            </p:cxnSp>
            <p:sp>
              <p:nvSpPr>
                <p:cNvPr id="121" name="TextBox 52"/>
                <p:cNvSpPr txBox="1"/>
                <p:nvPr/>
              </p:nvSpPr>
              <p:spPr>
                <a:xfrm>
                  <a:off x="5536095" y="1525410"/>
                  <a:ext cx="838200"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Arial" pitchFamily="34" charset="0"/>
                    </a:rPr>
                    <a:t>2 km</a:t>
                  </a:r>
                </a:p>
              </p:txBody>
            </p:sp>
            <p:sp>
              <p:nvSpPr>
                <p:cNvPr id="122" name="TextBox 53"/>
                <p:cNvSpPr txBox="1"/>
                <p:nvPr/>
              </p:nvSpPr>
              <p:spPr>
                <a:xfrm>
                  <a:off x="-183081" y="4966"/>
                  <a:ext cx="629010" cy="236628"/>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1.1</a:t>
                  </a:r>
                </a:p>
              </p:txBody>
            </p:sp>
            <p:sp>
              <p:nvSpPr>
                <p:cNvPr id="123" name="TextBox 54"/>
                <p:cNvSpPr txBox="1"/>
                <p:nvPr/>
              </p:nvSpPr>
              <p:spPr>
                <a:xfrm>
                  <a:off x="-183081" y="438390"/>
                  <a:ext cx="629010" cy="236628"/>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1.2</a:t>
                  </a:r>
                </a:p>
              </p:txBody>
            </p:sp>
            <p:sp>
              <p:nvSpPr>
                <p:cNvPr id="124" name="TextBox 55"/>
                <p:cNvSpPr txBox="1"/>
                <p:nvPr/>
              </p:nvSpPr>
              <p:spPr>
                <a:xfrm>
                  <a:off x="-183081" y="876461"/>
                  <a:ext cx="629010" cy="236628"/>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1.3</a:t>
                  </a:r>
                </a:p>
              </p:txBody>
            </p:sp>
            <p:sp>
              <p:nvSpPr>
                <p:cNvPr id="125" name="TextBox 56"/>
                <p:cNvSpPr txBox="1"/>
                <p:nvPr/>
              </p:nvSpPr>
              <p:spPr>
                <a:xfrm>
                  <a:off x="-183081" y="1299226"/>
                  <a:ext cx="629010" cy="236628"/>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1.4</a:t>
                  </a:r>
                </a:p>
              </p:txBody>
            </p:sp>
            <p:sp>
              <p:nvSpPr>
                <p:cNvPr id="126" name="TextBox 57"/>
                <p:cNvSpPr txBox="1"/>
                <p:nvPr/>
              </p:nvSpPr>
              <p:spPr>
                <a:xfrm>
                  <a:off x="-183081" y="1752600"/>
                  <a:ext cx="629010" cy="236628"/>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1.5</a:t>
                  </a:r>
                </a:p>
              </p:txBody>
            </p:sp>
            <p:sp>
              <p:nvSpPr>
                <p:cNvPr id="127" name="Freeform 126"/>
                <p:cNvSpPr/>
                <p:nvPr/>
              </p:nvSpPr>
              <p:spPr>
                <a:xfrm>
                  <a:off x="534595" y="1043553"/>
                  <a:ext cx="7115908" cy="773723"/>
                </a:xfrm>
                <a:custGeom>
                  <a:avLst/>
                  <a:gdLst>
                    <a:gd name="connsiteX0" fmla="*/ 0 w 7115908"/>
                    <a:gd name="connsiteY0" fmla="*/ 0 h 767861"/>
                    <a:gd name="connsiteX1" fmla="*/ 128954 w 7115908"/>
                    <a:gd name="connsiteY1" fmla="*/ 23446 h 767861"/>
                    <a:gd name="connsiteX2" fmla="*/ 322385 w 7115908"/>
                    <a:gd name="connsiteY2" fmla="*/ 58615 h 767861"/>
                    <a:gd name="connsiteX3" fmla="*/ 492369 w 7115908"/>
                    <a:gd name="connsiteY3" fmla="*/ 99646 h 767861"/>
                    <a:gd name="connsiteX4" fmla="*/ 627185 w 7115908"/>
                    <a:gd name="connsiteY4" fmla="*/ 93785 h 767861"/>
                    <a:gd name="connsiteX5" fmla="*/ 762000 w 7115908"/>
                    <a:gd name="connsiteY5" fmla="*/ 105508 h 767861"/>
                    <a:gd name="connsiteX6" fmla="*/ 961292 w 7115908"/>
                    <a:gd name="connsiteY6" fmla="*/ 128954 h 767861"/>
                    <a:gd name="connsiteX7" fmla="*/ 1084385 w 7115908"/>
                    <a:gd name="connsiteY7" fmla="*/ 128954 h 767861"/>
                    <a:gd name="connsiteX8" fmla="*/ 1330569 w 7115908"/>
                    <a:gd name="connsiteY8" fmla="*/ 140677 h 767861"/>
                    <a:gd name="connsiteX9" fmla="*/ 1518138 w 7115908"/>
                    <a:gd name="connsiteY9" fmla="*/ 187569 h 767861"/>
                    <a:gd name="connsiteX10" fmla="*/ 1723292 w 7115908"/>
                    <a:gd name="connsiteY10" fmla="*/ 199292 h 767861"/>
                    <a:gd name="connsiteX11" fmla="*/ 1858108 w 7115908"/>
                    <a:gd name="connsiteY11" fmla="*/ 211015 h 767861"/>
                    <a:gd name="connsiteX12" fmla="*/ 2086708 w 7115908"/>
                    <a:gd name="connsiteY12" fmla="*/ 222738 h 767861"/>
                    <a:gd name="connsiteX13" fmla="*/ 2262554 w 7115908"/>
                    <a:gd name="connsiteY13" fmla="*/ 216877 h 767861"/>
                    <a:gd name="connsiteX14" fmla="*/ 2538046 w 7115908"/>
                    <a:gd name="connsiteY14" fmla="*/ 287215 h 767861"/>
                    <a:gd name="connsiteX15" fmla="*/ 2960077 w 7115908"/>
                    <a:gd name="connsiteY15" fmla="*/ 345831 h 767861"/>
                    <a:gd name="connsiteX16" fmla="*/ 3669323 w 7115908"/>
                    <a:gd name="connsiteY16" fmla="*/ 422031 h 767861"/>
                    <a:gd name="connsiteX17" fmla="*/ 4167554 w 7115908"/>
                    <a:gd name="connsiteY17" fmla="*/ 463061 h 767861"/>
                    <a:gd name="connsiteX18" fmla="*/ 4501661 w 7115908"/>
                    <a:gd name="connsiteY18" fmla="*/ 474785 h 767861"/>
                    <a:gd name="connsiteX19" fmla="*/ 4835769 w 7115908"/>
                    <a:gd name="connsiteY19" fmla="*/ 480646 h 767861"/>
                    <a:gd name="connsiteX20" fmla="*/ 5298831 w 7115908"/>
                    <a:gd name="connsiteY20" fmla="*/ 504092 h 767861"/>
                    <a:gd name="connsiteX21" fmla="*/ 5609492 w 7115908"/>
                    <a:gd name="connsiteY21" fmla="*/ 556846 h 767861"/>
                    <a:gd name="connsiteX22" fmla="*/ 5849815 w 7115908"/>
                    <a:gd name="connsiteY22" fmla="*/ 603738 h 767861"/>
                    <a:gd name="connsiteX23" fmla="*/ 6342185 w 7115908"/>
                    <a:gd name="connsiteY23" fmla="*/ 691661 h 767861"/>
                    <a:gd name="connsiteX24" fmla="*/ 6646985 w 7115908"/>
                    <a:gd name="connsiteY24" fmla="*/ 744415 h 767861"/>
                    <a:gd name="connsiteX25" fmla="*/ 6881446 w 7115908"/>
                    <a:gd name="connsiteY25" fmla="*/ 732692 h 767861"/>
                    <a:gd name="connsiteX26" fmla="*/ 7022123 w 7115908"/>
                    <a:gd name="connsiteY26" fmla="*/ 767861 h 767861"/>
                    <a:gd name="connsiteX27" fmla="*/ 7115908 w 7115908"/>
                    <a:gd name="connsiteY27" fmla="*/ 767861 h 767861"/>
                    <a:gd name="connsiteX0" fmla="*/ 0 w 7115908"/>
                    <a:gd name="connsiteY0" fmla="*/ 0 h 767861"/>
                    <a:gd name="connsiteX1" fmla="*/ 128954 w 7115908"/>
                    <a:gd name="connsiteY1" fmla="*/ 23446 h 767861"/>
                    <a:gd name="connsiteX2" fmla="*/ 322385 w 7115908"/>
                    <a:gd name="connsiteY2" fmla="*/ 58615 h 767861"/>
                    <a:gd name="connsiteX3" fmla="*/ 492369 w 7115908"/>
                    <a:gd name="connsiteY3" fmla="*/ 99646 h 767861"/>
                    <a:gd name="connsiteX4" fmla="*/ 627185 w 7115908"/>
                    <a:gd name="connsiteY4" fmla="*/ 93785 h 767861"/>
                    <a:gd name="connsiteX5" fmla="*/ 762000 w 7115908"/>
                    <a:gd name="connsiteY5" fmla="*/ 105508 h 767861"/>
                    <a:gd name="connsiteX6" fmla="*/ 961292 w 7115908"/>
                    <a:gd name="connsiteY6" fmla="*/ 128954 h 767861"/>
                    <a:gd name="connsiteX7" fmla="*/ 1084385 w 7115908"/>
                    <a:gd name="connsiteY7" fmla="*/ 128954 h 767861"/>
                    <a:gd name="connsiteX8" fmla="*/ 1330569 w 7115908"/>
                    <a:gd name="connsiteY8" fmla="*/ 140677 h 767861"/>
                    <a:gd name="connsiteX9" fmla="*/ 1518138 w 7115908"/>
                    <a:gd name="connsiteY9" fmla="*/ 187569 h 767861"/>
                    <a:gd name="connsiteX10" fmla="*/ 1723292 w 7115908"/>
                    <a:gd name="connsiteY10" fmla="*/ 199292 h 767861"/>
                    <a:gd name="connsiteX11" fmla="*/ 1858108 w 7115908"/>
                    <a:gd name="connsiteY11" fmla="*/ 211015 h 767861"/>
                    <a:gd name="connsiteX12" fmla="*/ 2086708 w 7115908"/>
                    <a:gd name="connsiteY12" fmla="*/ 222738 h 767861"/>
                    <a:gd name="connsiteX13" fmla="*/ 2221523 w 7115908"/>
                    <a:gd name="connsiteY13" fmla="*/ 240323 h 767861"/>
                    <a:gd name="connsiteX14" fmla="*/ 2538046 w 7115908"/>
                    <a:gd name="connsiteY14" fmla="*/ 287215 h 767861"/>
                    <a:gd name="connsiteX15" fmla="*/ 2960077 w 7115908"/>
                    <a:gd name="connsiteY15" fmla="*/ 345831 h 767861"/>
                    <a:gd name="connsiteX16" fmla="*/ 3669323 w 7115908"/>
                    <a:gd name="connsiteY16" fmla="*/ 422031 h 767861"/>
                    <a:gd name="connsiteX17" fmla="*/ 4167554 w 7115908"/>
                    <a:gd name="connsiteY17" fmla="*/ 463061 h 767861"/>
                    <a:gd name="connsiteX18" fmla="*/ 4501661 w 7115908"/>
                    <a:gd name="connsiteY18" fmla="*/ 474785 h 767861"/>
                    <a:gd name="connsiteX19" fmla="*/ 4835769 w 7115908"/>
                    <a:gd name="connsiteY19" fmla="*/ 480646 h 767861"/>
                    <a:gd name="connsiteX20" fmla="*/ 5298831 w 7115908"/>
                    <a:gd name="connsiteY20" fmla="*/ 504092 h 767861"/>
                    <a:gd name="connsiteX21" fmla="*/ 5609492 w 7115908"/>
                    <a:gd name="connsiteY21" fmla="*/ 556846 h 767861"/>
                    <a:gd name="connsiteX22" fmla="*/ 5849815 w 7115908"/>
                    <a:gd name="connsiteY22" fmla="*/ 603738 h 767861"/>
                    <a:gd name="connsiteX23" fmla="*/ 6342185 w 7115908"/>
                    <a:gd name="connsiteY23" fmla="*/ 691661 h 767861"/>
                    <a:gd name="connsiteX24" fmla="*/ 6646985 w 7115908"/>
                    <a:gd name="connsiteY24" fmla="*/ 744415 h 767861"/>
                    <a:gd name="connsiteX25" fmla="*/ 6881446 w 7115908"/>
                    <a:gd name="connsiteY25" fmla="*/ 732692 h 767861"/>
                    <a:gd name="connsiteX26" fmla="*/ 7022123 w 7115908"/>
                    <a:gd name="connsiteY26" fmla="*/ 767861 h 767861"/>
                    <a:gd name="connsiteX27" fmla="*/ 7115908 w 7115908"/>
                    <a:gd name="connsiteY27" fmla="*/ 767861 h 767861"/>
                    <a:gd name="connsiteX0" fmla="*/ 0 w 7115908"/>
                    <a:gd name="connsiteY0" fmla="*/ 0 h 773723"/>
                    <a:gd name="connsiteX1" fmla="*/ 128954 w 7115908"/>
                    <a:gd name="connsiteY1" fmla="*/ 23446 h 773723"/>
                    <a:gd name="connsiteX2" fmla="*/ 322385 w 7115908"/>
                    <a:gd name="connsiteY2" fmla="*/ 58615 h 773723"/>
                    <a:gd name="connsiteX3" fmla="*/ 492369 w 7115908"/>
                    <a:gd name="connsiteY3" fmla="*/ 99646 h 773723"/>
                    <a:gd name="connsiteX4" fmla="*/ 627185 w 7115908"/>
                    <a:gd name="connsiteY4" fmla="*/ 93785 h 773723"/>
                    <a:gd name="connsiteX5" fmla="*/ 762000 w 7115908"/>
                    <a:gd name="connsiteY5" fmla="*/ 105508 h 773723"/>
                    <a:gd name="connsiteX6" fmla="*/ 961292 w 7115908"/>
                    <a:gd name="connsiteY6" fmla="*/ 128954 h 773723"/>
                    <a:gd name="connsiteX7" fmla="*/ 1084385 w 7115908"/>
                    <a:gd name="connsiteY7" fmla="*/ 128954 h 773723"/>
                    <a:gd name="connsiteX8" fmla="*/ 1330569 w 7115908"/>
                    <a:gd name="connsiteY8" fmla="*/ 140677 h 773723"/>
                    <a:gd name="connsiteX9" fmla="*/ 1518138 w 7115908"/>
                    <a:gd name="connsiteY9" fmla="*/ 187569 h 773723"/>
                    <a:gd name="connsiteX10" fmla="*/ 1723292 w 7115908"/>
                    <a:gd name="connsiteY10" fmla="*/ 199292 h 773723"/>
                    <a:gd name="connsiteX11" fmla="*/ 1858108 w 7115908"/>
                    <a:gd name="connsiteY11" fmla="*/ 211015 h 773723"/>
                    <a:gd name="connsiteX12" fmla="*/ 2086708 w 7115908"/>
                    <a:gd name="connsiteY12" fmla="*/ 222738 h 773723"/>
                    <a:gd name="connsiteX13" fmla="*/ 2221523 w 7115908"/>
                    <a:gd name="connsiteY13" fmla="*/ 240323 h 773723"/>
                    <a:gd name="connsiteX14" fmla="*/ 2538046 w 7115908"/>
                    <a:gd name="connsiteY14" fmla="*/ 287215 h 773723"/>
                    <a:gd name="connsiteX15" fmla="*/ 2960077 w 7115908"/>
                    <a:gd name="connsiteY15" fmla="*/ 345831 h 773723"/>
                    <a:gd name="connsiteX16" fmla="*/ 3669323 w 7115908"/>
                    <a:gd name="connsiteY16" fmla="*/ 422031 h 773723"/>
                    <a:gd name="connsiteX17" fmla="*/ 4167554 w 7115908"/>
                    <a:gd name="connsiteY17" fmla="*/ 463061 h 773723"/>
                    <a:gd name="connsiteX18" fmla="*/ 4501661 w 7115908"/>
                    <a:gd name="connsiteY18" fmla="*/ 474785 h 773723"/>
                    <a:gd name="connsiteX19" fmla="*/ 4835769 w 7115908"/>
                    <a:gd name="connsiteY19" fmla="*/ 480646 h 773723"/>
                    <a:gd name="connsiteX20" fmla="*/ 5298831 w 7115908"/>
                    <a:gd name="connsiteY20" fmla="*/ 504092 h 773723"/>
                    <a:gd name="connsiteX21" fmla="*/ 5609492 w 7115908"/>
                    <a:gd name="connsiteY21" fmla="*/ 556846 h 773723"/>
                    <a:gd name="connsiteX22" fmla="*/ 5849815 w 7115908"/>
                    <a:gd name="connsiteY22" fmla="*/ 603738 h 773723"/>
                    <a:gd name="connsiteX23" fmla="*/ 6342185 w 7115908"/>
                    <a:gd name="connsiteY23" fmla="*/ 691661 h 773723"/>
                    <a:gd name="connsiteX24" fmla="*/ 6646985 w 7115908"/>
                    <a:gd name="connsiteY24" fmla="*/ 744415 h 773723"/>
                    <a:gd name="connsiteX25" fmla="*/ 6869723 w 7115908"/>
                    <a:gd name="connsiteY25" fmla="*/ 773723 h 773723"/>
                    <a:gd name="connsiteX26" fmla="*/ 7022123 w 7115908"/>
                    <a:gd name="connsiteY26" fmla="*/ 767861 h 773723"/>
                    <a:gd name="connsiteX27" fmla="*/ 7115908 w 7115908"/>
                    <a:gd name="connsiteY27" fmla="*/ 767861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15908" h="773723">
                      <a:moveTo>
                        <a:pt x="0" y="0"/>
                      </a:moveTo>
                      <a:lnTo>
                        <a:pt x="128954" y="23446"/>
                      </a:lnTo>
                      <a:lnTo>
                        <a:pt x="322385" y="58615"/>
                      </a:lnTo>
                      <a:lnTo>
                        <a:pt x="492369" y="99646"/>
                      </a:lnTo>
                      <a:lnTo>
                        <a:pt x="627185" y="93785"/>
                      </a:lnTo>
                      <a:lnTo>
                        <a:pt x="762000" y="105508"/>
                      </a:lnTo>
                      <a:lnTo>
                        <a:pt x="961292" y="128954"/>
                      </a:lnTo>
                      <a:lnTo>
                        <a:pt x="1084385" y="128954"/>
                      </a:lnTo>
                      <a:lnTo>
                        <a:pt x="1330569" y="140677"/>
                      </a:lnTo>
                      <a:lnTo>
                        <a:pt x="1518138" y="187569"/>
                      </a:lnTo>
                      <a:lnTo>
                        <a:pt x="1723292" y="199292"/>
                      </a:lnTo>
                      <a:lnTo>
                        <a:pt x="1858108" y="211015"/>
                      </a:lnTo>
                      <a:lnTo>
                        <a:pt x="2086708" y="222738"/>
                      </a:lnTo>
                      <a:lnTo>
                        <a:pt x="2221523" y="240323"/>
                      </a:lnTo>
                      <a:lnTo>
                        <a:pt x="2538046" y="287215"/>
                      </a:lnTo>
                      <a:lnTo>
                        <a:pt x="2960077" y="345831"/>
                      </a:lnTo>
                      <a:lnTo>
                        <a:pt x="3669323" y="422031"/>
                      </a:lnTo>
                      <a:lnTo>
                        <a:pt x="4167554" y="463061"/>
                      </a:lnTo>
                      <a:lnTo>
                        <a:pt x="4501661" y="474785"/>
                      </a:lnTo>
                      <a:lnTo>
                        <a:pt x="4835769" y="480646"/>
                      </a:lnTo>
                      <a:lnTo>
                        <a:pt x="5298831" y="504092"/>
                      </a:lnTo>
                      <a:lnTo>
                        <a:pt x="5609492" y="556846"/>
                      </a:lnTo>
                      <a:lnTo>
                        <a:pt x="5849815" y="603738"/>
                      </a:lnTo>
                      <a:lnTo>
                        <a:pt x="6342185" y="691661"/>
                      </a:lnTo>
                      <a:lnTo>
                        <a:pt x="6646985" y="744415"/>
                      </a:lnTo>
                      <a:lnTo>
                        <a:pt x="6869723" y="773723"/>
                      </a:lnTo>
                      <a:lnTo>
                        <a:pt x="7022123" y="767861"/>
                      </a:lnTo>
                      <a:lnTo>
                        <a:pt x="7115908" y="767861"/>
                      </a:lnTo>
                    </a:path>
                  </a:pathLst>
                </a:custGeom>
                <a:noFill/>
                <a:ln w="25400" cap="flat" cmpd="sng" algn="ctr">
                  <a:solidFill>
                    <a:srgbClr val="FFFF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algn="ctr">
                    <a:defRPr/>
                  </a:pPr>
                  <a:endParaRPr lang="en-US" sz="1200" dirty="0">
                    <a:solidFill>
                      <a:srgbClr val="000000"/>
                    </a:solidFill>
                    <a:cs typeface="Arial" pitchFamily="34" charset="0"/>
                  </a:endParaRPr>
                </a:p>
              </p:txBody>
            </p:sp>
            <p:sp>
              <p:nvSpPr>
                <p:cNvPr id="128" name="Left Brace 127"/>
                <p:cNvSpPr/>
                <p:nvPr/>
              </p:nvSpPr>
              <p:spPr>
                <a:xfrm>
                  <a:off x="990600" y="260856"/>
                  <a:ext cx="228600" cy="1143000"/>
                </a:xfrm>
                <a:prstGeom prst="leftBrace">
                  <a:avLst/>
                </a:prstGeom>
                <a:noFill/>
                <a:ln w="38100" cap="flat" cmpd="sng" algn="ctr">
                  <a:solidFill>
                    <a:srgbClr val="FF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algn="ctr">
                    <a:defRPr/>
                  </a:pPr>
                  <a:endParaRPr lang="en-US" sz="1200" dirty="0">
                    <a:solidFill>
                      <a:srgbClr val="000000"/>
                    </a:solidFill>
                    <a:cs typeface="Arial" pitchFamily="34" charset="0"/>
                  </a:endParaRPr>
                </a:p>
              </p:txBody>
            </p:sp>
          </p:grpSp>
          <p:grpSp>
            <p:nvGrpSpPr>
              <p:cNvPr id="87" name="Group 86"/>
              <p:cNvGrpSpPr/>
              <p:nvPr/>
            </p:nvGrpSpPr>
            <p:grpSpPr>
              <a:xfrm>
                <a:off x="1558528" y="3717799"/>
                <a:ext cx="5584720" cy="1681077"/>
                <a:chOff x="503582" y="2230336"/>
                <a:chExt cx="7156174" cy="2154104"/>
              </a:xfrm>
            </p:grpSpPr>
            <p:pic>
              <p:nvPicPr>
                <p:cNvPr id="129" name="Picture 128"/>
                <p:cNvPicPr>
                  <a:picLocks noChangeAspect="1" noChangeArrowheads="1"/>
                </p:cNvPicPr>
                <p:nvPr/>
              </p:nvPicPr>
              <p:blipFill rotWithShape="1">
                <a:blip r:embed="rId5" cstate="print"/>
                <a:srcRect l="3587" t="12630" r="3616" b="15966"/>
                <a:stretch/>
              </p:blipFill>
              <p:spPr bwMode="auto">
                <a:xfrm>
                  <a:off x="503583" y="2230336"/>
                  <a:ext cx="7116417" cy="2154104"/>
                </a:xfrm>
                <a:prstGeom prst="rect">
                  <a:avLst/>
                </a:prstGeom>
                <a:noFill/>
                <a:ln w="9525">
                  <a:noFill/>
                  <a:miter lim="800000"/>
                  <a:headEnd/>
                  <a:tailEnd/>
                </a:ln>
              </p:spPr>
            </p:pic>
            <p:sp>
              <p:nvSpPr>
                <p:cNvPr id="130" name="TextBox 35"/>
                <p:cNvSpPr txBox="1"/>
                <p:nvPr/>
              </p:nvSpPr>
              <p:spPr>
                <a:xfrm>
                  <a:off x="503582" y="2247757"/>
                  <a:ext cx="304800" cy="295784"/>
                </a:xfrm>
                <a:prstGeom prst="rect">
                  <a:avLst/>
                </a:prstGeom>
                <a:solidFill>
                  <a:srgbClr val="FFFFFF">
                    <a:alpha val="30000"/>
                  </a:srgbClr>
                </a:solid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Arial" pitchFamily="34" charset="0"/>
                    </a:rPr>
                    <a:t>A</a:t>
                  </a:r>
                </a:p>
              </p:txBody>
            </p:sp>
            <p:sp>
              <p:nvSpPr>
                <p:cNvPr id="131" name="TextBox 36"/>
                <p:cNvSpPr txBox="1"/>
                <p:nvPr/>
              </p:nvSpPr>
              <p:spPr>
                <a:xfrm>
                  <a:off x="7239001" y="2247757"/>
                  <a:ext cx="420755" cy="295784"/>
                </a:xfrm>
                <a:prstGeom prst="rect">
                  <a:avLst/>
                </a:prstGeom>
                <a:solidFill>
                  <a:srgbClr val="FFFFFF">
                    <a:alpha val="30000"/>
                  </a:srgbClr>
                </a:solid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Arial" pitchFamily="34" charset="0"/>
                    </a:rPr>
                    <a:t>A’</a:t>
                  </a:r>
                </a:p>
              </p:txBody>
            </p:sp>
            <p:cxnSp>
              <p:nvCxnSpPr>
                <p:cNvPr id="132" name="Straight Connector 131"/>
                <p:cNvCxnSpPr/>
                <p:nvPr/>
              </p:nvCxnSpPr>
              <p:spPr>
                <a:xfrm>
                  <a:off x="5029200" y="4111485"/>
                  <a:ext cx="1828800" cy="0"/>
                </a:xfrm>
                <a:prstGeom prst="line">
                  <a:avLst/>
                </a:prstGeom>
                <a:noFill/>
                <a:ln w="50800" cap="flat" cmpd="thickThin" algn="ctr">
                  <a:solidFill>
                    <a:srgbClr val="000000"/>
                  </a:solidFill>
                  <a:prstDash val="solid"/>
                </a:ln>
                <a:effectLst/>
              </p:spPr>
            </p:cxnSp>
            <p:sp>
              <p:nvSpPr>
                <p:cNvPr id="133" name="TextBox 38"/>
                <p:cNvSpPr txBox="1"/>
                <p:nvPr/>
              </p:nvSpPr>
              <p:spPr>
                <a:xfrm>
                  <a:off x="5536094" y="3774963"/>
                  <a:ext cx="838200"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Arial" pitchFamily="34" charset="0"/>
                    </a:rPr>
                    <a:t>2 km</a:t>
                  </a:r>
                </a:p>
              </p:txBody>
            </p:sp>
            <p:sp>
              <p:nvSpPr>
                <p:cNvPr id="134" name="Freeform 133"/>
                <p:cNvSpPr/>
                <p:nvPr/>
              </p:nvSpPr>
              <p:spPr>
                <a:xfrm>
                  <a:off x="521677" y="3264877"/>
                  <a:ext cx="7115908" cy="773723"/>
                </a:xfrm>
                <a:custGeom>
                  <a:avLst/>
                  <a:gdLst>
                    <a:gd name="connsiteX0" fmla="*/ 0 w 7115908"/>
                    <a:gd name="connsiteY0" fmla="*/ 0 h 767861"/>
                    <a:gd name="connsiteX1" fmla="*/ 128954 w 7115908"/>
                    <a:gd name="connsiteY1" fmla="*/ 23446 h 767861"/>
                    <a:gd name="connsiteX2" fmla="*/ 322385 w 7115908"/>
                    <a:gd name="connsiteY2" fmla="*/ 58615 h 767861"/>
                    <a:gd name="connsiteX3" fmla="*/ 492369 w 7115908"/>
                    <a:gd name="connsiteY3" fmla="*/ 99646 h 767861"/>
                    <a:gd name="connsiteX4" fmla="*/ 627185 w 7115908"/>
                    <a:gd name="connsiteY4" fmla="*/ 93785 h 767861"/>
                    <a:gd name="connsiteX5" fmla="*/ 762000 w 7115908"/>
                    <a:gd name="connsiteY5" fmla="*/ 105508 h 767861"/>
                    <a:gd name="connsiteX6" fmla="*/ 961292 w 7115908"/>
                    <a:gd name="connsiteY6" fmla="*/ 128954 h 767861"/>
                    <a:gd name="connsiteX7" fmla="*/ 1084385 w 7115908"/>
                    <a:gd name="connsiteY7" fmla="*/ 128954 h 767861"/>
                    <a:gd name="connsiteX8" fmla="*/ 1330569 w 7115908"/>
                    <a:gd name="connsiteY8" fmla="*/ 140677 h 767861"/>
                    <a:gd name="connsiteX9" fmla="*/ 1518138 w 7115908"/>
                    <a:gd name="connsiteY9" fmla="*/ 187569 h 767861"/>
                    <a:gd name="connsiteX10" fmla="*/ 1723292 w 7115908"/>
                    <a:gd name="connsiteY10" fmla="*/ 199292 h 767861"/>
                    <a:gd name="connsiteX11" fmla="*/ 1858108 w 7115908"/>
                    <a:gd name="connsiteY11" fmla="*/ 211015 h 767861"/>
                    <a:gd name="connsiteX12" fmla="*/ 2086708 w 7115908"/>
                    <a:gd name="connsiteY12" fmla="*/ 222738 h 767861"/>
                    <a:gd name="connsiteX13" fmla="*/ 2262554 w 7115908"/>
                    <a:gd name="connsiteY13" fmla="*/ 216877 h 767861"/>
                    <a:gd name="connsiteX14" fmla="*/ 2538046 w 7115908"/>
                    <a:gd name="connsiteY14" fmla="*/ 287215 h 767861"/>
                    <a:gd name="connsiteX15" fmla="*/ 2960077 w 7115908"/>
                    <a:gd name="connsiteY15" fmla="*/ 345831 h 767861"/>
                    <a:gd name="connsiteX16" fmla="*/ 3669323 w 7115908"/>
                    <a:gd name="connsiteY16" fmla="*/ 422031 h 767861"/>
                    <a:gd name="connsiteX17" fmla="*/ 4167554 w 7115908"/>
                    <a:gd name="connsiteY17" fmla="*/ 463061 h 767861"/>
                    <a:gd name="connsiteX18" fmla="*/ 4501661 w 7115908"/>
                    <a:gd name="connsiteY18" fmla="*/ 474785 h 767861"/>
                    <a:gd name="connsiteX19" fmla="*/ 4835769 w 7115908"/>
                    <a:gd name="connsiteY19" fmla="*/ 480646 h 767861"/>
                    <a:gd name="connsiteX20" fmla="*/ 5298831 w 7115908"/>
                    <a:gd name="connsiteY20" fmla="*/ 504092 h 767861"/>
                    <a:gd name="connsiteX21" fmla="*/ 5609492 w 7115908"/>
                    <a:gd name="connsiteY21" fmla="*/ 556846 h 767861"/>
                    <a:gd name="connsiteX22" fmla="*/ 5849815 w 7115908"/>
                    <a:gd name="connsiteY22" fmla="*/ 603738 h 767861"/>
                    <a:gd name="connsiteX23" fmla="*/ 6342185 w 7115908"/>
                    <a:gd name="connsiteY23" fmla="*/ 691661 h 767861"/>
                    <a:gd name="connsiteX24" fmla="*/ 6646985 w 7115908"/>
                    <a:gd name="connsiteY24" fmla="*/ 744415 h 767861"/>
                    <a:gd name="connsiteX25" fmla="*/ 6881446 w 7115908"/>
                    <a:gd name="connsiteY25" fmla="*/ 732692 h 767861"/>
                    <a:gd name="connsiteX26" fmla="*/ 7022123 w 7115908"/>
                    <a:gd name="connsiteY26" fmla="*/ 767861 h 767861"/>
                    <a:gd name="connsiteX27" fmla="*/ 7115908 w 7115908"/>
                    <a:gd name="connsiteY27" fmla="*/ 767861 h 767861"/>
                    <a:gd name="connsiteX0" fmla="*/ 0 w 7115908"/>
                    <a:gd name="connsiteY0" fmla="*/ 0 h 767861"/>
                    <a:gd name="connsiteX1" fmla="*/ 128954 w 7115908"/>
                    <a:gd name="connsiteY1" fmla="*/ 23446 h 767861"/>
                    <a:gd name="connsiteX2" fmla="*/ 322385 w 7115908"/>
                    <a:gd name="connsiteY2" fmla="*/ 58615 h 767861"/>
                    <a:gd name="connsiteX3" fmla="*/ 492369 w 7115908"/>
                    <a:gd name="connsiteY3" fmla="*/ 99646 h 767861"/>
                    <a:gd name="connsiteX4" fmla="*/ 627185 w 7115908"/>
                    <a:gd name="connsiteY4" fmla="*/ 93785 h 767861"/>
                    <a:gd name="connsiteX5" fmla="*/ 762000 w 7115908"/>
                    <a:gd name="connsiteY5" fmla="*/ 105508 h 767861"/>
                    <a:gd name="connsiteX6" fmla="*/ 961292 w 7115908"/>
                    <a:gd name="connsiteY6" fmla="*/ 128954 h 767861"/>
                    <a:gd name="connsiteX7" fmla="*/ 1084385 w 7115908"/>
                    <a:gd name="connsiteY7" fmla="*/ 128954 h 767861"/>
                    <a:gd name="connsiteX8" fmla="*/ 1330569 w 7115908"/>
                    <a:gd name="connsiteY8" fmla="*/ 140677 h 767861"/>
                    <a:gd name="connsiteX9" fmla="*/ 1518138 w 7115908"/>
                    <a:gd name="connsiteY9" fmla="*/ 187569 h 767861"/>
                    <a:gd name="connsiteX10" fmla="*/ 1723292 w 7115908"/>
                    <a:gd name="connsiteY10" fmla="*/ 199292 h 767861"/>
                    <a:gd name="connsiteX11" fmla="*/ 1858108 w 7115908"/>
                    <a:gd name="connsiteY11" fmla="*/ 211015 h 767861"/>
                    <a:gd name="connsiteX12" fmla="*/ 2086708 w 7115908"/>
                    <a:gd name="connsiteY12" fmla="*/ 222738 h 767861"/>
                    <a:gd name="connsiteX13" fmla="*/ 2221523 w 7115908"/>
                    <a:gd name="connsiteY13" fmla="*/ 240323 h 767861"/>
                    <a:gd name="connsiteX14" fmla="*/ 2538046 w 7115908"/>
                    <a:gd name="connsiteY14" fmla="*/ 287215 h 767861"/>
                    <a:gd name="connsiteX15" fmla="*/ 2960077 w 7115908"/>
                    <a:gd name="connsiteY15" fmla="*/ 345831 h 767861"/>
                    <a:gd name="connsiteX16" fmla="*/ 3669323 w 7115908"/>
                    <a:gd name="connsiteY16" fmla="*/ 422031 h 767861"/>
                    <a:gd name="connsiteX17" fmla="*/ 4167554 w 7115908"/>
                    <a:gd name="connsiteY17" fmla="*/ 463061 h 767861"/>
                    <a:gd name="connsiteX18" fmla="*/ 4501661 w 7115908"/>
                    <a:gd name="connsiteY18" fmla="*/ 474785 h 767861"/>
                    <a:gd name="connsiteX19" fmla="*/ 4835769 w 7115908"/>
                    <a:gd name="connsiteY19" fmla="*/ 480646 h 767861"/>
                    <a:gd name="connsiteX20" fmla="*/ 5298831 w 7115908"/>
                    <a:gd name="connsiteY20" fmla="*/ 504092 h 767861"/>
                    <a:gd name="connsiteX21" fmla="*/ 5609492 w 7115908"/>
                    <a:gd name="connsiteY21" fmla="*/ 556846 h 767861"/>
                    <a:gd name="connsiteX22" fmla="*/ 5849815 w 7115908"/>
                    <a:gd name="connsiteY22" fmla="*/ 603738 h 767861"/>
                    <a:gd name="connsiteX23" fmla="*/ 6342185 w 7115908"/>
                    <a:gd name="connsiteY23" fmla="*/ 691661 h 767861"/>
                    <a:gd name="connsiteX24" fmla="*/ 6646985 w 7115908"/>
                    <a:gd name="connsiteY24" fmla="*/ 744415 h 767861"/>
                    <a:gd name="connsiteX25" fmla="*/ 6881446 w 7115908"/>
                    <a:gd name="connsiteY25" fmla="*/ 732692 h 767861"/>
                    <a:gd name="connsiteX26" fmla="*/ 7022123 w 7115908"/>
                    <a:gd name="connsiteY26" fmla="*/ 767861 h 767861"/>
                    <a:gd name="connsiteX27" fmla="*/ 7115908 w 7115908"/>
                    <a:gd name="connsiteY27" fmla="*/ 767861 h 767861"/>
                    <a:gd name="connsiteX0" fmla="*/ 0 w 7115908"/>
                    <a:gd name="connsiteY0" fmla="*/ 0 h 773723"/>
                    <a:gd name="connsiteX1" fmla="*/ 128954 w 7115908"/>
                    <a:gd name="connsiteY1" fmla="*/ 23446 h 773723"/>
                    <a:gd name="connsiteX2" fmla="*/ 322385 w 7115908"/>
                    <a:gd name="connsiteY2" fmla="*/ 58615 h 773723"/>
                    <a:gd name="connsiteX3" fmla="*/ 492369 w 7115908"/>
                    <a:gd name="connsiteY3" fmla="*/ 99646 h 773723"/>
                    <a:gd name="connsiteX4" fmla="*/ 627185 w 7115908"/>
                    <a:gd name="connsiteY4" fmla="*/ 93785 h 773723"/>
                    <a:gd name="connsiteX5" fmla="*/ 762000 w 7115908"/>
                    <a:gd name="connsiteY5" fmla="*/ 105508 h 773723"/>
                    <a:gd name="connsiteX6" fmla="*/ 961292 w 7115908"/>
                    <a:gd name="connsiteY6" fmla="*/ 128954 h 773723"/>
                    <a:gd name="connsiteX7" fmla="*/ 1084385 w 7115908"/>
                    <a:gd name="connsiteY7" fmla="*/ 128954 h 773723"/>
                    <a:gd name="connsiteX8" fmla="*/ 1330569 w 7115908"/>
                    <a:gd name="connsiteY8" fmla="*/ 140677 h 773723"/>
                    <a:gd name="connsiteX9" fmla="*/ 1518138 w 7115908"/>
                    <a:gd name="connsiteY9" fmla="*/ 187569 h 773723"/>
                    <a:gd name="connsiteX10" fmla="*/ 1723292 w 7115908"/>
                    <a:gd name="connsiteY10" fmla="*/ 199292 h 773723"/>
                    <a:gd name="connsiteX11" fmla="*/ 1858108 w 7115908"/>
                    <a:gd name="connsiteY11" fmla="*/ 211015 h 773723"/>
                    <a:gd name="connsiteX12" fmla="*/ 2086708 w 7115908"/>
                    <a:gd name="connsiteY12" fmla="*/ 222738 h 773723"/>
                    <a:gd name="connsiteX13" fmla="*/ 2221523 w 7115908"/>
                    <a:gd name="connsiteY13" fmla="*/ 240323 h 773723"/>
                    <a:gd name="connsiteX14" fmla="*/ 2538046 w 7115908"/>
                    <a:gd name="connsiteY14" fmla="*/ 287215 h 773723"/>
                    <a:gd name="connsiteX15" fmla="*/ 2960077 w 7115908"/>
                    <a:gd name="connsiteY15" fmla="*/ 345831 h 773723"/>
                    <a:gd name="connsiteX16" fmla="*/ 3669323 w 7115908"/>
                    <a:gd name="connsiteY16" fmla="*/ 422031 h 773723"/>
                    <a:gd name="connsiteX17" fmla="*/ 4167554 w 7115908"/>
                    <a:gd name="connsiteY17" fmla="*/ 463061 h 773723"/>
                    <a:gd name="connsiteX18" fmla="*/ 4501661 w 7115908"/>
                    <a:gd name="connsiteY18" fmla="*/ 474785 h 773723"/>
                    <a:gd name="connsiteX19" fmla="*/ 4835769 w 7115908"/>
                    <a:gd name="connsiteY19" fmla="*/ 480646 h 773723"/>
                    <a:gd name="connsiteX20" fmla="*/ 5298831 w 7115908"/>
                    <a:gd name="connsiteY20" fmla="*/ 504092 h 773723"/>
                    <a:gd name="connsiteX21" fmla="*/ 5609492 w 7115908"/>
                    <a:gd name="connsiteY21" fmla="*/ 556846 h 773723"/>
                    <a:gd name="connsiteX22" fmla="*/ 5849815 w 7115908"/>
                    <a:gd name="connsiteY22" fmla="*/ 603738 h 773723"/>
                    <a:gd name="connsiteX23" fmla="*/ 6342185 w 7115908"/>
                    <a:gd name="connsiteY23" fmla="*/ 691661 h 773723"/>
                    <a:gd name="connsiteX24" fmla="*/ 6646985 w 7115908"/>
                    <a:gd name="connsiteY24" fmla="*/ 744415 h 773723"/>
                    <a:gd name="connsiteX25" fmla="*/ 6869723 w 7115908"/>
                    <a:gd name="connsiteY25" fmla="*/ 773723 h 773723"/>
                    <a:gd name="connsiteX26" fmla="*/ 7022123 w 7115908"/>
                    <a:gd name="connsiteY26" fmla="*/ 767861 h 773723"/>
                    <a:gd name="connsiteX27" fmla="*/ 7115908 w 7115908"/>
                    <a:gd name="connsiteY27" fmla="*/ 767861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15908" h="773723">
                      <a:moveTo>
                        <a:pt x="0" y="0"/>
                      </a:moveTo>
                      <a:lnTo>
                        <a:pt x="128954" y="23446"/>
                      </a:lnTo>
                      <a:lnTo>
                        <a:pt x="322385" y="58615"/>
                      </a:lnTo>
                      <a:lnTo>
                        <a:pt x="492369" y="99646"/>
                      </a:lnTo>
                      <a:lnTo>
                        <a:pt x="627185" y="93785"/>
                      </a:lnTo>
                      <a:lnTo>
                        <a:pt x="762000" y="105508"/>
                      </a:lnTo>
                      <a:lnTo>
                        <a:pt x="961292" y="128954"/>
                      </a:lnTo>
                      <a:lnTo>
                        <a:pt x="1084385" y="128954"/>
                      </a:lnTo>
                      <a:lnTo>
                        <a:pt x="1330569" y="140677"/>
                      </a:lnTo>
                      <a:lnTo>
                        <a:pt x="1518138" y="187569"/>
                      </a:lnTo>
                      <a:lnTo>
                        <a:pt x="1723292" y="199292"/>
                      </a:lnTo>
                      <a:lnTo>
                        <a:pt x="1858108" y="211015"/>
                      </a:lnTo>
                      <a:lnTo>
                        <a:pt x="2086708" y="222738"/>
                      </a:lnTo>
                      <a:lnTo>
                        <a:pt x="2221523" y="240323"/>
                      </a:lnTo>
                      <a:lnTo>
                        <a:pt x="2538046" y="287215"/>
                      </a:lnTo>
                      <a:lnTo>
                        <a:pt x="2960077" y="345831"/>
                      </a:lnTo>
                      <a:lnTo>
                        <a:pt x="3669323" y="422031"/>
                      </a:lnTo>
                      <a:lnTo>
                        <a:pt x="4167554" y="463061"/>
                      </a:lnTo>
                      <a:lnTo>
                        <a:pt x="4501661" y="474785"/>
                      </a:lnTo>
                      <a:lnTo>
                        <a:pt x="4835769" y="480646"/>
                      </a:lnTo>
                      <a:lnTo>
                        <a:pt x="5298831" y="504092"/>
                      </a:lnTo>
                      <a:lnTo>
                        <a:pt x="5609492" y="556846"/>
                      </a:lnTo>
                      <a:lnTo>
                        <a:pt x="5849815" y="603738"/>
                      </a:lnTo>
                      <a:lnTo>
                        <a:pt x="6342185" y="691661"/>
                      </a:lnTo>
                      <a:lnTo>
                        <a:pt x="6646985" y="744415"/>
                      </a:lnTo>
                      <a:lnTo>
                        <a:pt x="6869723" y="773723"/>
                      </a:lnTo>
                      <a:lnTo>
                        <a:pt x="7022123" y="767861"/>
                      </a:lnTo>
                      <a:lnTo>
                        <a:pt x="7115908" y="767861"/>
                      </a:lnTo>
                    </a:path>
                  </a:pathLst>
                </a:custGeom>
                <a:noFill/>
                <a:ln w="25400" cap="flat" cmpd="sng" algn="ctr">
                  <a:solidFill>
                    <a:srgbClr val="FFFF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algn="ctr">
                    <a:defRPr/>
                  </a:pPr>
                  <a:endParaRPr lang="en-US" sz="1200" dirty="0">
                    <a:solidFill>
                      <a:srgbClr val="000000"/>
                    </a:solidFill>
                    <a:cs typeface="Arial" pitchFamily="34" charset="0"/>
                  </a:endParaRPr>
                </a:p>
              </p:txBody>
            </p:sp>
            <p:sp>
              <p:nvSpPr>
                <p:cNvPr id="135" name="Left Brace 134"/>
                <p:cNvSpPr/>
                <p:nvPr/>
              </p:nvSpPr>
              <p:spPr>
                <a:xfrm>
                  <a:off x="990600" y="2470656"/>
                  <a:ext cx="228600" cy="1143000"/>
                </a:xfrm>
                <a:prstGeom prst="leftBrace">
                  <a:avLst/>
                </a:prstGeom>
                <a:noFill/>
                <a:ln w="38100" cap="flat" cmpd="sng" algn="ctr">
                  <a:solidFill>
                    <a:srgbClr val="FF0000"/>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mn-lt"/>
                      <a:ea typeface="+mn-ea"/>
                      <a:cs typeface="+mn-cs"/>
                    </a:defRPr>
                  </a:lvl2pPr>
                  <a:lvl3pPr marL="914400" algn="l" rtl="0" eaLnBrk="0" fontAlgn="base" hangingPunct="0">
                    <a:spcBef>
                      <a:spcPct val="0"/>
                    </a:spcBef>
                    <a:spcAft>
                      <a:spcPct val="0"/>
                    </a:spcAft>
                    <a:defRPr sz="2400" kern="1200">
                      <a:solidFill>
                        <a:schemeClr val="tx1"/>
                      </a:solidFill>
                      <a:latin typeface="+mn-lt"/>
                      <a:ea typeface="+mn-ea"/>
                      <a:cs typeface="+mn-cs"/>
                    </a:defRPr>
                  </a:lvl3pPr>
                  <a:lvl4pPr marL="1371600" algn="l" rtl="0" eaLnBrk="0" fontAlgn="base" hangingPunct="0">
                    <a:spcBef>
                      <a:spcPct val="0"/>
                    </a:spcBef>
                    <a:spcAft>
                      <a:spcPct val="0"/>
                    </a:spcAft>
                    <a:defRPr sz="2400" kern="1200">
                      <a:solidFill>
                        <a:schemeClr val="tx1"/>
                      </a:solidFill>
                      <a:latin typeface="+mn-lt"/>
                      <a:ea typeface="+mn-ea"/>
                      <a:cs typeface="+mn-cs"/>
                    </a:defRPr>
                  </a:lvl4pPr>
                  <a:lvl5pPr marL="1828800" algn="l" rtl="0" eaLnBrk="0" fontAlgn="base" hangingPunct="0">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algn="ctr">
                    <a:defRPr/>
                  </a:pPr>
                  <a:endParaRPr lang="en-US" sz="1200" dirty="0">
                    <a:solidFill>
                      <a:srgbClr val="000000"/>
                    </a:solidFill>
                    <a:cs typeface="Arial" pitchFamily="34" charset="0"/>
                  </a:endParaRPr>
                </a:p>
              </p:txBody>
            </p:sp>
          </p:grpSp>
        </p:grpSp>
        <p:grpSp>
          <p:nvGrpSpPr>
            <p:cNvPr id="2" name="Group 1"/>
            <p:cNvGrpSpPr/>
            <p:nvPr/>
          </p:nvGrpSpPr>
          <p:grpSpPr>
            <a:xfrm>
              <a:off x="1031529" y="3633069"/>
              <a:ext cx="490883" cy="1548531"/>
              <a:chOff x="1183929" y="1607551"/>
              <a:chExt cx="490883" cy="1548531"/>
            </a:xfrm>
          </p:grpSpPr>
          <p:sp>
            <p:nvSpPr>
              <p:cNvPr id="80" name="TextBox 48"/>
              <p:cNvSpPr txBox="1"/>
              <p:nvPr/>
            </p:nvSpPr>
            <p:spPr>
              <a:xfrm rot="16200000">
                <a:off x="883889" y="2210896"/>
                <a:ext cx="838954" cy="184666"/>
              </a:xfrm>
              <a:prstGeom prst="rect">
                <a:avLst/>
              </a:prstGeom>
              <a:noFill/>
            </p:spPr>
            <p:txBody>
              <a:bodyPr wrap="square" t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effectLst>
                      <a:outerShdw blurRad="38100" dist="38100" dir="2700000" algn="tl">
                        <a:srgbClr val="000000">
                          <a:alpha val="43137"/>
                        </a:srgbClr>
                      </a:outerShdw>
                    </a:effectLst>
                    <a:latin typeface="+mn-lt"/>
                    <a:cs typeface="Arial" pitchFamily="34" charset="0"/>
                  </a:rPr>
                  <a:t>Time (s)</a:t>
                </a:r>
              </a:p>
            </p:txBody>
          </p:sp>
          <p:sp>
            <p:nvSpPr>
              <p:cNvPr id="81" name="TextBox 53"/>
              <p:cNvSpPr txBox="1"/>
              <p:nvPr/>
            </p:nvSpPr>
            <p:spPr>
              <a:xfrm>
                <a:off x="1183929" y="1607551"/>
                <a:ext cx="490883" cy="184666"/>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1.1</a:t>
                </a:r>
              </a:p>
            </p:txBody>
          </p:sp>
          <p:sp>
            <p:nvSpPr>
              <p:cNvPr id="82" name="TextBox 54"/>
              <p:cNvSpPr txBox="1"/>
              <p:nvPr/>
            </p:nvSpPr>
            <p:spPr>
              <a:xfrm>
                <a:off x="1183929" y="1945798"/>
                <a:ext cx="490883" cy="184666"/>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1.2</a:t>
                </a:r>
              </a:p>
            </p:txBody>
          </p:sp>
          <p:sp>
            <p:nvSpPr>
              <p:cNvPr id="89" name="TextBox 55"/>
              <p:cNvSpPr txBox="1"/>
              <p:nvPr/>
            </p:nvSpPr>
            <p:spPr>
              <a:xfrm>
                <a:off x="1183929" y="2287671"/>
                <a:ext cx="490883" cy="184666"/>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1.3</a:t>
                </a:r>
              </a:p>
            </p:txBody>
          </p:sp>
          <p:sp>
            <p:nvSpPr>
              <p:cNvPr id="91" name="TextBox 56"/>
              <p:cNvSpPr txBox="1"/>
              <p:nvPr/>
            </p:nvSpPr>
            <p:spPr>
              <a:xfrm>
                <a:off x="1183929" y="2617600"/>
                <a:ext cx="490883" cy="184666"/>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1.4</a:t>
                </a:r>
              </a:p>
            </p:txBody>
          </p:sp>
          <p:sp>
            <p:nvSpPr>
              <p:cNvPr id="92" name="TextBox 57"/>
              <p:cNvSpPr txBox="1"/>
              <p:nvPr/>
            </p:nvSpPr>
            <p:spPr>
              <a:xfrm>
                <a:off x="1183929" y="2971416"/>
                <a:ext cx="490883" cy="184666"/>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1200" dirty="0">
                    <a:solidFill>
                      <a:srgbClr val="FFFFFF"/>
                    </a:solidFill>
                    <a:latin typeface="+mn-lt"/>
                    <a:cs typeface="Arial" pitchFamily="34" charset="0"/>
                  </a:rPr>
                  <a:t>1.5</a:t>
                </a:r>
              </a:p>
            </p:txBody>
          </p:sp>
        </p:grpSp>
      </p:grpSp>
      <p:grpSp>
        <p:nvGrpSpPr>
          <p:cNvPr id="84" name="Group 83"/>
          <p:cNvGrpSpPr>
            <a:grpSpLocks noChangeAspect="1"/>
          </p:cNvGrpSpPr>
          <p:nvPr/>
        </p:nvGrpSpPr>
        <p:grpSpPr>
          <a:xfrm>
            <a:off x="11363072" y="1106790"/>
            <a:ext cx="823624" cy="2271468"/>
            <a:chOff x="1014440" y="185437"/>
            <a:chExt cx="1099354" cy="4042539"/>
          </a:xfrm>
        </p:grpSpPr>
        <p:pic>
          <p:nvPicPr>
            <p:cNvPr id="150" name="Picture 149"/>
            <p:cNvPicPr>
              <a:picLocks noChangeArrowheads="1"/>
            </p:cNvPicPr>
            <p:nvPr/>
          </p:nvPicPr>
          <p:blipFill>
            <a:blip r:embed="rId6" cstate="print"/>
            <a:srcRect/>
            <a:stretch>
              <a:fillRect/>
            </a:stretch>
          </p:blipFill>
          <p:spPr bwMode="auto">
            <a:xfrm>
              <a:off x="1295400" y="757080"/>
              <a:ext cx="305130" cy="3254721"/>
            </a:xfrm>
            <a:prstGeom prst="rect">
              <a:avLst/>
            </a:prstGeom>
            <a:noFill/>
            <a:ln w="9525">
              <a:noFill/>
              <a:miter lim="800000"/>
              <a:headEnd/>
              <a:tailEnd/>
            </a:ln>
          </p:spPr>
        </p:pic>
        <p:sp>
          <p:nvSpPr>
            <p:cNvPr id="151" name="TextBox 13"/>
            <p:cNvSpPr txBox="1"/>
            <p:nvPr/>
          </p:nvSpPr>
          <p:spPr>
            <a:xfrm>
              <a:off x="1014440" y="185437"/>
              <a:ext cx="952501" cy="49297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Energy</a:t>
              </a:r>
            </a:p>
          </p:txBody>
        </p:sp>
        <p:sp>
          <p:nvSpPr>
            <p:cNvPr id="152" name="TextBox 14"/>
            <p:cNvSpPr txBox="1"/>
            <p:nvPr/>
          </p:nvSpPr>
          <p:spPr>
            <a:xfrm>
              <a:off x="1546398" y="520904"/>
              <a:ext cx="567396" cy="492976"/>
            </a:xfrm>
            <a:prstGeom prst="rect">
              <a:avLst/>
            </a:prstGeom>
            <a:noFill/>
          </p:spPr>
          <p:txBody>
            <a:bodyPr wrap="square" lIns="91440" r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High</a:t>
              </a:r>
            </a:p>
          </p:txBody>
        </p:sp>
        <p:sp>
          <p:nvSpPr>
            <p:cNvPr id="153" name="TextBox 15"/>
            <p:cNvSpPr txBox="1"/>
            <p:nvPr/>
          </p:nvSpPr>
          <p:spPr>
            <a:xfrm>
              <a:off x="1578766" y="3735000"/>
              <a:ext cx="505943" cy="492976"/>
            </a:xfrm>
            <a:prstGeom prst="rect">
              <a:avLst/>
            </a:prstGeom>
            <a:noFill/>
          </p:spPr>
          <p:txBody>
            <a:bodyPr wrap="square" r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Low</a:t>
              </a:r>
            </a:p>
          </p:txBody>
        </p:sp>
      </p:grpSp>
      <p:grpSp>
        <p:nvGrpSpPr>
          <p:cNvPr id="85" name="Group 84"/>
          <p:cNvGrpSpPr/>
          <p:nvPr/>
        </p:nvGrpSpPr>
        <p:grpSpPr>
          <a:xfrm>
            <a:off x="9448252" y="3806636"/>
            <a:ext cx="1914821" cy="1706256"/>
            <a:chOff x="5155224" y="4396152"/>
            <a:chExt cx="2453622" cy="2186369"/>
          </a:xfrm>
        </p:grpSpPr>
        <p:pic>
          <p:nvPicPr>
            <p:cNvPr id="143" name="Picture 142"/>
            <p:cNvPicPr>
              <a:picLocks noChangeAspect="1" noChangeArrowheads="1"/>
            </p:cNvPicPr>
            <p:nvPr/>
          </p:nvPicPr>
          <p:blipFill>
            <a:blip r:embed="rId7" cstate="print"/>
            <a:srcRect l="22069" r="18515"/>
            <a:stretch>
              <a:fillRect/>
            </a:stretch>
          </p:blipFill>
          <p:spPr bwMode="auto">
            <a:xfrm>
              <a:off x="5155224" y="4396152"/>
              <a:ext cx="2453622" cy="2186369"/>
            </a:xfrm>
            <a:prstGeom prst="rect">
              <a:avLst/>
            </a:prstGeom>
            <a:noFill/>
            <a:ln w="9525">
              <a:noFill/>
              <a:miter lim="800000"/>
              <a:headEnd/>
              <a:tailEnd/>
            </a:ln>
          </p:spPr>
        </p:pic>
        <p:cxnSp>
          <p:nvCxnSpPr>
            <p:cNvPr id="144" name="Straight Connector 143"/>
            <p:cNvCxnSpPr/>
            <p:nvPr/>
          </p:nvCxnSpPr>
          <p:spPr>
            <a:xfrm flipV="1">
              <a:off x="6714553" y="5160148"/>
              <a:ext cx="485943" cy="323962"/>
            </a:xfrm>
            <a:prstGeom prst="line">
              <a:avLst/>
            </a:prstGeom>
            <a:noFill/>
            <a:ln w="19050" cap="flat" cmpd="sng" algn="ctr">
              <a:solidFill>
                <a:srgbClr val="000000"/>
              </a:solidFill>
              <a:prstDash val="solid"/>
            </a:ln>
            <a:effectLst/>
          </p:spPr>
        </p:cxnSp>
        <p:sp>
          <p:nvSpPr>
            <p:cNvPr id="145" name="TextBox 19"/>
            <p:cNvSpPr txBox="1"/>
            <p:nvPr/>
          </p:nvSpPr>
          <p:spPr>
            <a:xfrm rot="19510767">
              <a:off x="6536000" y="5392569"/>
              <a:ext cx="304800"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Times New Roman" pitchFamily="18" charset="0"/>
                </a:rPr>
                <a:t>A</a:t>
              </a:r>
            </a:p>
          </p:txBody>
        </p:sp>
        <p:sp>
          <p:nvSpPr>
            <p:cNvPr id="146" name="TextBox 20"/>
            <p:cNvSpPr txBox="1"/>
            <p:nvPr/>
          </p:nvSpPr>
          <p:spPr>
            <a:xfrm rot="19495938">
              <a:off x="7095431" y="4956032"/>
              <a:ext cx="496520"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Times New Roman" pitchFamily="18" charset="0"/>
                </a:rPr>
                <a:t>A’</a:t>
              </a:r>
            </a:p>
          </p:txBody>
        </p:sp>
        <p:grpSp>
          <p:nvGrpSpPr>
            <p:cNvPr id="147" name="Group 146"/>
            <p:cNvGrpSpPr/>
            <p:nvPr/>
          </p:nvGrpSpPr>
          <p:grpSpPr>
            <a:xfrm>
              <a:off x="6375377" y="6272250"/>
              <a:ext cx="631548" cy="295784"/>
              <a:chOff x="6375377" y="6272250"/>
              <a:chExt cx="631548" cy="295784"/>
            </a:xfrm>
          </p:grpSpPr>
          <p:cxnSp>
            <p:nvCxnSpPr>
              <p:cNvPr id="148" name="Straight Connector 147"/>
              <p:cNvCxnSpPr/>
              <p:nvPr/>
            </p:nvCxnSpPr>
            <p:spPr>
              <a:xfrm>
                <a:off x="6477000" y="6477000"/>
                <a:ext cx="350202" cy="0"/>
              </a:xfrm>
              <a:prstGeom prst="line">
                <a:avLst/>
              </a:prstGeom>
              <a:noFill/>
              <a:ln w="25400" cap="flat" cmpd="sng" algn="ctr">
                <a:solidFill>
                  <a:srgbClr val="000000"/>
                </a:solidFill>
                <a:prstDash val="solid"/>
              </a:ln>
              <a:effectLst/>
            </p:spPr>
          </p:cxnSp>
          <p:sp>
            <p:nvSpPr>
              <p:cNvPr id="149" name="TextBox 23"/>
              <p:cNvSpPr txBox="1"/>
              <p:nvPr/>
            </p:nvSpPr>
            <p:spPr>
              <a:xfrm>
                <a:off x="6375377" y="6272250"/>
                <a:ext cx="631548"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Times New Roman" pitchFamily="18" charset="0"/>
                  </a:rPr>
                  <a:t>5 km</a:t>
                </a:r>
              </a:p>
            </p:txBody>
          </p:sp>
        </p:grpSp>
      </p:grpSp>
      <p:grpSp>
        <p:nvGrpSpPr>
          <p:cNvPr id="86" name="Group 85"/>
          <p:cNvGrpSpPr/>
          <p:nvPr/>
        </p:nvGrpSpPr>
        <p:grpSpPr>
          <a:xfrm>
            <a:off x="9452662" y="1427980"/>
            <a:ext cx="1914853" cy="1706256"/>
            <a:chOff x="507024" y="4396152"/>
            <a:chExt cx="2453663" cy="2186369"/>
          </a:xfrm>
        </p:grpSpPr>
        <p:pic>
          <p:nvPicPr>
            <p:cNvPr id="136" name="Picture 135"/>
            <p:cNvPicPr>
              <a:picLocks noChangeAspect="1" noChangeArrowheads="1"/>
            </p:cNvPicPr>
            <p:nvPr/>
          </p:nvPicPr>
          <p:blipFill>
            <a:blip r:embed="rId8" cstate="print"/>
            <a:srcRect l="21220" r="19363"/>
            <a:stretch>
              <a:fillRect/>
            </a:stretch>
          </p:blipFill>
          <p:spPr bwMode="auto">
            <a:xfrm>
              <a:off x="507024" y="4396152"/>
              <a:ext cx="2453663" cy="2186369"/>
            </a:xfrm>
            <a:prstGeom prst="rect">
              <a:avLst/>
            </a:prstGeom>
            <a:noFill/>
            <a:ln w="9525">
              <a:noFill/>
              <a:miter lim="800000"/>
              <a:headEnd/>
              <a:tailEnd/>
            </a:ln>
          </p:spPr>
        </p:pic>
        <p:cxnSp>
          <p:nvCxnSpPr>
            <p:cNvPr id="137" name="Straight Connector 136"/>
            <p:cNvCxnSpPr/>
            <p:nvPr/>
          </p:nvCxnSpPr>
          <p:spPr>
            <a:xfrm flipV="1">
              <a:off x="2073501" y="5180754"/>
              <a:ext cx="485943" cy="323962"/>
            </a:xfrm>
            <a:prstGeom prst="line">
              <a:avLst/>
            </a:prstGeom>
            <a:noFill/>
            <a:ln w="19050" cap="flat" cmpd="sng" algn="ctr">
              <a:solidFill>
                <a:srgbClr val="000000"/>
              </a:solidFill>
              <a:prstDash val="solid"/>
            </a:ln>
            <a:effectLst/>
          </p:spPr>
        </p:cxnSp>
        <p:sp>
          <p:nvSpPr>
            <p:cNvPr id="138" name="TextBox 27"/>
            <p:cNvSpPr txBox="1"/>
            <p:nvPr/>
          </p:nvSpPr>
          <p:spPr>
            <a:xfrm rot="19705690">
              <a:off x="1898866" y="5396428"/>
              <a:ext cx="304800"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Times New Roman" pitchFamily="18" charset="0"/>
                </a:rPr>
                <a:t>A</a:t>
              </a:r>
            </a:p>
          </p:txBody>
        </p:sp>
        <p:sp>
          <p:nvSpPr>
            <p:cNvPr id="139" name="TextBox 28"/>
            <p:cNvSpPr txBox="1"/>
            <p:nvPr/>
          </p:nvSpPr>
          <p:spPr>
            <a:xfrm rot="19653679">
              <a:off x="2461777" y="4970089"/>
              <a:ext cx="480310"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Times New Roman" pitchFamily="18" charset="0"/>
                </a:rPr>
                <a:t>A’</a:t>
              </a:r>
            </a:p>
          </p:txBody>
        </p:sp>
        <p:grpSp>
          <p:nvGrpSpPr>
            <p:cNvPr id="140" name="Group 139"/>
            <p:cNvGrpSpPr/>
            <p:nvPr/>
          </p:nvGrpSpPr>
          <p:grpSpPr>
            <a:xfrm>
              <a:off x="1865979" y="6195046"/>
              <a:ext cx="648088" cy="295784"/>
              <a:chOff x="6381237" y="6266392"/>
              <a:chExt cx="648088" cy="295784"/>
            </a:xfrm>
          </p:grpSpPr>
          <p:cxnSp>
            <p:nvCxnSpPr>
              <p:cNvPr id="141" name="Straight Connector 140"/>
              <p:cNvCxnSpPr/>
              <p:nvPr/>
            </p:nvCxnSpPr>
            <p:spPr>
              <a:xfrm>
                <a:off x="6477000" y="6477000"/>
                <a:ext cx="350202" cy="0"/>
              </a:xfrm>
              <a:prstGeom prst="line">
                <a:avLst/>
              </a:prstGeom>
              <a:noFill/>
              <a:ln w="25400" cap="flat" cmpd="sng" algn="ctr">
                <a:solidFill>
                  <a:srgbClr val="000000"/>
                </a:solidFill>
                <a:prstDash val="solid"/>
              </a:ln>
              <a:effectLst/>
            </p:spPr>
          </p:cxnSp>
          <p:sp>
            <p:nvSpPr>
              <p:cNvPr id="142" name="TextBox 31"/>
              <p:cNvSpPr txBox="1"/>
              <p:nvPr/>
            </p:nvSpPr>
            <p:spPr>
              <a:xfrm>
                <a:off x="6381237" y="6266392"/>
                <a:ext cx="648088" cy="295784"/>
              </a:xfrm>
              <a:prstGeom prst="rect">
                <a:avLst/>
              </a:prstGeom>
              <a:noFill/>
            </p:spPr>
            <p:txBody>
              <a:bodyPr wrap="square" t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000000"/>
                    </a:solidFill>
                    <a:latin typeface="+mn-lt"/>
                    <a:cs typeface="Times New Roman" pitchFamily="18" charset="0"/>
                  </a:rPr>
                  <a:t>5 km</a:t>
                </a:r>
              </a:p>
            </p:txBody>
          </p:sp>
        </p:grpSp>
      </p:grpSp>
      <p:grpSp>
        <p:nvGrpSpPr>
          <p:cNvPr id="93" name="Group 92"/>
          <p:cNvGrpSpPr/>
          <p:nvPr/>
        </p:nvGrpSpPr>
        <p:grpSpPr>
          <a:xfrm>
            <a:off x="7508919" y="1427981"/>
            <a:ext cx="1734133" cy="2018295"/>
            <a:chOff x="7514126" y="512580"/>
            <a:chExt cx="1333898" cy="1304307"/>
          </a:xfrm>
        </p:grpSpPr>
        <p:pic>
          <p:nvPicPr>
            <p:cNvPr id="110" name="Picture 109"/>
            <p:cNvPicPr>
              <a:picLocks noChangeAspect="1" noChangeArrowheads="1"/>
            </p:cNvPicPr>
            <p:nvPr/>
          </p:nvPicPr>
          <p:blipFill>
            <a:blip r:embed="rId9" cstate="print"/>
            <a:srcRect r="35965" b="10946"/>
            <a:stretch>
              <a:fillRect/>
            </a:stretch>
          </p:blipFill>
          <p:spPr bwMode="auto">
            <a:xfrm>
              <a:off x="7514126" y="512580"/>
              <a:ext cx="1304706" cy="1017875"/>
            </a:xfrm>
            <a:prstGeom prst="rect">
              <a:avLst/>
            </a:prstGeom>
            <a:noFill/>
            <a:ln w="9525">
              <a:noFill/>
              <a:miter lim="800000"/>
              <a:headEnd/>
              <a:tailEnd/>
            </a:ln>
          </p:spPr>
        </p:pic>
        <p:sp>
          <p:nvSpPr>
            <p:cNvPr id="111" name="TextBox 75"/>
            <p:cNvSpPr txBox="1"/>
            <p:nvPr/>
          </p:nvSpPr>
          <p:spPr>
            <a:xfrm>
              <a:off x="7745283" y="1637879"/>
              <a:ext cx="867474" cy="17900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defRPr/>
              </a:pPr>
              <a:r>
                <a:rPr lang="en-US" sz="1200" dirty="0">
                  <a:solidFill>
                    <a:srgbClr val="FFFFFF"/>
                  </a:solidFill>
                  <a:latin typeface="+mn-lt"/>
                  <a:cs typeface="Arial" pitchFamily="34" charset="0"/>
                </a:rPr>
                <a:t>f (Hz)</a:t>
              </a:r>
            </a:p>
          </p:txBody>
        </p:sp>
        <p:sp>
          <p:nvSpPr>
            <p:cNvPr id="112" name="TextBox 76"/>
            <p:cNvSpPr txBox="1"/>
            <p:nvPr/>
          </p:nvSpPr>
          <p:spPr>
            <a:xfrm>
              <a:off x="7866250"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25</a:t>
              </a:r>
            </a:p>
          </p:txBody>
        </p:sp>
        <p:sp>
          <p:nvSpPr>
            <p:cNvPr id="113" name="TextBox 77"/>
            <p:cNvSpPr txBox="1"/>
            <p:nvPr/>
          </p:nvSpPr>
          <p:spPr>
            <a:xfrm>
              <a:off x="8237625"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50</a:t>
              </a:r>
            </a:p>
          </p:txBody>
        </p:sp>
        <p:sp>
          <p:nvSpPr>
            <p:cNvPr id="114" name="TextBox 78"/>
            <p:cNvSpPr txBox="1"/>
            <p:nvPr/>
          </p:nvSpPr>
          <p:spPr>
            <a:xfrm>
              <a:off x="8619425"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75</a:t>
              </a:r>
            </a:p>
          </p:txBody>
        </p:sp>
        <p:sp>
          <p:nvSpPr>
            <p:cNvPr id="115" name="TextBox 79"/>
            <p:cNvSpPr txBox="1"/>
            <p:nvPr/>
          </p:nvSpPr>
          <p:spPr>
            <a:xfrm>
              <a:off x="7533375"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0</a:t>
              </a:r>
            </a:p>
          </p:txBody>
        </p:sp>
      </p:grpSp>
      <p:sp>
        <p:nvSpPr>
          <p:cNvPr id="94" name="Text Box 2"/>
          <p:cNvSpPr txBox="1">
            <a:spLocks noChangeArrowheads="1"/>
          </p:cNvSpPr>
          <p:nvPr/>
        </p:nvSpPr>
        <p:spPr bwMode="auto">
          <a:xfrm>
            <a:off x="9955808" y="6457890"/>
            <a:ext cx="2216376"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US" sz="2000" dirty="0">
                <a:solidFill>
                  <a:srgbClr val="808080"/>
                </a:solidFill>
                <a:latin typeface="+mn-lt"/>
              </a:rPr>
              <a:t>(Sarkar et al., 2011)</a:t>
            </a:r>
          </a:p>
        </p:txBody>
      </p:sp>
      <p:grpSp>
        <p:nvGrpSpPr>
          <p:cNvPr id="101" name="Group 100"/>
          <p:cNvGrpSpPr/>
          <p:nvPr/>
        </p:nvGrpSpPr>
        <p:grpSpPr>
          <a:xfrm>
            <a:off x="7435857" y="3805705"/>
            <a:ext cx="1829918" cy="2077992"/>
            <a:chOff x="8454119" y="3126673"/>
            <a:chExt cx="1098481" cy="1047996"/>
          </a:xfrm>
        </p:grpSpPr>
        <p:pic>
          <p:nvPicPr>
            <p:cNvPr id="103" name="Picture 102"/>
            <p:cNvPicPr>
              <a:picLocks noChangeAspect="1" noChangeArrowheads="1"/>
            </p:cNvPicPr>
            <p:nvPr/>
          </p:nvPicPr>
          <p:blipFill>
            <a:blip r:embed="rId10" cstate="print"/>
            <a:srcRect r="32326" b="6667"/>
            <a:stretch>
              <a:fillRect/>
            </a:stretch>
          </p:blipFill>
          <p:spPr bwMode="auto">
            <a:xfrm>
              <a:off x="8454119" y="3126673"/>
              <a:ext cx="1049416" cy="832538"/>
            </a:xfrm>
            <a:prstGeom prst="rect">
              <a:avLst/>
            </a:prstGeom>
            <a:noFill/>
            <a:ln w="9525">
              <a:noFill/>
              <a:miter lim="800000"/>
              <a:headEnd/>
              <a:tailEnd/>
            </a:ln>
          </p:spPr>
        </p:pic>
        <p:grpSp>
          <p:nvGrpSpPr>
            <p:cNvPr id="104" name="Group 103"/>
            <p:cNvGrpSpPr/>
            <p:nvPr/>
          </p:nvGrpSpPr>
          <p:grpSpPr>
            <a:xfrm>
              <a:off x="8526640" y="3953203"/>
              <a:ext cx="1025960" cy="221466"/>
              <a:chOff x="7533375" y="1532825"/>
              <a:chExt cx="1314649" cy="283783"/>
            </a:xfrm>
          </p:grpSpPr>
          <p:sp>
            <p:nvSpPr>
              <p:cNvPr id="105" name="TextBox 91"/>
              <p:cNvSpPr txBox="1"/>
              <p:nvPr/>
            </p:nvSpPr>
            <p:spPr>
              <a:xfrm>
                <a:off x="7742259" y="1637600"/>
                <a:ext cx="867474" cy="17900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defRPr/>
                </a:pPr>
                <a:r>
                  <a:rPr lang="en-US" sz="1200" dirty="0">
                    <a:solidFill>
                      <a:srgbClr val="FFFFFF"/>
                    </a:solidFill>
                    <a:latin typeface="+mn-lt"/>
                    <a:cs typeface="Arial" pitchFamily="34" charset="0"/>
                  </a:rPr>
                  <a:t>f (Hz)</a:t>
                </a:r>
              </a:p>
            </p:txBody>
          </p:sp>
          <p:sp>
            <p:nvSpPr>
              <p:cNvPr id="106" name="TextBox 92"/>
              <p:cNvSpPr txBox="1"/>
              <p:nvPr/>
            </p:nvSpPr>
            <p:spPr>
              <a:xfrm>
                <a:off x="7866250"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25</a:t>
                </a:r>
              </a:p>
            </p:txBody>
          </p:sp>
          <p:sp>
            <p:nvSpPr>
              <p:cNvPr id="107" name="TextBox 93"/>
              <p:cNvSpPr txBox="1"/>
              <p:nvPr/>
            </p:nvSpPr>
            <p:spPr>
              <a:xfrm>
                <a:off x="8237625"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50</a:t>
                </a:r>
              </a:p>
            </p:txBody>
          </p:sp>
          <p:sp>
            <p:nvSpPr>
              <p:cNvPr id="108" name="TextBox 94"/>
              <p:cNvSpPr txBox="1"/>
              <p:nvPr/>
            </p:nvSpPr>
            <p:spPr>
              <a:xfrm>
                <a:off x="8619425"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75</a:t>
                </a:r>
              </a:p>
            </p:txBody>
          </p:sp>
          <p:sp>
            <p:nvSpPr>
              <p:cNvPr id="109" name="TextBox 95"/>
              <p:cNvSpPr txBox="1"/>
              <p:nvPr/>
            </p:nvSpPr>
            <p:spPr>
              <a:xfrm>
                <a:off x="7533375" y="1532825"/>
                <a:ext cx="228599" cy="119339"/>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200" dirty="0">
                    <a:solidFill>
                      <a:srgbClr val="FFFFFF"/>
                    </a:solidFill>
                    <a:latin typeface="+mn-lt"/>
                    <a:cs typeface="Arial" pitchFamily="34" charset="0"/>
                  </a:rPr>
                  <a:t>0</a:t>
                </a:r>
              </a:p>
            </p:txBody>
          </p:sp>
        </p:grpSp>
      </p:grpSp>
      <p:sp>
        <p:nvSpPr>
          <p:cNvPr id="161" name="Right Arrow 160"/>
          <p:cNvSpPr/>
          <p:nvPr/>
        </p:nvSpPr>
        <p:spPr>
          <a:xfrm>
            <a:off x="4145131" y="3625698"/>
            <a:ext cx="741050" cy="442225"/>
          </a:xfrm>
          <a:prstGeom prst="rightArrow">
            <a:avLst/>
          </a:prstGeom>
          <a:solidFill>
            <a:srgbClr val="FFFF00"/>
          </a:solidFill>
          <a:ln w="25400" cap="flat" cmpd="sng" algn="ctr">
            <a:solidFill>
              <a:schemeClr val="bg1"/>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r>
              <a:rPr lang="en-US" sz="1200" dirty="0">
                <a:solidFill>
                  <a:srgbClr val="000032"/>
                </a:solidFill>
                <a:cs typeface="Times New Roman" pitchFamily="18" charset="0"/>
              </a:rPr>
              <a:t>Sill</a:t>
            </a:r>
          </a:p>
        </p:txBody>
      </p:sp>
      <p:sp>
        <p:nvSpPr>
          <p:cNvPr id="78" name="Title 1"/>
          <p:cNvSpPr>
            <a:spLocks noGrp="1"/>
          </p:cNvSpPr>
          <p:nvPr>
            <p:ph type="title"/>
          </p:nvPr>
        </p:nvSpPr>
        <p:spPr>
          <a:xfrm>
            <a:off x="11424" y="-14744"/>
            <a:ext cx="10969943" cy="530165"/>
          </a:xfrm>
        </p:spPr>
        <p:txBody>
          <a:bodyPr>
            <a:noAutofit/>
          </a:bodyPr>
          <a:lstStyle/>
          <a:p>
            <a:pPr algn="l"/>
            <a:r>
              <a:rPr lang="en-US" dirty="0"/>
              <a:t>Velocity analysis on previously migrated data gathers</a:t>
            </a:r>
          </a:p>
        </p:txBody>
      </p:sp>
      <p:sp>
        <p:nvSpPr>
          <p:cNvPr id="102" name="Right Arrow 89"/>
          <p:cNvSpPr/>
          <p:nvPr/>
        </p:nvSpPr>
        <p:spPr>
          <a:xfrm>
            <a:off x="4068800" y="1351174"/>
            <a:ext cx="741050" cy="442225"/>
          </a:xfrm>
          <a:prstGeom prst="rightArrow">
            <a:avLst/>
          </a:prstGeom>
          <a:solidFill>
            <a:srgbClr val="FFFF00"/>
          </a:solidFill>
          <a:ln w="25400" cap="flat" cmpd="sng" algn="ctr">
            <a:solidFill>
              <a:schemeClr val="bg1"/>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r>
              <a:rPr lang="en-US" sz="1200" dirty="0">
                <a:solidFill>
                  <a:srgbClr val="000032"/>
                </a:solidFill>
                <a:cs typeface="Times New Roman" pitchFamily="18" charset="0"/>
              </a:rPr>
              <a:t>Sill</a:t>
            </a:r>
          </a:p>
        </p:txBody>
      </p:sp>
      <p:sp>
        <p:nvSpPr>
          <p:cNvPr id="4" name="Slide Number Placeholder 3">
            <a:extLst>
              <a:ext uri="{FF2B5EF4-FFF2-40B4-BE49-F238E27FC236}">
                <a16:creationId xmlns:a16="http://schemas.microsoft.com/office/drawing/2014/main" id="{CAFE764F-C3CF-D06C-1641-A0902B62EEBC}"/>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7</a:t>
            </a:fld>
            <a:endParaRPr lang="en-US" dirty="0">
              <a:solidFill>
                <a:schemeClr val="tx1"/>
              </a:solidFill>
            </a:endParaRPr>
          </a:p>
        </p:txBody>
      </p:sp>
    </p:spTree>
    <p:extLst>
      <p:ext uri="{BB962C8B-B14F-4D97-AF65-F5344CB8AC3E}">
        <p14:creationId xmlns:p14="http://schemas.microsoft.com/office/powerpoint/2010/main" val="1621795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676401" y="1828801"/>
            <a:ext cx="8610601" cy="3776695"/>
            <a:chOff x="152400" y="1131500"/>
            <a:chExt cx="8610601" cy="3776695"/>
          </a:xfrm>
        </p:grpSpPr>
        <p:pic>
          <p:nvPicPr>
            <p:cNvPr id="2052" name="Picture 4"/>
            <p:cNvPicPr>
              <a:picLocks noChangeAspect="1" noChangeArrowheads="1"/>
            </p:cNvPicPr>
            <p:nvPr/>
          </p:nvPicPr>
          <p:blipFill>
            <a:blip r:embed="rId3" cstate="print"/>
            <a:srcRect/>
            <a:stretch>
              <a:fillRect/>
            </a:stretch>
          </p:blipFill>
          <p:spPr bwMode="auto">
            <a:xfrm>
              <a:off x="304800" y="1134070"/>
              <a:ext cx="4191000" cy="358140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4571999" y="1134070"/>
              <a:ext cx="4191001" cy="3581400"/>
            </a:xfrm>
            <a:prstGeom prst="rect">
              <a:avLst/>
            </a:prstGeom>
            <a:noFill/>
            <a:ln w="9525">
              <a:noFill/>
              <a:miter lim="800000"/>
              <a:headEnd/>
              <a:tailEnd/>
            </a:ln>
          </p:spPr>
        </p:pic>
        <p:sp>
          <p:nvSpPr>
            <p:cNvPr id="4" name="Rectangle 3"/>
            <p:cNvSpPr/>
            <p:nvPr/>
          </p:nvSpPr>
          <p:spPr>
            <a:xfrm>
              <a:off x="304801" y="1134070"/>
              <a:ext cx="41910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5" name="Rectangle 4"/>
            <p:cNvSpPr/>
            <p:nvPr/>
          </p:nvSpPr>
          <p:spPr>
            <a:xfrm>
              <a:off x="4572001" y="1134070"/>
              <a:ext cx="41910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grpSp>
          <p:nvGrpSpPr>
            <p:cNvPr id="7" name="Group 14"/>
            <p:cNvGrpSpPr/>
            <p:nvPr/>
          </p:nvGrpSpPr>
          <p:grpSpPr>
            <a:xfrm>
              <a:off x="685800" y="4446530"/>
              <a:ext cx="533400" cy="461665"/>
              <a:chOff x="533400" y="4267200"/>
              <a:chExt cx="533400" cy="461665"/>
            </a:xfrm>
          </p:grpSpPr>
          <p:cxnSp>
            <p:nvCxnSpPr>
              <p:cNvPr id="8" name="Straight Arrow Connector 7"/>
              <p:cNvCxnSpPr/>
              <p:nvPr/>
            </p:nvCxnSpPr>
            <p:spPr>
              <a:xfrm>
                <a:off x="533400" y="4495800"/>
                <a:ext cx="5334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2441" y="4267200"/>
                <a:ext cx="457200" cy="461665"/>
              </a:xfrm>
              <a:prstGeom prst="rect">
                <a:avLst/>
              </a:prstGeom>
              <a:noFill/>
            </p:spPr>
            <p:txBody>
              <a:bodyPr wrap="square" rtlCol="0">
                <a:spAutoFit/>
              </a:bodyPr>
              <a:lstStyle/>
              <a:p>
                <a:pPr eaLnBrk="1" hangingPunct="1"/>
                <a:r>
                  <a:rPr lang="en-US" sz="1200" dirty="0">
                    <a:solidFill>
                      <a:srgbClr val="3333FF"/>
                    </a:solidFill>
                    <a:cs typeface="Arial" pitchFamily="34" charset="0"/>
                  </a:rPr>
                  <a:t>2 km</a:t>
                </a:r>
              </a:p>
            </p:txBody>
          </p:sp>
        </p:grpSp>
        <p:cxnSp>
          <p:nvCxnSpPr>
            <p:cNvPr id="10" name="Straight Arrow Connector 9"/>
            <p:cNvCxnSpPr/>
            <p:nvPr/>
          </p:nvCxnSpPr>
          <p:spPr>
            <a:xfrm>
              <a:off x="381000" y="3191470"/>
              <a:ext cx="3962400" cy="0"/>
            </a:xfrm>
            <a:prstGeom prst="straightConnector1">
              <a:avLst/>
            </a:prstGeom>
            <a:ln w="19050">
              <a:solidFill>
                <a:srgbClr val="0000FF"/>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rot="20331489">
              <a:off x="2645567" y="1131500"/>
              <a:ext cx="609600" cy="107876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12" name="Oval 11"/>
            <p:cNvSpPr/>
            <p:nvPr/>
          </p:nvSpPr>
          <p:spPr>
            <a:xfrm rot="20331489">
              <a:off x="3444504" y="1810009"/>
              <a:ext cx="6096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13" name="Oval 12"/>
            <p:cNvSpPr/>
            <p:nvPr/>
          </p:nvSpPr>
          <p:spPr>
            <a:xfrm rot="20331489">
              <a:off x="1651760" y="2648209"/>
              <a:ext cx="6096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24" name="Right Arrow 23"/>
            <p:cNvSpPr/>
            <p:nvPr/>
          </p:nvSpPr>
          <p:spPr>
            <a:xfrm rot="15961818">
              <a:off x="7363530" y="4265160"/>
              <a:ext cx="457200" cy="152400"/>
            </a:xfrm>
            <a:prstGeom prst="rightArrow">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25" name="Right Arrow 24"/>
            <p:cNvSpPr/>
            <p:nvPr/>
          </p:nvSpPr>
          <p:spPr>
            <a:xfrm rot="18500489">
              <a:off x="6526177" y="3933747"/>
              <a:ext cx="457200" cy="152400"/>
            </a:xfrm>
            <a:prstGeom prst="rightArrow">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26" name="Right Arrow 25"/>
            <p:cNvSpPr/>
            <p:nvPr/>
          </p:nvSpPr>
          <p:spPr>
            <a:xfrm rot="14708019">
              <a:off x="8043708" y="3095548"/>
              <a:ext cx="457200" cy="152400"/>
            </a:xfrm>
            <a:prstGeom prst="rightArrow">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27" name="TextBox 26"/>
            <p:cNvSpPr txBox="1"/>
            <p:nvPr/>
          </p:nvSpPr>
          <p:spPr>
            <a:xfrm>
              <a:off x="152400" y="2980888"/>
              <a:ext cx="274434" cy="276999"/>
            </a:xfrm>
            <a:prstGeom prst="rect">
              <a:avLst/>
            </a:prstGeom>
            <a:solidFill>
              <a:schemeClr val="bg1"/>
            </a:solidFill>
          </p:spPr>
          <p:txBody>
            <a:bodyPr wrap="none" rtlCol="0">
              <a:spAutoFit/>
            </a:bodyPr>
            <a:lstStyle/>
            <a:p>
              <a:pPr eaLnBrk="1" hangingPunct="1"/>
              <a:r>
                <a:rPr lang="en-US" sz="1200" dirty="0">
                  <a:solidFill>
                    <a:srgbClr val="FFFFFF"/>
                  </a:solidFill>
                  <a:cs typeface="Arial" pitchFamily="34" charset="0"/>
                </a:rPr>
                <a:t>A</a:t>
              </a:r>
            </a:p>
          </p:txBody>
        </p:sp>
        <p:sp>
          <p:nvSpPr>
            <p:cNvPr id="28" name="TextBox 27"/>
            <p:cNvSpPr txBox="1"/>
            <p:nvPr/>
          </p:nvSpPr>
          <p:spPr>
            <a:xfrm>
              <a:off x="4279188" y="2983468"/>
              <a:ext cx="309508" cy="276999"/>
            </a:xfrm>
            <a:prstGeom prst="rect">
              <a:avLst/>
            </a:prstGeom>
            <a:solidFill>
              <a:schemeClr val="bg1"/>
            </a:solidFill>
          </p:spPr>
          <p:txBody>
            <a:bodyPr wrap="none" rtlCol="0">
              <a:spAutoFit/>
            </a:bodyPr>
            <a:lstStyle/>
            <a:p>
              <a:pPr eaLnBrk="1" hangingPunct="1"/>
              <a:r>
                <a:rPr lang="en-US" sz="1200" dirty="0">
                  <a:solidFill>
                    <a:srgbClr val="FFFFFF"/>
                  </a:solidFill>
                  <a:cs typeface="Arial" pitchFamily="34" charset="0"/>
                </a:rPr>
                <a:t>A’</a:t>
              </a:r>
            </a:p>
          </p:txBody>
        </p:sp>
      </p:grpSp>
      <p:grpSp>
        <p:nvGrpSpPr>
          <p:cNvPr id="29" name="Group 28"/>
          <p:cNvGrpSpPr/>
          <p:nvPr/>
        </p:nvGrpSpPr>
        <p:grpSpPr>
          <a:xfrm>
            <a:off x="8461346" y="152400"/>
            <a:ext cx="1901854" cy="1483788"/>
            <a:chOff x="9265186" y="2279117"/>
            <a:chExt cx="1901854" cy="1483788"/>
          </a:xfrm>
        </p:grpSpPr>
        <p:sp>
          <p:nvSpPr>
            <p:cNvPr id="30" name="TextBox 29"/>
            <p:cNvSpPr txBox="1"/>
            <p:nvPr/>
          </p:nvSpPr>
          <p:spPr bwMode="auto">
            <a:xfrm>
              <a:off x="9985011" y="2980888"/>
              <a:ext cx="448266" cy="276999"/>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0</a:t>
              </a:r>
            </a:p>
          </p:txBody>
        </p:sp>
        <p:grpSp>
          <p:nvGrpSpPr>
            <p:cNvPr id="31" name="Group 30"/>
            <p:cNvGrpSpPr/>
            <p:nvPr/>
          </p:nvGrpSpPr>
          <p:grpSpPr>
            <a:xfrm>
              <a:off x="9265186" y="2279117"/>
              <a:ext cx="1901854" cy="1483788"/>
              <a:chOff x="10433277" y="3161241"/>
              <a:chExt cx="1901854" cy="1483788"/>
            </a:xfrm>
          </p:grpSpPr>
          <p:grpSp>
            <p:nvGrpSpPr>
              <p:cNvPr id="32" name="Group 10"/>
              <p:cNvGrpSpPr>
                <a:grpSpLocks/>
              </p:cNvGrpSpPr>
              <p:nvPr/>
            </p:nvGrpSpPr>
            <p:grpSpPr bwMode="auto">
              <a:xfrm>
                <a:off x="10929333" y="3438240"/>
                <a:ext cx="1405798" cy="1206789"/>
                <a:chOff x="7477837" y="3065611"/>
                <a:chExt cx="1214190" cy="1204062"/>
              </a:xfrm>
            </p:grpSpPr>
            <p:pic>
              <p:nvPicPr>
                <p:cNvPr id="34" name="Picture 6"/>
                <p:cNvPicPr>
                  <a:picLocks noChangeArrowheads="1"/>
                </p:cNvPicPr>
                <p:nvPr/>
              </p:nvPicPr>
              <p:blipFill>
                <a:blip r:embed="rId5" cstate="print"/>
                <a:srcRect/>
                <a:stretch>
                  <a:fillRect/>
                </a:stretch>
              </p:blipFill>
              <p:spPr bwMode="auto">
                <a:xfrm rot="16200000">
                  <a:off x="7100647" y="3580988"/>
                  <a:ext cx="912334" cy="157954"/>
                </a:xfrm>
                <a:prstGeom prst="rect">
                  <a:avLst/>
                </a:prstGeom>
                <a:noFill/>
                <a:ln w="9525">
                  <a:solidFill>
                    <a:schemeClr val="tx1"/>
                  </a:solidFill>
                  <a:miter lim="800000"/>
                  <a:headEnd/>
                  <a:tailEnd/>
                </a:ln>
              </p:spPr>
            </p:pic>
            <p:sp>
              <p:nvSpPr>
                <p:cNvPr id="35" name="TextBox 34"/>
                <p:cNvSpPr txBox="1"/>
                <p:nvPr/>
              </p:nvSpPr>
              <p:spPr>
                <a:xfrm>
                  <a:off x="7661475" y="3065611"/>
                  <a:ext cx="1030552"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Positive</a:t>
                  </a:r>
                </a:p>
              </p:txBody>
            </p:sp>
            <p:sp>
              <p:nvSpPr>
                <p:cNvPr id="36" name="TextBox 35"/>
                <p:cNvSpPr txBox="1"/>
                <p:nvPr/>
              </p:nvSpPr>
              <p:spPr>
                <a:xfrm>
                  <a:off x="7564669" y="3993300"/>
                  <a:ext cx="987210"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Negative</a:t>
                  </a:r>
                </a:p>
              </p:txBody>
            </p:sp>
          </p:grpSp>
          <p:sp>
            <p:nvSpPr>
              <p:cNvPr id="33" name="TextBox 32"/>
              <p:cNvSpPr txBox="1"/>
              <p:nvPr/>
            </p:nvSpPr>
            <p:spPr bwMode="auto">
              <a:xfrm>
                <a:off x="10433277" y="3161241"/>
                <a:ext cx="1193181" cy="276999"/>
              </a:xfrm>
              <a:prstGeom prst="rect">
                <a:avLst/>
              </a:prstGeom>
              <a:noFill/>
            </p:spPr>
            <p:txBody>
              <a:bodyPr wrap="square">
                <a:spAutoFit/>
              </a:bodyPr>
              <a:lstStyle/>
              <a:p>
                <a:pPr algn="ct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Curvature</a:t>
                </a:r>
              </a:p>
            </p:txBody>
          </p:sp>
        </p:grpSp>
      </p:grpSp>
      <p:sp>
        <p:nvSpPr>
          <p:cNvPr id="37" name="TextBox 36"/>
          <p:cNvSpPr txBox="1"/>
          <p:nvPr/>
        </p:nvSpPr>
        <p:spPr>
          <a:xfrm>
            <a:off x="1905859" y="5638800"/>
            <a:ext cx="3810000"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without 5D interpolation </a:t>
            </a:r>
          </a:p>
        </p:txBody>
      </p:sp>
      <p:sp>
        <p:nvSpPr>
          <p:cNvPr id="38" name="TextBox 37"/>
          <p:cNvSpPr txBox="1"/>
          <p:nvPr/>
        </p:nvSpPr>
        <p:spPr>
          <a:xfrm>
            <a:off x="6401660" y="5610999"/>
            <a:ext cx="3428141"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 5D interpolation</a:t>
            </a:r>
          </a:p>
        </p:txBody>
      </p:sp>
      <p:sp>
        <p:nvSpPr>
          <p:cNvPr id="39" name="Title 1"/>
          <p:cNvSpPr txBox="1">
            <a:spLocks/>
          </p:cNvSpPr>
          <p:nvPr/>
        </p:nvSpPr>
        <p:spPr bwMode="auto">
          <a:xfrm>
            <a:off x="83656" y="60842"/>
            <a:ext cx="859468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r>
              <a:rPr lang="en-US" kern="0" dirty="0">
                <a:latin typeface="+mn-lt"/>
              </a:rPr>
              <a:t>Impact of dead traces and inaccurate amplitudes on most-positive principal curvature</a:t>
            </a:r>
          </a:p>
        </p:txBody>
      </p:sp>
      <p:sp>
        <p:nvSpPr>
          <p:cNvPr id="40" name="Rectangle 24"/>
          <p:cNvSpPr txBox="1">
            <a:spLocks noChangeArrowheads="1"/>
          </p:cNvSpPr>
          <p:nvPr/>
        </p:nvSpPr>
        <p:spPr bwMode="auto">
          <a:xfrm>
            <a:off x="7696200" y="6433743"/>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cs typeface="Arial" pitchFamily="34" charset="0"/>
              </a:rPr>
              <a:t>(Chopra and Marfurt, 2013)</a:t>
            </a:r>
          </a:p>
        </p:txBody>
      </p:sp>
      <p:sp>
        <p:nvSpPr>
          <p:cNvPr id="3" name="Slide Number Placeholder 2">
            <a:extLst>
              <a:ext uri="{FF2B5EF4-FFF2-40B4-BE49-F238E27FC236}">
                <a16:creationId xmlns:a16="http://schemas.microsoft.com/office/drawing/2014/main" id="{D3A3FC93-FDF5-4D0D-C350-E8D305375AA4}"/>
              </a:ext>
            </a:extLst>
          </p:cNvPr>
          <p:cNvSpPr>
            <a:spLocks noGrp="1"/>
          </p:cNvSpPr>
          <p:nvPr>
            <p:ph type="sldNum" sz="quarter" idx="12"/>
          </p:nvPr>
        </p:nvSpPr>
        <p:spPr/>
        <p:txBody>
          <a:bodyPr/>
          <a:lstStyle/>
          <a:p>
            <a:r>
              <a:rPr lang="en-US"/>
              <a:t>10e-</a:t>
            </a:r>
            <a:fld id="{E84294E7-870A-4591-A028-E1914D91E07F}" type="slidenum">
              <a:rPr lang="en-US" smtClean="0"/>
              <a:pPr/>
              <a:t>70</a:t>
            </a:fld>
            <a:endParaRPr lang="en-US" dirty="0"/>
          </a:p>
        </p:txBody>
      </p:sp>
    </p:spTree>
    <p:extLst>
      <p:ext uri="{BB962C8B-B14F-4D97-AF65-F5344CB8AC3E}">
        <p14:creationId xmlns:p14="http://schemas.microsoft.com/office/powerpoint/2010/main" val="3677377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1676401" y="1828801"/>
            <a:ext cx="8610601" cy="3776695"/>
            <a:chOff x="152400" y="1131500"/>
            <a:chExt cx="8610601" cy="3776695"/>
          </a:xfrm>
        </p:grpSpPr>
        <p:pic>
          <p:nvPicPr>
            <p:cNvPr id="3075" name="Picture 3"/>
            <p:cNvPicPr>
              <a:picLocks noChangeAspect="1" noChangeArrowheads="1"/>
            </p:cNvPicPr>
            <p:nvPr/>
          </p:nvPicPr>
          <p:blipFill>
            <a:blip r:embed="rId3" cstate="print"/>
            <a:srcRect/>
            <a:stretch>
              <a:fillRect/>
            </a:stretch>
          </p:blipFill>
          <p:spPr bwMode="auto">
            <a:xfrm>
              <a:off x="4572000" y="1134070"/>
              <a:ext cx="4191000" cy="35814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304800" y="1134069"/>
              <a:ext cx="4191000" cy="3581401"/>
            </a:xfrm>
            <a:prstGeom prst="rect">
              <a:avLst/>
            </a:prstGeom>
            <a:noFill/>
            <a:ln w="9525">
              <a:noFill/>
              <a:miter lim="800000"/>
              <a:headEnd/>
              <a:tailEnd/>
            </a:ln>
          </p:spPr>
        </p:pic>
        <p:sp>
          <p:nvSpPr>
            <p:cNvPr id="4" name="Rectangle 3"/>
            <p:cNvSpPr/>
            <p:nvPr/>
          </p:nvSpPr>
          <p:spPr>
            <a:xfrm>
              <a:off x="304801" y="1134070"/>
              <a:ext cx="41910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5" name="Rectangle 4"/>
            <p:cNvSpPr/>
            <p:nvPr/>
          </p:nvSpPr>
          <p:spPr>
            <a:xfrm>
              <a:off x="4572001" y="1134070"/>
              <a:ext cx="41910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grpSp>
          <p:nvGrpSpPr>
            <p:cNvPr id="2" name="Group 14"/>
            <p:cNvGrpSpPr/>
            <p:nvPr/>
          </p:nvGrpSpPr>
          <p:grpSpPr>
            <a:xfrm>
              <a:off x="685800" y="4446530"/>
              <a:ext cx="533400" cy="461665"/>
              <a:chOff x="533400" y="4267200"/>
              <a:chExt cx="533400" cy="461665"/>
            </a:xfrm>
          </p:grpSpPr>
          <p:cxnSp>
            <p:nvCxnSpPr>
              <p:cNvPr id="8" name="Straight Arrow Connector 7"/>
              <p:cNvCxnSpPr/>
              <p:nvPr/>
            </p:nvCxnSpPr>
            <p:spPr>
              <a:xfrm>
                <a:off x="533400" y="4495800"/>
                <a:ext cx="5334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2441" y="4267200"/>
                <a:ext cx="457200" cy="461665"/>
              </a:xfrm>
              <a:prstGeom prst="rect">
                <a:avLst/>
              </a:prstGeom>
              <a:noFill/>
            </p:spPr>
            <p:txBody>
              <a:bodyPr wrap="square" rtlCol="0">
                <a:spAutoFit/>
              </a:bodyPr>
              <a:lstStyle/>
              <a:p>
                <a:pPr eaLnBrk="1" hangingPunct="1"/>
                <a:r>
                  <a:rPr lang="en-US" sz="1200" dirty="0">
                    <a:solidFill>
                      <a:srgbClr val="3333FF"/>
                    </a:solidFill>
                    <a:cs typeface="Arial" pitchFamily="34" charset="0"/>
                  </a:rPr>
                  <a:t>2 km</a:t>
                </a:r>
              </a:p>
            </p:txBody>
          </p:sp>
        </p:grpSp>
        <p:cxnSp>
          <p:nvCxnSpPr>
            <p:cNvPr id="10" name="Straight Arrow Connector 9"/>
            <p:cNvCxnSpPr/>
            <p:nvPr/>
          </p:nvCxnSpPr>
          <p:spPr>
            <a:xfrm>
              <a:off x="381000" y="3191470"/>
              <a:ext cx="3962400" cy="0"/>
            </a:xfrm>
            <a:prstGeom prst="straightConnector1">
              <a:avLst/>
            </a:prstGeom>
            <a:ln w="19050">
              <a:solidFill>
                <a:srgbClr val="0000FF"/>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rot="20331489">
              <a:off x="2645567" y="1131500"/>
              <a:ext cx="609600" cy="107876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12" name="Oval 11"/>
            <p:cNvSpPr/>
            <p:nvPr/>
          </p:nvSpPr>
          <p:spPr>
            <a:xfrm rot="20331489">
              <a:off x="3444504" y="1810009"/>
              <a:ext cx="6096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13" name="Oval 12"/>
            <p:cNvSpPr/>
            <p:nvPr/>
          </p:nvSpPr>
          <p:spPr>
            <a:xfrm rot="20331489">
              <a:off x="1651760" y="2648209"/>
              <a:ext cx="6096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24" name="TextBox 23"/>
            <p:cNvSpPr txBox="1"/>
            <p:nvPr/>
          </p:nvSpPr>
          <p:spPr>
            <a:xfrm>
              <a:off x="152400" y="2980888"/>
              <a:ext cx="274434" cy="276999"/>
            </a:xfrm>
            <a:prstGeom prst="rect">
              <a:avLst/>
            </a:prstGeom>
            <a:solidFill>
              <a:schemeClr val="bg1"/>
            </a:solidFill>
          </p:spPr>
          <p:txBody>
            <a:bodyPr wrap="none" rtlCol="0">
              <a:spAutoFit/>
            </a:bodyPr>
            <a:lstStyle/>
            <a:p>
              <a:pPr eaLnBrk="1" hangingPunct="1"/>
              <a:r>
                <a:rPr lang="en-US" sz="1200" dirty="0">
                  <a:solidFill>
                    <a:srgbClr val="FFFFFF"/>
                  </a:solidFill>
                  <a:cs typeface="Arial" pitchFamily="34" charset="0"/>
                </a:rPr>
                <a:t>A</a:t>
              </a:r>
            </a:p>
          </p:txBody>
        </p:sp>
        <p:sp>
          <p:nvSpPr>
            <p:cNvPr id="25" name="TextBox 24"/>
            <p:cNvSpPr txBox="1"/>
            <p:nvPr/>
          </p:nvSpPr>
          <p:spPr>
            <a:xfrm>
              <a:off x="4279188" y="2983468"/>
              <a:ext cx="309508" cy="276999"/>
            </a:xfrm>
            <a:prstGeom prst="rect">
              <a:avLst/>
            </a:prstGeom>
            <a:solidFill>
              <a:schemeClr val="bg1"/>
            </a:solidFill>
          </p:spPr>
          <p:txBody>
            <a:bodyPr wrap="none" rtlCol="0">
              <a:spAutoFit/>
            </a:bodyPr>
            <a:lstStyle/>
            <a:p>
              <a:pPr eaLnBrk="1" hangingPunct="1"/>
              <a:r>
                <a:rPr lang="en-US" sz="1200" dirty="0">
                  <a:solidFill>
                    <a:srgbClr val="FFFFFF"/>
                  </a:solidFill>
                  <a:cs typeface="Arial" pitchFamily="34" charset="0"/>
                </a:rPr>
                <a:t>A’</a:t>
              </a:r>
            </a:p>
          </p:txBody>
        </p:sp>
      </p:grpSp>
      <p:grpSp>
        <p:nvGrpSpPr>
          <p:cNvPr id="26" name="Group 25"/>
          <p:cNvGrpSpPr/>
          <p:nvPr/>
        </p:nvGrpSpPr>
        <p:grpSpPr>
          <a:xfrm>
            <a:off x="8461346" y="152400"/>
            <a:ext cx="1901854" cy="1483788"/>
            <a:chOff x="9265186" y="2279117"/>
            <a:chExt cx="1901854" cy="1483788"/>
          </a:xfrm>
        </p:grpSpPr>
        <p:sp>
          <p:nvSpPr>
            <p:cNvPr id="27" name="TextBox 26"/>
            <p:cNvSpPr txBox="1"/>
            <p:nvPr/>
          </p:nvSpPr>
          <p:spPr bwMode="auto">
            <a:xfrm>
              <a:off x="9985011" y="2980888"/>
              <a:ext cx="448266" cy="276999"/>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0</a:t>
              </a:r>
            </a:p>
          </p:txBody>
        </p:sp>
        <p:grpSp>
          <p:nvGrpSpPr>
            <p:cNvPr id="28" name="Group 27"/>
            <p:cNvGrpSpPr/>
            <p:nvPr/>
          </p:nvGrpSpPr>
          <p:grpSpPr>
            <a:xfrm>
              <a:off x="9265186" y="2279117"/>
              <a:ext cx="1901854" cy="1483788"/>
              <a:chOff x="10433277" y="3161241"/>
              <a:chExt cx="1901854" cy="1483788"/>
            </a:xfrm>
          </p:grpSpPr>
          <p:grpSp>
            <p:nvGrpSpPr>
              <p:cNvPr id="29" name="Group 10"/>
              <p:cNvGrpSpPr>
                <a:grpSpLocks/>
              </p:cNvGrpSpPr>
              <p:nvPr/>
            </p:nvGrpSpPr>
            <p:grpSpPr bwMode="auto">
              <a:xfrm>
                <a:off x="10929333" y="3438240"/>
                <a:ext cx="1405798" cy="1206789"/>
                <a:chOff x="7477837" y="3065611"/>
                <a:chExt cx="1214190" cy="1204062"/>
              </a:xfrm>
            </p:grpSpPr>
            <p:pic>
              <p:nvPicPr>
                <p:cNvPr id="31" name="Picture 6"/>
                <p:cNvPicPr>
                  <a:picLocks noChangeArrowheads="1"/>
                </p:cNvPicPr>
                <p:nvPr/>
              </p:nvPicPr>
              <p:blipFill>
                <a:blip r:embed="rId5" cstate="print"/>
                <a:srcRect/>
                <a:stretch>
                  <a:fillRect/>
                </a:stretch>
              </p:blipFill>
              <p:spPr bwMode="auto">
                <a:xfrm rot="16200000">
                  <a:off x="7100647" y="3580988"/>
                  <a:ext cx="912334" cy="157954"/>
                </a:xfrm>
                <a:prstGeom prst="rect">
                  <a:avLst/>
                </a:prstGeom>
                <a:noFill/>
                <a:ln w="9525">
                  <a:solidFill>
                    <a:schemeClr val="tx1"/>
                  </a:solidFill>
                  <a:miter lim="800000"/>
                  <a:headEnd/>
                  <a:tailEnd/>
                </a:ln>
              </p:spPr>
            </p:pic>
            <p:sp>
              <p:nvSpPr>
                <p:cNvPr id="32" name="TextBox 31"/>
                <p:cNvSpPr txBox="1"/>
                <p:nvPr/>
              </p:nvSpPr>
              <p:spPr>
                <a:xfrm>
                  <a:off x="7661475" y="3065611"/>
                  <a:ext cx="1030552"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Positive</a:t>
                  </a:r>
                </a:p>
              </p:txBody>
            </p:sp>
            <p:sp>
              <p:nvSpPr>
                <p:cNvPr id="33" name="TextBox 32"/>
                <p:cNvSpPr txBox="1"/>
                <p:nvPr/>
              </p:nvSpPr>
              <p:spPr>
                <a:xfrm>
                  <a:off x="7564669" y="3993300"/>
                  <a:ext cx="987210"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Negative</a:t>
                  </a:r>
                </a:p>
              </p:txBody>
            </p:sp>
          </p:grpSp>
          <p:sp>
            <p:nvSpPr>
              <p:cNvPr id="30" name="TextBox 29"/>
              <p:cNvSpPr txBox="1"/>
              <p:nvPr/>
            </p:nvSpPr>
            <p:spPr bwMode="auto">
              <a:xfrm>
                <a:off x="10433277" y="3161241"/>
                <a:ext cx="1193181" cy="276999"/>
              </a:xfrm>
              <a:prstGeom prst="rect">
                <a:avLst/>
              </a:prstGeom>
              <a:noFill/>
            </p:spPr>
            <p:txBody>
              <a:bodyPr wrap="square">
                <a:spAutoFit/>
              </a:bodyPr>
              <a:lstStyle/>
              <a:p>
                <a:pPr algn="ct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Curvature</a:t>
                </a:r>
              </a:p>
            </p:txBody>
          </p:sp>
        </p:grpSp>
      </p:grpSp>
      <p:sp>
        <p:nvSpPr>
          <p:cNvPr id="34" name="TextBox 33"/>
          <p:cNvSpPr txBox="1"/>
          <p:nvPr/>
        </p:nvSpPr>
        <p:spPr>
          <a:xfrm>
            <a:off x="1905859" y="5638800"/>
            <a:ext cx="3810000"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without 5D interpolation </a:t>
            </a:r>
          </a:p>
        </p:txBody>
      </p:sp>
      <p:sp>
        <p:nvSpPr>
          <p:cNvPr id="35" name="TextBox 34"/>
          <p:cNvSpPr txBox="1"/>
          <p:nvPr/>
        </p:nvSpPr>
        <p:spPr>
          <a:xfrm>
            <a:off x="6401660" y="5610999"/>
            <a:ext cx="3428141"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 5D interpolation</a:t>
            </a:r>
          </a:p>
        </p:txBody>
      </p:sp>
      <p:sp>
        <p:nvSpPr>
          <p:cNvPr id="36" name="Title 1"/>
          <p:cNvSpPr txBox="1">
            <a:spLocks/>
          </p:cNvSpPr>
          <p:nvPr/>
        </p:nvSpPr>
        <p:spPr bwMode="auto">
          <a:xfrm>
            <a:off x="15920" y="134898"/>
            <a:ext cx="874708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r>
              <a:rPr lang="en-US" kern="0" dirty="0">
                <a:latin typeface="+mn-lt"/>
              </a:rPr>
              <a:t>Impact of dead traces and inaccurate amplitudes on most-negative principal curvature</a:t>
            </a:r>
          </a:p>
        </p:txBody>
      </p:sp>
      <p:sp>
        <p:nvSpPr>
          <p:cNvPr id="37" name="Rectangle 24"/>
          <p:cNvSpPr txBox="1">
            <a:spLocks noChangeArrowheads="1"/>
          </p:cNvSpPr>
          <p:nvPr/>
        </p:nvSpPr>
        <p:spPr bwMode="auto">
          <a:xfrm>
            <a:off x="7696200" y="6442646"/>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cs typeface="Arial" pitchFamily="34" charset="0"/>
              </a:rPr>
              <a:t>(Chopra and Marfurt, 2013)</a:t>
            </a:r>
          </a:p>
        </p:txBody>
      </p:sp>
      <p:sp>
        <p:nvSpPr>
          <p:cNvPr id="6" name="Slide Number Placeholder 5">
            <a:extLst>
              <a:ext uri="{FF2B5EF4-FFF2-40B4-BE49-F238E27FC236}">
                <a16:creationId xmlns:a16="http://schemas.microsoft.com/office/drawing/2014/main" id="{25AACB8D-8830-1409-51F5-0C9B3E678213}"/>
              </a:ext>
            </a:extLst>
          </p:cNvPr>
          <p:cNvSpPr>
            <a:spLocks noGrp="1"/>
          </p:cNvSpPr>
          <p:nvPr>
            <p:ph type="sldNum" sz="quarter" idx="12"/>
          </p:nvPr>
        </p:nvSpPr>
        <p:spPr/>
        <p:txBody>
          <a:bodyPr/>
          <a:lstStyle/>
          <a:p>
            <a:r>
              <a:rPr lang="en-US"/>
              <a:t>10e-</a:t>
            </a:r>
            <a:fld id="{E84294E7-870A-4591-A028-E1914D91E07F}" type="slidenum">
              <a:rPr lang="en-US" smtClean="0"/>
              <a:pPr/>
              <a:t>71</a:t>
            </a:fld>
            <a:endParaRPr lang="en-US" dirty="0"/>
          </a:p>
        </p:txBody>
      </p:sp>
    </p:spTree>
    <p:extLst>
      <p:ext uri="{BB962C8B-B14F-4D97-AF65-F5344CB8AC3E}">
        <p14:creationId xmlns:p14="http://schemas.microsoft.com/office/powerpoint/2010/main" val="11359251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Group 14"/>
          <p:cNvGrpSpPr/>
          <p:nvPr/>
        </p:nvGrpSpPr>
        <p:grpSpPr>
          <a:xfrm>
            <a:off x="2209800" y="4418729"/>
            <a:ext cx="533400" cy="246221"/>
            <a:chOff x="533400" y="4267200"/>
            <a:chExt cx="533400" cy="246221"/>
          </a:xfrm>
        </p:grpSpPr>
        <p:cxnSp>
          <p:nvCxnSpPr>
            <p:cNvPr id="28" name="Straight Arrow Connector 27"/>
            <p:cNvCxnSpPr/>
            <p:nvPr/>
          </p:nvCxnSpPr>
          <p:spPr>
            <a:xfrm>
              <a:off x="533400" y="4495800"/>
              <a:ext cx="5334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2441" y="4267200"/>
              <a:ext cx="457200" cy="246221"/>
            </a:xfrm>
            <a:prstGeom prst="rect">
              <a:avLst/>
            </a:prstGeom>
            <a:noFill/>
          </p:spPr>
          <p:txBody>
            <a:bodyPr wrap="square" rtlCol="0">
              <a:spAutoFit/>
            </a:bodyPr>
            <a:lstStyle/>
            <a:p>
              <a:pPr eaLnBrk="1" hangingPunct="1"/>
              <a:r>
                <a:rPr lang="en-US" sz="1000" dirty="0">
                  <a:solidFill>
                    <a:srgbClr val="3333FF"/>
                  </a:solidFill>
                  <a:effectLst>
                    <a:outerShdw blurRad="38100" dist="38100" dir="2700000" algn="tl">
                      <a:srgbClr val="000000">
                        <a:alpha val="43137"/>
                      </a:srgbClr>
                    </a:outerShdw>
                  </a:effectLst>
                  <a:cs typeface="Arial" pitchFamily="34" charset="0"/>
                </a:rPr>
                <a:t>2 km</a:t>
              </a:r>
            </a:p>
          </p:txBody>
        </p:sp>
      </p:grpSp>
      <p:grpSp>
        <p:nvGrpSpPr>
          <p:cNvPr id="7" name="Group 6"/>
          <p:cNvGrpSpPr/>
          <p:nvPr/>
        </p:nvGrpSpPr>
        <p:grpSpPr>
          <a:xfrm>
            <a:off x="1676401" y="1828800"/>
            <a:ext cx="8686799" cy="3581400"/>
            <a:chOff x="152400" y="1134070"/>
            <a:chExt cx="8686799" cy="3581400"/>
          </a:xfrm>
        </p:grpSpPr>
        <p:pic>
          <p:nvPicPr>
            <p:cNvPr id="4099" name="Picture 3"/>
            <p:cNvPicPr>
              <a:picLocks noChangeAspect="1" noChangeArrowheads="1"/>
            </p:cNvPicPr>
            <p:nvPr/>
          </p:nvPicPr>
          <p:blipFill>
            <a:blip r:embed="rId3" cstate="print"/>
            <a:srcRect/>
            <a:stretch>
              <a:fillRect/>
            </a:stretch>
          </p:blipFill>
          <p:spPr bwMode="auto">
            <a:xfrm>
              <a:off x="389965" y="1134070"/>
              <a:ext cx="4190999" cy="3581400"/>
            </a:xfrm>
            <a:prstGeom prst="rect">
              <a:avLst/>
            </a:prstGeom>
            <a:noFill/>
            <a:ln w="9525">
              <a:solidFill>
                <a:schemeClr val="tx1"/>
              </a:solidFill>
              <a:miter lim="800000"/>
              <a:headEnd/>
              <a:tailEnd/>
            </a:ln>
          </p:spPr>
        </p:pic>
        <p:pic>
          <p:nvPicPr>
            <p:cNvPr id="18" name="Picture 2"/>
            <p:cNvPicPr>
              <a:picLocks noChangeAspect="1" noChangeArrowheads="1"/>
            </p:cNvPicPr>
            <p:nvPr/>
          </p:nvPicPr>
          <p:blipFill>
            <a:blip r:embed="rId4" cstate="print"/>
            <a:srcRect/>
            <a:stretch>
              <a:fillRect/>
            </a:stretch>
          </p:blipFill>
          <p:spPr bwMode="auto">
            <a:xfrm>
              <a:off x="4648199" y="1134070"/>
              <a:ext cx="4191000" cy="3581400"/>
            </a:xfrm>
            <a:prstGeom prst="rect">
              <a:avLst/>
            </a:prstGeom>
            <a:noFill/>
            <a:ln w="9525">
              <a:solidFill>
                <a:schemeClr val="tx1"/>
              </a:solidFill>
              <a:miter lim="800000"/>
              <a:headEnd/>
              <a:tailEnd/>
            </a:ln>
          </p:spPr>
        </p:pic>
        <p:cxnSp>
          <p:nvCxnSpPr>
            <p:cNvPr id="32" name="Straight Arrow Connector 31"/>
            <p:cNvCxnSpPr/>
            <p:nvPr/>
          </p:nvCxnSpPr>
          <p:spPr>
            <a:xfrm>
              <a:off x="381000" y="3191470"/>
              <a:ext cx="3962400" cy="0"/>
            </a:xfrm>
            <a:prstGeom prst="straightConnector1">
              <a:avLst/>
            </a:prstGeom>
            <a:ln w="19050">
              <a:solidFill>
                <a:srgbClr val="0000FF"/>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52400" y="2980888"/>
              <a:ext cx="317716" cy="369332"/>
            </a:xfrm>
            <a:prstGeom prst="rect">
              <a:avLst/>
            </a:prstGeom>
            <a:solidFill>
              <a:schemeClr val="bg1"/>
            </a:solidFill>
          </p:spPr>
          <p:txBody>
            <a:bodyPr wrap="none" rtlCol="0">
              <a:spAutoFit/>
            </a:bodyPr>
            <a:lstStyle/>
            <a:p>
              <a:pPr eaLnBrk="1" hangingPunct="1"/>
              <a:r>
                <a:rPr lang="en-US" dirty="0">
                  <a:solidFill>
                    <a:srgbClr val="FFFFFF"/>
                  </a:solidFill>
                  <a:effectLst>
                    <a:outerShdw blurRad="38100" dist="38100" dir="2700000" algn="tl">
                      <a:srgbClr val="000000">
                        <a:alpha val="43137"/>
                      </a:srgbClr>
                    </a:outerShdw>
                  </a:effectLst>
                  <a:cs typeface="Arial" pitchFamily="34" charset="0"/>
                </a:rPr>
                <a:t>A</a:t>
              </a:r>
            </a:p>
          </p:txBody>
        </p:sp>
        <p:sp>
          <p:nvSpPr>
            <p:cNvPr id="31" name="TextBox 30"/>
            <p:cNvSpPr txBox="1"/>
            <p:nvPr/>
          </p:nvSpPr>
          <p:spPr>
            <a:xfrm>
              <a:off x="4279188" y="2983468"/>
              <a:ext cx="372731" cy="369332"/>
            </a:xfrm>
            <a:prstGeom prst="rect">
              <a:avLst/>
            </a:prstGeom>
            <a:solidFill>
              <a:schemeClr val="bg1"/>
            </a:solidFill>
          </p:spPr>
          <p:txBody>
            <a:bodyPr wrap="none" rtlCol="0">
              <a:spAutoFit/>
            </a:bodyPr>
            <a:lstStyle/>
            <a:p>
              <a:pPr eaLnBrk="1" hangingPunct="1"/>
              <a:r>
                <a:rPr lang="en-US" dirty="0">
                  <a:solidFill>
                    <a:srgbClr val="FFFFFF"/>
                  </a:solidFill>
                  <a:effectLst>
                    <a:outerShdw blurRad="38100" dist="38100" dir="2700000" algn="tl">
                      <a:srgbClr val="000000">
                        <a:alpha val="43137"/>
                      </a:srgbClr>
                    </a:outerShdw>
                  </a:effectLst>
                  <a:cs typeface="Arial" pitchFamily="34" charset="0"/>
                </a:rPr>
                <a:t>A’</a:t>
              </a:r>
            </a:p>
          </p:txBody>
        </p:sp>
      </p:grpSp>
      <p:sp>
        <p:nvSpPr>
          <p:cNvPr id="2" name="TextBox 1"/>
          <p:cNvSpPr txBox="1"/>
          <p:nvPr/>
        </p:nvSpPr>
        <p:spPr>
          <a:xfrm>
            <a:off x="2017423" y="5467290"/>
            <a:ext cx="3642600" cy="400110"/>
          </a:xfrm>
          <a:prstGeom prst="rect">
            <a:avLst/>
          </a:prstGeom>
          <a:noFill/>
        </p:spPr>
        <p:txBody>
          <a:bodyPr wrap="none" rtlCol="0">
            <a:spAutoFit/>
          </a:bodyPr>
          <a:lstStyle/>
          <a:p>
            <a:pPr eaLnBrk="1" hangingPunct="1"/>
            <a:r>
              <a:rPr lang="en-US" sz="2000" dirty="0">
                <a:solidFill>
                  <a:srgbClr val="FFFFFF"/>
                </a:solidFill>
                <a:cs typeface="Arial" pitchFamily="34" charset="0"/>
              </a:rPr>
              <a:t>Most-positive principal curvature</a:t>
            </a:r>
          </a:p>
        </p:txBody>
      </p:sp>
      <p:sp>
        <p:nvSpPr>
          <p:cNvPr id="33" name="TextBox 32"/>
          <p:cNvSpPr txBox="1"/>
          <p:nvPr/>
        </p:nvSpPr>
        <p:spPr>
          <a:xfrm>
            <a:off x="6251062" y="5451380"/>
            <a:ext cx="3712427" cy="400110"/>
          </a:xfrm>
          <a:prstGeom prst="rect">
            <a:avLst/>
          </a:prstGeom>
          <a:noFill/>
        </p:spPr>
        <p:txBody>
          <a:bodyPr wrap="none" rtlCol="0">
            <a:spAutoFit/>
          </a:bodyPr>
          <a:lstStyle/>
          <a:p>
            <a:pPr eaLnBrk="1" hangingPunct="1"/>
            <a:r>
              <a:rPr lang="en-US" sz="2000" dirty="0">
                <a:solidFill>
                  <a:srgbClr val="FFFFFF"/>
                </a:solidFill>
                <a:cs typeface="Arial" pitchFamily="34" charset="0"/>
              </a:rPr>
              <a:t>Most-negative principal curvature</a:t>
            </a:r>
          </a:p>
        </p:txBody>
      </p:sp>
      <p:grpSp>
        <p:nvGrpSpPr>
          <p:cNvPr id="4" name="Group 3"/>
          <p:cNvGrpSpPr/>
          <p:nvPr/>
        </p:nvGrpSpPr>
        <p:grpSpPr>
          <a:xfrm>
            <a:off x="8461346" y="152400"/>
            <a:ext cx="1901854" cy="1483788"/>
            <a:chOff x="9265186" y="2279117"/>
            <a:chExt cx="1901854" cy="1483788"/>
          </a:xfrm>
        </p:grpSpPr>
        <p:sp>
          <p:nvSpPr>
            <p:cNvPr id="34" name="TextBox 33"/>
            <p:cNvSpPr txBox="1"/>
            <p:nvPr/>
          </p:nvSpPr>
          <p:spPr bwMode="auto">
            <a:xfrm>
              <a:off x="9985011" y="2980888"/>
              <a:ext cx="448266" cy="276999"/>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0</a:t>
              </a:r>
            </a:p>
          </p:txBody>
        </p:sp>
        <p:grpSp>
          <p:nvGrpSpPr>
            <p:cNvPr id="3" name="Group 2"/>
            <p:cNvGrpSpPr/>
            <p:nvPr/>
          </p:nvGrpSpPr>
          <p:grpSpPr>
            <a:xfrm>
              <a:off x="9265186" y="2279117"/>
              <a:ext cx="1901854" cy="1483788"/>
              <a:chOff x="10433277" y="3161241"/>
              <a:chExt cx="1901854" cy="1483788"/>
            </a:xfrm>
          </p:grpSpPr>
          <p:grpSp>
            <p:nvGrpSpPr>
              <p:cNvPr id="21" name="Group 10"/>
              <p:cNvGrpSpPr>
                <a:grpSpLocks/>
              </p:cNvGrpSpPr>
              <p:nvPr/>
            </p:nvGrpSpPr>
            <p:grpSpPr bwMode="auto">
              <a:xfrm>
                <a:off x="10929333" y="3438240"/>
                <a:ext cx="1405798" cy="1206789"/>
                <a:chOff x="7477837" y="3065611"/>
                <a:chExt cx="1214190" cy="1204062"/>
              </a:xfrm>
            </p:grpSpPr>
            <p:pic>
              <p:nvPicPr>
                <p:cNvPr id="25" name="Picture 6"/>
                <p:cNvPicPr>
                  <a:picLocks noChangeArrowheads="1"/>
                </p:cNvPicPr>
                <p:nvPr/>
              </p:nvPicPr>
              <p:blipFill>
                <a:blip r:embed="rId5" cstate="print"/>
                <a:srcRect/>
                <a:stretch>
                  <a:fillRect/>
                </a:stretch>
              </p:blipFill>
              <p:spPr bwMode="auto">
                <a:xfrm rot="16200000">
                  <a:off x="7100647" y="3580988"/>
                  <a:ext cx="912334" cy="157954"/>
                </a:xfrm>
                <a:prstGeom prst="rect">
                  <a:avLst/>
                </a:prstGeom>
                <a:noFill/>
                <a:ln w="9525">
                  <a:solidFill>
                    <a:schemeClr val="tx1"/>
                  </a:solidFill>
                  <a:miter lim="800000"/>
                  <a:headEnd/>
                  <a:tailEnd/>
                </a:ln>
              </p:spPr>
            </p:pic>
            <p:sp>
              <p:nvSpPr>
                <p:cNvPr id="23" name="TextBox 22"/>
                <p:cNvSpPr txBox="1"/>
                <p:nvPr/>
              </p:nvSpPr>
              <p:spPr>
                <a:xfrm>
                  <a:off x="7661475" y="3065611"/>
                  <a:ext cx="1030552"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Positive</a:t>
                  </a:r>
                </a:p>
              </p:txBody>
            </p:sp>
            <p:sp>
              <p:nvSpPr>
                <p:cNvPr id="24" name="TextBox 23"/>
                <p:cNvSpPr txBox="1"/>
                <p:nvPr/>
              </p:nvSpPr>
              <p:spPr>
                <a:xfrm>
                  <a:off x="7564669" y="3993300"/>
                  <a:ext cx="987210" cy="276373"/>
                </a:xfrm>
                <a:prstGeom prst="rect">
                  <a:avLst/>
                </a:prstGeom>
                <a:noFill/>
              </p:spPr>
              <p:txBody>
                <a:bodyPr wrap="square">
                  <a:spAutoFit/>
                </a:bodyPr>
                <a:lstStyle/>
                <a:p>
                  <a:pP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Negative</a:t>
                  </a:r>
                </a:p>
              </p:txBody>
            </p:sp>
          </p:grpSp>
          <p:sp>
            <p:nvSpPr>
              <p:cNvPr id="35" name="TextBox 34"/>
              <p:cNvSpPr txBox="1"/>
              <p:nvPr/>
            </p:nvSpPr>
            <p:spPr bwMode="auto">
              <a:xfrm>
                <a:off x="10433277" y="3161241"/>
                <a:ext cx="1193181" cy="276999"/>
              </a:xfrm>
              <a:prstGeom prst="rect">
                <a:avLst/>
              </a:prstGeom>
              <a:noFill/>
            </p:spPr>
            <p:txBody>
              <a:bodyPr wrap="square">
                <a:spAutoFit/>
              </a:bodyPr>
              <a:lstStyle/>
              <a:p>
                <a:pPr algn="ctr" eaLnBrk="1" hangingPunct="1">
                  <a:defRPr/>
                </a:pPr>
                <a:r>
                  <a:rPr lang="en-US" sz="1200" dirty="0">
                    <a:solidFill>
                      <a:srgbClr val="FFFFFF"/>
                    </a:solidFill>
                    <a:effectLst>
                      <a:outerShdw blurRad="38100" dist="38100" dir="2700000" algn="tl">
                        <a:srgbClr val="000000">
                          <a:alpha val="43137"/>
                        </a:srgbClr>
                      </a:outerShdw>
                    </a:effectLst>
                    <a:cs typeface="Arial" pitchFamily="34" charset="0"/>
                  </a:rPr>
                  <a:t>Curvature</a:t>
                </a:r>
              </a:p>
            </p:txBody>
          </p:sp>
        </p:grpSp>
      </p:grpSp>
      <p:sp>
        <p:nvSpPr>
          <p:cNvPr id="36" name="Title 1"/>
          <p:cNvSpPr txBox="1">
            <a:spLocks/>
          </p:cNvSpPr>
          <p:nvPr/>
        </p:nvSpPr>
        <p:spPr bwMode="auto">
          <a:xfrm>
            <a:off x="0" y="19368"/>
            <a:ext cx="8367412"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r>
              <a:rPr lang="en-US" sz="2800" kern="0" dirty="0">
                <a:latin typeface="+mn-lt"/>
              </a:rPr>
              <a:t>Address loss of lateral resolution due to 5D interpolation by using short-wavelength curvature</a:t>
            </a:r>
          </a:p>
        </p:txBody>
      </p:sp>
      <p:sp>
        <p:nvSpPr>
          <p:cNvPr id="39" name="Rectangle 24"/>
          <p:cNvSpPr txBox="1">
            <a:spLocks noChangeArrowheads="1"/>
          </p:cNvSpPr>
          <p:nvPr/>
        </p:nvSpPr>
        <p:spPr bwMode="auto">
          <a:xfrm>
            <a:off x="7696200" y="6428601"/>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cs typeface="Arial" pitchFamily="34" charset="0"/>
              </a:rPr>
              <a:t>(Chopra and Marfurt, 2013)</a:t>
            </a:r>
          </a:p>
        </p:txBody>
      </p:sp>
      <p:sp>
        <p:nvSpPr>
          <p:cNvPr id="5" name="Slide Number Placeholder 4">
            <a:extLst>
              <a:ext uri="{FF2B5EF4-FFF2-40B4-BE49-F238E27FC236}">
                <a16:creationId xmlns:a16="http://schemas.microsoft.com/office/drawing/2014/main" id="{B8D891BD-AD41-9DF8-E658-EE9A97923A2A}"/>
              </a:ext>
            </a:extLst>
          </p:cNvPr>
          <p:cNvSpPr>
            <a:spLocks noGrp="1"/>
          </p:cNvSpPr>
          <p:nvPr>
            <p:ph type="sldNum" sz="quarter" idx="12"/>
          </p:nvPr>
        </p:nvSpPr>
        <p:spPr/>
        <p:txBody>
          <a:bodyPr/>
          <a:lstStyle/>
          <a:p>
            <a:r>
              <a:rPr lang="en-US"/>
              <a:t>10e-</a:t>
            </a:r>
            <a:fld id="{E84294E7-870A-4591-A028-E1914D91E07F}" type="slidenum">
              <a:rPr lang="en-US" smtClean="0"/>
              <a:pPr/>
              <a:t>72</a:t>
            </a:fld>
            <a:endParaRPr lang="en-US" dirty="0"/>
          </a:p>
        </p:txBody>
      </p:sp>
    </p:spTree>
    <p:extLst>
      <p:ext uri="{BB962C8B-B14F-4D97-AF65-F5344CB8AC3E}">
        <p14:creationId xmlns:p14="http://schemas.microsoft.com/office/powerpoint/2010/main" val="2281390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2024502" y="914400"/>
            <a:ext cx="8186299" cy="2362200"/>
            <a:chOff x="500501" y="685800"/>
            <a:chExt cx="8186299" cy="2362200"/>
          </a:xfrm>
        </p:grpSpPr>
        <p:pic>
          <p:nvPicPr>
            <p:cNvPr id="28675" name="Picture 3"/>
            <p:cNvPicPr>
              <a:picLocks noChangeAspect="1" noChangeArrowheads="1"/>
            </p:cNvPicPr>
            <p:nvPr/>
          </p:nvPicPr>
          <p:blipFill>
            <a:blip r:embed="rId3" cstate="print"/>
            <a:srcRect/>
            <a:stretch>
              <a:fillRect/>
            </a:stretch>
          </p:blipFill>
          <p:spPr bwMode="auto">
            <a:xfrm>
              <a:off x="506241" y="694853"/>
              <a:ext cx="3886200" cy="2344508"/>
            </a:xfrm>
            <a:prstGeom prst="rect">
              <a:avLst/>
            </a:prstGeom>
            <a:noFill/>
            <a:ln w="9525">
              <a:noFill/>
              <a:miter lim="800000"/>
              <a:headEnd/>
              <a:tailEnd/>
            </a:ln>
          </p:spPr>
        </p:pic>
        <p:pic>
          <p:nvPicPr>
            <p:cNvPr id="28674" name="Picture 2"/>
            <p:cNvPicPr>
              <a:picLocks noChangeAspect="1" noChangeArrowheads="1"/>
            </p:cNvPicPr>
            <p:nvPr/>
          </p:nvPicPr>
          <p:blipFill>
            <a:blip r:embed="rId4" cstate="print"/>
            <a:srcRect/>
            <a:stretch>
              <a:fillRect/>
            </a:stretch>
          </p:blipFill>
          <p:spPr bwMode="auto">
            <a:xfrm>
              <a:off x="4724400" y="685800"/>
              <a:ext cx="3886200" cy="2355920"/>
            </a:xfrm>
            <a:prstGeom prst="rect">
              <a:avLst/>
            </a:prstGeom>
            <a:noFill/>
            <a:ln w="9525">
              <a:noFill/>
              <a:miter lim="800000"/>
              <a:headEnd/>
              <a:tailEnd/>
            </a:ln>
          </p:spPr>
        </p:pic>
        <p:sp>
          <p:nvSpPr>
            <p:cNvPr id="7" name="Rectangle 6"/>
            <p:cNvSpPr/>
            <p:nvPr/>
          </p:nvSpPr>
          <p:spPr>
            <a:xfrm>
              <a:off x="4724400" y="685800"/>
              <a:ext cx="39624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6" name="Rectangle 5"/>
            <p:cNvSpPr/>
            <p:nvPr/>
          </p:nvSpPr>
          <p:spPr>
            <a:xfrm>
              <a:off x="515294" y="685800"/>
              <a:ext cx="39624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grpSp>
          <p:nvGrpSpPr>
            <p:cNvPr id="15" name="Group 14"/>
            <p:cNvGrpSpPr/>
            <p:nvPr/>
          </p:nvGrpSpPr>
          <p:grpSpPr>
            <a:xfrm>
              <a:off x="500501" y="2667000"/>
              <a:ext cx="642499" cy="276999"/>
              <a:chOff x="533400" y="4218801"/>
              <a:chExt cx="642499" cy="276999"/>
            </a:xfrm>
          </p:grpSpPr>
          <p:cxnSp>
            <p:nvCxnSpPr>
              <p:cNvPr id="16" name="Straight Arrow Connector 15"/>
              <p:cNvCxnSpPr/>
              <p:nvPr/>
            </p:nvCxnSpPr>
            <p:spPr>
              <a:xfrm>
                <a:off x="533400" y="4495800"/>
                <a:ext cx="533400" cy="0"/>
              </a:xfrm>
              <a:prstGeom prst="straightConnector1">
                <a:avLst/>
              </a:prstGeom>
              <a:ln w="1905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2441" y="4218801"/>
                <a:ext cx="593458" cy="276999"/>
              </a:xfrm>
              <a:prstGeom prst="rect">
                <a:avLst/>
              </a:prstGeom>
              <a:noFill/>
              <a:ln>
                <a:noFill/>
              </a:ln>
            </p:spPr>
            <p:txBody>
              <a:bodyPr wrap="square" rtlCol="0">
                <a:spAutoFit/>
              </a:bodyPr>
              <a:lstStyle/>
              <a:p>
                <a:pPr eaLnBrk="1" hangingPunct="1"/>
                <a:r>
                  <a:rPr lang="en-US" sz="1200" dirty="0">
                    <a:solidFill>
                      <a:srgbClr val="000000"/>
                    </a:solidFill>
                    <a:cs typeface="Arial" pitchFamily="34" charset="0"/>
                  </a:rPr>
                  <a:t>2 km</a:t>
                </a:r>
              </a:p>
            </p:txBody>
          </p:sp>
        </p:grpSp>
        <p:sp>
          <p:nvSpPr>
            <p:cNvPr id="3" name="Up Arrow 2"/>
            <p:cNvSpPr/>
            <p:nvPr/>
          </p:nvSpPr>
          <p:spPr>
            <a:xfrm>
              <a:off x="3810000" y="1600200"/>
              <a:ext cx="304800" cy="457200"/>
            </a:xfrm>
            <a:prstGeom prst="upArrow">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200" dirty="0">
                  <a:solidFill>
                    <a:srgbClr val="FFFFFF"/>
                  </a:solidFill>
                  <a:cs typeface="Arial" pitchFamily="34" charset="0"/>
                </a:rPr>
                <a:t>N</a:t>
              </a:r>
            </a:p>
          </p:txBody>
        </p:sp>
      </p:grpSp>
      <p:sp>
        <p:nvSpPr>
          <p:cNvPr id="23" name="Title 1"/>
          <p:cNvSpPr txBox="1">
            <a:spLocks/>
          </p:cNvSpPr>
          <p:nvPr/>
        </p:nvSpPr>
        <p:spPr bwMode="auto">
          <a:xfrm>
            <a:off x="0" y="-29434"/>
            <a:ext cx="9019479" cy="814387"/>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r>
              <a:rPr lang="en-US" kern="0" dirty="0">
                <a:latin typeface="+mn-lt"/>
              </a:rPr>
              <a:t>Example 2: 5D interpolation and curvature  </a:t>
            </a:r>
          </a:p>
        </p:txBody>
      </p:sp>
      <p:sp>
        <p:nvSpPr>
          <p:cNvPr id="24" name="TextBox 23"/>
          <p:cNvSpPr txBox="1"/>
          <p:nvPr/>
        </p:nvSpPr>
        <p:spPr>
          <a:xfrm>
            <a:off x="1972416" y="3380601"/>
            <a:ext cx="3810000"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without 5D interpolation </a:t>
            </a:r>
          </a:p>
        </p:txBody>
      </p:sp>
      <p:sp>
        <p:nvSpPr>
          <p:cNvPr id="25" name="TextBox 24"/>
          <p:cNvSpPr txBox="1"/>
          <p:nvPr/>
        </p:nvSpPr>
        <p:spPr>
          <a:xfrm>
            <a:off x="6468217" y="3352800"/>
            <a:ext cx="3428141"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 5D interpolation</a:t>
            </a:r>
          </a:p>
        </p:txBody>
      </p:sp>
      <p:sp>
        <p:nvSpPr>
          <p:cNvPr id="26" name="Rectangle 24"/>
          <p:cNvSpPr txBox="1">
            <a:spLocks noChangeArrowheads="1"/>
          </p:cNvSpPr>
          <p:nvPr/>
        </p:nvSpPr>
        <p:spPr bwMode="auto">
          <a:xfrm>
            <a:off x="7648458"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cs typeface="Arial" pitchFamily="34" charset="0"/>
              </a:rPr>
              <a:t>(Chopra and Marfurt, 2013)</a:t>
            </a:r>
          </a:p>
        </p:txBody>
      </p:sp>
      <p:sp>
        <p:nvSpPr>
          <p:cNvPr id="2" name="Slide Number Placeholder 1">
            <a:extLst>
              <a:ext uri="{FF2B5EF4-FFF2-40B4-BE49-F238E27FC236}">
                <a16:creationId xmlns:a16="http://schemas.microsoft.com/office/drawing/2014/main" id="{F28B55A8-9F99-CB67-EB33-717C8FF8F041}"/>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73</a:t>
            </a:fld>
            <a:endParaRPr lang="en-US" dirty="0">
              <a:solidFill>
                <a:schemeClr val="tx1"/>
              </a:solidFill>
            </a:endParaRPr>
          </a:p>
        </p:txBody>
      </p:sp>
    </p:spTree>
    <p:extLst>
      <p:ext uri="{BB962C8B-B14F-4D97-AF65-F5344CB8AC3E}">
        <p14:creationId xmlns:p14="http://schemas.microsoft.com/office/powerpoint/2010/main" val="27729273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2039295" y="914400"/>
            <a:ext cx="8512833" cy="4800600"/>
            <a:chOff x="515294" y="1828800"/>
            <a:chExt cx="8512833" cy="4800600"/>
          </a:xfrm>
        </p:grpSpPr>
        <p:grpSp>
          <p:nvGrpSpPr>
            <p:cNvPr id="2" name="Group 1"/>
            <p:cNvGrpSpPr/>
            <p:nvPr/>
          </p:nvGrpSpPr>
          <p:grpSpPr>
            <a:xfrm>
              <a:off x="515294" y="1828800"/>
              <a:ext cx="8239609" cy="4800600"/>
              <a:chOff x="515294" y="685800"/>
              <a:chExt cx="8239609" cy="4800600"/>
            </a:xfrm>
          </p:grpSpPr>
          <p:pic>
            <p:nvPicPr>
              <p:cNvPr id="18" name="Picture 3"/>
              <p:cNvPicPr>
                <a:picLocks noChangeAspect="1" noChangeArrowheads="1"/>
              </p:cNvPicPr>
              <p:nvPr/>
            </p:nvPicPr>
            <p:blipFill>
              <a:blip r:embed="rId3" cstate="print"/>
              <a:srcRect/>
              <a:stretch>
                <a:fillRect/>
              </a:stretch>
            </p:blipFill>
            <p:spPr bwMode="auto">
              <a:xfrm>
                <a:off x="4724400" y="685800"/>
                <a:ext cx="4030503" cy="2362200"/>
              </a:xfrm>
              <a:prstGeom prst="rect">
                <a:avLst/>
              </a:prstGeom>
              <a:noFill/>
              <a:ln w="9525">
                <a:noFill/>
                <a:miter lim="800000"/>
                <a:headEnd/>
                <a:tailEnd/>
              </a:ln>
            </p:spPr>
          </p:pic>
          <p:sp>
            <p:nvSpPr>
              <p:cNvPr id="7" name="Rectangle 6"/>
              <p:cNvSpPr/>
              <p:nvPr/>
            </p:nvSpPr>
            <p:spPr>
              <a:xfrm>
                <a:off x="4724400" y="685800"/>
                <a:ext cx="39624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grpSp>
            <p:nvGrpSpPr>
              <p:cNvPr id="3" name="Group 16"/>
              <p:cNvGrpSpPr/>
              <p:nvPr/>
            </p:nvGrpSpPr>
            <p:grpSpPr>
              <a:xfrm>
                <a:off x="533400" y="703906"/>
                <a:ext cx="3824288" cy="2344094"/>
                <a:chOff x="533400" y="685800"/>
                <a:chExt cx="3824288" cy="2314149"/>
              </a:xfrm>
            </p:grpSpPr>
            <p:pic>
              <p:nvPicPr>
                <p:cNvPr id="26626" name="Picture 2"/>
                <p:cNvPicPr>
                  <a:picLocks noChangeAspect="1" noChangeArrowheads="1"/>
                </p:cNvPicPr>
                <p:nvPr/>
              </p:nvPicPr>
              <p:blipFill>
                <a:blip r:embed="rId4" cstate="print"/>
                <a:srcRect/>
                <a:stretch>
                  <a:fillRect/>
                </a:stretch>
              </p:blipFill>
              <p:spPr bwMode="auto">
                <a:xfrm>
                  <a:off x="533400" y="685800"/>
                  <a:ext cx="3824288" cy="2314149"/>
                </a:xfrm>
                <a:prstGeom prst="rect">
                  <a:avLst/>
                </a:prstGeom>
                <a:noFill/>
                <a:ln w="9525">
                  <a:noFill/>
                  <a:miter lim="800000"/>
                  <a:headEnd/>
                  <a:tailEnd/>
                </a:ln>
              </p:spPr>
            </p:pic>
            <p:sp>
              <p:nvSpPr>
                <p:cNvPr id="14" name="Rectangle 13"/>
                <p:cNvSpPr/>
                <p:nvPr/>
              </p:nvSpPr>
              <p:spPr>
                <a:xfrm>
                  <a:off x="3157537" y="742275"/>
                  <a:ext cx="6858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grpSp>
          <p:sp>
            <p:nvSpPr>
              <p:cNvPr id="6" name="Rectangle 5"/>
              <p:cNvSpPr/>
              <p:nvPr/>
            </p:nvSpPr>
            <p:spPr>
              <a:xfrm>
                <a:off x="515294" y="685800"/>
                <a:ext cx="39624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pic>
            <p:nvPicPr>
              <p:cNvPr id="17" name="Picture 3"/>
              <p:cNvPicPr>
                <a:picLocks noChangeAspect="1" noChangeArrowheads="1"/>
              </p:cNvPicPr>
              <p:nvPr/>
            </p:nvPicPr>
            <p:blipFill>
              <a:blip r:embed="rId5" cstate="print"/>
              <a:srcRect/>
              <a:stretch>
                <a:fillRect/>
              </a:stretch>
            </p:blipFill>
            <p:spPr bwMode="auto">
              <a:xfrm>
                <a:off x="533400" y="3200400"/>
                <a:ext cx="3733800" cy="2284047"/>
              </a:xfrm>
              <a:prstGeom prst="rect">
                <a:avLst/>
              </a:prstGeom>
              <a:noFill/>
              <a:ln w="9525">
                <a:noFill/>
                <a:miter lim="800000"/>
                <a:headEnd/>
                <a:tailEnd/>
              </a:ln>
            </p:spPr>
          </p:pic>
          <p:pic>
            <p:nvPicPr>
              <p:cNvPr id="19" name="Picture 2"/>
              <p:cNvPicPr>
                <a:picLocks noChangeAspect="1" noChangeArrowheads="1"/>
              </p:cNvPicPr>
              <p:nvPr/>
            </p:nvPicPr>
            <p:blipFill>
              <a:blip r:embed="rId6" cstate="print"/>
              <a:srcRect/>
              <a:stretch>
                <a:fillRect/>
              </a:stretch>
            </p:blipFill>
            <p:spPr bwMode="auto">
              <a:xfrm>
                <a:off x="4733453" y="3200400"/>
                <a:ext cx="3721423" cy="2276475"/>
              </a:xfrm>
              <a:prstGeom prst="rect">
                <a:avLst/>
              </a:prstGeom>
              <a:noFill/>
              <a:ln w="9525">
                <a:noFill/>
                <a:miter lim="800000"/>
                <a:headEnd/>
                <a:tailEnd/>
              </a:ln>
            </p:spPr>
          </p:pic>
          <p:sp>
            <p:nvSpPr>
              <p:cNvPr id="20" name="Rectangle 19"/>
              <p:cNvSpPr/>
              <p:nvPr/>
            </p:nvSpPr>
            <p:spPr>
              <a:xfrm>
                <a:off x="4733453" y="3200400"/>
                <a:ext cx="3962400"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sp>
            <p:nvSpPr>
              <p:cNvPr id="21" name="Rectangle 20"/>
              <p:cNvSpPr/>
              <p:nvPr/>
            </p:nvSpPr>
            <p:spPr>
              <a:xfrm>
                <a:off x="524347" y="3200400"/>
                <a:ext cx="3962400"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200" dirty="0">
                  <a:solidFill>
                    <a:srgbClr val="FFFFFF"/>
                  </a:solidFill>
                  <a:cs typeface="Arial" pitchFamily="34" charset="0"/>
                </a:endParaRPr>
              </a:p>
            </p:txBody>
          </p:sp>
          <p:cxnSp>
            <p:nvCxnSpPr>
              <p:cNvPr id="34" name="Straight Arrow Connector 33"/>
              <p:cNvCxnSpPr/>
              <p:nvPr/>
            </p:nvCxnSpPr>
            <p:spPr>
              <a:xfrm>
                <a:off x="536966" y="2895600"/>
                <a:ext cx="5334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Up Arrow 36"/>
              <p:cNvSpPr/>
              <p:nvPr/>
            </p:nvSpPr>
            <p:spPr>
              <a:xfrm>
                <a:off x="3810000" y="1600200"/>
                <a:ext cx="304800" cy="457200"/>
              </a:xfrm>
              <a:prstGeom prst="upArrow">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200" dirty="0">
                    <a:solidFill>
                      <a:srgbClr val="FFFFFF"/>
                    </a:solidFill>
                    <a:cs typeface="Arial" pitchFamily="34" charset="0"/>
                  </a:rPr>
                  <a:t>N</a:t>
                </a:r>
              </a:p>
            </p:txBody>
          </p:sp>
        </p:grpSp>
        <p:grpSp>
          <p:nvGrpSpPr>
            <p:cNvPr id="38" name="Group 37"/>
            <p:cNvGrpSpPr/>
            <p:nvPr/>
          </p:nvGrpSpPr>
          <p:grpSpPr>
            <a:xfrm>
              <a:off x="7126273" y="1904112"/>
              <a:ext cx="1901854" cy="1483788"/>
              <a:chOff x="9265186" y="2279117"/>
              <a:chExt cx="1901854" cy="1483788"/>
            </a:xfrm>
          </p:grpSpPr>
          <p:sp>
            <p:nvSpPr>
              <p:cNvPr id="39" name="TextBox 38"/>
              <p:cNvSpPr txBox="1"/>
              <p:nvPr/>
            </p:nvSpPr>
            <p:spPr bwMode="auto">
              <a:xfrm>
                <a:off x="9985011" y="2980888"/>
                <a:ext cx="448266" cy="276999"/>
              </a:xfrm>
              <a:prstGeom prst="rect">
                <a:avLst/>
              </a:prstGeom>
              <a:noFill/>
            </p:spPr>
            <p:txBody>
              <a:bodyPr wrap="square">
                <a:spAutoFit/>
              </a:bodyPr>
              <a:lstStyle/>
              <a:p>
                <a:pPr eaLnBrk="1" hangingPunct="1">
                  <a:defRPr/>
                </a:pPr>
                <a:r>
                  <a:rPr lang="en-US" sz="1200" dirty="0">
                    <a:solidFill>
                      <a:srgbClr val="000000"/>
                    </a:solidFill>
                    <a:effectLst>
                      <a:outerShdw blurRad="38100" dist="38100" dir="2700000" algn="tl">
                        <a:srgbClr val="000000">
                          <a:alpha val="43137"/>
                        </a:srgbClr>
                      </a:outerShdw>
                    </a:effectLst>
                    <a:cs typeface="Arial" pitchFamily="34" charset="0"/>
                  </a:rPr>
                  <a:t>0</a:t>
                </a:r>
              </a:p>
            </p:txBody>
          </p:sp>
          <p:grpSp>
            <p:nvGrpSpPr>
              <p:cNvPr id="40" name="Group 39"/>
              <p:cNvGrpSpPr/>
              <p:nvPr/>
            </p:nvGrpSpPr>
            <p:grpSpPr>
              <a:xfrm>
                <a:off x="9265186" y="2279117"/>
                <a:ext cx="1901854" cy="1483788"/>
                <a:chOff x="10433277" y="3161241"/>
                <a:chExt cx="1901854" cy="1483788"/>
              </a:xfrm>
            </p:grpSpPr>
            <p:grpSp>
              <p:nvGrpSpPr>
                <p:cNvPr id="41" name="Group 10"/>
                <p:cNvGrpSpPr>
                  <a:grpSpLocks/>
                </p:cNvGrpSpPr>
                <p:nvPr/>
              </p:nvGrpSpPr>
              <p:grpSpPr bwMode="auto">
                <a:xfrm>
                  <a:off x="10929333" y="3438240"/>
                  <a:ext cx="1405798" cy="1206789"/>
                  <a:chOff x="7477837" y="3065611"/>
                  <a:chExt cx="1214190" cy="1204062"/>
                </a:xfrm>
              </p:grpSpPr>
              <p:pic>
                <p:nvPicPr>
                  <p:cNvPr id="43" name="Picture 6"/>
                  <p:cNvPicPr>
                    <a:picLocks noChangeArrowheads="1"/>
                  </p:cNvPicPr>
                  <p:nvPr/>
                </p:nvPicPr>
                <p:blipFill>
                  <a:blip r:embed="rId7" cstate="print"/>
                  <a:srcRect/>
                  <a:stretch>
                    <a:fillRect/>
                  </a:stretch>
                </p:blipFill>
                <p:spPr bwMode="auto">
                  <a:xfrm rot="16200000">
                    <a:off x="7100647" y="3580988"/>
                    <a:ext cx="912334" cy="157954"/>
                  </a:xfrm>
                  <a:prstGeom prst="rect">
                    <a:avLst/>
                  </a:prstGeom>
                  <a:noFill/>
                  <a:ln w="9525">
                    <a:solidFill>
                      <a:schemeClr val="tx1"/>
                    </a:solidFill>
                    <a:miter lim="800000"/>
                    <a:headEnd/>
                    <a:tailEnd/>
                  </a:ln>
                </p:spPr>
              </p:pic>
              <p:sp>
                <p:nvSpPr>
                  <p:cNvPr id="44" name="TextBox 43"/>
                  <p:cNvSpPr txBox="1"/>
                  <p:nvPr/>
                </p:nvSpPr>
                <p:spPr>
                  <a:xfrm>
                    <a:off x="7661475" y="3065611"/>
                    <a:ext cx="1030552" cy="276373"/>
                  </a:xfrm>
                  <a:prstGeom prst="rect">
                    <a:avLst/>
                  </a:prstGeom>
                  <a:noFill/>
                </p:spPr>
                <p:txBody>
                  <a:bodyPr wrap="square">
                    <a:spAutoFit/>
                  </a:bodyPr>
                  <a:lstStyle/>
                  <a:p>
                    <a:pPr eaLnBrk="1" hangingPunct="1">
                      <a:defRPr/>
                    </a:pPr>
                    <a:r>
                      <a:rPr lang="en-US" sz="1200" dirty="0">
                        <a:solidFill>
                          <a:srgbClr val="000000"/>
                        </a:solidFill>
                        <a:effectLst>
                          <a:outerShdw blurRad="38100" dist="38100" dir="2700000" algn="tl">
                            <a:srgbClr val="000000">
                              <a:alpha val="43137"/>
                            </a:srgbClr>
                          </a:outerShdw>
                        </a:effectLst>
                        <a:cs typeface="Arial" pitchFamily="34" charset="0"/>
                      </a:rPr>
                      <a:t>Positive</a:t>
                    </a:r>
                  </a:p>
                </p:txBody>
              </p:sp>
              <p:sp>
                <p:nvSpPr>
                  <p:cNvPr id="45" name="TextBox 44"/>
                  <p:cNvSpPr txBox="1"/>
                  <p:nvPr/>
                </p:nvSpPr>
                <p:spPr>
                  <a:xfrm>
                    <a:off x="7564669" y="3993300"/>
                    <a:ext cx="987210" cy="276373"/>
                  </a:xfrm>
                  <a:prstGeom prst="rect">
                    <a:avLst/>
                  </a:prstGeom>
                  <a:noFill/>
                </p:spPr>
                <p:txBody>
                  <a:bodyPr wrap="square">
                    <a:spAutoFit/>
                  </a:bodyPr>
                  <a:lstStyle/>
                  <a:p>
                    <a:pPr eaLnBrk="1" hangingPunct="1">
                      <a:defRPr/>
                    </a:pPr>
                    <a:r>
                      <a:rPr lang="en-US" sz="1200" dirty="0">
                        <a:solidFill>
                          <a:srgbClr val="000000"/>
                        </a:solidFill>
                        <a:effectLst>
                          <a:outerShdw blurRad="38100" dist="38100" dir="2700000" algn="tl">
                            <a:srgbClr val="000000">
                              <a:alpha val="43137"/>
                            </a:srgbClr>
                          </a:outerShdw>
                        </a:effectLst>
                        <a:cs typeface="Arial" pitchFamily="34" charset="0"/>
                      </a:rPr>
                      <a:t>Negative</a:t>
                    </a:r>
                  </a:p>
                </p:txBody>
              </p:sp>
            </p:grpSp>
            <p:sp>
              <p:nvSpPr>
                <p:cNvPr id="42" name="TextBox 41"/>
                <p:cNvSpPr txBox="1"/>
                <p:nvPr/>
              </p:nvSpPr>
              <p:spPr bwMode="auto">
                <a:xfrm>
                  <a:off x="10433277" y="3161241"/>
                  <a:ext cx="1193181" cy="276999"/>
                </a:xfrm>
                <a:prstGeom prst="rect">
                  <a:avLst/>
                </a:prstGeom>
                <a:noFill/>
              </p:spPr>
              <p:txBody>
                <a:bodyPr wrap="square">
                  <a:spAutoFit/>
                </a:bodyPr>
                <a:lstStyle/>
                <a:p>
                  <a:pPr algn="ctr" eaLnBrk="1" hangingPunct="1">
                    <a:defRPr/>
                  </a:pPr>
                  <a:r>
                    <a:rPr lang="en-US" sz="1200" dirty="0">
                      <a:solidFill>
                        <a:srgbClr val="000000"/>
                      </a:solidFill>
                      <a:effectLst>
                        <a:outerShdw blurRad="38100" dist="38100" dir="2700000" algn="tl">
                          <a:srgbClr val="000000">
                            <a:alpha val="43137"/>
                          </a:srgbClr>
                        </a:outerShdw>
                      </a:effectLst>
                      <a:cs typeface="Arial" pitchFamily="34" charset="0"/>
                    </a:rPr>
                    <a:t>Curvature</a:t>
                  </a:r>
                </a:p>
              </p:txBody>
            </p:sp>
          </p:grpSp>
        </p:grpSp>
      </p:grpSp>
      <p:sp>
        <p:nvSpPr>
          <p:cNvPr id="46" name="TextBox 45"/>
          <p:cNvSpPr txBox="1"/>
          <p:nvPr/>
        </p:nvSpPr>
        <p:spPr>
          <a:xfrm>
            <a:off x="1972416" y="5742801"/>
            <a:ext cx="3810000"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without 5D interpolation </a:t>
            </a:r>
          </a:p>
        </p:txBody>
      </p:sp>
      <p:sp>
        <p:nvSpPr>
          <p:cNvPr id="47" name="TextBox 46"/>
          <p:cNvSpPr txBox="1"/>
          <p:nvPr/>
        </p:nvSpPr>
        <p:spPr>
          <a:xfrm>
            <a:off x="6468217" y="5715000"/>
            <a:ext cx="3428141" cy="707886"/>
          </a:xfrm>
          <a:prstGeom prst="rect">
            <a:avLst/>
          </a:prstGeom>
          <a:noFill/>
        </p:spPr>
        <p:txBody>
          <a:bodyPr wrap="square" rtlCol="0">
            <a:spAutoFit/>
          </a:bodyPr>
          <a:lstStyle/>
          <a:p>
            <a:pPr algn="ctr" eaLnBrk="1" hangingPunct="1"/>
            <a:r>
              <a:rPr lang="en-US" sz="2000" dirty="0">
                <a:solidFill>
                  <a:srgbClr val="FFFFFF"/>
                </a:solidFill>
                <a:cs typeface="Arial" pitchFamily="34" charset="0"/>
              </a:rPr>
              <a:t>Migrated image with 5D interpolation</a:t>
            </a:r>
          </a:p>
        </p:txBody>
      </p:sp>
      <p:sp>
        <p:nvSpPr>
          <p:cNvPr id="49" name="Title 1"/>
          <p:cNvSpPr txBox="1">
            <a:spLocks/>
          </p:cNvSpPr>
          <p:nvPr/>
        </p:nvSpPr>
        <p:spPr bwMode="auto">
          <a:xfrm>
            <a:off x="0" y="5426"/>
            <a:ext cx="9019479" cy="814387"/>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r>
              <a:rPr lang="en-US" kern="0" dirty="0">
                <a:latin typeface="+mn-lt"/>
              </a:rPr>
              <a:t>Example 2: 5D interpolation and curvature  </a:t>
            </a:r>
          </a:p>
        </p:txBody>
      </p:sp>
      <p:grpSp>
        <p:nvGrpSpPr>
          <p:cNvPr id="50" name="Group 49"/>
          <p:cNvGrpSpPr/>
          <p:nvPr/>
        </p:nvGrpSpPr>
        <p:grpSpPr>
          <a:xfrm>
            <a:off x="2024502" y="2847202"/>
            <a:ext cx="642499" cy="276999"/>
            <a:chOff x="533400" y="4218801"/>
            <a:chExt cx="642499" cy="276999"/>
          </a:xfrm>
        </p:grpSpPr>
        <p:cxnSp>
          <p:nvCxnSpPr>
            <p:cNvPr id="51" name="Straight Arrow Connector 50"/>
            <p:cNvCxnSpPr/>
            <p:nvPr/>
          </p:nvCxnSpPr>
          <p:spPr>
            <a:xfrm>
              <a:off x="533400" y="4495800"/>
              <a:ext cx="533400" cy="0"/>
            </a:xfrm>
            <a:prstGeom prst="straightConnector1">
              <a:avLst/>
            </a:prstGeom>
            <a:ln w="1905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82441" y="4218801"/>
              <a:ext cx="593458" cy="276999"/>
            </a:xfrm>
            <a:prstGeom prst="rect">
              <a:avLst/>
            </a:prstGeom>
            <a:noFill/>
            <a:ln>
              <a:noFill/>
            </a:ln>
          </p:spPr>
          <p:txBody>
            <a:bodyPr wrap="square" rtlCol="0">
              <a:spAutoFit/>
            </a:bodyPr>
            <a:lstStyle/>
            <a:p>
              <a:pPr eaLnBrk="1" hangingPunct="1"/>
              <a:r>
                <a:rPr lang="en-US" sz="1200" dirty="0">
                  <a:solidFill>
                    <a:srgbClr val="000000"/>
                  </a:solidFill>
                  <a:cs typeface="Arial" pitchFamily="34" charset="0"/>
                </a:rPr>
                <a:t>2 km</a:t>
              </a:r>
            </a:p>
          </p:txBody>
        </p:sp>
      </p:grpSp>
      <p:sp>
        <p:nvSpPr>
          <p:cNvPr id="53" name="Rectangle 24"/>
          <p:cNvSpPr txBox="1">
            <a:spLocks noChangeArrowheads="1"/>
          </p:cNvSpPr>
          <p:nvPr/>
        </p:nvSpPr>
        <p:spPr bwMode="auto">
          <a:xfrm>
            <a:off x="7570464" y="6450698"/>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cs typeface="Arial" pitchFamily="34" charset="0"/>
              </a:rPr>
              <a:t>(Chopra and Marfurt, 2013)</a:t>
            </a:r>
          </a:p>
        </p:txBody>
      </p:sp>
      <p:sp>
        <p:nvSpPr>
          <p:cNvPr id="5" name="Slide Number Placeholder 4">
            <a:extLst>
              <a:ext uri="{FF2B5EF4-FFF2-40B4-BE49-F238E27FC236}">
                <a16:creationId xmlns:a16="http://schemas.microsoft.com/office/drawing/2014/main" id="{E316C5D1-5CEB-D29B-AC1D-75008E5EB868}"/>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74</a:t>
            </a:fld>
            <a:endParaRPr lang="en-US" dirty="0">
              <a:solidFill>
                <a:schemeClr val="tx1"/>
              </a:solidFill>
            </a:endParaRPr>
          </a:p>
        </p:txBody>
      </p:sp>
    </p:spTree>
    <p:extLst>
      <p:ext uri="{BB962C8B-B14F-4D97-AF65-F5344CB8AC3E}">
        <p14:creationId xmlns:p14="http://schemas.microsoft.com/office/powerpoint/2010/main" val="1079312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extBox 31"/>
          <p:cNvSpPr txBox="1"/>
          <p:nvPr/>
        </p:nvSpPr>
        <p:spPr>
          <a:xfrm>
            <a:off x="4016828" y="5891124"/>
            <a:ext cx="1897122" cy="369332"/>
          </a:xfrm>
          <a:prstGeom prst="rect">
            <a:avLst/>
          </a:prstGeom>
          <a:solidFill>
            <a:schemeClr val="bg1"/>
          </a:solidFill>
        </p:spPr>
        <p:txBody>
          <a:bodyPr wrap="none" rtlCol="0">
            <a:spAutoFit/>
          </a:bodyPr>
          <a:lstStyle/>
          <a:p>
            <a:r>
              <a:rPr lang="en-US" dirty="0"/>
              <a:t>20 m by 20 m bins</a:t>
            </a:r>
          </a:p>
        </p:txBody>
      </p:sp>
      <p:sp>
        <p:nvSpPr>
          <p:cNvPr id="2" name="Title 1"/>
          <p:cNvSpPr>
            <a:spLocks noGrp="1"/>
          </p:cNvSpPr>
          <p:nvPr>
            <p:ph type="title"/>
          </p:nvPr>
        </p:nvSpPr>
        <p:spPr>
          <a:xfrm>
            <a:off x="0" y="0"/>
            <a:ext cx="7772400" cy="661851"/>
          </a:xfrm>
        </p:spPr>
        <p:txBody>
          <a:bodyPr/>
          <a:lstStyle/>
          <a:p>
            <a:r>
              <a:rPr lang="en-US" dirty="0"/>
              <a:t>5D Interpolation to Finer CDP Bins</a:t>
            </a:r>
          </a:p>
        </p:txBody>
      </p:sp>
      <p:grpSp>
        <p:nvGrpSpPr>
          <p:cNvPr id="5" name="Group 4"/>
          <p:cNvGrpSpPr>
            <a:grpSpLocks noChangeAspect="1"/>
          </p:cNvGrpSpPr>
          <p:nvPr/>
        </p:nvGrpSpPr>
        <p:grpSpPr>
          <a:xfrm>
            <a:off x="2536318" y="1629104"/>
            <a:ext cx="6528566" cy="4241787"/>
            <a:chOff x="155448" y="894922"/>
            <a:chExt cx="4352377" cy="2827858"/>
          </a:xfrm>
        </p:grpSpPr>
        <p:pic>
          <p:nvPicPr>
            <p:cNvPr id="6" name="Picture 5"/>
            <p:cNvPicPr>
              <a:picLocks noChangeAspect="1"/>
            </p:cNvPicPr>
            <p:nvPr/>
          </p:nvPicPr>
          <p:blipFill rotWithShape="1">
            <a:blip r:embed="rId3"/>
            <a:srcRect r="1820" b="2217"/>
            <a:stretch/>
          </p:blipFill>
          <p:spPr>
            <a:xfrm>
              <a:off x="155448" y="894922"/>
              <a:ext cx="4352377" cy="2827858"/>
            </a:xfrm>
            <a:prstGeom prst="rect">
              <a:avLst/>
            </a:prstGeom>
            <a:ln>
              <a:solidFill>
                <a:schemeClr val="tx1"/>
              </a:solidFill>
            </a:ln>
          </p:spPr>
        </p:pic>
        <p:sp>
          <p:nvSpPr>
            <p:cNvPr id="8" name="Left Arrow 7"/>
            <p:cNvSpPr/>
            <p:nvPr/>
          </p:nvSpPr>
          <p:spPr>
            <a:xfrm rot="18480000">
              <a:off x="4056855" y="1863054"/>
              <a:ext cx="221094" cy="111071"/>
            </a:xfrm>
            <a:prstGeom prst="lef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p:cNvSpPr/>
            <p:nvPr/>
          </p:nvSpPr>
          <p:spPr>
            <a:xfrm rot="18480000">
              <a:off x="4168678" y="2499410"/>
              <a:ext cx="221094" cy="111071"/>
            </a:xfrm>
            <a:prstGeom prst="lef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p:cNvSpPr/>
            <p:nvPr/>
          </p:nvSpPr>
          <p:spPr>
            <a:xfrm rot="18480000">
              <a:off x="3502286" y="1469262"/>
              <a:ext cx="221094" cy="111071"/>
            </a:xfrm>
            <a:prstGeom prst="lef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p:nvPr/>
        </p:nvGrpSpPr>
        <p:grpSpPr>
          <a:xfrm>
            <a:off x="2526416" y="1629076"/>
            <a:ext cx="6548371" cy="4623972"/>
            <a:chOff x="1002415" y="1629076"/>
            <a:chExt cx="6548371" cy="4623972"/>
          </a:xfrm>
        </p:grpSpPr>
        <p:pic>
          <p:nvPicPr>
            <p:cNvPr id="27" name="Picture 26"/>
            <p:cNvPicPr>
              <a:picLocks noChangeAspect="1"/>
            </p:cNvPicPr>
            <p:nvPr/>
          </p:nvPicPr>
          <p:blipFill rotWithShape="1">
            <a:blip r:embed="rId4"/>
            <a:srcRect l="2100" t="2369"/>
            <a:stretch/>
          </p:blipFill>
          <p:spPr>
            <a:xfrm>
              <a:off x="1002415" y="1629076"/>
              <a:ext cx="6548371" cy="4254640"/>
            </a:xfrm>
            <a:prstGeom prst="rect">
              <a:avLst/>
            </a:prstGeom>
            <a:ln>
              <a:solidFill>
                <a:schemeClr val="tx1"/>
              </a:solidFill>
            </a:ln>
          </p:spPr>
        </p:pic>
        <p:sp>
          <p:nvSpPr>
            <p:cNvPr id="33" name="TextBox 32"/>
            <p:cNvSpPr txBox="1"/>
            <p:nvPr/>
          </p:nvSpPr>
          <p:spPr>
            <a:xfrm>
              <a:off x="2492828" y="5883716"/>
              <a:ext cx="1897122" cy="369332"/>
            </a:xfrm>
            <a:prstGeom prst="rect">
              <a:avLst/>
            </a:prstGeom>
            <a:solidFill>
              <a:schemeClr val="bg1"/>
            </a:solidFill>
          </p:spPr>
          <p:txBody>
            <a:bodyPr wrap="none" rtlCol="0">
              <a:spAutoFit/>
            </a:bodyPr>
            <a:lstStyle/>
            <a:p>
              <a:r>
                <a:rPr lang="en-US" dirty="0"/>
                <a:t>10 m by 10 m bins</a:t>
              </a:r>
            </a:p>
          </p:txBody>
        </p:sp>
      </p:grpSp>
      <p:grpSp>
        <p:nvGrpSpPr>
          <p:cNvPr id="31" name="Group 30"/>
          <p:cNvGrpSpPr>
            <a:grpSpLocks noChangeAspect="1"/>
          </p:cNvGrpSpPr>
          <p:nvPr/>
        </p:nvGrpSpPr>
        <p:grpSpPr>
          <a:xfrm>
            <a:off x="8059559" y="2119996"/>
            <a:ext cx="910677" cy="246221"/>
            <a:chOff x="6553998" y="2030075"/>
            <a:chExt cx="607123" cy="164147"/>
          </a:xfrm>
        </p:grpSpPr>
        <p:cxnSp>
          <p:nvCxnSpPr>
            <p:cNvPr id="28" name="Straight Arrow Connector 27"/>
            <p:cNvCxnSpPr/>
            <p:nvPr/>
          </p:nvCxnSpPr>
          <p:spPr>
            <a:xfrm>
              <a:off x="6590860" y="2194222"/>
              <a:ext cx="5334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53998" y="2030075"/>
              <a:ext cx="607123" cy="164147"/>
            </a:xfrm>
            <a:prstGeom prst="rect">
              <a:avLst/>
            </a:prstGeom>
            <a:noFill/>
            <a:ln>
              <a:noFill/>
            </a:ln>
          </p:spPr>
          <p:txBody>
            <a:bodyPr wrap="square" rtlCol="0">
              <a:spAutoFit/>
            </a:bodyPr>
            <a:lstStyle/>
            <a:p>
              <a:pPr algn="ctr"/>
              <a:r>
                <a:rPr lang="en-US" sz="1000" dirty="0"/>
                <a:t>2 km</a:t>
              </a:r>
            </a:p>
          </p:txBody>
        </p:sp>
      </p:grpSp>
      <p:sp>
        <p:nvSpPr>
          <p:cNvPr id="35" name="Rectangle 24"/>
          <p:cNvSpPr txBox="1">
            <a:spLocks noChangeArrowheads="1"/>
          </p:cNvSpPr>
          <p:nvPr/>
        </p:nvSpPr>
        <p:spPr bwMode="auto">
          <a:xfrm>
            <a:off x="7598158"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(Chopra and Marfurt, 2013b)</a:t>
            </a:r>
          </a:p>
        </p:txBody>
      </p:sp>
      <p:sp>
        <p:nvSpPr>
          <p:cNvPr id="3" name="Slide Number Placeholder 2">
            <a:extLst>
              <a:ext uri="{FF2B5EF4-FFF2-40B4-BE49-F238E27FC236}">
                <a16:creationId xmlns:a16="http://schemas.microsoft.com/office/drawing/2014/main" id="{B05D8CF1-CEC5-E223-92C6-7D8731A1B91C}"/>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75</a:t>
            </a:fld>
            <a:endParaRPr lang="en-US" dirty="0">
              <a:solidFill>
                <a:schemeClr val="tx1"/>
              </a:solidFill>
            </a:endParaRPr>
          </a:p>
        </p:txBody>
      </p:sp>
    </p:spTree>
    <p:extLst>
      <p:ext uri="{BB962C8B-B14F-4D97-AF65-F5344CB8AC3E}">
        <p14:creationId xmlns:p14="http://schemas.microsoft.com/office/powerpoint/2010/main" val="33073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p:cNvSpPr txBox="1"/>
          <p:nvPr/>
        </p:nvSpPr>
        <p:spPr>
          <a:xfrm>
            <a:off x="4339114" y="3929763"/>
            <a:ext cx="1897122" cy="369332"/>
          </a:xfrm>
          <a:prstGeom prst="rect">
            <a:avLst/>
          </a:prstGeom>
          <a:solidFill>
            <a:schemeClr val="bg1"/>
          </a:solidFill>
        </p:spPr>
        <p:txBody>
          <a:bodyPr wrap="none" rtlCol="0">
            <a:spAutoFit/>
          </a:bodyPr>
          <a:lstStyle/>
          <a:p>
            <a:r>
              <a:rPr lang="en-US" dirty="0"/>
              <a:t>20 m by 20 m bins</a:t>
            </a:r>
          </a:p>
        </p:txBody>
      </p:sp>
      <p:grpSp>
        <p:nvGrpSpPr>
          <p:cNvPr id="5" name="Group 4"/>
          <p:cNvGrpSpPr/>
          <p:nvPr/>
        </p:nvGrpSpPr>
        <p:grpSpPr>
          <a:xfrm>
            <a:off x="2176829" y="1249344"/>
            <a:ext cx="6817628" cy="2681776"/>
            <a:chOff x="671308" y="412672"/>
            <a:chExt cx="6817628" cy="1291541"/>
          </a:xfrm>
          <a:noFill/>
        </p:grpSpPr>
        <p:pic>
          <p:nvPicPr>
            <p:cNvPr id="6" name="Picture 5"/>
            <p:cNvPicPr>
              <a:picLocks noChangeAspect="1"/>
            </p:cNvPicPr>
            <p:nvPr/>
          </p:nvPicPr>
          <p:blipFill>
            <a:blip r:embed="rId3"/>
            <a:stretch>
              <a:fillRect/>
            </a:stretch>
          </p:blipFill>
          <p:spPr>
            <a:xfrm>
              <a:off x="1027557" y="618363"/>
              <a:ext cx="6461379" cy="1085850"/>
            </a:xfrm>
            <a:prstGeom prst="rect">
              <a:avLst/>
            </a:prstGeom>
            <a:grpFill/>
            <a:ln>
              <a:solidFill>
                <a:schemeClr val="tx1"/>
              </a:solidFill>
            </a:ln>
          </p:spPr>
        </p:pic>
        <p:cxnSp>
          <p:nvCxnSpPr>
            <p:cNvPr id="7" name="Straight Arrow Connector 6"/>
            <p:cNvCxnSpPr/>
            <p:nvPr/>
          </p:nvCxnSpPr>
          <p:spPr>
            <a:xfrm>
              <a:off x="932688" y="618363"/>
              <a:ext cx="0" cy="1085850"/>
            </a:xfrm>
            <a:prstGeom prst="straightConnector1">
              <a:avLst/>
            </a:prstGeom>
            <a:grpFill/>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630079" y="520056"/>
              <a:ext cx="1069848" cy="0"/>
            </a:xfrm>
            <a:prstGeom prst="straightConnector1">
              <a:avLst/>
            </a:prstGeom>
            <a:grpFill/>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46149" y="412672"/>
              <a:ext cx="333425" cy="88935"/>
            </a:xfrm>
            <a:prstGeom prst="rect">
              <a:avLst/>
            </a:prstGeom>
            <a:grpFill/>
          </p:spPr>
          <p:txBody>
            <a:bodyPr wrap="none" lIns="0" tIns="0" rIns="0" bIns="0" rtlCol="0" anchor="ctr">
              <a:spAutoFit/>
            </a:bodyPr>
            <a:lstStyle/>
            <a:p>
              <a:r>
                <a:rPr lang="en-US" sz="1200" dirty="0">
                  <a:solidFill>
                    <a:schemeClr val="bg1"/>
                  </a:solidFill>
                  <a:latin typeface="Arial" pitchFamily="34" charset="0"/>
                  <a:cs typeface="Arial" pitchFamily="34" charset="0"/>
                </a:rPr>
                <a:t>1 km</a:t>
              </a:r>
            </a:p>
          </p:txBody>
        </p:sp>
        <p:sp>
          <p:nvSpPr>
            <p:cNvPr id="11" name="TextBox 10"/>
            <p:cNvSpPr txBox="1"/>
            <p:nvPr/>
          </p:nvSpPr>
          <p:spPr>
            <a:xfrm rot="16200000">
              <a:off x="645184" y="1068955"/>
              <a:ext cx="236913" cy="184666"/>
            </a:xfrm>
            <a:prstGeom prst="rect">
              <a:avLst/>
            </a:prstGeom>
            <a:grpFill/>
          </p:spPr>
          <p:txBody>
            <a:bodyPr wrap="none" lIns="0" tIns="0" rIns="0" bIns="0" rtlCol="0" anchor="ctr">
              <a:spAutoFit/>
            </a:bodyPr>
            <a:lstStyle/>
            <a:p>
              <a:pPr algn="ctr"/>
              <a:r>
                <a:rPr lang="en-US" sz="1200" dirty="0">
                  <a:solidFill>
                    <a:schemeClr val="bg1"/>
                  </a:solidFill>
                  <a:latin typeface="Arial" pitchFamily="34" charset="0"/>
                  <a:cs typeface="Arial" pitchFamily="34" charset="0"/>
                </a:rPr>
                <a:t>110 ms</a:t>
              </a:r>
            </a:p>
          </p:txBody>
        </p:sp>
      </p:grpSp>
      <p:grpSp>
        <p:nvGrpSpPr>
          <p:cNvPr id="18" name="Group 17"/>
          <p:cNvGrpSpPr/>
          <p:nvPr/>
        </p:nvGrpSpPr>
        <p:grpSpPr>
          <a:xfrm>
            <a:off x="2533079" y="1675087"/>
            <a:ext cx="6461379" cy="2624004"/>
            <a:chOff x="1009078" y="891295"/>
            <a:chExt cx="6461379" cy="2624004"/>
          </a:xfrm>
        </p:grpSpPr>
        <p:pic>
          <p:nvPicPr>
            <p:cNvPr id="12" name="Picture 11"/>
            <p:cNvPicPr>
              <a:picLocks noChangeAspect="1"/>
            </p:cNvPicPr>
            <p:nvPr/>
          </p:nvPicPr>
          <p:blipFill rotWithShape="1">
            <a:blip r:embed="rId4"/>
            <a:srcRect t="2204"/>
            <a:stretch/>
          </p:blipFill>
          <p:spPr>
            <a:xfrm>
              <a:off x="1009078" y="891295"/>
              <a:ext cx="6461379" cy="2232906"/>
            </a:xfrm>
            <a:prstGeom prst="rect">
              <a:avLst/>
            </a:prstGeom>
            <a:ln>
              <a:solidFill>
                <a:schemeClr val="tx1"/>
              </a:solidFill>
            </a:ln>
          </p:spPr>
        </p:pic>
        <p:sp>
          <p:nvSpPr>
            <p:cNvPr id="17" name="TextBox 16"/>
            <p:cNvSpPr txBox="1"/>
            <p:nvPr/>
          </p:nvSpPr>
          <p:spPr>
            <a:xfrm>
              <a:off x="2825996" y="3145967"/>
              <a:ext cx="1897122" cy="369332"/>
            </a:xfrm>
            <a:prstGeom prst="rect">
              <a:avLst/>
            </a:prstGeom>
            <a:solidFill>
              <a:schemeClr val="bg1"/>
            </a:solidFill>
          </p:spPr>
          <p:txBody>
            <a:bodyPr wrap="none" rtlCol="0">
              <a:spAutoFit/>
            </a:bodyPr>
            <a:lstStyle/>
            <a:p>
              <a:r>
                <a:rPr lang="en-US" dirty="0"/>
                <a:t>10 m by 10 m bins</a:t>
              </a:r>
            </a:p>
          </p:txBody>
        </p:sp>
      </p:grpSp>
      <p:sp>
        <p:nvSpPr>
          <p:cNvPr id="13" name="Rounded Rectangle 12"/>
          <p:cNvSpPr/>
          <p:nvPr/>
        </p:nvSpPr>
        <p:spPr>
          <a:xfrm>
            <a:off x="2919984" y="2853056"/>
            <a:ext cx="5687568" cy="607576"/>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24"/>
          <p:cNvSpPr txBox="1">
            <a:spLocks noChangeArrowheads="1"/>
          </p:cNvSpPr>
          <p:nvPr/>
        </p:nvSpPr>
        <p:spPr bwMode="auto">
          <a:xfrm>
            <a:off x="7568738"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(Chopra and Marfurt, 2013b)</a:t>
            </a:r>
          </a:p>
        </p:txBody>
      </p:sp>
      <p:sp>
        <p:nvSpPr>
          <p:cNvPr id="19" name="Title 1"/>
          <p:cNvSpPr>
            <a:spLocks noGrp="1"/>
          </p:cNvSpPr>
          <p:nvPr>
            <p:ph type="title"/>
          </p:nvPr>
        </p:nvSpPr>
        <p:spPr>
          <a:xfrm>
            <a:off x="0" y="-813"/>
            <a:ext cx="7772400" cy="661851"/>
          </a:xfrm>
        </p:spPr>
        <p:txBody>
          <a:bodyPr/>
          <a:lstStyle/>
          <a:p>
            <a:r>
              <a:rPr lang="en-US" dirty="0"/>
              <a:t>5D Interpolation to Finer CDP Bins</a:t>
            </a:r>
          </a:p>
        </p:txBody>
      </p:sp>
      <p:sp>
        <p:nvSpPr>
          <p:cNvPr id="2" name="Slide Number Placeholder 1">
            <a:extLst>
              <a:ext uri="{FF2B5EF4-FFF2-40B4-BE49-F238E27FC236}">
                <a16:creationId xmlns:a16="http://schemas.microsoft.com/office/drawing/2014/main" id="{F17C9B45-640C-8371-A7DD-DB78B3EE3E1F}"/>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76</a:t>
            </a:fld>
            <a:endParaRPr lang="en-US" dirty="0">
              <a:solidFill>
                <a:schemeClr val="tx1"/>
              </a:solidFill>
            </a:endParaRPr>
          </a:p>
        </p:txBody>
      </p:sp>
    </p:spTree>
    <p:extLst>
      <p:ext uri="{BB962C8B-B14F-4D97-AF65-F5344CB8AC3E}">
        <p14:creationId xmlns:p14="http://schemas.microsoft.com/office/powerpoint/2010/main" val="14090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4"/>
          <p:cNvSpPr txBox="1">
            <a:spLocks noChangeArrowheads="1"/>
          </p:cNvSpPr>
          <p:nvPr/>
        </p:nvSpPr>
        <p:spPr bwMode="auto">
          <a:xfrm>
            <a:off x="7651863" y="6477000"/>
            <a:ext cx="4495800" cy="381000"/>
          </a:xfrm>
          <a:prstGeom prst="rect">
            <a:avLst/>
          </a:prstGeom>
          <a:noFill/>
          <a:ln w="9525">
            <a:noFill/>
            <a:miter lim="800000"/>
            <a:headEnd/>
            <a:tailEnd/>
          </a:ln>
          <a:effectLst/>
        </p:spPr>
        <p:txBody>
          <a:bodyPr/>
          <a:lstStyle/>
          <a:p>
            <a:pPr marL="342900" indent="-342900" algn="r">
              <a:lnSpc>
                <a:spcPct val="90000"/>
              </a:lnSpc>
              <a:buClr>
                <a:srgbClr val="00FFFF"/>
              </a:buClr>
              <a:buSzPct val="75000"/>
              <a:defRPr/>
            </a:pPr>
            <a:r>
              <a:rPr lang="en-US" sz="2000" kern="0" dirty="0">
                <a:solidFill>
                  <a:srgbClr val="FFFFFF">
                    <a:lumMod val="85000"/>
                  </a:srgbClr>
                </a:solidFill>
                <a:effectLst>
                  <a:outerShdw blurRad="38100" dist="38100" dir="2700000" algn="tl">
                    <a:srgbClr val="000000"/>
                  </a:outerShdw>
                </a:effectLst>
                <a:latin typeface="Arial" pitchFamily="34" charset="0"/>
                <a:cs typeface="Arial" pitchFamily="34" charset="0"/>
              </a:rPr>
              <a:t>(Chopra and Marfurt, 2013b)</a:t>
            </a:r>
          </a:p>
        </p:txBody>
      </p:sp>
      <p:sp>
        <p:nvSpPr>
          <p:cNvPr id="6" name="Title 1"/>
          <p:cNvSpPr>
            <a:spLocks noGrp="1"/>
          </p:cNvSpPr>
          <p:nvPr>
            <p:ph type="title"/>
          </p:nvPr>
        </p:nvSpPr>
        <p:spPr>
          <a:xfrm>
            <a:off x="0" y="0"/>
            <a:ext cx="7772400" cy="661851"/>
          </a:xfrm>
        </p:spPr>
        <p:txBody>
          <a:bodyPr/>
          <a:lstStyle/>
          <a:p>
            <a:r>
              <a:rPr lang="en-US" dirty="0"/>
              <a:t>5D Interpolation to Finer CDP Bins</a:t>
            </a:r>
          </a:p>
        </p:txBody>
      </p:sp>
      <p:grpSp>
        <p:nvGrpSpPr>
          <p:cNvPr id="15" name="Group 14"/>
          <p:cNvGrpSpPr/>
          <p:nvPr/>
        </p:nvGrpSpPr>
        <p:grpSpPr>
          <a:xfrm>
            <a:off x="2732309" y="735727"/>
            <a:ext cx="5673849" cy="5648940"/>
            <a:chOff x="1208309" y="722367"/>
            <a:chExt cx="5673849" cy="5648940"/>
          </a:xfrm>
        </p:grpSpPr>
        <p:grpSp>
          <p:nvGrpSpPr>
            <p:cNvPr id="13" name="Group 12"/>
            <p:cNvGrpSpPr>
              <a:grpSpLocks noChangeAspect="1"/>
            </p:cNvGrpSpPr>
            <p:nvPr/>
          </p:nvGrpSpPr>
          <p:grpSpPr>
            <a:xfrm>
              <a:off x="1208309" y="722367"/>
              <a:ext cx="5673849" cy="5251419"/>
              <a:chOff x="609600" y="722376"/>
              <a:chExt cx="3886200" cy="3596862"/>
            </a:xfrm>
          </p:grpSpPr>
          <p:pic>
            <p:nvPicPr>
              <p:cNvPr id="7" name="Picture 6"/>
              <p:cNvPicPr>
                <a:picLocks noChangeAspect="1"/>
              </p:cNvPicPr>
              <p:nvPr/>
            </p:nvPicPr>
            <p:blipFill>
              <a:blip r:embed="rId3"/>
              <a:stretch>
                <a:fillRect/>
              </a:stretch>
            </p:blipFill>
            <p:spPr>
              <a:xfrm>
                <a:off x="609600" y="722376"/>
                <a:ext cx="3886200" cy="3596862"/>
              </a:xfrm>
              <a:prstGeom prst="rect">
                <a:avLst/>
              </a:prstGeom>
            </p:spPr>
          </p:pic>
          <p:grpSp>
            <p:nvGrpSpPr>
              <p:cNvPr id="8" name="Group 14"/>
              <p:cNvGrpSpPr/>
              <p:nvPr/>
            </p:nvGrpSpPr>
            <p:grpSpPr>
              <a:xfrm>
                <a:off x="609600" y="3465578"/>
                <a:ext cx="533400" cy="182170"/>
                <a:chOff x="533400" y="4267200"/>
                <a:chExt cx="533400" cy="228600"/>
              </a:xfrm>
            </p:grpSpPr>
            <p:cxnSp>
              <p:nvCxnSpPr>
                <p:cNvPr id="9" name="Straight Arrow Connector 8"/>
                <p:cNvCxnSpPr/>
                <p:nvPr/>
              </p:nvCxnSpPr>
              <p:spPr>
                <a:xfrm>
                  <a:off x="533400" y="4495800"/>
                  <a:ext cx="5334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2441" y="4267200"/>
                  <a:ext cx="457200" cy="211627"/>
                </a:xfrm>
                <a:prstGeom prst="rect">
                  <a:avLst/>
                </a:prstGeom>
                <a:noFill/>
              </p:spPr>
              <p:txBody>
                <a:bodyPr wrap="square" rtlCol="0">
                  <a:spAutoFit/>
                </a:bodyPr>
                <a:lstStyle/>
                <a:p>
                  <a:r>
                    <a:rPr lang="en-US" sz="1000" dirty="0">
                      <a:solidFill>
                        <a:schemeClr val="bg1"/>
                      </a:solidFill>
                    </a:rPr>
                    <a:t>2 km</a:t>
                  </a:r>
                </a:p>
              </p:txBody>
            </p:sp>
          </p:grpSp>
        </p:grpSp>
        <p:sp>
          <p:nvSpPr>
            <p:cNvPr id="14" name="TextBox 13"/>
            <p:cNvSpPr txBox="1"/>
            <p:nvPr/>
          </p:nvSpPr>
          <p:spPr>
            <a:xfrm>
              <a:off x="2510347" y="6001975"/>
              <a:ext cx="1897122" cy="369332"/>
            </a:xfrm>
            <a:prstGeom prst="rect">
              <a:avLst/>
            </a:prstGeom>
            <a:solidFill>
              <a:schemeClr val="bg1"/>
            </a:solidFill>
          </p:spPr>
          <p:txBody>
            <a:bodyPr wrap="none" rtlCol="0">
              <a:spAutoFit/>
            </a:bodyPr>
            <a:lstStyle/>
            <a:p>
              <a:r>
                <a:rPr lang="en-US" dirty="0"/>
                <a:t>20 m by 20 m bins</a:t>
              </a:r>
            </a:p>
          </p:txBody>
        </p:sp>
      </p:grpSp>
      <p:grpSp>
        <p:nvGrpSpPr>
          <p:cNvPr id="19" name="Group 18"/>
          <p:cNvGrpSpPr/>
          <p:nvPr/>
        </p:nvGrpSpPr>
        <p:grpSpPr>
          <a:xfrm>
            <a:off x="2732310" y="757310"/>
            <a:ext cx="5673849" cy="5620941"/>
            <a:chOff x="1208309" y="757309"/>
            <a:chExt cx="5673849" cy="5620941"/>
          </a:xfrm>
        </p:grpSpPr>
        <p:pic>
          <p:nvPicPr>
            <p:cNvPr id="16" name="Picture 15"/>
            <p:cNvPicPr>
              <a:picLocks noChangeAspect="1"/>
            </p:cNvPicPr>
            <p:nvPr/>
          </p:nvPicPr>
          <p:blipFill rotWithShape="1">
            <a:blip r:embed="rId4"/>
            <a:srcRect r="6467" b="3811"/>
            <a:stretch/>
          </p:blipFill>
          <p:spPr>
            <a:xfrm>
              <a:off x="1208309" y="757309"/>
              <a:ext cx="5673849" cy="5216477"/>
            </a:xfrm>
            <a:prstGeom prst="rect">
              <a:avLst/>
            </a:prstGeom>
          </p:spPr>
        </p:pic>
        <p:sp>
          <p:nvSpPr>
            <p:cNvPr id="18" name="TextBox 17"/>
            <p:cNvSpPr txBox="1"/>
            <p:nvPr/>
          </p:nvSpPr>
          <p:spPr>
            <a:xfrm>
              <a:off x="2510346" y="6008918"/>
              <a:ext cx="1897122" cy="369332"/>
            </a:xfrm>
            <a:prstGeom prst="rect">
              <a:avLst/>
            </a:prstGeom>
            <a:solidFill>
              <a:schemeClr val="bg1"/>
            </a:solidFill>
          </p:spPr>
          <p:txBody>
            <a:bodyPr wrap="none" rtlCol="0">
              <a:spAutoFit/>
            </a:bodyPr>
            <a:lstStyle/>
            <a:p>
              <a:r>
                <a:rPr lang="en-US" dirty="0"/>
                <a:t>10 m by 10 m bins</a:t>
              </a:r>
            </a:p>
          </p:txBody>
        </p:sp>
      </p:grpSp>
      <p:cxnSp>
        <p:nvCxnSpPr>
          <p:cNvPr id="17" name="Straight Arrow Connector 16"/>
          <p:cNvCxnSpPr/>
          <p:nvPr/>
        </p:nvCxnSpPr>
        <p:spPr>
          <a:xfrm>
            <a:off x="4694599" y="3670369"/>
            <a:ext cx="3374791" cy="0"/>
          </a:xfrm>
          <a:prstGeom prst="straightConnector1">
            <a:avLst/>
          </a:prstGeom>
          <a:ln w="19050">
            <a:solidFill>
              <a:srgbClr val="000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026835-DAD3-8A58-3592-2948E7E9D9DD}"/>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77</a:t>
            </a:fld>
            <a:endParaRPr lang="en-US" dirty="0">
              <a:solidFill>
                <a:schemeClr val="tx1"/>
              </a:solidFill>
            </a:endParaRPr>
          </a:p>
        </p:txBody>
      </p:sp>
    </p:spTree>
    <p:extLst>
      <p:ext uri="{BB962C8B-B14F-4D97-AF65-F5344CB8AC3E}">
        <p14:creationId xmlns:p14="http://schemas.microsoft.com/office/powerpoint/2010/main" val="392368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14895" y="286659"/>
            <a:ext cx="11205555" cy="5295994"/>
          </a:xfrm>
          <a:prstGeom prst="rect">
            <a:avLst/>
          </a:prstGeom>
          <a:noFill/>
          <a:ln w="9525">
            <a:solidFill>
              <a:srgbClr val="FFFF00"/>
            </a:solidFill>
            <a:miter lim="800000"/>
            <a:headEnd/>
            <a:tailEnd/>
          </a:ln>
          <a:effectLst/>
        </p:spPr>
        <p:txBody>
          <a:bodyPr/>
          <a:lstStyle/>
          <a:p>
            <a:pPr marL="457200" marR="0" lvl="0" indent="-457200" algn="l" defTabSz="914400" rtl="0" eaLnBrk="1" fontAlgn="b" latinLnBrk="0" hangingPunct="1">
              <a:lnSpc>
                <a:spcPct val="100000"/>
              </a:lnSpc>
              <a:spcBef>
                <a:spcPct val="50000"/>
              </a:spcBef>
              <a:spcAft>
                <a:spcPts val="0"/>
              </a:spcAft>
              <a:buClrTx/>
              <a:buSzTx/>
              <a:buFontTx/>
              <a:buNone/>
              <a:tabLst/>
              <a:defRPr/>
            </a:pPr>
            <a:r>
              <a:rPr kumimoji="1" lang="en-US" sz="28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Calibri" panose="020F0502020204030204"/>
                <a:ea typeface="+mn-ea"/>
                <a:cs typeface="+mn-cs"/>
              </a:rPr>
              <a:t>Prestack Data Conditioning Workflows to Preserve Amplitude Fidelity</a:t>
            </a:r>
          </a:p>
          <a:p>
            <a:pPr marL="457200" marR="0" lvl="0" indent="-457200" algn="l" defTabSz="914400" rtl="0" eaLnBrk="1" fontAlgn="b" latinLnBrk="0" hangingPunct="1">
              <a:lnSpc>
                <a:spcPct val="100000"/>
              </a:lnSpc>
              <a:spcBef>
                <a:spcPct val="50000"/>
              </a:spcBef>
              <a:spcAft>
                <a:spcPts val="0"/>
              </a:spcAft>
              <a:buClrTx/>
              <a:buSzTx/>
              <a:buFontTx/>
              <a:buNone/>
              <a:tabLst/>
              <a:defRPr/>
            </a:pPr>
            <a:endParaRPr kumimoji="1"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endParaRP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Correction for residual moveout</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Repicking velocities with a better understanding of the geology</a:t>
            </a:r>
          </a:p>
          <a:p>
            <a:pPr marL="1371600" marR="0" lvl="2" indent="-457200" algn="l" defTabSz="914400" rtl="0" eaLnBrk="1" fontAlgn="b" latinLnBrk="0" hangingPunct="1">
              <a:lnSpc>
                <a:spcPct val="100000"/>
              </a:lnSpc>
              <a:spcBef>
                <a:spcPct val="50000"/>
              </a:spcBef>
              <a:spcAft>
                <a:spcPts val="0"/>
              </a:spcAft>
              <a:buClrTx/>
              <a:buSzTx/>
              <a:buFontTx/>
              <a:buChar char="•"/>
              <a:tabLst/>
              <a:defRPr/>
            </a:pPr>
            <a:r>
              <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Accounting for non-hyperbolic moveout</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Non-stretch Normal Moveout (NMO)</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Prestack structure-oriented filtering</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5D interpolation</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a:ea typeface="+mn-ea"/>
                <a:cs typeface="+mn-cs"/>
              </a:rPr>
              <a:t>Least-squares migration </a:t>
            </a:r>
          </a:p>
          <a:p>
            <a:pPr marL="457200" marR="0" lvl="0" indent="-457200" algn="l" defTabSz="914400" rtl="0" eaLnBrk="1" fontAlgn="b" latinLnBrk="0" hangingPunct="1">
              <a:lnSpc>
                <a:spcPct val="100000"/>
              </a:lnSpc>
              <a:spcBef>
                <a:spcPct val="50000"/>
              </a:spcBef>
              <a:spcAft>
                <a:spcPts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Right 1">
            <a:extLst>
              <a:ext uri="{FF2B5EF4-FFF2-40B4-BE49-F238E27FC236}">
                <a16:creationId xmlns:a16="http://schemas.microsoft.com/office/drawing/2014/main" id="{6967D98F-A272-4EE0-870E-E2DA52CF89B4}"/>
              </a:ext>
            </a:extLst>
          </p:cNvPr>
          <p:cNvSpPr/>
          <p:nvPr/>
        </p:nvSpPr>
        <p:spPr>
          <a:xfrm>
            <a:off x="225691" y="4868047"/>
            <a:ext cx="978408" cy="4156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6D530ED-CE42-1B62-839E-BDBDDE7FB713}"/>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78</a:t>
            </a:fld>
            <a:endParaRPr lang="en-US" dirty="0">
              <a:solidFill>
                <a:schemeClr val="tx1"/>
              </a:solidFill>
            </a:endParaRPr>
          </a:p>
        </p:txBody>
      </p:sp>
    </p:spTree>
    <p:extLst>
      <p:ext uri="{BB962C8B-B14F-4D97-AF65-F5344CB8AC3E}">
        <p14:creationId xmlns:p14="http://schemas.microsoft.com/office/powerpoint/2010/main" val="523065722"/>
      </p:ext>
    </p:extLst>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2"/>
          <p:cNvSpPr txBox="1">
            <a:spLocks/>
          </p:cNvSpPr>
          <p:nvPr/>
        </p:nvSpPr>
        <p:spPr>
          <a:xfrm>
            <a:off x="2036638" y="1695631"/>
            <a:ext cx="59436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endParaRPr lang="en-US" sz="3200" spc="100" dirty="0">
              <a:solidFill>
                <a:schemeClr val="tx2"/>
              </a:solidFill>
              <a:latin typeface="Arial" panose="020B0604020202020204" pitchFamily="34" charset="0"/>
              <a:cs typeface="Arial" panose="020B0604020202020204" pitchFamily="34" charset="0"/>
            </a:endParaRPr>
          </a:p>
        </p:txBody>
      </p:sp>
      <p:sp>
        <p:nvSpPr>
          <p:cNvPr id="5" name="Subtitle 2"/>
          <p:cNvSpPr txBox="1">
            <a:spLocks/>
          </p:cNvSpPr>
          <p:nvPr/>
        </p:nvSpPr>
        <p:spPr>
          <a:xfrm>
            <a:off x="548640" y="1628964"/>
            <a:ext cx="10656916" cy="4489416"/>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spcBef>
                <a:spcPts val="600"/>
              </a:spcBef>
              <a:spcAft>
                <a:spcPts val="600"/>
              </a:spcAft>
              <a:buClr>
                <a:schemeClr val="bg1"/>
              </a:buClr>
              <a:buSzPct val="850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Poor surface sampling gives rise to both data and operator aliasing.</a:t>
            </a:r>
          </a:p>
          <a:p>
            <a:pPr marL="342900" indent="-342900" algn="just">
              <a:spcBef>
                <a:spcPts val="600"/>
              </a:spcBef>
              <a:spcAft>
                <a:spcPts val="600"/>
              </a:spcAft>
              <a:buClr>
                <a:schemeClr val="bg1"/>
              </a:buClr>
              <a:buSzPct val="850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these aliases are not aligned in migrated common  reflection gathers, we can filter them using prestack SOF</a:t>
            </a:r>
          </a:p>
          <a:p>
            <a:pPr marL="342900" indent="-342900" algn="just">
              <a:spcBef>
                <a:spcPts val="600"/>
              </a:spcBef>
              <a:spcAft>
                <a:spcPts val="600"/>
              </a:spcAft>
              <a:buClr>
                <a:schemeClr val="bg1"/>
              </a:buClr>
              <a:buSzPct val="850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Demigration from finally sampled image points to coarsely spaced surface points does not suffer from aliasing.</a:t>
            </a:r>
          </a:p>
          <a:p>
            <a:pPr marL="342900" indent="-342900" algn="just">
              <a:spcBef>
                <a:spcPts val="600"/>
              </a:spcBef>
              <a:spcAft>
                <a:spcPts val="600"/>
              </a:spcAft>
              <a:buClr>
                <a:schemeClr val="bg1"/>
              </a:buClr>
              <a:buSzPct val="850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Least-squares migration preconditioned with SOF provides a means to reduce operator aliasing</a:t>
            </a:r>
          </a:p>
          <a:p>
            <a:pPr marL="342900" indent="-342900" algn="just">
              <a:spcBef>
                <a:spcPts val="600"/>
              </a:spcBef>
              <a:spcAft>
                <a:spcPts val="600"/>
              </a:spcAft>
              <a:buClr>
                <a:schemeClr val="bg1"/>
              </a:buClr>
              <a:buSzPct val="85000"/>
              <a:buFont typeface="Arial" panose="020B0604020202020204" pitchFamily="34" charset="0"/>
              <a:buChar char="•"/>
            </a:pPr>
            <a:r>
              <a:rPr lang="en-US" sz="2000" spc="1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Demigration of misaligned noise may allow us to better characterize and filter the data prior to migration.</a:t>
            </a:r>
          </a:p>
        </p:txBody>
      </p:sp>
      <p:sp>
        <p:nvSpPr>
          <p:cNvPr id="6" name="Subtitle 2"/>
          <p:cNvSpPr txBox="1">
            <a:spLocks/>
          </p:cNvSpPr>
          <p:nvPr/>
        </p:nvSpPr>
        <p:spPr>
          <a:xfrm>
            <a:off x="124690" y="125691"/>
            <a:ext cx="106680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r>
              <a:rPr lang="en-US" sz="3200" spc="1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Preconditioned least-squares migration (PLSM) </a:t>
            </a:r>
          </a:p>
        </p:txBody>
      </p:sp>
      <p:sp>
        <p:nvSpPr>
          <p:cNvPr id="2" name="Slide Number Placeholder 1">
            <a:extLst>
              <a:ext uri="{FF2B5EF4-FFF2-40B4-BE49-F238E27FC236}">
                <a16:creationId xmlns:a16="http://schemas.microsoft.com/office/drawing/2014/main" id="{479AE698-FA33-39F1-EEDE-8D587C65B896}"/>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79</a:t>
            </a:fld>
            <a:endParaRPr lang="en-US" dirty="0">
              <a:solidFill>
                <a:schemeClr val="tx1"/>
              </a:solidFill>
            </a:endParaRPr>
          </a:p>
        </p:txBody>
      </p:sp>
    </p:spTree>
    <p:extLst>
      <p:ext uri="{BB962C8B-B14F-4D97-AF65-F5344CB8AC3E}">
        <p14:creationId xmlns:p14="http://schemas.microsoft.com/office/powerpoint/2010/main" val="1339893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14895" y="286659"/>
            <a:ext cx="11205555" cy="5295994"/>
          </a:xfrm>
          <a:prstGeom prst="rect">
            <a:avLst/>
          </a:prstGeom>
          <a:noFill/>
          <a:ln w="9525">
            <a:solidFill>
              <a:srgbClr val="FFFF00"/>
            </a:solidFill>
            <a:miter lim="800000"/>
            <a:headEnd/>
            <a:tailEnd/>
          </a:ln>
          <a:effectLst/>
        </p:spPr>
        <p:txBody>
          <a:bodyPr/>
          <a:lstStyle/>
          <a:p>
            <a:pPr marL="457200" indent="-457200" fontAlgn="b">
              <a:spcBef>
                <a:spcPct val="50000"/>
              </a:spcBef>
              <a:defRPr/>
            </a:pPr>
            <a:r>
              <a:rPr kumimoji="1" lang="en-US" sz="2800" dirty="0">
                <a:solidFill>
                  <a:srgbClr val="FFCC00"/>
                </a:solidFill>
                <a:effectLst>
                  <a:outerShdw blurRad="38100" dist="38100" dir="2700000" algn="tl">
                    <a:srgbClr val="000000"/>
                  </a:outerShdw>
                </a:effectLst>
              </a:rPr>
              <a:t>Prestack Data Conditioning Workflows to Preserve Amplitude Fidelity</a:t>
            </a:r>
          </a:p>
          <a:p>
            <a:pPr marL="457200" indent="-457200" fontAlgn="b">
              <a:spcBef>
                <a:spcPct val="50000"/>
              </a:spcBef>
              <a:defRPr/>
            </a:pPr>
            <a:endParaRPr kumimoji="1" lang="en-US" sz="2800" dirty="0">
              <a:solidFill>
                <a:srgbClr val="FFFF00"/>
              </a:solidFill>
              <a:effectLst>
                <a:outerShdw blurRad="38100" dist="38100" dir="2700000" algn="tl">
                  <a:srgbClr val="000000"/>
                </a:outerShdw>
              </a:effectLst>
            </a:endParaRP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Correction for residual moveout</a:t>
            </a:r>
          </a:p>
          <a:p>
            <a:pPr marL="1371600" lvl="2" indent="-457200" fontAlgn="b">
              <a:spcBef>
                <a:spcPct val="50000"/>
              </a:spcBef>
              <a:buFontTx/>
              <a:buChar char="•"/>
              <a:defRPr/>
            </a:pPr>
            <a:r>
              <a:rPr kumimoji="1" lang="en-US" sz="2400" dirty="0">
                <a:solidFill>
                  <a:schemeClr val="bg1"/>
                </a:solidFill>
              </a:rPr>
              <a:t>Repicking velocities with a better understanding of the geology</a:t>
            </a:r>
          </a:p>
          <a:p>
            <a:pPr marL="1371600" lvl="2" indent="-457200" fontAlgn="b">
              <a:spcBef>
                <a:spcPct val="50000"/>
              </a:spcBef>
              <a:buFontTx/>
              <a:buChar char="•"/>
              <a:defRPr/>
            </a:pPr>
            <a:r>
              <a:rPr kumimoji="1" lang="en-US" sz="2400" dirty="0">
                <a:solidFill>
                  <a:schemeClr val="bg1"/>
                </a:solidFill>
              </a:rPr>
              <a:t>Accounting for non-hyperbolic moveout</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Non-stretch Normal Moveout (NMO)</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Prestack structure-oriented filtering</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5D interpolation</a:t>
            </a:r>
          </a:p>
          <a:p>
            <a:pPr marL="457200" indent="-457200" fontAlgn="b">
              <a:spcBef>
                <a:spcPct val="50000"/>
              </a:spcBef>
              <a:buFont typeface="Arial" panose="020B0604020202020204" pitchFamily="34" charset="0"/>
              <a:buChar char="•"/>
              <a:defRPr/>
            </a:pPr>
            <a:r>
              <a:rPr kumimoji="1" lang="en-US" sz="2400" dirty="0">
                <a:solidFill>
                  <a:srgbClr val="FFFF00"/>
                </a:solidFill>
                <a:effectLst>
                  <a:outerShdw blurRad="38100" dist="38100" dir="2700000" algn="tl">
                    <a:srgbClr val="000000"/>
                  </a:outerShdw>
                </a:effectLst>
              </a:rPr>
              <a:t>Least-squares migration </a:t>
            </a:r>
          </a:p>
          <a:p>
            <a:pPr marL="457200" indent="-457200" fontAlgn="b">
              <a:spcBef>
                <a:spcPct val="50000"/>
              </a:spcBef>
              <a:buFont typeface="Arial" panose="020B0604020202020204" pitchFamily="34" charset="0"/>
              <a:buChar char="•"/>
              <a:defRPr/>
            </a:pPr>
            <a:endParaRPr kumimoji="1" lang="en-US" sz="2400" dirty="0">
              <a:solidFill>
                <a:schemeClr val="bg1"/>
              </a:solidFill>
            </a:endParaRPr>
          </a:p>
        </p:txBody>
      </p:sp>
      <p:sp>
        <p:nvSpPr>
          <p:cNvPr id="2" name="Arrow: Right 1">
            <a:extLst>
              <a:ext uri="{FF2B5EF4-FFF2-40B4-BE49-F238E27FC236}">
                <a16:creationId xmlns:a16="http://schemas.microsoft.com/office/drawing/2014/main" id="{6967D98F-A272-4EE0-870E-E2DA52CF89B4}"/>
              </a:ext>
            </a:extLst>
          </p:cNvPr>
          <p:cNvSpPr/>
          <p:nvPr/>
        </p:nvSpPr>
        <p:spPr>
          <a:xfrm>
            <a:off x="505631" y="2670280"/>
            <a:ext cx="978408" cy="4156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04C942D-5D9F-DC16-F126-E21E21AD9675}"/>
              </a:ext>
            </a:extLst>
          </p:cNvPr>
          <p:cNvSpPr>
            <a:spLocks noGrp="1"/>
          </p:cNvSpPr>
          <p:nvPr>
            <p:ph type="sldNum" sz="quarter" idx="10"/>
          </p:nvPr>
        </p:nvSpPr>
        <p:spPr/>
        <p:txBody>
          <a:bodyPr/>
          <a:lstStyle/>
          <a:p>
            <a:pPr>
              <a:defRPr/>
            </a:pPr>
            <a:r>
              <a:rPr lang="en-US"/>
              <a:t>10e-</a:t>
            </a:r>
            <a:fld id="{0D126475-E98B-4E79-A2BB-CBEEB8F86428}" type="slidenum">
              <a:rPr lang="en-US" smtClean="0"/>
              <a:pPr>
                <a:defRPr/>
              </a:pPr>
              <a:t>8</a:t>
            </a:fld>
            <a:endParaRPr lang="en-US" dirty="0">
              <a:solidFill>
                <a:schemeClr val="tx1"/>
              </a:solidFill>
            </a:endParaRPr>
          </a:p>
        </p:txBody>
      </p:sp>
    </p:spTree>
    <p:extLst>
      <p:ext uri="{BB962C8B-B14F-4D97-AF65-F5344CB8AC3E}">
        <p14:creationId xmlns:p14="http://schemas.microsoft.com/office/powerpoint/2010/main" val="4287901772"/>
      </p:ext>
    </p:extLst>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344667" y="5156805"/>
            <a:ext cx="7315200" cy="1015663"/>
          </a:xfrm>
          <a:prstGeom prst="rect">
            <a:avLst/>
          </a:prstGeom>
        </p:spPr>
        <p:txBody>
          <a:bodyPr wrap="square">
            <a:spAutoFit/>
          </a:bodyPr>
          <a:lstStyle/>
          <a:p>
            <a:pPr algn="just"/>
            <a:r>
              <a:rPr lang="en-US" sz="2000" dirty="0">
                <a:solidFill>
                  <a:schemeClr val="bg1"/>
                </a:solidFill>
              </a:rPr>
              <a:t>where, L: The forward modeling operator (demigration), </a:t>
            </a:r>
          </a:p>
          <a:p>
            <a:pPr algn="just"/>
            <a:r>
              <a:rPr lang="en-US" sz="2000" dirty="0">
                <a:solidFill>
                  <a:schemeClr val="bg1"/>
                </a:solidFill>
              </a:rPr>
              <a:t>	L</a:t>
            </a:r>
            <a:r>
              <a:rPr lang="en-US" sz="2000" baseline="30000" dirty="0">
                <a:solidFill>
                  <a:schemeClr val="bg1"/>
                </a:solidFill>
              </a:rPr>
              <a:t>T</a:t>
            </a:r>
            <a:r>
              <a:rPr lang="en-US" sz="2000" dirty="0">
                <a:solidFill>
                  <a:schemeClr val="bg1"/>
                </a:solidFill>
              </a:rPr>
              <a:t> :  The adjoint  operator (migration), </a:t>
            </a:r>
          </a:p>
          <a:p>
            <a:pPr algn="just"/>
            <a:r>
              <a:rPr lang="en-US" sz="2000" dirty="0">
                <a:solidFill>
                  <a:schemeClr val="bg1"/>
                </a:solidFill>
              </a:rPr>
              <a:t>	m</a:t>
            </a:r>
            <a:r>
              <a:rPr lang="en-US" sz="2000" dirty="0">
                <a:solidFill>
                  <a:schemeClr val="bg1"/>
                </a:solidFill>
                <a:sym typeface="Symbol"/>
              </a:rPr>
              <a:t></a:t>
            </a:r>
            <a:r>
              <a:rPr lang="en-US" sz="2000" dirty="0">
                <a:solidFill>
                  <a:schemeClr val="bg1"/>
                </a:solidFill>
              </a:rPr>
              <a:t> : The conventional migrated image</a:t>
            </a:r>
          </a:p>
        </p:txBody>
      </p:sp>
      <p:graphicFrame>
        <p:nvGraphicFramePr>
          <p:cNvPr id="5" name="Object 4"/>
          <p:cNvGraphicFramePr>
            <a:graphicFrameLocks noChangeAspect="1"/>
          </p:cNvGraphicFramePr>
          <p:nvPr/>
        </p:nvGraphicFramePr>
        <p:xfrm>
          <a:off x="2459101" y="4110324"/>
          <a:ext cx="962526" cy="381000"/>
        </p:xfrm>
        <a:graphic>
          <a:graphicData uri="http://schemas.openxmlformats.org/presentationml/2006/ole">
            <mc:AlternateContent xmlns:mc="http://schemas.openxmlformats.org/markup-compatibility/2006">
              <mc:Choice xmlns:v="urn:schemas-microsoft-com:vml" Requires="v">
                <p:oleObj name="Equation" r:id="rId3" imgW="494870" imgH="177646" progId="Equation.3">
                  <p:embed/>
                </p:oleObj>
              </mc:Choice>
              <mc:Fallback>
                <p:oleObj name="Equation" r:id="rId3" imgW="494870" imgH="177646"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101" y="4110324"/>
                        <a:ext cx="962526" cy="381000"/>
                      </a:xfrm>
                      <a:prstGeom prst="rect">
                        <a:avLst/>
                      </a:prstGeom>
                      <a:solidFill>
                        <a:schemeClr val="bg1">
                          <a:lumMod val="75000"/>
                        </a:schemeClr>
                      </a:solidFill>
                    </p:spPr>
                  </p:pic>
                </p:oleObj>
              </mc:Fallback>
            </mc:AlternateContent>
          </a:graphicData>
        </a:graphic>
      </p:graphicFrame>
      <p:graphicFrame>
        <p:nvGraphicFramePr>
          <p:cNvPr id="6" name="Object 5"/>
          <p:cNvGraphicFramePr>
            <a:graphicFrameLocks noChangeAspect="1"/>
          </p:cNvGraphicFramePr>
          <p:nvPr/>
        </p:nvGraphicFramePr>
        <p:xfrm>
          <a:off x="2427320" y="4623404"/>
          <a:ext cx="1431235" cy="457200"/>
        </p:xfrm>
        <a:graphic>
          <a:graphicData uri="http://schemas.openxmlformats.org/presentationml/2006/ole">
            <mc:AlternateContent xmlns:mc="http://schemas.openxmlformats.org/markup-compatibility/2006">
              <mc:Choice xmlns:v="urn:schemas-microsoft-com:vml" Requires="v">
                <p:oleObj name="Equation" r:id="rId5" imgW="634725" imgH="203112" progId="Equation.3">
                  <p:embed/>
                </p:oleObj>
              </mc:Choice>
              <mc:Fallback>
                <p:oleObj name="Equation" r:id="rId5" imgW="634725" imgH="203112"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7320" y="4623404"/>
                        <a:ext cx="1431235" cy="457200"/>
                      </a:xfrm>
                      <a:prstGeom prst="rect">
                        <a:avLst/>
                      </a:prstGeom>
                      <a:solidFill>
                        <a:schemeClr val="bg1">
                          <a:lumMod val="75000"/>
                        </a:schemeClr>
                      </a:solidFill>
                    </p:spPr>
                  </p:pic>
                </p:oleObj>
              </mc:Fallback>
            </mc:AlternateContent>
          </a:graphicData>
        </a:graphic>
      </p:graphicFrame>
      <p:sp>
        <p:nvSpPr>
          <p:cNvPr id="7" name="Rectangle 6"/>
          <p:cNvSpPr/>
          <p:nvPr/>
        </p:nvSpPr>
        <p:spPr>
          <a:xfrm>
            <a:off x="2344667" y="3544925"/>
            <a:ext cx="5983818" cy="400110"/>
          </a:xfrm>
          <a:prstGeom prst="rect">
            <a:avLst/>
          </a:prstGeom>
        </p:spPr>
        <p:txBody>
          <a:bodyPr wrap="none">
            <a:spAutoFit/>
          </a:bodyPr>
          <a:lstStyle/>
          <a:p>
            <a:r>
              <a:rPr lang="en-US" sz="2000" dirty="0">
                <a:solidFill>
                  <a:schemeClr val="bg1"/>
                </a:solidFill>
              </a:rPr>
              <a:t>We can express modeling (demigration) in matrix form :</a:t>
            </a:r>
          </a:p>
        </p:txBody>
      </p:sp>
      <p:sp>
        <p:nvSpPr>
          <p:cNvPr id="18" name="Rectangle 17"/>
          <p:cNvSpPr/>
          <p:nvPr/>
        </p:nvSpPr>
        <p:spPr>
          <a:xfrm>
            <a:off x="2344667" y="666768"/>
            <a:ext cx="4022576" cy="430887"/>
          </a:xfrm>
          <a:prstGeom prst="rect">
            <a:avLst/>
          </a:prstGeom>
        </p:spPr>
        <p:txBody>
          <a:bodyPr wrap="none">
            <a:spAutoFit/>
          </a:bodyPr>
          <a:lstStyle/>
          <a:p>
            <a:r>
              <a:rPr lang="en-US" sz="2200" dirty="0">
                <a:solidFill>
                  <a:srgbClr val="FFFF00"/>
                </a:solidFill>
              </a:rPr>
              <a:t>Conventional Kirchhoff migration </a:t>
            </a:r>
          </a:p>
        </p:txBody>
      </p:sp>
      <p:sp>
        <p:nvSpPr>
          <p:cNvPr id="19" name="Rectangle 18"/>
          <p:cNvSpPr/>
          <p:nvPr/>
        </p:nvSpPr>
        <p:spPr>
          <a:xfrm>
            <a:off x="2263746" y="2070212"/>
            <a:ext cx="7010400" cy="707886"/>
          </a:xfrm>
          <a:prstGeom prst="rect">
            <a:avLst/>
          </a:prstGeom>
        </p:spPr>
        <p:txBody>
          <a:bodyPr wrap="square">
            <a:spAutoFit/>
          </a:bodyPr>
          <a:lstStyle/>
          <a:p>
            <a:r>
              <a:rPr lang="en-US" sz="2000" dirty="0">
                <a:solidFill>
                  <a:schemeClr val="bg1"/>
                </a:solidFill>
              </a:rPr>
              <a:t>Kirchhoff migration can serve as the adjoint of operator of Kirchhoff modeling (Claerbout, 1992) in least-squares migration</a:t>
            </a:r>
          </a:p>
        </p:txBody>
      </p:sp>
      <p:graphicFrame>
        <p:nvGraphicFramePr>
          <p:cNvPr id="20" name="Object 19"/>
          <p:cNvGraphicFramePr>
            <a:graphicFrameLocks noChangeAspect="1"/>
          </p:cNvGraphicFramePr>
          <p:nvPr/>
        </p:nvGraphicFramePr>
        <p:xfrm>
          <a:off x="2416147" y="1155813"/>
          <a:ext cx="4783137" cy="631825"/>
        </p:xfrm>
        <a:graphic>
          <a:graphicData uri="http://schemas.openxmlformats.org/presentationml/2006/ole">
            <mc:AlternateContent xmlns:mc="http://schemas.openxmlformats.org/markup-compatibility/2006">
              <mc:Choice xmlns:v="urn:schemas-microsoft-com:vml" Requires="v">
                <p:oleObj name="Equation" r:id="rId7" imgW="3073400" imgH="406400" progId="Equation.3">
                  <p:embed/>
                </p:oleObj>
              </mc:Choice>
              <mc:Fallback>
                <p:oleObj name="Equation" r:id="rId7" imgW="3073400" imgH="406400" progId="Equation.3">
                  <p:embed/>
                  <p:pic>
                    <p:nvPicPr>
                      <p:cNvPr id="2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6147" y="1155813"/>
                        <a:ext cx="4783137" cy="631825"/>
                      </a:xfrm>
                      <a:prstGeom prst="rect">
                        <a:avLst/>
                      </a:prstGeom>
                      <a:solidFill>
                        <a:schemeClr val="bg1">
                          <a:lumMod val="75000"/>
                        </a:schemeClr>
                      </a:solidFill>
                    </p:spPr>
                  </p:pic>
                </p:oleObj>
              </mc:Fallback>
            </mc:AlternateContent>
          </a:graphicData>
        </a:graphic>
      </p:graphicFrame>
      <p:sp>
        <p:nvSpPr>
          <p:cNvPr id="21" name="Rectangle 20"/>
          <p:cNvSpPr/>
          <p:nvPr/>
        </p:nvSpPr>
        <p:spPr>
          <a:xfrm>
            <a:off x="2344667" y="3177082"/>
            <a:ext cx="2984278" cy="430887"/>
          </a:xfrm>
          <a:prstGeom prst="rect">
            <a:avLst/>
          </a:prstGeom>
        </p:spPr>
        <p:txBody>
          <a:bodyPr wrap="none">
            <a:spAutoFit/>
          </a:bodyPr>
          <a:lstStyle/>
          <a:p>
            <a:r>
              <a:rPr lang="en-US" sz="2200" dirty="0">
                <a:solidFill>
                  <a:srgbClr val="FFFF00"/>
                </a:solidFill>
              </a:rPr>
              <a:t>Least-squares migration </a:t>
            </a:r>
          </a:p>
        </p:txBody>
      </p:sp>
      <p:sp>
        <p:nvSpPr>
          <p:cNvPr id="12" name="Subtitle 2">
            <a:extLst>
              <a:ext uri="{FF2B5EF4-FFF2-40B4-BE49-F238E27FC236}">
                <a16:creationId xmlns:a16="http://schemas.microsoft.com/office/drawing/2014/main" id="{0CE2256B-900C-40F9-A47C-9669A1108B64}"/>
              </a:ext>
            </a:extLst>
          </p:cNvPr>
          <p:cNvSpPr txBox="1">
            <a:spLocks/>
          </p:cNvSpPr>
          <p:nvPr/>
        </p:nvSpPr>
        <p:spPr>
          <a:xfrm>
            <a:off x="124690" y="125691"/>
            <a:ext cx="106680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r>
              <a:rPr lang="en-US" sz="3200" spc="1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Preconditioned least-squares migration (PLSM) </a:t>
            </a:r>
          </a:p>
        </p:txBody>
      </p:sp>
      <p:sp>
        <p:nvSpPr>
          <p:cNvPr id="2" name="Slide Number Placeholder 1">
            <a:extLst>
              <a:ext uri="{FF2B5EF4-FFF2-40B4-BE49-F238E27FC236}">
                <a16:creationId xmlns:a16="http://schemas.microsoft.com/office/drawing/2014/main" id="{55F1209B-AD39-08D5-3EC0-C76D253C4964}"/>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80</a:t>
            </a:fld>
            <a:endParaRPr lang="en-US" dirty="0">
              <a:solidFill>
                <a:schemeClr val="tx1"/>
              </a:solidFill>
            </a:endParaRPr>
          </a:p>
        </p:txBody>
      </p:sp>
    </p:spTree>
    <p:extLst>
      <p:ext uri="{BB962C8B-B14F-4D97-AF65-F5344CB8AC3E}">
        <p14:creationId xmlns:p14="http://schemas.microsoft.com/office/powerpoint/2010/main" val="38303544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818147" y="1891837"/>
            <a:ext cx="10651957"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000" dirty="0">
                <a:solidFill>
                  <a:schemeClr val="bg1"/>
                </a:solidFill>
                <a:effectLst>
                  <a:outerShdw blurRad="38100" dist="38100" dir="2700000" algn="tl">
                    <a:srgbClr val="000000">
                      <a:alpha val="43137"/>
                    </a:srgbClr>
                  </a:outerShdw>
                </a:effectLst>
                <a:ea typeface="SimSun"/>
                <a:cs typeface="Times New Roman" pitchFamily="18" charset="0"/>
              </a:rPr>
              <a:t>Schuster (1997) observed that migration artifacts can be attenuated by making </a:t>
            </a:r>
            <a:r>
              <a:rPr lang="en-US" sz="2000" dirty="0">
                <a:solidFill>
                  <a:schemeClr val="bg1"/>
                </a:solidFill>
                <a:effectLst>
                  <a:outerShdw blurRad="38100" dist="38100" dir="2700000" algn="tl">
                    <a:srgbClr val="000000">
                      <a:alpha val="43137"/>
                    </a:srgbClr>
                  </a:outerShdw>
                </a:effectLst>
              </a:rPr>
              <a:t>L L</a:t>
            </a:r>
            <a:r>
              <a:rPr lang="en-US" sz="2000" baseline="30000" dirty="0">
                <a:solidFill>
                  <a:schemeClr val="bg1"/>
                </a:solidFill>
                <a:effectLst>
                  <a:outerShdw blurRad="38100" dist="38100" dir="2700000" algn="tl">
                    <a:srgbClr val="000000">
                      <a:alpha val="43137"/>
                    </a:srgbClr>
                  </a:outerShdw>
                </a:effectLst>
              </a:rPr>
              <a:t>T</a:t>
            </a:r>
            <a:r>
              <a:rPr lang="en-US" sz="2000" dirty="0">
                <a:solidFill>
                  <a:schemeClr val="bg1"/>
                </a:solidFill>
                <a:effectLst>
                  <a:outerShdw blurRad="38100" dist="38100" dir="2700000" algn="tl">
                    <a:srgbClr val="000000">
                      <a:alpha val="43137"/>
                    </a:srgbClr>
                  </a:outerShdw>
                </a:effectLst>
                <a:ea typeface="SimSun"/>
                <a:cs typeface="Times New Roman" pitchFamily="18" charset="0"/>
              </a:rPr>
              <a:t> more closely approximate the identity matrix. Using a constraint matrix</a:t>
            </a:r>
            <a:r>
              <a:rPr lang="en-US" sz="1200" dirty="0">
                <a:solidFill>
                  <a:schemeClr val="bg1"/>
                </a:solidFill>
                <a:effectLst>
                  <a:outerShdw blurRad="38100" dist="38100" dir="2700000" algn="tl">
                    <a:srgbClr val="000000">
                      <a:alpha val="43137"/>
                    </a:srgbClr>
                  </a:outerShdw>
                </a:effectLst>
                <a:latin typeface="Times New Roman" pitchFamily="18" charset="0"/>
                <a:ea typeface="SimSun"/>
                <a:cs typeface="Times New Roman" pitchFamily="18" charset="0"/>
              </a:rPr>
              <a:t> </a:t>
            </a:r>
            <a:endParaRPr lang="en-US" dirty="0">
              <a:solidFill>
                <a:schemeClr val="bg1"/>
              </a:solidFill>
              <a:effectLst>
                <a:outerShdw blurRad="38100" dist="38100" dir="2700000" algn="tl">
                  <a:srgbClr val="000000">
                    <a:alpha val="43137"/>
                  </a:srgbClr>
                </a:outerShdw>
              </a:effectLst>
              <a:latin typeface="Arial" pitchFamily="34" charset="0"/>
            </a:endParaRPr>
          </a:p>
        </p:txBody>
      </p:sp>
      <p:sp>
        <p:nvSpPr>
          <p:cNvPr id="5" name="Rectangle 10"/>
          <p:cNvSpPr>
            <a:spLocks noChangeArrowheads="1"/>
          </p:cNvSpPr>
          <p:nvPr/>
        </p:nvSpPr>
        <p:spPr bwMode="auto">
          <a:xfrm>
            <a:off x="2438401" y="4138907"/>
            <a:ext cx="661987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000" dirty="0">
                <a:solidFill>
                  <a:schemeClr val="bg1"/>
                </a:solidFill>
                <a:effectLst>
                  <a:outerShdw blurRad="38100" dist="38100" dir="2700000" algn="tl">
                    <a:srgbClr val="000000">
                      <a:alpha val="43137"/>
                    </a:srgbClr>
                  </a:outerShdw>
                </a:effectLst>
                <a:ea typeface="SimSun"/>
                <a:cs typeface="Times New Roman" pitchFamily="18" charset="0"/>
              </a:rPr>
              <a:t>Minimizing </a:t>
            </a:r>
            <a:r>
              <a:rPr lang="el-GR" sz="2000" i="1" dirty="0">
                <a:solidFill>
                  <a:schemeClr val="bg1"/>
                </a:solidFill>
                <a:effectLst>
                  <a:outerShdw blurRad="38100" dist="38100" dir="2700000" algn="tl">
                    <a:srgbClr val="000000">
                      <a:alpha val="43137"/>
                    </a:srgbClr>
                  </a:outerShdw>
                </a:effectLst>
                <a:latin typeface="Arial"/>
                <a:ea typeface="SimSun"/>
                <a:cs typeface="Arial"/>
              </a:rPr>
              <a:t>ε</a:t>
            </a:r>
            <a:r>
              <a:rPr lang="en-US" sz="2000" dirty="0">
                <a:solidFill>
                  <a:schemeClr val="bg1"/>
                </a:solidFill>
                <a:effectLst>
                  <a:outerShdw blurRad="38100" dist="38100" dir="2700000" algn="tl">
                    <a:srgbClr val="000000">
                      <a:alpha val="43137"/>
                    </a:srgbClr>
                  </a:outerShdw>
                </a:effectLst>
                <a:ea typeface="SimSun"/>
                <a:cs typeface="Times New Roman" pitchFamily="18" charset="0"/>
              </a:rPr>
              <a:t> gives</a:t>
            </a:r>
            <a:endParaRPr lang="en-US" dirty="0">
              <a:solidFill>
                <a:schemeClr val="bg1"/>
              </a:solidFill>
              <a:effectLst>
                <a:outerShdw blurRad="38100" dist="38100" dir="2700000" algn="tl">
                  <a:srgbClr val="000000">
                    <a:alpha val="43137"/>
                  </a:srgbClr>
                </a:outerShdw>
              </a:effectLst>
              <a:latin typeface="Arial" pitchFamily="34" charset="0"/>
            </a:endParaRPr>
          </a:p>
        </p:txBody>
      </p:sp>
      <p:sp>
        <p:nvSpPr>
          <p:cNvPr id="6" name="Rectangle 11"/>
          <p:cNvSpPr>
            <a:spLocks noChangeArrowheads="1"/>
          </p:cNvSpPr>
          <p:nvPr/>
        </p:nvSpPr>
        <p:spPr bwMode="auto">
          <a:xfrm>
            <a:off x="1013118" y="5564904"/>
            <a:ext cx="821109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000" dirty="0">
                <a:solidFill>
                  <a:schemeClr val="bg1"/>
                </a:solidFill>
                <a:effectLst>
                  <a:outerShdw blurRad="38100" dist="38100" dir="2700000" algn="tl">
                    <a:srgbClr val="000000">
                      <a:alpha val="43137"/>
                    </a:srgbClr>
                  </a:outerShdw>
                </a:effectLst>
                <a:ea typeface="SimSun"/>
                <a:cs typeface="Times New Roman" pitchFamily="18" charset="0"/>
              </a:rPr>
              <a:t>Giving rise to conjugate gradient least-squares migration (Schuster, 1997).</a:t>
            </a:r>
            <a:endParaRPr lang="en-US" sz="2000" dirty="0">
              <a:solidFill>
                <a:schemeClr val="bg1"/>
              </a:solidFill>
              <a:effectLst>
                <a:outerShdw blurRad="38100" dist="38100" dir="2700000" algn="tl">
                  <a:srgbClr val="000000">
                    <a:alpha val="43137"/>
                  </a:srgbClr>
                </a:outerShdw>
              </a:effectLst>
            </a:endParaRPr>
          </a:p>
        </p:txBody>
      </p:sp>
      <p:graphicFrame>
        <p:nvGraphicFramePr>
          <p:cNvPr id="7" name="Object 6"/>
          <p:cNvGraphicFramePr>
            <a:graphicFrameLocks noChangeAspect="1"/>
          </p:cNvGraphicFramePr>
          <p:nvPr/>
        </p:nvGraphicFramePr>
        <p:xfrm>
          <a:off x="4928435" y="1195627"/>
          <a:ext cx="1514475" cy="398917"/>
        </p:xfrm>
        <a:graphic>
          <a:graphicData uri="http://schemas.openxmlformats.org/presentationml/2006/ole">
            <mc:AlternateContent xmlns:mc="http://schemas.openxmlformats.org/markup-compatibility/2006">
              <mc:Choice xmlns:v="urn:schemas-microsoft-com:vml" Requires="v">
                <p:oleObj name="Equation" r:id="rId3" imgW="723586" imgH="190417" progId="Equation.3">
                  <p:embed/>
                </p:oleObj>
              </mc:Choice>
              <mc:Fallback>
                <p:oleObj name="Equation" r:id="rId3" imgW="723586" imgH="190417" progId="Equation.3">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435" y="1195627"/>
                        <a:ext cx="1514475" cy="398917"/>
                      </a:xfrm>
                      <a:prstGeom prst="rect">
                        <a:avLst/>
                      </a:prstGeom>
                      <a:solidFill>
                        <a:schemeClr val="bg1">
                          <a:lumMod val="75000"/>
                        </a:schemeClr>
                      </a:solidFill>
                    </p:spPr>
                  </p:pic>
                </p:oleObj>
              </mc:Fallback>
            </mc:AlternateContent>
          </a:graphicData>
        </a:graphic>
      </p:graphicFrame>
      <p:graphicFrame>
        <p:nvGraphicFramePr>
          <p:cNvPr id="8" name="Object 116"/>
          <p:cNvGraphicFramePr>
            <a:graphicFrameLocks noChangeAspect="1"/>
          </p:cNvGraphicFramePr>
          <p:nvPr/>
        </p:nvGraphicFramePr>
        <p:xfrm>
          <a:off x="4495800" y="2872027"/>
          <a:ext cx="2842504" cy="534599"/>
        </p:xfrm>
        <a:graphic>
          <a:graphicData uri="http://schemas.openxmlformats.org/presentationml/2006/ole">
            <mc:AlternateContent xmlns:mc="http://schemas.openxmlformats.org/markup-compatibility/2006">
              <mc:Choice xmlns:v="urn:schemas-microsoft-com:vml" Requires="v">
                <p:oleObj name="Equation" r:id="rId5" imgW="1473200" imgH="279400" progId="Equation.3">
                  <p:embed/>
                </p:oleObj>
              </mc:Choice>
              <mc:Fallback>
                <p:oleObj name="Equation" r:id="rId5" imgW="1473200" imgH="279400" progId="Equation.3">
                  <p:embed/>
                  <p:pic>
                    <p:nvPicPr>
                      <p:cNvPr id="8" name="Object 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872027"/>
                        <a:ext cx="2842504" cy="534599"/>
                      </a:xfrm>
                      <a:prstGeom prst="rect">
                        <a:avLst/>
                      </a:prstGeom>
                      <a:solidFill>
                        <a:schemeClr val="bg1">
                          <a:lumMod val="75000"/>
                        </a:schemeClr>
                      </a:solidFill>
                    </p:spPr>
                  </p:pic>
                </p:oleObj>
              </mc:Fallback>
            </mc:AlternateContent>
          </a:graphicData>
        </a:graphic>
      </p:graphicFrame>
      <p:graphicFrame>
        <p:nvGraphicFramePr>
          <p:cNvPr id="9" name="Object 117"/>
          <p:cNvGraphicFramePr>
            <a:graphicFrameLocks noChangeAspect="1"/>
          </p:cNvGraphicFramePr>
          <p:nvPr/>
        </p:nvGraphicFramePr>
        <p:xfrm>
          <a:off x="4624388" y="4624626"/>
          <a:ext cx="2538412" cy="481012"/>
        </p:xfrm>
        <a:graphic>
          <a:graphicData uri="http://schemas.openxmlformats.org/presentationml/2006/ole">
            <mc:AlternateContent xmlns:mc="http://schemas.openxmlformats.org/markup-compatibility/2006">
              <mc:Choice xmlns:v="urn:schemas-microsoft-com:vml" Requires="v">
                <p:oleObj name="Equation" r:id="rId7" imgW="1536700" imgH="228600" progId="Equation.3">
                  <p:embed/>
                </p:oleObj>
              </mc:Choice>
              <mc:Fallback>
                <p:oleObj name="Equation" r:id="rId7" imgW="1536700" imgH="228600" progId="Equation.3">
                  <p:embed/>
                  <p:pic>
                    <p:nvPicPr>
                      <p:cNvPr id="9" name="Object 1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4388" y="4624626"/>
                        <a:ext cx="2538412" cy="481012"/>
                      </a:xfrm>
                      <a:prstGeom prst="rect">
                        <a:avLst/>
                      </a:prstGeom>
                      <a:solidFill>
                        <a:schemeClr val="bg1">
                          <a:lumMod val="75000"/>
                        </a:schemeClr>
                      </a:solidFill>
                    </p:spPr>
                  </p:pic>
                </p:oleObj>
              </mc:Fallback>
            </mc:AlternateContent>
          </a:graphicData>
        </a:graphic>
      </p:graphicFrame>
      <p:sp>
        <p:nvSpPr>
          <p:cNvPr id="10" name="TextBox 9"/>
          <p:cNvSpPr txBox="1"/>
          <p:nvPr/>
        </p:nvSpPr>
        <p:spPr>
          <a:xfrm>
            <a:off x="2961956" y="3614978"/>
            <a:ext cx="2837180" cy="369332"/>
          </a:xfrm>
          <a:prstGeom prst="rect">
            <a:avLst/>
          </a:prstGeom>
          <a:noFill/>
        </p:spPr>
        <p:txBody>
          <a:bodyPr wrap="square" rtlCol="0">
            <a:spAutoFit/>
          </a:bodyPr>
          <a:lstStyle/>
          <a:p>
            <a:pPr algn="r"/>
            <a:r>
              <a:rPr lang="en-US" dirty="0">
                <a:solidFill>
                  <a:srgbClr val="FFFF00"/>
                </a:solidFill>
                <a:effectLst>
                  <a:outerShdw blurRad="38100" dist="38100" dir="2700000" algn="tl">
                    <a:srgbClr val="000000">
                      <a:alpha val="43137"/>
                    </a:srgbClr>
                  </a:outerShdw>
                </a:effectLst>
                <a:ea typeface="SimSun"/>
                <a:cs typeface="Times New Roman" pitchFamily="18" charset="0"/>
              </a:rPr>
              <a:t>misfit function</a:t>
            </a:r>
            <a:endParaRPr lang="en-US" dirty="0">
              <a:solidFill>
                <a:srgbClr val="FFFF00"/>
              </a:solidFill>
              <a:effectLst>
                <a:outerShdw blurRad="38100" dist="38100" dir="2700000" algn="tl">
                  <a:srgbClr val="000000">
                    <a:alpha val="43137"/>
                  </a:srgbClr>
                </a:outerShdw>
              </a:effectLst>
            </a:endParaRPr>
          </a:p>
        </p:txBody>
      </p:sp>
      <p:sp>
        <p:nvSpPr>
          <p:cNvPr id="11" name="Down Arrow 10"/>
          <p:cNvSpPr/>
          <p:nvPr/>
        </p:nvSpPr>
        <p:spPr>
          <a:xfrm rot="10800000">
            <a:off x="5486400" y="3310177"/>
            <a:ext cx="142874" cy="304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schemeClr>
              </a:solidFill>
              <a:effectLst>
                <a:outerShdw blurRad="38100" dist="38100" dir="2700000" algn="tl">
                  <a:srgbClr val="000000">
                    <a:alpha val="43137"/>
                  </a:srgbClr>
                </a:outerShdw>
              </a:effectLst>
            </a:endParaRPr>
          </a:p>
        </p:txBody>
      </p:sp>
      <p:sp>
        <p:nvSpPr>
          <p:cNvPr id="12" name="TextBox 11"/>
          <p:cNvSpPr txBox="1"/>
          <p:nvPr/>
        </p:nvSpPr>
        <p:spPr>
          <a:xfrm>
            <a:off x="6210300" y="3653055"/>
            <a:ext cx="3299460" cy="369332"/>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ea typeface="SimSun"/>
                <a:cs typeface="Times New Roman" pitchFamily="18" charset="0"/>
              </a:rPr>
              <a:t>constraint matrix</a:t>
            </a:r>
            <a:endParaRPr lang="en-US" dirty="0">
              <a:solidFill>
                <a:srgbClr val="FFFF00"/>
              </a:solidFill>
              <a:effectLst>
                <a:outerShdw blurRad="38100" dist="38100" dir="2700000" algn="tl">
                  <a:srgbClr val="000000">
                    <a:alpha val="43137"/>
                  </a:srgbClr>
                </a:outerShdw>
              </a:effectLst>
            </a:endParaRPr>
          </a:p>
        </p:txBody>
      </p:sp>
      <p:sp>
        <p:nvSpPr>
          <p:cNvPr id="13" name="Down Arrow 12"/>
          <p:cNvSpPr/>
          <p:nvPr/>
        </p:nvSpPr>
        <p:spPr>
          <a:xfrm rot="10800000">
            <a:off x="6491999" y="3329225"/>
            <a:ext cx="142874" cy="304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schemeClr>
              </a:solidFill>
              <a:effectLst>
                <a:outerShdw blurRad="38100" dist="38100" dir="2700000" algn="tl">
                  <a:srgbClr val="000000">
                    <a:alpha val="43137"/>
                  </a:srgbClr>
                </a:outerShdw>
              </a:effectLst>
            </a:endParaRPr>
          </a:p>
        </p:txBody>
      </p:sp>
      <p:sp>
        <p:nvSpPr>
          <p:cNvPr id="14" name="Subtitle 2">
            <a:extLst>
              <a:ext uri="{FF2B5EF4-FFF2-40B4-BE49-F238E27FC236}">
                <a16:creationId xmlns:a16="http://schemas.microsoft.com/office/drawing/2014/main" id="{35C078C9-C384-48B1-8539-9846179141C6}"/>
              </a:ext>
            </a:extLst>
          </p:cNvPr>
          <p:cNvSpPr txBox="1">
            <a:spLocks/>
          </p:cNvSpPr>
          <p:nvPr/>
        </p:nvSpPr>
        <p:spPr>
          <a:xfrm>
            <a:off x="124690" y="125691"/>
            <a:ext cx="106680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r>
              <a:rPr lang="en-US" sz="3200" spc="1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Preconditioned least-squares migration (PLSM) </a:t>
            </a:r>
          </a:p>
        </p:txBody>
      </p:sp>
      <p:sp>
        <p:nvSpPr>
          <p:cNvPr id="2" name="Slide Number Placeholder 1">
            <a:extLst>
              <a:ext uri="{FF2B5EF4-FFF2-40B4-BE49-F238E27FC236}">
                <a16:creationId xmlns:a16="http://schemas.microsoft.com/office/drawing/2014/main" id="{7AC87F10-876F-CE1E-6D3B-1661FC435979}"/>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81</a:t>
            </a:fld>
            <a:endParaRPr lang="en-US" dirty="0">
              <a:solidFill>
                <a:schemeClr val="tx1"/>
              </a:solidFill>
            </a:endParaRPr>
          </a:p>
        </p:txBody>
      </p:sp>
    </p:spTree>
    <p:extLst>
      <p:ext uri="{BB962C8B-B14F-4D97-AF65-F5344CB8AC3E}">
        <p14:creationId xmlns:p14="http://schemas.microsoft.com/office/powerpoint/2010/main" val="22998901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2"/>
          <p:cNvSpPr txBox="1">
            <a:spLocks/>
          </p:cNvSpPr>
          <p:nvPr/>
        </p:nvSpPr>
        <p:spPr>
          <a:xfrm>
            <a:off x="1866900" y="873606"/>
            <a:ext cx="59436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endParaRPr lang="en-US" sz="2200" spc="100" dirty="0">
              <a:solidFill>
                <a:schemeClr val="tx2"/>
              </a:solidFill>
            </a:endParaRPr>
          </a:p>
        </p:txBody>
      </p:sp>
      <p:pic>
        <p:nvPicPr>
          <p:cNvPr id="7" name="Picture 6" descr="C:\Documents and Settings\malleswar\Application Data\Tencent\Users\152348434\QQ\WinTemp\RichOle\GL`V(6X`KDMU%[DY])R~LQV.jpg"/>
          <p:cNvPicPr>
            <a:picLocks noChangeAspect="1" noChangeArrowheads="1"/>
          </p:cNvPicPr>
          <p:nvPr/>
        </p:nvPicPr>
        <p:blipFill>
          <a:blip r:embed="rId3" cstate="print"/>
          <a:srcRect/>
          <a:stretch>
            <a:fillRect/>
          </a:stretch>
        </p:blipFill>
        <p:spPr bwMode="auto">
          <a:xfrm>
            <a:off x="2426420" y="1944366"/>
            <a:ext cx="7530381" cy="4392722"/>
          </a:xfrm>
          <a:prstGeom prst="rect">
            <a:avLst/>
          </a:prstGeom>
          <a:noFill/>
        </p:spPr>
      </p:pic>
      <p:sp>
        <p:nvSpPr>
          <p:cNvPr id="8" name="Rectangle 7"/>
          <p:cNvSpPr/>
          <p:nvPr/>
        </p:nvSpPr>
        <p:spPr>
          <a:xfrm>
            <a:off x="7084390" y="6480806"/>
            <a:ext cx="3583610"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solidFill>
                  <a:schemeClr val="bg1">
                    <a:lumMod val="75000"/>
                  </a:schemeClr>
                </a:solidFill>
                <a:latin typeface="Arial" panose="020B0604020202020204" pitchFamily="34" charset="0"/>
                <a:cs typeface="Arial" panose="020B0604020202020204" pitchFamily="34" charset="0"/>
              </a:rPr>
              <a:t>(Nissen and Marfurt, 2009)</a:t>
            </a:r>
          </a:p>
        </p:txBody>
      </p:sp>
      <p:sp>
        <p:nvSpPr>
          <p:cNvPr id="9" name="Slide Number Placeholder 6"/>
          <p:cNvSpPr>
            <a:spLocks noGrp="1"/>
          </p:cNvSpPr>
          <p:nvPr/>
        </p:nvSpPr>
        <p:spPr>
          <a:xfrm>
            <a:off x="9334500" y="6152671"/>
            <a:ext cx="762000" cy="365125"/>
          </a:xfrm>
          <a:prstGeom prst="rect">
            <a:avLst/>
          </a:prstGeom>
        </p:spPr>
        <p:txBody>
          <a:bodyPr vert="horz" lIns="0" tIns="0" rIns="0" bIns="0" anchor="b"/>
          <a:lstStyle>
            <a:defPPr>
              <a:defRPr lang="en-US"/>
            </a:defPPr>
            <a:lvl1pPr marL="0" algn="r" defTabSz="914400" rtl="0" eaLnBrk="1" latinLnBrk="0" hangingPunct="1">
              <a:defRPr kumimoji="0" sz="1000" kern="1200">
                <a:solidFill>
                  <a:schemeClr val="tx2">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15C136-5CC4-4944-BD45-6948B7965EC2}" type="slidenum">
              <a:rPr lang="en-US"/>
              <a:pPr/>
              <a:t>82</a:t>
            </a:fld>
            <a:endParaRPr lang="en-US" dirty="0"/>
          </a:p>
        </p:txBody>
      </p:sp>
      <p:sp>
        <p:nvSpPr>
          <p:cNvPr id="10" name="Title 1"/>
          <p:cNvSpPr>
            <a:spLocks noGrp="1"/>
          </p:cNvSpPr>
          <p:nvPr>
            <p:ph type="title"/>
          </p:nvPr>
        </p:nvSpPr>
        <p:spPr>
          <a:xfrm>
            <a:off x="2209800" y="609600"/>
            <a:ext cx="7772400" cy="1143000"/>
          </a:xfrm>
        </p:spPr>
        <p:txBody>
          <a:bodyPr/>
          <a:lstStyle/>
          <a:p>
            <a:r>
              <a:rPr lang="en-US" dirty="0"/>
              <a:t> Example 1: Ness Co., Kansas</a:t>
            </a:r>
            <a:br>
              <a:rPr lang="en-US" dirty="0"/>
            </a:br>
            <a:r>
              <a:rPr lang="en-US" sz="2800" dirty="0">
                <a:solidFill>
                  <a:srgbClr val="FFFF00"/>
                </a:solidFill>
              </a:rPr>
              <a:t>(Mississippi Lime)</a:t>
            </a:r>
          </a:p>
        </p:txBody>
      </p:sp>
      <p:sp>
        <p:nvSpPr>
          <p:cNvPr id="11" name="Subtitle 2">
            <a:extLst>
              <a:ext uri="{FF2B5EF4-FFF2-40B4-BE49-F238E27FC236}">
                <a16:creationId xmlns:a16="http://schemas.microsoft.com/office/drawing/2014/main" id="{2273C310-14B3-43C5-BCCE-5E34697D8592}"/>
              </a:ext>
            </a:extLst>
          </p:cNvPr>
          <p:cNvSpPr txBox="1">
            <a:spLocks/>
          </p:cNvSpPr>
          <p:nvPr/>
        </p:nvSpPr>
        <p:spPr>
          <a:xfrm>
            <a:off x="124690" y="125691"/>
            <a:ext cx="106680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r>
              <a:rPr lang="en-US" sz="3200" spc="1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Preconditioned least-squares migration (PLSM) </a:t>
            </a:r>
          </a:p>
        </p:txBody>
      </p:sp>
      <p:sp>
        <p:nvSpPr>
          <p:cNvPr id="2" name="Slide Number Placeholder 1">
            <a:extLst>
              <a:ext uri="{FF2B5EF4-FFF2-40B4-BE49-F238E27FC236}">
                <a16:creationId xmlns:a16="http://schemas.microsoft.com/office/drawing/2014/main" id="{DB385B3B-B09E-BE72-5A2A-38E7C226A8C6}"/>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82</a:t>
            </a:fld>
            <a:endParaRPr lang="en-US" dirty="0">
              <a:solidFill>
                <a:schemeClr val="tx1"/>
              </a:solidFill>
            </a:endParaRPr>
          </a:p>
        </p:txBody>
      </p:sp>
    </p:spTree>
    <p:extLst>
      <p:ext uri="{BB962C8B-B14F-4D97-AF65-F5344CB8AC3E}">
        <p14:creationId xmlns:p14="http://schemas.microsoft.com/office/powerpoint/2010/main" val="19483850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7106085" y="1543055"/>
            <a:ext cx="3561915" cy="369332"/>
          </a:xfrm>
          <a:prstGeom prst="rect">
            <a:avLst/>
          </a:prstGeom>
        </p:spPr>
        <p:txBody>
          <a:bodyPr wrap="square">
            <a:spAutoFit/>
          </a:bodyPr>
          <a:lstStyle/>
          <a:p>
            <a:r>
              <a:rPr lang="en-US"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Generalized stratigraphic column  </a:t>
            </a:r>
            <a:endPar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p:cNvSpPr/>
          <p:nvPr/>
        </p:nvSpPr>
        <p:spPr>
          <a:xfrm>
            <a:off x="10254995" y="6491912"/>
            <a:ext cx="1937005" cy="400110"/>
          </a:xfrm>
          <a:prstGeom prst="rect">
            <a:avLst/>
          </a:prstGeom>
        </p:spPr>
        <p:txBody>
          <a:bodyPr wrap="none">
            <a:spAutoFit/>
          </a:bodyPr>
          <a:lstStyle/>
          <a:p>
            <a:pPr algn="r"/>
            <a:r>
              <a:rPr lang="en-US" sz="2000" dirty="0">
                <a:solidFill>
                  <a:schemeClr val="bg1">
                    <a:lumMod val="75000"/>
                  </a:schemeClr>
                </a:solidFill>
                <a:latin typeface="Arial" panose="020B0604020202020204" pitchFamily="34" charset="0"/>
                <a:cs typeface="Arial" panose="020B0604020202020204" pitchFamily="34" charset="0"/>
              </a:rPr>
              <a:t>(Cansler, 2000)</a:t>
            </a:r>
          </a:p>
        </p:txBody>
      </p:sp>
      <p:grpSp>
        <p:nvGrpSpPr>
          <p:cNvPr id="6" name="Group 5"/>
          <p:cNvGrpSpPr/>
          <p:nvPr/>
        </p:nvGrpSpPr>
        <p:grpSpPr>
          <a:xfrm>
            <a:off x="1858802" y="428737"/>
            <a:ext cx="4572479" cy="6017619"/>
            <a:chOff x="334801" y="428736"/>
            <a:chExt cx="4572479" cy="6017619"/>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34801" y="428736"/>
              <a:ext cx="4572479" cy="6017619"/>
            </a:xfrm>
            <a:prstGeom prst="rect">
              <a:avLst/>
            </a:prstGeom>
            <a:noFill/>
            <a:ln>
              <a:noFill/>
            </a:ln>
          </p:spPr>
        </p:pic>
        <p:sp>
          <p:nvSpPr>
            <p:cNvPr id="3" name="Rectangle 2"/>
            <p:cNvSpPr/>
            <p:nvPr/>
          </p:nvSpPr>
          <p:spPr bwMode="auto">
            <a:xfrm>
              <a:off x="2153920" y="2468880"/>
              <a:ext cx="1971040" cy="2062480"/>
            </a:xfrm>
            <a:prstGeom prst="rect">
              <a:avLst/>
            </a:prstGeom>
            <a:solidFill>
              <a:srgbClr val="FF0000">
                <a:alpha val="18824"/>
              </a:srgbClr>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ndParaRPr>
            </a:p>
          </p:txBody>
        </p:sp>
      </p:grpSp>
      <p:sp>
        <p:nvSpPr>
          <p:cNvPr id="7" name="Slide Number Placeholder 6">
            <a:extLst>
              <a:ext uri="{FF2B5EF4-FFF2-40B4-BE49-F238E27FC236}">
                <a16:creationId xmlns:a16="http://schemas.microsoft.com/office/drawing/2014/main" id="{B44B31AE-A590-FF6B-D655-320C64F56C1F}"/>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83</a:t>
            </a:fld>
            <a:endParaRPr lang="en-US" dirty="0">
              <a:solidFill>
                <a:schemeClr val="tx1"/>
              </a:solidFill>
            </a:endParaRPr>
          </a:p>
        </p:txBody>
      </p:sp>
    </p:spTree>
    <p:extLst>
      <p:ext uri="{BB962C8B-B14F-4D97-AF65-F5344CB8AC3E}">
        <p14:creationId xmlns:p14="http://schemas.microsoft.com/office/powerpoint/2010/main" val="2436691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inline 10 along city horizon.bmp"/>
          <p:cNvPicPr/>
          <p:nvPr/>
        </p:nvPicPr>
        <p:blipFill>
          <a:blip r:embed="rId3" cstate="print"/>
          <a:srcRect t="21017" b="23812"/>
          <a:stretch>
            <a:fillRect/>
          </a:stretch>
        </p:blipFill>
        <p:spPr>
          <a:xfrm>
            <a:off x="3200401" y="3853934"/>
            <a:ext cx="4419599" cy="2209800"/>
          </a:xfrm>
          <a:prstGeom prst="rect">
            <a:avLst/>
          </a:prstGeom>
        </p:spPr>
      </p:pic>
      <p:sp>
        <p:nvSpPr>
          <p:cNvPr id="11" name="Text Box 5"/>
          <p:cNvSpPr txBox="1">
            <a:spLocks noChangeArrowheads="1"/>
          </p:cNvSpPr>
          <p:nvPr/>
        </p:nvSpPr>
        <p:spPr bwMode="auto">
          <a:xfrm>
            <a:off x="3200401" y="3777734"/>
            <a:ext cx="288925" cy="2616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ts val="1000"/>
              </a:spcAft>
            </a:pPr>
            <a:r>
              <a:rPr lang="en-US" sz="1100" b="1" dirty="0">
                <a:solidFill>
                  <a:schemeClr val="bg1"/>
                </a:solidFill>
                <a:latin typeface="Calibri" pitchFamily="34" charset="0"/>
              </a:rPr>
              <a:t>A</a:t>
            </a:r>
            <a:endParaRPr lang="en-US" b="1" dirty="0">
              <a:solidFill>
                <a:schemeClr val="bg1"/>
              </a:solidFill>
              <a:latin typeface="Arial" pitchFamily="34" charset="0"/>
            </a:endParaRPr>
          </a:p>
        </p:txBody>
      </p:sp>
      <p:sp>
        <p:nvSpPr>
          <p:cNvPr id="12" name="AutoShape 3"/>
          <p:cNvSpPr>
            <a:spLocks noChangeArrowheads="1"/>
          </p:cNvSpPr>
          <p:nvPr/>
        </p:nvSpPr>
        <p:spPr bwMode="auto">
          <a:xfrm rot="13118186">
            <a:off x="4134841" y="5156091"/>
            <a:ext cx="328613" cy="179388"/>
          </a:xfrm>
          <a:prstGeom prst="rightArrow">
            <a:avLst>
              <a:gd name="adj1" fmla="val 50000"/>
              <a:gd name="adj2" fmla="val 45796"/>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AutoShape 4"/>
          <p:cNvSpPr>
            <a:spLocks noChangeArrowheads="1"/>
          </p:cNvSpPr>
          <p:nvPr/>
        </p:nvSpPr>
        <p:spPr bwMode="auto">
          <a:xfrm rot="13118186">
            <a:off x="6717215" y="5235244"/>
            <a:ext cx="328612" cy="152400"/>
          </a:xfrm>
          <a:prstGeom prst="rightArrow">
            <a:avLst>
              <a:gd name="adj1" fmla="val 50000"/>
              <a:gd name="adj2" fmla="val 53906"/>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Text Box 5"/>
          <p:cNvSpPr txBox="1">
            <a:spLocks noChangeArrowheads="1"/>
          </p:cNvSpPr>
          <p:nvPr/>
        </p:nvSpPr>
        <p:spPr bwMode="auto">
          <a:xfrm>
            <a:off x="7315200" y="3777734"/>
            <a:ext cx="381000" cy="2616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ts val="1000"/>
              </a:spcAft>
            </a:pPr>
            <a:r>
              <a:rPr lang="en-US" sz="1100" b="1" dirty="0">
                <a:solidFill>
                  <a:schemeClr val="bg1"/>
                </a:solidFill>
                <a:latin typeface="Calibri" pitchFamily="34" charset="0"/>
              </a:rPr>
              <a:t>A’</a:t>
            </a:r>
            <a:endParaRPr lang="en-US" b="1" dirty="0">
              <a:solidFill>
                <a:schemeClr val="bg1"/>
              </a:solidFill>
              <a:latin typeface="Arial" pitchFamily="34" charset="0"/>
            </a:endParaRPr>
          </a:p>
        </p:txBody>
      </p:sp>
      <p:sp>
        <p:nvSpPr>
          <p:cNvPr id="18" name="Rectangle 17"/>
          <p:cNvSpPr/>
          <p:nvPr/>
        </p:nvSpPr>
        <p:spPr>
          <a:xfrm>
            <a:off x="3200400" y="6139934"/>
            <a:ext cx="5791200"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Arial" panose="020B0604020202020204" pitchFamily="34" charset="0"/>
                <a:cs typeface="Arial" panose="020B0604020202020204" pitchFamily="34" charset="0"/>
              </a:rPr>
              <a:t>Vertical slice along the AA’ </a:t>
            </a:r>
          </a:p>
        </p:txBody>
      </p:sp>
      <p:sp>
        <p:nvSpPr>
          <p:cNvPr id="19" name="AutoShape 4"/>
          <p:cNvSpPr>
            <a:spLocks noChangeArrowheads="1"/>
          </p:cNvSpPr>
          <p:nvPr/>
        </p:nvSpPr>
        <p:spPr bwMode="auto">
          <a:xfrm rot="13118186">
            <a:off x="6415591" y="5692445"/>
            <a:ext cx="328612" cy="152400"/>
          </a:xfrm>
          <a:prstGeom prst="rightArrow">
            <a:avLst>
              <a:gd name="adj1" fmla="val 50000"/>
              <a:gd name="adj2" fmla="val 53906"/>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Rectangle 20"/>
          <p:cNvSpPr/>
          <p:nvPr/>
        </p:nvSpPr>
        <p:spPr>
          <a:xfrm>
            <a:off x="3200400" y="3446502"/>
            <a:ext cx="6350000"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Arial" panose="020B0604020202020204" pitchFamily="34" charset="0"/>
                <a:cs typeface="Arial" panose="020B0604020202020204" pitchFamily="34" charset="0"/>
              </a:rPr>
              <a:t>Time structure map of top Mississippi Lime</a:t>
            </a:r>
          </a:p>
        </p:txBody>
      </p:sp>
      <p:pic>
        <p:nvPicPr>
          <p:cNvPr id="2" name="Picture 1"/>
          <p:cNvPicPr>
            <a:picLocks noChangeAspect="1"/>
          </p:cNvPicPr>
          <p:nvPr/>
        </p:nvPicPr>
        <p:blipFill>
          <a:blip r:embed="rId4"/>
          <a:stretch>
            <a:fillRect/>
          </a:stretch>
        </p:blipFill>
        <p:spPr>
          <a:xfrm>
            <a:off x="3344862" y="248542"/>
            <a:ext cx="4895527" cy="3227398"/>
          </a:xfrm>
          <a:prstGeom prst="rect">
            <a:avLst/>
          </a:prstGeom>
        </p:spPr>
      </p:pic>
      <p:sp>
        <p:nvSpPr>
          <p:cNvPr id="15" name="Rectangle 14"/>
          <p:cNvSpPr/>
          <p:nvPr/>
        </p:nvSpPr>
        <p:spPr>
          <a:xfrm>
            <a:off x="8466315" y="6339989"/>
            <a:ext cx="3616696" cy="400110"/>
          </a:xfrm>
          <a:prstGeom prst="rect">
            <a:avLst/>
          </a:prstGeom>
        </p:spPr>
        <p:txBody>
          <a:bodyPr wrap="none">
            <a:spAutoFit/>
          </a:bodyPr>
          <a:lstStyle/>
          <a:p>
            <a:pPr algn="r"/>
            <a:r>
              <a:rPr lang="en-US" sz="2000" dirty="0">
                <a:solidFill>
                  <a:schemeClr val="bg1">
                    <a:lumMod val="75000"/>
                  </a:schemeClr>
                </a:solidFill>
                <a:latin typeface="Arial" panose="020B0604020202020204" pitchFamily="34" charset="0"/>
                <a:cs typeface="Arial" panose="020B0604020202020204" pitchFamily="34" charset="0"/>
              </a:rPr>
              <a:t>(Courtesy Shiguang Guo, OU)</a:t>
            </a:r>
          </a:p>
        </p:txBody>
      </p:sp>
      <p:sp>
        <p:nvSpPr>
          <p:cNvPr id="3" name="Slide Number Placeholder 2">
            <a:extLst>
              <a:ext uri="{FF2B5EF4-FFF2-40B4-BE49-F238E27FC236}">
                <a16:creationId xmlns:a16="http://schemas.microsoft.com/office/drawing/2014/main" id="{170E392D-3AA8-CDF4-A83E-7CDFE227511E}"/>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84</a:t>
            </a:fld>
            <a:endParaRPr lang="en-US" dirty="0">
              <a:solidFill>
                <a:schemeClr val="tx1"/>
              </a:solidFill>
            </a:endParaRPr>
          </a:p>
        </p:txBody>
      </p:sp>
    </p:spTree>
    <p:extLst>
      <p:ext uri="{BB962C8B-B14F-4D97-AF65-F5344CB8AC3E}">
        <p14:creationId xmlns:p14="http://schemas.microsoft.com/office/powerpoint/2010/main" val="3853597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132961" y="303752"/>
            <a:ext cx="816120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Stacked volume after conventional prestack time migration</a:t>
            </a:r>
          </a:p>
        </p:txBody>
      </p:sp>
      <p:pic>
        <p:nvPicPr>
          <p:cNvPr id="16" name="Picture 15"/>
          <p:cNvPicPr>
            <a:picLocks noChangeAspect="1"/>
          </p:cNvPicPr>
          <p:nvPr/>
        </p:nvPicPr>
        <p:blipFill rotWithShape="1">
          <a:blip r:embed="rId3"/>
          <a:srcRect l="2678" t="17987" b="29400"/>
          <a:stretch/>
        </p:blipFill>
        <p:spPr>
          <a:xfrm>
            <a:off x="2608218" y="1267098"/>
            <a:ext cx="7210697" cy="3553097"/>
          </a:xfrm>
          <a:prstGeom prst="rect">
            <a:avLst/>
          </a:prstGeom>
        </p:spPr>
      </p:pic>
      <p:grpSp>
        <p:nvGrpSpPr>
          <p:cNvPr id="2" name="Group 1"/>
          <p:cNvGrpSpPr/>
          <p:nvPr/>
        </p:nvGrpSpPr>
        <p:grpSpPr>
          <a:xfrm>
            <a:off x="1638306" y="1165122"/>
            <a:ext cx="1071687" cy="3750803"/>
            <a:chOff x="114305" y="1165121"/>
            <a:chExt cx="1071687" cy="3750803"/>
          </a:xfrm>
        </p:grpSpPr>
        <p:sp>
          <p:nvSpPr>
            <p:cNvPr id="17" name="TextBox 26"/>
            <p:cNvSpPr txBox="1"/>
            <p:nvPr/>
          </p:nvSpPr>
          <p:spPr>
            <a:xfrm rot="16200000">
              <a:off x="-309157" y="2715457"/>
              <a:ext cx="124703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Time(ms)</a:t>
              </a:r>
            </a:p>
          </p:txBody>
        </p:sp>
        <p:sp>
          <p:nvSpPr>
            <p:cNvPr id="18" name="TextBox 17"/>
            <p:cNvSpPr txBox="1"/>
            <p:nvPr/>
          </p:nvSpPr>
          <p:spPr>
            <a:xfrm>
              <a:off x="450029" y="1165121"/>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400</a:t>
              </a:r>
            </a:p>
          </p:txBody>
        </p:sp>
        <p:sp>
          <p:nvSpPr>
            <p:cNvPr id="19" name="TextBox 18"/>
            <p:cNvSpPr txBox="1"/>
            <p:nvPr/>
          </p:nvSpPr>
          <p:spPr>
            <a:xfrm>
              <a:off x="466263" y="2223392"/>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600</a:t>
              </a:r>
            </a:p>
          </p:txBody>
        </p:sp>
        <p:sp>
          <p:nvSpPr>
            <p:cNvPr id="20" name="TextBox 19"/>
            <p:cNvSpPr txBox="1"/>
            <p:nvPr/>
          </p:nvSpPr>
          <p:spPr>
            <a:xfrm>
              <a:off x="488365" y="3395413"/>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800</a:t>
              </a:r>
            </a:p>
          </p:txBody>
        </p:sp>
        <p:sp>
          <p:nvSpPr>
            <p:cNvPr id="21" name="TextBox 20"/>
            <p:cNvSpPr txBox="1"/>
            <p:nvPr/>
          </p:nvSpPr>
          <p:spPr>
            <a:xfrm>
              <a:off x="339198" y="4515814"/>
              <a:ext cx="840295"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1000</a:t>
              </a:r>
            </a:p>
          </p:txBody>
        </p:sp>
      </p:grpSp>
      <p:sp>
        <p:nvSpPr>
          <p:cNvPr id="22" name="Text Box 5"/>
          <p:cNvSpPr txBox="1">
            <a:spLocks noChangeArrowheads="1"/>
          </p:cNvSpPr>
          <p:nvPr/>
        </p:nvSpPr>
        <p:spPr bwMode="auto">
          <a:xfrm>
            <a:off x="9437915" y="873982"/>
            <a:ext cx="675789" cy="4001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ts val="1000"/>
              </a:spcAft>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23" name="Text Box 5"/>
          <p:cNvSpPr txBox="1">
            <a:spLocks noChangeArrowheads="1"/>
          </p:cNvSpPr>
          <p:nvPr/>
        </p:nvSpPr>
        <p:spPr bwMode="auto">
          <a:xfrm>
            <a:off x="2427516" y="908332"/>
            <a:ext cx="288925" cy="4001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ts val="1000"/>
              </a:spcAft>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25" name="AutoShape 4"/>
          <p:cNvSpPr>
            <a:spLocks noChangeArrowheads="1"/>
          </p:cNvSpPr>
          <p:nvPr/>
        </p:nvSpPr>
        <p:spPr bwMode="auto">
          <a:xfrm rot="8510848">
            <a:off x="5898221" y="3849967"/>
            <a:ext cx="328612" cy="152400"/>
          </a:xfrm>
          <a:prstGeom prst="rightArrow">
            <a:avLst>
              <a:gd name="adj1" fmla="val 50000"/>
              <a:gd name="adj2" fmla="val 5390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rot="7544568">
            <a:off x="3971158" y="3904599"/>
            <a:ext cx="328612" cy="152400"/>
          </a:xfrm>
          <a:prstGeom prst="rightArrow">
            <a:avLst>
              <a:gd name="adj1" fmla="val 50000"/>
              <a:gd name="adj2" fmla="val 5390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3" name="Slide Number Placeholder 2">
            <a:extLst>
              <a:ext uri="{FF2B5EF4-FFF2-40B4-BE49-F238E27FC236}">
                <a16:creationId xmlns:a16="http://schemas.microsoft.com/office/drawing/2014/main" id="{E616F653-7394-B288-99B3-20B46492B804}"/>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85</a:t>
            </a:fld>
            <a:endParaRPr lang="en-US" dirty="0">
              <a:solidFill>
                <a:schemeClr val="tx1"/>
              </a:solidFill>
            </a:endParaRPr>
          </a:p>
        </p:txBody>
      </p:sp>
    </p:spTree>
    <p:extLst>
      <p:ext uri="{BB962C8B-B14F-4D97-AF65-F5344CB8AC3E}">
        <p14:creationId xmlns:p14="http://schemas.microsoft.com/office/powerpoint/2010/main" val="6681868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l="2854" t="17987" b="29786"/>
          <a:stretch/>
        </p:blipFill>
        <p:spPr>
          <a:xfrm>
            <a:off x="2612137" y="1271016"/>
            <a:ext cx="7197635" cy="3526972"/>
          </a:xfrm>
          <a:prstGeom prst="rect">
            <a:avLst/>
          </a:prstGeom>
        </p:spPr>
      </p:pic>
      <p:sp>
        <p:nvSpPr>
          <p:cNvPr id="25" name="AutoShape 4"/>
          <p:cNvSpPr>
            <a:spLocks noChangeArrowheads="1"/>
          </p:cNvSpPr>
          <p:nvPr/>
        </p:nvSpPr>
        <p:spPr bwMode="auto">
          <a:xfrm rot="8510848">
            <a:off x="5898221" y="3896897"/>
            <a:ext cx="328612" cy="152400"/>
          </a:xfrm>
          <a:prstGeom prst="rightArrow">
            <a:avLst>
              <a:gd name="adj1" fmla="val 50000"/>
              <a:gd name="adj2" fmla="val 5390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dirty="0">
              <a:solidFill>
                <a:schemeClr val="bg1"/>
              </a:solidFill>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rot="7544568">
            <a:off x="3971158" y="3951529"/>
            <a:ext cx="328612" cy="152400"/>
          </a:xfrm>
          <a:prstGeom prst="rightArrow">
            <a:avLst>
              <a:gd name="adj1" fmla="val 50000"/>
              <a:gd name="adj2" fmla="val 5390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grpSp>
        <p:nvGrpSpPr>
          <p:cNvPr id="15" name="Group 14"/>
          <p:cNvGrpSpPr/>
          <p:nvPr/>
        </p:nvGrpSpPr>
        <p:grpSpPr>
          <a:xfrm>
            <a:off x="1638306" y="1165122"/>
            <a:ext cx="1071687" cy="3750803"/>
            <a:chOff x="114305" y="1165121"/>
            <a:chExt cx="1071687" cy="3750803"/>
          </a:xfrm>
        </p:grpSpPr>
        <p:sp>
          <p:nvSpPr>
            <p:cNvPr id="27" name="TextBox 26"/>
            <p:cNvSpPr txBox="1"/>
            <p:nvPr/>
          </p:nvSpPr>
          <p:spPr>
            <a:xfrm rot="16200000">
              <a:off x="-309157" y="2715457"/>
              <a:ext cx="124703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Time(ms)</a:t>
              </a:r>
            </a:p>
          </p:txBody>
        </p:sp>
        <p:sp>
          <p:nvSpPr>
            <p:cNvPr id="28" name="TextBox 27"/>
            <p:cNvSpPr txBox="1"/>
            <p:nvPr/>
          </p:nvSpPr>
          <p:spPr>
            <a:xfrm>
              <a:off x="450029" y="1165121"/>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400</a:t>
              </a:r>
            </a:p>
          </p:txBody>
        </p:sp>
        <p:sp>
          <p:nvSpPr>
            <p:cNvPr id="29" name="TextBox 28"/>
            <p:cNvSpPr txBox="1"/>
            <p:nvPr/>
          </p:nvSpPr>
          <p:spPr>
            <a:xfrm>
              <a:off x="466263" y="2223392"/>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600</a:t>
              </a:r>
            </a:p>
          </p:txBody>
        </p:sp>
        <p:sp>
          <p:nvSpPr>
            <p:cNvPr id="30" name="TextBox 29"/>
            <p:cNvSpPr txBox="1"/>
            <p:nvPr/>
          </p:nvSpPr>
          <p:spPr>
            <a:xfrm>
              <a:off x="488365" y="3395413"/>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800</a:t>
              </a:r>
            </a:p>
          </p:txBody>
        </p:sp>
        <p:sp>
          <p:nvSpPr>
            <p:cNvPr id="31" name="TextBox 30"/>
            <p:cNvSpPr txBox="1"/>
            <p:nvPr/>
          </p:nvSpPr>
          <p:spPr>
            <a:xfrm>
              <a:off x="339198" y="4515814"/>
              <a:ext cx="840295"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1000</a:t>
              </a:r>
            </a:p>
          </p:txBody>
        </p:sp>
      </p:grpSp>
      <p:sp>
        <p:nvSpPr>
          <p:cNvPr id="34" name="Rectangle 33"/>
          <p:cNvSpPr/>
          <p:nvPr/>
        </p:nvSpPr>
        <p:spPr>
          <a:xfrm>
            <a:off x="2132961" y="303752"/>
            <a:ext cx="6006773"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Stacked volume after 2</a:t>
            </a:r>
            <a:r>
              <a:rPr lang="en-US" sz="2400" baseline="30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iteration of PLSM</a:t>
            </a:r>
          </a:p>
        </p:txBody>
      </p:sp>
      <p:sp>
        <p:nvSpPr>
          <p:cNvPr id="35" name="Text Box 5"/>
          <p:cNvSpPr txBox="1">
            <a:spLocks noChangeArrowheads="1"/>
          </p:cNvSpPr>
          <p:nvPr/>
        </p:nvSpPr>
        <p:spPr bwMode="auto">
          <a:xfrm>
            <a:off x="9437915" y="873982"/>
            <a:ext cx="675789" cy="4001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ts val="1000"/>
              </a:spcAft>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36" name="Text Box 5"/>
          <p:cNvSpPr txBox="1">
            <a:spLocks noChangeArrowheads="1"/>
          </p:cNvSpPr>
          <p:nvPr/>
        </p:nvSpPr>
        <p:spPr bwMode="auto">
          <a:xfrm>
            <a:off x="2427516" y="908332"/>
            <a:ext cx="288925" cy="4001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ts val="1000"/>
              </a:spcAft>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2" name="Slide Number Placeholder 1">
            <a:extLst>
              <a:ext uri="{FF2B5EF4-FFF2-40B4-BE49-F238E27FC236}">
                <a16:creationId xmlns:a16="http://schemas.microsoft.com/office/drawing/2014/main" id="{94C9214C-3F6D-822A-9B88-CCB02FAE3E53}"/>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86</a:t>
            </a:fld>
            <a:endParaRPr lang="en-US" dirty="0">
              <a:solidFill>
                <a:schemeClr val="tx1"/>
              </a:solidFill>
            </a:endParaRPr>
          </a:p>
        </p:txBody>
      </p:sp>
    </p:spTree>
    <p:extLst>
      <p:ext uri="{BB962C8B-B14F-4D97-AF65-F5344CB8AC3E}">
        <p14:creationId xmlns:p14="http://schemas.microsoft.com/office/powerpoint/2010/main" val="23909880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78" t="17987" b="29980"/>
          <a:stretch/>
        </p:blipFill>
        <p:spPr>
          <a:xfrm>
            <a:off x="2608218" y="1267098"/>
            <a:ext cx="7210697" cy="3513909"/>
          </a:xfrm>
          <a:prstGeom prst="rect">
            <a:avLst/>
          </a:prstGeom>
        </p:spPr>
      </p:pic>
      <p:sp>
        <p:nvSpPr>
          <p:cNvPr id="13" name="AutoShape 4"/>
          <p:cNvSpPr>
            <a:spLocks noChangeArrowheads="1"/>
          </p:cNvSpPr>
          <p:nvPr/>
        </p:nvSpPr>
        <p:spPr bwMode="auto">
          <a:xfrm rot="8510848">
            <a:off x="5898221" y="3849967"/>
            <a:ext cx="328612" cy="152400"/>
          </a:xfrm>
          <a:prstGeom prst="rightArrow">
            <a:avLst>
              <a:gd name="adj1" fmla="val 50000"/>
              <a:gd name="adj2" fmla="val 5390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ffectLst>
                <a:outerShdw blurRad="38100" dist="38100" dir="2700000" algn="tl">
                  <a:srgbClr val="000000">
                    <a:alpha val="43137"/>
                  </a:srgbClr>
                </a:outerShdw>
              </a:effectLst>
            </a:endParaRPr>
          </a:p>
        </p:txBody>
      </p:sp>
      <p:sp>
        <p:nvSpPr>
          <p:cNvPr id="14" name="AutoShape 4"/>
          <p:cNvSpPr>
            <a:spLocks noChangeArrowheads="1"/>
          </p:cNvSpPr>
          <p:nvPr/>
        </p:nvSpPr>
        <p:spPr bwMode="auto">
          <a:xfrm rot="7544568">
            <a:off x="3971158" y="3904599"/>
            <a:ext cx="328612" cy="152400"/>
          </a:xfrm>
          <a:prstGeom prst="rightArrow">
            <a:avLst>
              <a:gd name="adj1" fmla="val 50000"/>
              <a:gd name="adj2" fmla="val 5390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2132961" y="303752"/>
            <a:ext cx="6006773"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Stacked volume after 3</a:t>
            </a:r>
            <a:r>
              <a:rPr lang="en-US" sz="2400" baseline="30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rd</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iteration of PLSM</a:t>
            </a:r>
          </a:p>
        </p:txBody>
      </p:sp>
      <p:grpSp>
        <p:nvGrpSpPr>
          <p:cNvPr id="17" name="Group 16"/>
          <p:cNvGrpSpPr/>
          <p:nvPr/>
        </p:nvGrpSpPr>
        <p:grpSpPr>
          <a:xfrm>
            <a:off x="1638306" y="1165122"/>
            <a:ext cx="1071687" cy="3750803"/>
            <a:chOff x="114305" y="1165121"/>
            <a:chExt cx="1071687" cy="3750803"/>
          </a:xfrm>
        </p:grpSpPr>
        <p:sp>
          <p:nvSpPr>
            <p:cNvPr id="18" name="TextBox 26"/>
            <p:cNvSpPr txBox="1"/>
            <p:nvPr/>
          </p:nvSpPr>
          <p:spPr>
            <a:xfrm rot="16200000">
              <a:off x="-309157" y="2715457"/>
              <a:ext cx="124703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Time(ms)</a:t>
              </a:r>
            </a:p>
          </p:txBody>
        </p:sp>
        <p:sp>
          <p:nvSpPr>
            <p:cNvPr id="19" name="TextBox 18"/>
            <p:cNvSpPr txBox="1"/>
            <p:nvPr/>
          </p:nvSpPr>
          <p:spPr>
            <a:xfrm>
              <a:off x="450029" y="1165121"/>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400</a:t>
              </a:r>
            </a:p>
          </p:txBody>
        </p:sp>
        <p:sp>
          <p:nvSpPr>
            <p:cNvPr id="20" name="TextBox 19"/>
            <p:cNvSpPr txBox="1"/>
            <p:nvPr/>
          </p:nvSpPr>
          <p:spPr>
            <a:xfrm>
              <a:off x="466263" y="2223392"/>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600</a:t>
              </a:r>
            </a:p>
          </p:txBody>
        </p:sp>
        <p:sp>
          <p:nvSpPr>
            <p:cNvPr id="21" name="TextBox 20"/>
            <p:cNvSpPr txBox="1"/>
            <p:nvPr/>
          </p:nvSpPr>
          <p:spPr>
            <a:xfrm>
              <a:off x="488365" y="3395413"/>
              <a:ext cx="697627"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800</a:t>
              </a:r>
            </a:p>
          </p:txBody>
        </p:sp>
        <p:sp>
          <p:nvSpPr>
            <p:cNvPr id="22" name="TextBox 21"/>
            <p:cNvSpPr txBox="1"/>
            <p:nvPr/>
          </p:nvSpPr>
          <p:spPr>
            <a:xfrm>
              <a:off x="339198" y="4515814"/>
              <a:ext cx="840295" cy="400110"/>
            </a:xfrm>
            <a:prstGeom prst="rect">
              <a:avLst/>
            </a:prstGeom>
            <a:noFill/>
          </p:spPr>
          <p:txBody>
            <a:bodyPr wrap="non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1000</a:t>
              </a:r>
            </a:p>
          </p:txBody>
        </p:sp>
      </p:grpSp>
      <p:sp>
        <p:nvSpPr>
          <p:cNvPr id="23" name="Rectangle 22"/>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24" name="Text Box 5"/>
          <p:cNvSpPr txBox="1">
            <a:spLocks noChangeArrowheads="1"/>
          </p:cNvSpPr>
          <p:nvPr/>
        </p:nvSpPr>
        <p:spPr bwMode="auto">
          <a:xfrm>
            <a:off x="9437915" y="873982"/>
            <a:ext cx="675789" cy="4001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ts val="1000"/>
              </a:spcAft>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25" name="Text Box 5"/>
          <p:cNvSpPr txBox="1">
            <a:spLocks noChangeArrowheads="1"/>
          </p:cNvSpPr>
          <p:nvPr/>
        </p:nvSpPr>
        <p:spPr bwMode="auto">
          <a:xfrm>
            <a:off x="2427516" y="908332"/>
            <a:ext cx="288925" cy="400110"/>
          </a:xfrm>
          <a:prstGeom prst="rect">
            <a:avLst/>
          </a:prstGeom>
          <a:noFill/>
          <a:ln w="0">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ts val="1000"/>
              </a:spcAft>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2" name="Slide Number Placeholder 1">
            <a:extLst>
              <a:ext uri="{FF2B5EF4-FFF2-40B4-BE49-F238E27FC236}">
                <a16:creationId xmlns:a16="http://schemas.microsoft.com/office/drawing/2014/main" id="{B7272D95-5CA9-B550-1C63-6D3BF3A330EA}"/>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87</a:t>
            </a:fld>
            <a:endParaRPr lang="en-US" dirty="0">
              <a:solidFill>
                <a:schemeClr val="tx1"/>
              </a:solidFill>
            </a:endParaRPr>
          </a:p>
        </p:txBody>
      </p:sp>
    </p:spTree>
    <p:extLst>
      <p:ext uri="{BB962C8B-B14F-4D97-AF65-F5344CB8AC3E}">
        <p14:creationId xmlns:p14="http://schemas.microsoft.com/office/powerpoint/2010/main" val="33435640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642"/>
          <a:stretch/>
        </p:blipFill>
        <p:spPr>
          <a:xfrm>
            <a:off x="3098800" y="1413328"/>
            <a:ext cx="5529084" cy="4408088"/>
          </a:xfrm>
          <a:prstGeom prst="rect">
            <a:avLst/>
          </a:prstGeom>
        </p:spPr>
      </p:pic>
      <p:sp>
        <p:nvSpPr>
          <p:cNvPr id="5" name="Rectangle 4"/>
          <p:cNvSpPr/>
          <p:nvPr/>
        </p:nvSpPr>
        <p:spPr>
          <a:xfrm>
            <a:off x="3786544" y="5872874"/>
            <a:ext cx="4364143"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Near top Mississippi Lime.  t=0.87 s</a:t>
            </a:r>
            <a:endParaRPr lang="en-US" sz="20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2169097" y="412488"/>
            <a:ext cx="798148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slice through amplitude after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conventional migration</a:t>
            </a:r>
          </a:p>
        </p:txBody>
      </p:sp>
      <p:sp>
        <p:nvSpPr>
          <p:cNvPr id="7" name="Rectangle 6"/>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3" name="Slide Number Placeholder 2">
            <a:extLst>
              <a:ext uri="{FF2B5EF4-FFF2-40B4-BE49-F238E27FC236}">
                <a16:creationId xmlns:a16="http://schemas.microsoft.com/office/drawing/2014/main" id="{43311667-E462-74AD-9A8F-388A0EDF44A4}"/>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88</a:t>
            </a:fld>
            <a:endParaRPr lang="en-US" dirty="0">
              <a:solidFill>
                <a:schemeClr val="tx1"/>
              </a:solidFill>
            </a:endParaRPr>
          </a:p>
        </p:txBody>
      </p:sp>
    </p:spTree>
    <p:extLst>
      <p:ext uri="{BB962C8B-B14F-4D97-AF65-F5344CB8AC3E}">
        <p14:creationId xmlns:p14="http://schemas.microsoft.com/office/powerpoint/2010/main" val="22407641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6470"/>
          <a:stretch/>
        </p:blipFill>
        <p:spPr>
          <a:xfrm>
            <a:off x="3088640" y="1413328"/>
            <a:ext cx="5539244" cy="4408088"/>
          </a:xfrm>
          <a:prstGeom prst="rect">
            <a:avLst/>
          </a:prstGeom>
        </p:spPr>
      </p:pic>
      <p:sp>
        <p:nvSpPr>
          <p:cNvPr id="5" name="Rectangle 4"/>
          <p:cNvSpPr/>
          <p:nvPr/>
        </p:nvSpPr>
        <p:spPr>
          <a:xfrm>
            <a:off x="3786544" y="5872874"/>
            <a:ext cx="4364143"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Near top Mississippi Lime.  t=0.87 s</a:t>
            </a:r>
            <a:endParaRPr lang="en-US" sz="20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2169097" y="412488"/>
            <a:ext cx="774263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slice through amplitude after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2400" baseline="30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iteration of PLSM</a:t>
            </a:r>
          </a:p>
        </p:txBody>
      </p:sp>
      <p:sp>
        <p:nvSpPr>
          <p:cNvPr id="7" name="Rectangle 6"/>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8E93C3F5-4057-452C-CC8D-82AA18A8C902}"/>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89</a:t>
            </a:fld>
            <a:endParaRPr lang="en-US" dirty="0">
              <a:solidFill>
                <a:schemeClr val="tx1"/>
              </a:solidFill>
            </a:endParaRPr>
          </a:p>
        </p:txBody>
      </p:sp>
    </p:spTree>
    <p:extLst>
      <p:ext uri="{BB962C8B-B14F-4D97-AF65-F5344CB8AC3E}">
        <p14:creationId xmlns:p14="http://schemas.microsoft.com/office/powerpoint/2010/main" val="1208821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3331219" y="636460"/>
            <a:ext cx="5904874" cy="5900440"/>
            <a:chOff x="2416844" y="1042416"/>
            <a:chExt cx="4081588" cy="5494483"/>
          </a:xfrm>
          <a:solidFill>
            <a:schemeClr val="bg1">
              <a:lumMod val="65000"/>
            </a:schemeClr>
          </a:solidFill>
        </p:grpSpPr>
        <p:sp>
          <p:nvSpPr>
            <p:cNvPr id="10" name="TextBox 9"/>
            <p:cNvSpPr txBox="1"/>
            <p:nvPr/>
          </p:nvSpPr>
          <p:spPr>
            <a:xfrm>
              <a:off x="4549536" y="5533998"/>
              <a:ext cx="479602" cy="343922"/>
            </a:xfrm>
            <a:prstGeom prst="rect">
              <a:avLst/>
            </a:prstGeom>
            <a:noFill/>
            <a:ln>
              <a:noFill/>
            </a:ln>
          </p:spPr>
          <p:txBody>
            <a:bodyPr wrap="square" rtlCol="0">
              <a:spAutoFit/>
            </a:bodyPr>
            <a:lstStyle/>
            <a:p>
              <a:r>
                <a:rPr lang="en-US" dirty="0">
                  <a:solidFill>
                    <a:schemeClr val="bg1"/>
                  </a:solidFill>
                  <a:effectLst>
                    <a:outerShdw blurRad="38100" dist="38100" dir="2700000" algn="tl">
                      <a:srgbClr val="000000">
                        <a:alpha val="43137"/>
                      </a:srgbClr>
                    </a:outerShdw>
                  </a:effectLst>
                  <a:cs typeface="Arial" panose="020B0604020202020204" pitchFamily="34" charset="0"/>
                </a:rPr>
                <a:t>Yes</a:t>
              </a:r>
            </a:p>
          </p:txBody>
        </p:sp>
        <p:sp>
          <p:nvSpPr>
            <p:cNvPr id="11" name="AutoShape 4"/>
            <p:cNvSpPr>
              <a:spLocks noChangeArrowheads="1"/>
            </p:cNvSpPr>
            <p:nvPr/>
          </p:nvSpPr>
          <p:spPr bwMode="auto">
            <a:xfrm>
              <a:off x="2418392" y="4217526"/>
              <a:ext cx="4078492" cy="512064"/>
            </a:xfrm>
            <a:prstGeom prst="flowChartProcess">
              <a:avLst/>
            </a:prstGeom>
            <a:grpFill/>
            <a:ln w="15875">
              <a:solidFill>
                <a:schemeClr val="bg1"/>
              </a:solidFill>
              <a:miter lim="800000"/>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Compare the stacking power of trial and target models, </a:t>
              </a:r>
            </a:p>
            <a:p>
              <a:pPr algn="ctr"/>
              <a:r>
                <a:rPr lang="en-US" dirty="0">
                  <a:effectLst>
                    <a:outerShdw blurRad="38100" dist="38100" dir="2700000" algn="tl">
                      <a:srgbClr val="000000">
                        <a:alpha val="43137"/>
                      </a:srgbClr>
                    </a:outerShdw>
                  </a:effectLst>
                  <a:cs typeface="Arial" panose="020B0604020202020204" pitchFamily="34" charset="0"/>
                </a:rPr>
                <a:t>Better models survive to next generation</a:t>
              </a:r>
            </a:p>
          </p:txBody>
        </p:sp>
        <p:cxnSp>
          <p:nvCxnSpPr>
            <p:cNvPr id="12" name="Straight Arrow Connector 11"/>
            <p:cNvCxnSpPr/>
            <p:nvPr/>
          </p:nvCxnSpPr>
          <p:spPr>
            <a:xfrm>
              <a:off x="4457638" y="3943206"/>
              <a:ext cx="0" cy="274320"/>
            </a:xfrm>
            <a:prstGeom prst="straightConnector1">
              <a:avLst/>
            </a:prstGeom>
            <a:grpFill/>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57638" y="5562600"/>
              <a:ext cx="0" cy="274320"/>
            </a:xfrm>
            <a:prstGeom prst="straightConnector1">
              <a:avLst/>
            </a:prstGeom>
            <a:grpFill/>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AutoShape 4"/>
            <p:cNvSpPr>
              <a:spLocks noChangeAspect="1" noChangeArrowheads="1"/>
            </p:cNvSpPr>
            <p:nvPr/>
          </p:nvSpPr>
          <p:spPr bwMode="auto">
            <a:xfrm>
              <a:off x="2416844" y="3430059"/>
              <a:ext cx="4081588" cy="513147"/>
            </a:xfrm>
            <a:prstGeom prst="flowChartProcess">
              <a:avLst/>
            </a:prstGeom>
            <a:grpFill/>
            <a:ln w="15875">
              <a:solidFill>
                <a:schemeClr val="bg1"/>
              </a:solidFill>
              <a:miter lim="800000"/>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Mutation and crossover to get a set of new trial</a:t>
              </a:r>
            </a:p>
            <a:p>
              <a:pPr algn="ctr"/>
              <a:r>
                <a:rPr lang="en-US" dirty="0">
                  <a:effectLst>
                    <a:outerShdw blurRad="38100" dist="38100" dir="2700000" algn="tl">
                      <a:srgbClr val="000000">
                        <a:alpha val="43137"/>
                      </a:srgbClr>
                    </a:outerShdw>
                  </a:effectLst>
                  <a:cs typeface="Arial" panose="020B0604020202020204" pitchFamily="34" charset="0"/>
                </a:rPr>
                <a:t>interval velocity and anellipticity models</a:t>
              </a:r>
              <a:r>
                <a:rPr lang="en-US" i="1" baseline="-25000" dirty="0">
                  <a:effectLst>
                    <a:outerShdw blurRad="38100" dist="38100" dir="2700000" algn="tl">
                      <a:srgbClr val="000000">
                        <a:alpha val="43137"/>
                      </a:srgbClr>
                    </a:outerShdw>
                  </a:effectLst>
                  <a:cs typeface="Arial" panose="020B0604020202020204" pitchFamily="34" charset="0"/>
                </a:rPr>
                <a:t>.</a:t>
              </a:r>
            </a:p>
          </p:txBody>
        </p:sp>
        <p:grpSp>
          <p:nvGrpSpPr>
            <p:cNvPr id="15" name="Group 14"/>
            <p:cNvGrpSpPr/>
            <p:nvPr/>
          </p:nvGrpSpPr>
          <p:grpSpPr>
            <a:xfrm>
              <a:off x="2971738" y="4993370"/>
              <a:ext cx="2971800" cy="569230"/>
              <a:chOff x="1638464" y="4795301"/>
              <a:chExt cx="3420992" cy="569230"/>
            </a:xfrm>
            <a:grpFill/>
          </p:grpSpPr>
          <p:sp>
            <p:nvSpPr>
              <p:cNvPr id="28" name="Flowchart: Decision 27"/>
              <p:cNvSpPr/>
              <p:nvPr/>
            </p:nvSpPr>
            <p:spPr>
              <a:xfrm>
                <a:off x="1638464" y="4795301"/>
                <a:ext cx="3420992" cy="569230"/>
              </a:xfrm>
              <a:prstGeom prst="flowChartDecision">
                <a:avLst/>
              </a:prstGeom>
              <a:grp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outerShdw blurRad="38100" dist="38100" dir="2700000" algn="tl">
                      <a:srgbClr val="000000">
                        <a:alpha val="43137"/>
                      </a:srgbClr>
                    </a:outerShdw>
                  </a:effectLst>
                  <a:cs typeface="Arial" panose="020B0604020202020204" pitchFamily="34" charset="0"/>
                </a:endParaRPr>
              </a:p>
            </p:txBody>
          </p:sp>
          <p:sp>
            <p:nvSpPr>
              <p:cNvPr id="29" name="Rectangle 28"/>
              <p:cNvSpPr/>
              <p:nvPr/>
            </p:nvSpPr>
            <p:spPr>
              <a:xfrm>
                <a:off x="2882538" y="4935907"/>
                <a:ext cx="1040106" cy="343922"/>
              </a:xfrm>
              <a:prstGeom prst="rect">
                <a:avLst/>
              </a:prstGeom>
              <a:noFill/>
              <a:ln>
                <a:noFill/>
              </a:ln>
            </p:spPr>
            <p:txBody>
              <a:bodyPr wrap="none">
                <a:spAutoFit/>
              </a:bodyPr>
              <a:lstStyle/>
              <a:p>
                <a:pPr algn="ctr"/>
                <a:r>
                  <a:rPr lang="en-US" dirty="0">
                    <a:effectLst>
                      <a:outerShdw blurRad="38100" dist="38100" dir="2700000" algn="tl">
                        <a:srgbClr val="000000">
                          <a:alpha val="43137"/>
                        </a:srgbClr>
                      </a:outerShdw>
                    </a:effectLst>
                    <a:cs typeface="Arial" panose="020B0604020202020204" pitchFamily="34" charset="0"/>
                  </a:rPr>
                  <a:t>Flat events?</a:t>
                </a:r>
              </a:p>
            </p:txBody>
          </p:sp>
        </p:grpSp>
        <p:cxnSp>
          <p:nvCxnSpPr>
            <p:cNvPr id="16" name="Straight Arrow Connector 15"/>
            <p:cNvCxnSpPr/>
            <p:nvPr/>
          </p:nvCxnSpPr>
          <p:spPr>
            <a:xfrm>
              <a:off x="4457638" y="4737338"/>
              <a:ext cx="0" cy="274320"/>
            </a:xfrm>
            <a:prstGeom prst="straightConnector1">
              <a:avLst/>
            </a:prstGeom>
            <a:grpFill/>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545323" y="5809374"/>
              <a:ext cx="3847096" cy="727525"/>
              <a:chOff x="1297530" y="6065520"/>
              <a:chExt cx="3738987" cy="727525"/>
            </a:xfrm>
            <a:grpFill/>
          </p:grpSpPr>
          <p:grpSp>
            <p:nvGrpSpPr>
              <p:cNvPr id="20" name="Group 19"/>
              <p:cNvGrpSpPr/>
              <p:nvPr/>
            </p:nvGrpSpPr>
            <p:grpSpPr>
              <a:xfrm>
                <a:off x="1297530" y="6155467"/>
                <a:ext cx="3738987" cy="637578"/>
                <a:chOff x="1366893" y="5914560"/>
                <a:chExt cx="3738987" cy="620550"/>
              </a:xfrm>
              <a:grpFill/>
            </p:grpSpPr>
            <p:sp>
              <p:nvSpPr>
                <p:cNvPr id="25" name="AutoShape 11"/>
                <p:cNvSpPr>
                  <a:spLocks noChangeAspect="1" noChangeArrowheads="1"/>
                </p:cNvSpPr>
                <p:nvPr/>
              </p:nvSpPr>
              <p:spPr bwMode="auto">
                <a:xfrm>
                  <a:off x="1366893" y="5914560"/>
                  <a:ext cx="1278793" cy="609600"/>
                </a:xfrm>
                <a:prstGeom prst="flowChartMagneticDisk">
                  <a:avLst/>
                </a:prstGeom>
                <a:grpFill/>
                <a:ln w="15875">
                  <a:solidFill>
                    <a:schemeClr val="bg1"/>
                  </a:solidFill>
                  <a:round/>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Flattened gathers </a:t>
                  </a:r>
                  <a:endParaRPr lang="en-US" baseline="-25000" dirty="0">
                    <a:effectLst>
                      <a:outerShdw blurRad="38100" dist="38100" dir="2700000" algn="tl">
                        <a:srgbClr val="000000">
                          <a:alpha val="43137"/>
                        </a:srgbClr>
                      </a:outerShdw>
                    </a:effectLst>
                    <a:cs typeface="Arial" panose="020B0604020202020204" pitchFamily="34" charset="0"/>
                  </a:endParaRPr>
                </a:p>
              </p:txBody>
            </p:sp>
            <mc:AlternateContent xmlns:mc="http://schemas.openxmlformats.org/markup-compatibility/2006" xmlns:a14="http://schemas.microsoft.com/office/drawing/2010/main">
              <mc:Choice Requires="a14">
                <p:sp>
                  <p:nvSpPr>
                    <p:cNvPr id="26" name="AutoShape 11"/>
                    <p:cNvSpPr>
                      <a:spLocks noChangeArrowheads="1"/>
                    </p:cNvSpPr>
                    <p:nvPr/>
                  </p:nvSpPr>
                  <p:spPr bwMode="auto">
                    <a:xfrm>
                      <a:off x="2910162" y="5925510"/>
                      <a:ext cx="996696" cy="609600"/>
                    </a:xfrm>
                    <a:prstGeom prst="flowChartMagneticDisk">
                      <a:avLst/>
                    </a:prstGeom>
                    <a:grpFill/>
                    <a:ln w="15875">
                      <a:solidFill>
                        <a:schemeClr val="bg1"/>
                      </a:solidFill>
                      <a:round/>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New </a:t>
                      </a:r>
                      <a14:m>
                        <m:oMath xmlns:m="http://schemas.openxmlformats.org/officeDocument/2006/math">
                          <m:sSub>
                            <m:sSubPr>
                              <m:ctrlP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ctrlPr>
                            </m:sSubPr>
                            <m:e>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𝑣</m:t>
                              </m:r>
                            </m:e>
                            <m:sub>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𝑛𝑚𝑜</m:t>
                              </m:r>
                            </m:sub>
                          </m:sSub>
                        </m:oMath>
                      </a14:m>
                      <a:endParaRPr lang="en-US" baseline="-25000" dirty="0">
                        <a:effectLst>
                          <a:outerShdw blurRad="38100" dist="38100" dir="2700000" algn="tl">
                            <a:srgbClr val="000000">
                              <a:alpha val="43137"/>
                            </a:srgbClr>
                          </a:outerShdw>
                        </a:effectLst>
                        <a:cs typeface="Arial" panose="020B0604020202020204" pitchFamily="34" charset="0"/>
                      </a:endParaRPr>
                    </a:p>
                  </p:txBody>
                </p:sp>
              </mc:Choice>
              <mc:Fallback xmlns="">
                <p:sp>
                  <p:nvSpPr>
                    <p:cNvPr id="26" name="AutoShape 11"/>
                    <p:cNvSpPr>
                      <a:spLocks noRot="1" noChangeAspect="1" noMove="1" noResize="1" noEditPoints="1" noAdjustHandles="1" noChangeArrowheads="1" noChangeShapeType="1" noTextEdit="1"/>
                    </p:cNvSpPr>
                    <p:nvPr/>
                  </p:nvSpPr>
                  <p:spPr bwMode="auto">
                    <a:xfrm>
                      <a:off x="2910162" y="5925510"/>
                      <a:ext cx="996696" cy="609600"/>
                    </a:xfrm>
                    <a:prstGeom prst="flowChartMagneticDisk">
                      <a:avLst/>
                    </a:prstGeom>
                    <a:blipFill>
                      <a:blip r:embed="rId3"/>
                      <a:stretch>
                        <a:fillRect b="-2655"/>
                      </a:stretch>
                    </a:blipFill>
                    <a:ln w="15875">
                      <a:solidFill>
                        <a:schemeClr val="bg1"/>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AutoShape 11"/>
                    <p:cNvSpPr>
                      <a:spLocks noChangeArrowheads="1"/>
                    </p:cNvSpPr>
                    <p:nvPr/>
                  </p:nvSpPr>
                  <p:spPr bwMode="auto">
                    <a:xfrm>
                      <a:off x="4109184" y="5914560"/>
                      <a:ext cx="996696" cy="609600"/>
                    </a:xfrm>
                    <a:prstGeom prst="flowChartMagneticDisk">
                      <a:avLst/>
                    </a:prstGeom>
                    <a:grpFill/>
                    <a:ln w="15875">
                      <a:solidFill>
                        <a:schemeClr val="bg1"/>
                      </a:solidFill>
                      <a:round/>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New </a:t>
                      </a:r>
                      <a14:m>
                        <m:oMath xmlns:m="http://schemas.openxmlformats.org/officeDocument/2006/math">
                          <m:sSub>
                            <m:sSubPr>
                              <m:ctrlP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ctrlPr>
                            </m:sSubPr>
                            <m:e>
                              <m:r>
                                <m:rPr>
                                  <m:sty m:val="p"/>
                                </m:rPr>
                                <a:rPr lang="el-GR" i="1">
                                  <a:effectLst>
                                    <a:outerShdw blurRad="38100" dist="38100" dir="2700000" algn="tl">
                                      <a:srgbClr val="000000">
                                        <a:alpha val="43137"/>
                                      </a:srgbClr>
                                    </a:outerShdw>
                                  </a:effectLst>
                                  <a:latin typeface="Cambria Math" panose="02040503050406030204" pitchFamily="18" charset="0"/>
                                  <a:cs typeface="Times New Roman" pitchFamily="18" charset="0"/>
                                </a:rPr>
                                <m:t>η</m:t>
                              </m:r>
                            </m:e>
                            <m:sub>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𝑖𝑛𝑡</m:t>
                              </m:r>
                            </m:sub>
                          </m:sSub>
                        </m:oMath>
                      </a14:m>
                      <a:endParaRPr lang="en-US" baseline="-25000" dirty="0">
                        <a:effectLst>
                          <a:outerShdw blurRad="38100" dist="38100" dir="2700000" algn="tl">
                            <a:srgbClr val="000000">
                              <a:alpha val="43137"/>
                            </a:srgbClr>
                          </a:outerShdw>
                        </a:effectLst>
                        <a:cs typeface="Arial" panose="020B0604020202020204" pitchFamily="34" charset="0"/>
                      </a:endParaRPr>
                    </a:p>
                  </p:txBody>
                </p:sp>
              </mc:Choice>
              <mc:Fallback xmlns="">
                <p:sp>
                  <p:nvSpPr>
                    <p:cNvPr id="27" name="AutoShape 11"/>
                    <p:cNvSpPr>
                      <a:spLocks noRot="1" noChangeAspect="1" noMove="1" noResize="1" noEditPoints="1" noAdjustHandles="1" noChangeArrowheads="1" noChangeShapeType="1" noTextEdit="1"/>
                    </p:cNvSpPr>
                    <p:nvPr/>
                  </p:nvSpPr>
                  <p:spPr bwMode="auto">
                    <a:xfrm>
                      <a:off x="4109184" y="5914560"/>
                      <a:ext cx="996696" cy="609600"/>
                    </a:xfrm>
                    <a:prstGeom prst="flowChartMagneticDisk">
                      <a:avLst/>
                    </a:prstGeom>
                    <a:blipFill>
                      <a:blip r:embed="rId4"/>
                      <a:stretch>
                        <a:fillRect b="-2655"/>
                      </a:stretch>
                    </a:blipFill>
                    <a:ln w="15875">
                      <a:solidFill>
                        <a:schemeClr val="bg1"/>
                      </a:solidFill>
                      <a:round/>
                      <a:headEnd/>
                      <a:tailEnd/>
                    </a:ln>
                  </p:spPr>
                  <p:txBody>
                    <a:bodyPr/>
                    <a:lstStyle/>
                    <a:p>
                      <a:r>
                        <a:rPr lang="en-US">
                          <a:noFill/>
                        </a:rPr>
                        <a:t> </a:t>
                      </a:r>
                    </a:p>
                  </p:txBody>
                </p:sp>
              </mc:Fallback>
            </mc:AlternateContent>
          </p:grpSp>
          <p:cxnSp>
            <p:nvCxnSpPr>
              <p:cNvPr id="21" name="Straight Connector 20"/>
              <p:cNvCxnSpPr>
                <a:stCxn id="25" idx="1"/>
              </p:cNvCxnSpPr>
              <p:nvPr/>
            </p:nvCxnSpPr>
            <p:spPr>
              <a:xfrm flipV="1">
                <a:off x="1936927" y="6065520"/>
                <a:ext cx="0" cy="89947"/>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6" idx="1"/>
              </p:cNvCxnSpPr>
              <p:nvPr/>
            </p:nvCxnSpPr>
            <p:spPr>
              <a:xfrm flipV="1">
                <a:off x="3339148" y="6065520"/>
                <a:ext cx="0" cy="101197"/>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7" idx="1"/>
              </p:cNvCxnSpPr>
              <p:nvPr/>
            </p:nvCxnSpPr>
            <p:spPr>
              <a:xfrm flipH="1" flipV="1">
                <a:off x="4534737" y="6065520"/>
                <a:ext cx="3432" cy="89952"/>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47421" y="6070375"/>
                <a:ext cx="2587315" cy="6247"/>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8" name="Elbow Connector 17"/>
            <p:cNvCxnSpPr>
              <a:stCxn id="28" idx="3"/>
              <a:endCxn id="14" idx="3"/>
            </p:cNvCxnSpPr>
            <p:nvPr/>
          </p:nvCxnSpPr>
          <p:spPr>
            <a:xfrm flipV="1">
              <a:off x="5943538" y="3686633"/>
              <a:ext cx="554894" cy="1591352"/>
            </a:xfrm>
            <a:prstGeom prst="bentConnector3">
              <a:avLst>
                <a:gd name="adj1" fmla="val 134273"/>
              </a:avLst>
            </a:prstGeom>
            <a:grpFill/>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90655" y="4968846"/>
              <a:ext cx="479602" cy="343922"/>
            </a:xfrm>
            <a:prstGeom prst="rect">
              <a:avLst/>
            </a:prstGeom>
            <a:noFill/>
            <a:ln>
              <a:noFill/>
            </a:ln>
          </p:spPr>
          <p:txBody>
            <a:bodyPr wrap="square" rtlCol="0">
              <a:spAutoFit/>
            </a:bodyPr>
            <a:lstStyle/>
            <a:p>
              <a:r>
                <a:rPr lang="en-US" dirty="0">
                  <a:solidFill>
                    <a:schemeClr val="bg1"/>
                  </a:solidFill>
                  <a:effectLst>
                    <a:outerShdw blurRad="38100" dist="38100" dir="2700000" algn="tl">
                      <a:srgbClr val="000000">
                        <a:alpha val="43137"/>
                      </a:srgbClr>
                    </a:outerShdw>
                  </a:effectLst>
                  <a:cs typeface="Arial" panose="020B0604020202020204" pitchFamily="34" charset="0"/>
                </a:rPr>
                <a:t>No</a:t>
              </a:r>
            </a:p>
          </p:txBody>
        </p:sp>
        <p:grpSp>
          <p:nvGrpSpPr>
            <p:cNvPr id="2" name="Group 1"/>
            <p:cNvGrpSpPr/>
            <p:nvPr/>
          </p:nvGrpSpPr>
          <p:grpSpPr>
            <a:xfrm>
              <a:off x="2423098" y="1042416"/>
              <a:ext cx="4069080" cy="2113488"/>
              <a:chOff x="2423098" y="1010712"/>
              <a:chExt cx="4069080" cy="2113488"/>
            </a:xfrm>
            <a:grpFill/>
          </p:grpSpPr>
          <p:sp>
            <p:nvSpPr>
              <p:cNvPr id="5" name="AutoShape 3"/>
              <p:cNvSpPr>
                <a:spLocks noChangeAspect="1" noChangeArrowheads="1"/>
              </p:cNvSpPr>
              <p:nvPr/>
            </p:nvSpPr>
            <p:spPr bwMode="auto">
              <a:xfrm>
                <a:off x="2531207" y="1963375"/>
                <a:ext cx="3852863" cy="381000"/>
              </a:xfrm>
              <a:prstGeom prst="flowChartProcess">
                <a:avLst/>
              </a:prstGeom>
              <a:grpFill/>
              <a:ln w="15875">
                <a:solidFill>
                  <a:schemeClr val="bg1"/>
                </a:solidFill>
                <a:miter lim="800000"/>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Compute discontinuity attribute</a:t>
                </a:r>
                <a:endParaRPr lang="en-US" baseline="-25000" dirty="0">
                  <a:effectLst>
                    <a:outerShdw blurRad="38100" dist="38100" dir="2700000" algn="tl">
                      <a:srgbClr val="000000">
                        <a:alpha val="43137"/>
                      </a:srgbClr>
                    </a:outerShdw>
                  </a:effectLst>
                  <a:cs typeface="Arial" panose="020B0604020202020204" pitchFamily="34" charset="0"/>
                </a:endParaRPr>
              </a:p>
            </p:txBody>
          </p:sp>
          <p:cxnSp>
            <p:nvCxnSpPr>
              <p:cNvPr id="6" name="Straight Arrow Connector 5"/>
              <p:cNvCxnSpPr/>
              <p:nvPr/>
            </p:nvCxnSpPr>
            <p:spPr>
              <a:xfrm>
                <a:off x="4455821" y="2344375"/>
                <a:ext cx="3635" cy="274319"/>
              </a:xfrm>
              <a:prstGeom prst="straightConnector1">
                <a:avLst/>
              </a:prstGeom>
              <a:grpFill/>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AutoShape 3"/>
                  <p:cNvSpPr>
                    <a:spLocks noChangeAspect="1" noChangeArrowheads="1"/>
                  </p:cNvSpPr>
                  <p:nvPr/>
                </p:nvSpPr>
                <p:spPr bwMode="auto">
                  <a:xfrm>
                    <a:off x="2423098" y="1963375"/>
                    <a:ext cx="4069080" cy="379775"/>
                  </a:xfrm>
                  <a:prstGeom prst="flowChartProcess">
                    <a:avLst/>
                  </a:prstGeom>
                  <a:grpFill/>
                  <a:ln w="15875">
                    <a:solidFill>
                      <a:schemeClr val="bg1"/>
                    </a:solidFill>
                    <a:miter lim="800000"/>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Calculate the interval velocity </a:t>
                    </a:r>
                    <a14:m>
                      <m:oMath xmlns:m="http://schemas.openxmlformats.org/officeDocument/2006/math">
                        <m:sSub>
                          <m:sSubPr>
                            <m:ctrlP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ctrlPr>
                          </m:sSubPr>
                          <m:e>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𝑣</m:t>
                            </m:r>
                          </m:e>
                          <m:sub>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𝑛𝑚𝑜</m:t>
                            </m:r>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_0</m:t>
                            </m:r>
                          </m:sub>
                        </m:sSub>
                      </m:oMath>
                    </a14:m>
                    <a:r>
                      <a:rPr lang="en-US" dirty="0">
                        <a:effectLst>
                          <a:outerShdw blurRad="38100" dist="38100" dir="2700000" algn="tl">
                            <a:srgbClr val="000000">
                              <a:alpha val="43137"/>
                            </a:srgbClr>
                          </a:outerShdw>
                        </a:effectLst>
                        <a:cs typeface="Arial" panose="020B0604020202020204" pitchFamily="34" charset="0"/>
                      </a:rPr>
                      <a:t> from </a:t>
                    </a:r>
                    <a14:m>
                      <m:oMath xmlns:m="http://schemas.openxmlformats.org/officeDocument/2006/math">
                        <m:sSub>
                          <m:sSubPr>
                            <m:ctrlP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ctrlPr>
                          </m:sSubPr>
                          <m:e>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𝑉</m:t>
                            </m:r>
                          </m:e>
                          <m:sub>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𝑛𝑚𝑜</m:t>
                            </m:r>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_0</m:t>
                            </m:r>
                          </m:sub>
                        </m:sSub>
                      </m:oMath>
                    </a14:m>
                    <a:endParaRPr lang="en-US" dirty="0">
                      <a:effectLst>
                        <a:outerShdw blurRad="38100" dist="38100" dir="2700000" algn="tl">
                          <a:srgbClr val="000000">
                            <a:alpha val="43137"/>
                          </a:srgbClr>
                        </a:outerShdw>
                      </a:effectLst>
                      <a:cs typeface="Arial" panose="020B0604020202020204" pitchFamily="34" charset="0"/>
                    </a:endParaRPr>
                  </a:p>
                </p:txBody>
              </p:sp>
            </mc:Choice>
            <mc:Fallback xmlns="">
              <p:sp>
                <p:nvSpPr>
                  <p:cNvPr id="7" name="AutoShape 3"/>
                  <p:cNvSpPr>
                    <a:spLocks noRot="1" noChangeAspect="1" noMove="1" noResize="1" noEditPoints="1" noAdjustHandles="1" noChangeArrowheads="1" noChangeShapeType="1" noTextEdit="1"/>
                  </p:cNvSpPr>
                  <p:nvPr/>
                </p:nvSpPr>
                <p:spPr bwMode="auto">
                  <a:xfrm>
                    <a:off x="2423098" y="1963375"/>
                    <a:ext cx="4069080" cy="379775"/>
                  </a:xfrm>
                  <a:prstGeom prst="flowChartProcess">
                    <a:avLst/>
                  </a:prstGeom>
                  <a:blipFill>
                    <a:blip r:embed="rId5"/>
                    <a:stretch>
                      <a:fillRect t="-1429" b="-21429"/>
                    </a:stretch>
                  </a:blipFill>
                  <a:ln w="15875">
                    <a:solidFill>
                      <a:schemeClr val="bg1"/>
                    </a:solidFill>
                    <a:miter lim="800000"/>
                    <a:headEnd/>
                    <a:tailEnd/>
                  </a:ln>
                </p:spPr>
                <p:txBody>
                  <a:bodyPr/>
                  <a:lstStyle/>
                  <a:p>
                    <a:r>
                      <a:rPr lang="en-US">
                        <a:noFill/>
                      </a:rPr>
                      <a:t> </a:t>
                    </a:r>
                  </a:p>
                </p:txBody>
              </p:sp>
            </mc:Fallback>
          </mc:AlternateContent>
          <p:grpSp>
            <p:nvGrpSpPr>
              <p:cNvPr id="8" name="Group 7"/>
              <p:cNvGrpSpPr/>
              <p:nvPr/>
            </p:nvGrpSpPr>
            <p:grpSpPr>
              <a:xfrm>
                <a:off x="2663749" y="1010712"/>
                <a:ext cx="3587778" cy="750867"/>
                <a:chOff x="1521970" y="1223040"/>
                <a:chExt cx="3587778" cy="750867"/>
              </a:xfrm>
              <a:grpFill/>
            </p:grpSpPr>
            <p:grpSp>
              <p:nvGrpSpPr>
                <p:cNvPr id="30" name="Group 29"/>
                <p:cNvGrpSpPr/>
                <p:nvPr/>
              </p:nvGrpSpPr>
              <p:grpSpPr>
                <a:xfrm>
                  <a:off x="1521970" y="1223040"/>
                  <a:ext cx="3587778" cy="750867"/>
                  <a:chOff x="1520811" y="1223040"/>
                  <a:chExt cx="3587778" cy="750867"/>
                </a:xfrm>
                <a:grpFill/>
              </p:grpSpPr>
              <p:grpSp>
                <p:nvGrpSpPr>
                  <p:cNvPr id="32" name="Group 31"/>
                  <p:cNvGrpSpPr/>
                  <p:nvPr/>
                </p:nvGrpSpPr>
                <p:grpSpPr>
                  <a:xfrm>
                    <a:off x="3886200" y="1223040"/>
                    <a:ext cx="1222389" cy="732033"/>
                    <a:chOff x="3556269" y="1223040"/>
                    <a:chExt cx="1222389" cy="732033"/>
                  </a:xfrm>
                  <a:grpFill/>
                </p:grpSpPr>
                <mc:AlternateContent xmlns:mc="http://schemas.openxmlformats.org/markup-compatibility/2006" xmlns:a14="http://schemas.microsoft.com/office/drawing/2010/main">
                  <mc:Choice Requires="a14">
                    <p:sp>
                      <p:nvSpPr>
                        <p:cNvPr id="39" name="AutoShape 10"/>
                        <p:cNvSpPr>
                          <a:spLocks noChangeAspect="1" noChangeArrowheads="1"/>
                        </p:cNvSpPr>
                        <p:nvPr/>
                      </p:nvSpPr>
                      <p:spPr bwMode="auto">
                        <a:xfrm>
                          <a:off x="3556269" y="1223040"/>
                          <a:ext cx="1222389" cy="593247"/>
                        </a:xfrm>
                        <a:prstGeom prst="flowChartMagneticDisk">
                          <a:avLst/>
                        </a:prstGeom>
                        <a:grpFill/>
                        <a:ln w="15875">
                          <a:solidFill>
                            <a:schemeClr val="bg1"/>
                          </a:solidFill>
                          <a:round/>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Initial </a:t>
                          </a:r>
                          <a14:m>
                            <m:oMath xmlns:m="http://schemas.openxmlformats.org/officeDocument/2006/math">
                              <m:sSub>
                                <m:sSubPr>
                                  <m:ctrlP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ctrlPr>
                                </m:sSubPr>
                                <m:e>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𝑉</m:t>
                                  </m:r>
                                </m:e>
                                <m:sub>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𝑛𝑚𝑜</m:t>
                                  </m:r>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_0</m:t>
                                  </m:r>
                                </m:sub>
                              </m:sSub>
                            </m:oMath>
                          </a14:m>
                          <a:endParaRPr lang="en-US" baseline="-25000" dirty="0">
                            <a:effectLst>
                              <a:outerShdw blurRad="38100" dist="38100" dir="2700000" algn="tl">
                                <a:srgbClr val="000000">
                                  <a:alpha val="43137"/>
                                </a:srgbClr>
                              </a:outerShdw>
                            </a:effectLst>
                            <a:cs typeface="Arial" panose="020B0604020202020204" pitchFamily="34" charset="0"/>
                          </a:endParaRPr>
                        </a:p>
                      </p:txBody>
                    </p:sp>
                  </mc:Choice>
                  <mc:Fallback xmlns="">
                    <p:sp>
                      <p:nvSpPr>
                        <p:cNvPr id="39" name="AutoShape 10"/>
                        <p:cNvSpPr>
                          <a:spLocks noRot="1" noChangeAspect="1" noMove="1" noResize="1" noEditPoints="1" noAdjustHandles="1" noChangeArrowheads="1" noChangeShapeType="1" noTextEdit="1"/>
                        </p:cNvSpPr>
                        <p:nvPr/>
                      </p:nvSpPr>
                      <p:spPr bwMode="auto">
                        <a:xfrm>
                          <a:off x="3556269" y="1223040"/>
                          <a:ext cx="1222389" cy="593247"/>
                        </a:xfrm>
                        <a:prstGeom prst="flowChartMagneticDisk">
                          <a:avLst/>
                        </a:prstGeom>
                        <a:blipFill>
                          <a:blip r:embed="rId6"/>
                          <a:stretch>
                            <a:fillRect b="-4630"/>
                          </a:stretch>
                        </a:blipFill>
                        <a:ln w="15875">
                          <a:solidFill>
                            <a:schemeClr val="bg1"/>
                          </a:solidFill>
                          <a:round/>
                          <a:headEnd/>
                          <a:tailEnd/>
                        </a:ln>
                      </p:spPr>
                      <p:txBody>
                        <a:bodyPr/>
                        <a:lstStyle/>
                        <a:p>
                          <a:r>
                            <a:rPr lang="en-US">
                              <a:noFill/>
                            </a:rPr>
                            <a:t> </a:t>
                          </a:r>
                        </a:p>
                      </p:txBody>
                    </p:sp>
                  </mc:Fallback>
                </mc:AlternateContent>
                <p:cxnSp>
                  <p:nvCxnSpPr>
                    <p:cNvPr id="40" name="Straight Connector 39"/>
                    <p:cNvCxnSpPr>
                      <a:stCxn id="39" idx="3"/>
                    </p:cNvCxnSpPr>
                    <p:nvPr/>
                  </p:nvCxnSpPr>
                  <p:spPr>
                    <a:xfrm>
                      <a:off x="4167464" y="1816287"/>
                      <a:ext cx="0" cy="138786"/>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1520811" y="1223041"/>
                    <a:ext cx="1222389" cy="740858"/>
                    <a:chOff x="990600" y="1223041"/>
                    <a:chExt cx="1222389" cy="740858"/>
                  </a:xfrm>
                  <a:grpFill/>
                </p:grpSpPr>
                <p:sp>
                  <p:nvSpPr>
                    <p:cNvPr id="37" name="AutoShape 10"/>
                    <p:cNvSpPr>
                      <a:spLocks noChangeAspect="1" noChangeArrowheads="1"/>
                    </p:cNvSpPr>
                    <p:nvPr/>
                  </p:nvSpPr>
                  <p:spPr bwMode="auto">
                    <a:xfrm>
                      <a:off x="990600" y="1223041"/>
                      <a:ext cx="1222389" cy="612843"/>
                    </a:xfrm>
                    <a:prstGeom prst="flowChartMagneticDisk">
                      <a:avLst/>
                    </a:prstGeom>
                    <a:grpFill/>
                    <a:ln w="15875">
                      <a:solidFill>
                        <a:schemeClr val="bg1"/>
                      </a:solidFill>
                      <a:round/>
                      <a:headEnd/>
                      <a:tailEnd/>
                    </a:ln>
                  </p:spPr>
                  <p:txBody>
                    <a:bodyPr wrap="none" anchor="ctr"/>
                    <a:lstStyle/>
                    <a:p>
                      <a:pPr algn="ctr" eaLnBrk="1" hangingPunct="1"/>
                      <a:r>
                        <a:rPr lang="en-US" dirty="0">
                          <a:effectLst>
                            <a:outerShdw blurRad="38100" dist="38100" dir="2700000" algn="tl">
                              <a:srgbClr val="000000">
                                <a:alpha val="43137"/>
                              </a:srgbClr>
                            </a:outerShdw>
                          </a:effectLst>
                          <a:cs typeface="Arial" panose="020B0604020202020204" pitchFamily="34" charset="0"/>
                        </a:rPr>
                        <a:t>Seismic gathers</a:t>
                      </a:r>
                    </a:p>
                  </p:txBody>
                </p:sp>
                <p:cxnSp>
                  <p:nvCxnSpPr>
                    <p:cNvPr id="38" name="Straight Connector 37"/>
                    <p:cNvCxnSpPr>
                      <a:stCxn id="37" idx="3"/>
                    </p:cNvCxnSpPr>
                    <p:nvPr/>
                  </p:nvCxnSpPr>
                  <p:spPr>
                    <a:xfrm>
                      <a:off x="1601795" y="1835883"/>
                      <a:ext cx="0" cy="128016"/>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68052" y="1223040"/>
                    <a:ext cx="893296" cy="750867"/>
                    <a:chOff x="2398737" y="1223040"/>
                    <a:chExt cx="893296" cy="750867"/>
                  </a:xfrm>
                  <a:grpFill/>
                </p:grpSpPr>
                <p:sp>
                  <p:nvSpPr>
                    <p:cNvPr id="35" name="AutoShape 10"/>
                    <p:cNvSpPr>
                      <a:spLocks noChangeAspect="1" noChangeArrowheads="1"/>
                    </p:cNvSpPr>
                    <p:nvPr/>
                  </p:nvSpPr>
                  <p:spPr bwMode="auto">
                    <a:xfrm>
                      <a:off x="2398737" y="1223040"/>
                      <a:ext cx="893296" cy="612843"/>
                    </a:xfrm>
                    <a:prstGeom prst="flowChartMagneticDisk">
                      <a:avLst/>
                    </a:prstGeom>
                    <a:grpFill/>
                    <a:ln w="15875">
                      <a:solidFill>
                        <a:schemeClr val="bg1"/>
                      </a:solidFill>
                      <a:round/>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Horizons</a:t>
                      </a:r>
                      <a:endParaRPr lang="en-US" i="1" baseline="-25000" dirty="0">
                        <a:effectLst>
                          <a:outerShdw blurRad="38100" dist="38100" dir="2700000" algn="tl">
                            <a:srgbClr val="000000">
                              <a:alpha val="43137"/>
                            </a:srgbClr>
                          </a:outerShdw>
                        </a:effectLst>
                        <a:cs typeface="Arial" panose="020B0604020202020204" pitchFamily="34" charset="0"/>
                      </a:endParaRPr>
                    </a:p>
                  </p:txBody>
                </p:sp>
                <p:cxnSp>
                  <p:nvCxnSpPr>
                    <p:cNvPr id="36" name="Straight Connector 35"/>
                    <p:cNvCxnSpPr>
                      <a:stCxn id="35" idx="3"/>
                    </p:cNvCxnSpPr>
                    <p:nvPr/>
                  </p:nvCxnSpPr>
                  <p:spPr>
                    <a:xfrm flipH="1">
                      <a:off x="2839029" y="1835883"/>
                      <a:ext cx="6356" cy="138024"/>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1" name="Straight Connector 30"/>
                <p:cNvCxnSpPr/>
                <p:nvPr/>
              </p:nvCxnSpPr>
              <p:spPr>
                <a:xfrm flipV="1">
                  <a:off x="2128522" y="1955073"/>
                  <a:ext cx="2368296" cy="11871"/>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Straight Arrow Connector 8"/>
              <p:cNvCxnSpPr/>
              <p:nvPr/>
            </p:nvCxnSpPr>
            <p:spPr>
              <a:xfrm flipH="1">
                <a:off x="4454799" y="1748680"/>
                <a:ext cx="5678" cy="214696"/>
              </a:xfrm>
              <a:prstGeom prst="straightConnector1">
                <a:avLst/>
              </a:prstGeom>
              <a:grpFill/>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AutoShape 3"/>
                  <p:cNvSpPr>
                    <a:spLocks noChangeArrowheads="1"/>
                  </p:cNvSpPr>
                  <p:nvPr/>
                </p:nvSpPr>
                <p:spPr bwMode="auto">
                  <a:xfrm>
                    <a:off x="2423098" y="2612136"/>
                    <a:ext cx="4069080" cy="512064"/>
                  </a:xfrm>
                  <a:prstGeom prst="flowChartProcess">
                    <a:avLst/>
                  </a:prstGeom>
                  <a:grpFill/>
                  <a:ln w="15875">
                    <a:solidFill>
                      <a:schemeClr val="bg1"/>
                    </a:solidFill>
                    <a:miter lim="800000"/>
                    <a:headEnd/>
                    <a:tailEnd/>
                  </a:ln>
                </p:spPr>
                <p:txBody>
                  <a:bodyPr wrap="none" anchor="ctr"/>
                  <a:lstStyle/>
                  <a:p>
                    <a:pPr algn="ctr"/>
                    <a:r>
                      <a:rPr lang="en-US" dirty="0">
                        <a:effectLst>
                          <a:outerShdw blurRad="38100" dist="38100" dir="2700000" algn="tl">
                            <a:srgbClr val="000000">
                              <a:alpha val="43137"/>
                            </a:srgbClr>
                          </a:outerShdw>
                        </a:effectLst>
                        <a:cs typeface="Arial" panose="020B0604020202020204" pitchFamily="34" charset="0"/>
                      </a:rPr>
                      <a:t>Generate a suite of initial target models </a:t>
                    </a:r>
                  </a:p>
                  <a:p>
                    <a:pPr algn="ctr"/>
                    <a:r>
                      <a:rPr lang="en-US" b="1" dirty="0">
                        <a:effectLst>
                          <a:outerShdw blurRad="38100" dist="38100" dir="2700000" algn="tl">
                            <a:srgbClr val="000000">
                              <a:alpha val="43137"/>
                            </a:srgbClr>
                          </a:outerShdw>
                        </a:effectLst>
                        <a:cs typeface="Arial" panose="020B0604020202020204" pitchFamily="34" charset="0"/>
                      </a:rPr>
                      <a:t>m</a:t>
                    </a:r>
                    <a:r>
                      <a:rPr lang="en-US" dirty="0">
                        <a:effectLst>
                          <a:outerShdw blurRad="38100" dist="38100" dir="2700000" algn="tl">
                            <a:srgbClr val="000000">
                              <a:alpha val="43137"/>
                            </a:srgbClr>
                          </a:outerShdw>
                        </a:effectLst>
                        <a:cs typeface="Arial" panose="020B0604020202020204" pitchFamily="34" charset="0"/>
                      </a:rPr>
                      <a:t>(</a:t>
                    </a:r>
                    <a14:m>
                      <m:oMath xmlns:m="http://schemas.openxmlformats.org/officeDocument/2006/math">
                        <m:sSub>
                          <m:sSubPr>
                            <m:ctrlP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ctrlPr>
                          </m:sSubPr>
                          <m:e>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𝑣</m:t>
                            </m:r>
                          </m:e>
                          <m:sub>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𝑛𝑚𝑜</m:t>
                            </m:r>
                          </m:sub>
                        </m:sSub>
                      </m:oMath>
                    </a14:m>
                    <a:r>
                      <a:rPr lang="en-US" dirty="0">
                        <a:effectLst>
                          <a:outerShdw blurRad="38100" dist="38100" dir="2700000" algn="tl">
                            <a:srgbClr val="000000">
                              <a:alpha val="43137"/>
                            </a:srgbClr>
                          </a:outerShdw>
                        </a:effectLst>
                        <a:cs typeface="Arial" panose="020B0604020202020204" pitchFamily="34" charset="0"/>
                      </a:rPr>
                      <a:t>, </a:t>
                    </a:r>
                    <a14:m>
                      <m:oMath xmlns:m="http://schemas.openxmlformats.org/officeDocument/2006/math">
                        <m:sSub>
                          <m:sSubPr>
                            <m:ctrlP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ctrlPr>
                          </m:sSubPr>
                          <m:e>
                            <m:r>
                              <m:rPr>
                                <m:sty m:val="p"/>
                              </m:rPr>
                              <a:rPr lang="el-GR" i="1">
                                <a:effectLst>
                                  <a:outerShdw blurRad="38100" dist="38100" dir="2700000" algn="tl">
                                    <a:srgbClr val="000000">
                                      <a:alpha val="43137"/>
                                    </a:srgbClr>
                                  </a:outerShdw>
                                </a:effectLst>
                                <a:latin typeface="Cambria Math" panose="02040503050406030204" pitchFamily="18" charset="0"/>
                                <a:cs typeface="Times New Roman" pitchFamily="18" charset="0"/>
                              </a:rPr>
                              <m:t>η</m:t>
                            </m:r>
                          </m:e>
                          <m:sub>
                            <m:r>
                              <a:rPr lang="en-US" i="1">
                                <a:effectLst>
                                  <a:outerShdw blurRad="38100" dist="38100" dir="2700000" algn="tl">
                                    <a:srgbClr val="000000">
                                      <a:alpha val="43137"/>
                                    </a:srgbClr>
                                  </a:outerShdw>
                                </a:effectLst>
                                <a:latin typeface="Cambria Math" panose="02040503050406030204" pitchFamily="18" charset="0"/>
                                <a:cs typeface="Times New Roman" pitchFamily="18" charset="0"/>
                              </a:rPr>
                              <m:t>𝑖𝑛𝑡</m:t>
                            </m:r>
                          </m:sub>
                        </m:sSub>
                      </m:oMath>
                    </a14:m>
                    <a:r>
                      <a:rPr lang="en-US" dirty="0">
                        <a:effectLst>
                          <a:outerShdw blurRad="38100" dist="38100" dir="2700000" algn="tl">
                            <a:srgbClr val="000000">
                              <a:alpha val="43137"/>
                            </a:srgbClr>
                          </a:outerShdw>
                        </a:effectLst>
                        <a:cs typeface="Arial" panose="020B0604020202020204" pitchFamily="34" charset="0"/>
                      </a:rPr>
                      <a:t> )</a:t>
                    </a:r>
                  </a:p>
                </p:txBody>
              </p:sp>
            </mc:Choice>
            <mc:Fallback xmlns="">
              <p:sp>
                <p:nvSpPr>
                  <p:cNvPr id="45" name="AutoShape 3"/>
                  <p:cNvSpPr>
                    <a:spLocks noRot="1" noChangeAspect="1" noMove="1" noResize="1" noEditPoints="1" noAdjustHandles="1" noChangeArrowheads="1" noChangeShapeType="1" noTextEdit="1"/>
                  </p:cNvSpPr>
                  <p:nvPr/>
                </p:nvSpPr>
                <p:spPr bwMode="auto">
                  <a:xfrm>
                    <a:off x="2423098" y="2612136"/>
                    <a:ext cx="4069080" cy="512064"/>
                  </a:xfrm>
                  <a:prstGeom prst="flowChartProcess">
                    <a:avLst/>
                  </a:prstGeom>
                  <a:blipFill>
                    <a:blip r:embed="rId7"/>
                    <a:stretch>
                      <a:fillRect t="-13978" b="-26882"/>
                    </a:stretch>
                  </a:blipFill>
                  <a:ln w="15875">
                    <a:solidFill>
                      <a:schemeClr val="bg1"/>
                    </a:solidFill>
                    <a:miter lim="800000"/>
                    <a:headEnd/>
                    <a:tailEnd/>
                  </a:ln>
                </p:spPr>
                <p:txBody>
                  <a:bodyPr/>
                  <a:lstStyle/>
                  <a:p>
                    <a:r>
                      <a:rPr lang="en-US">
                        <a:noFill/>
                      </a:rPr>
                      <a:t> </a:t>
                    </a:r>
                  </a:p>
                </p:txBody>
              </p:sp>
            </mc:Fallback>
          </mc:AlternateContent>
        </p:grpSp>
        <p:cxnSp>
          <p:nvCxnSpPr>
            <p:cNvPr id="47" name="Straight Arrow Connector 46"/>
            <p:cNvCxnSpPr/>
            <p:nvPr/>
          </p:nvCxnSpPr>
          <p:spPr>
            <a:xfrm>
              <a:off x="4455821" y="3154681"/>
              <a:ext cx="3635" cy="274319"/>
            </a:xfrm>
            <a:prstGeom prst="straightConnector1">
              <a:avLst/>
            </a:prstGeom>
            <a:grpFill/>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5920" y="51685"/>
            <a:ext cx="9353458" cy="584775"/>
          </a:xfrm>
          <a:prstGeom prst="rect">
            <a:avLst/>
          </a:prstGeom>
          <a:noFill/>
        </p:spPr>
        <p:txBody>
          <a:bodyPr wrap="none" rtlCol="0">
            <a:spAutoFit/>
          </a:bodyPr>
          <a:lstStyle/>
          <a:p>
            <a:r>
              <a:rPr lang="en-US" sz="3200" dirty="0">
                <a:solidFill>
                  <a:srgbClr val="FFC000"/>
                </a:solidFill>
                <a:effectLst>
                  <a:outerShdw blurRad="38100" dist="38100" dir="2700000" algn="tl">
                    <a:srgbClr val="000000">
                      <a:alpha val="43137"/>
                    </a:srgbClr>
                  </a:outerShdw>
                </a:effectLst>
              </a:rPr>
              <a:t>Example of a high resolution velocity analysis workflow</a:t>
            </a:r>
          </a:p>
        </p:txBody>
      </p:sp>
      <p:sp>
        <p:nvSpPr>
          <p:cNvPr id="43" name="Rectangle 42"/>
          <p:cNvSpPr/>
          <p:nvPr/>
        </p:nvSpPr>
        <p:spPr>
          <a:xfrm>
            <a:off x="9808192" y="6319186"/>
            <a:ext cx="2191882" cy="400110"/>
          </a:xfrm>
          <a:prstGeom prst="rect">
            <a:avLst/>
          </a:prstGeom>
        </p:spPr>
        <p:txBody>
          <a:bodyPr wrap="none">
            <a:spAutoFit/>
          </a:bodyPr>
          <a:lstStyle/>
          <a:p>
            <a:pPr algn="r"/>
            <a:r>
              <a:rPr lang="en-US" sz="2000" dirty="0">
                <a:solidFill>
                  <a:schemeClr val="bg1">
                    <a:lumMod val="50000"/>
                  </a:schemeClr>
                </a:solidFill>
                <a:effectLst>
                  <a:outerShdw blurRad="38100" dist="38100" dir="2700000" algn="tl">
                    <a:srgbClr val="000000">
                      <a:alpha val="43137"/>
                    </a:srgbClr>
                  </a:outerShdw>
                </a:effectLst>
                <a:cs typeface="Arial" panose="020B0604020202020204" pitchFamily="34" charset="0"/>
              </a:rPr>
              <a:t>(Zhang et al., 2014)</a:t>
            </a:r>
          </a:p>
        </p:txBody>
      </p:sp>
      <p:sp>
        <p:nvSpPr>
          <p:cNvPr id="41" name="Slide Number Placeholder 40">
            <a:extLst>
              <a:ext uri="{FF2B5EF4-FFF2-40B4-BE49-F238E27FC236}">
                <a16:creationId xmlns:a16="http://schemas.microsoft.com/office/drawing/2014/main" id="{C3ECFE9E-0A3C-D8E4-2B63-66C900B573CB}"/>
              </a:ext>
            </a:extLst>
          </p:cNvPr>
          <p:cNvSpPr>
            <a:spLocks noGrp="1"/>
          </p:cNvSpPr>
          <p:nvPr>
            <p:ph type="sldNum" sz="quarter" idx="12"/>
          </p:nvPr>
        </p:nvSpPr>
        <p:spPr/>
        <p:txBody>
          <a:bodyPr/>
          <a:lstStyle/>
          <a:p>
            <a:r>
              <a:rPr lang="en-US"/>
              <a:t>10e-</a:t>
            </a:r>
            <a:fld id="{E84294E7-870A-4591-A028-E1914D91E07F}" type="slidenum">
              <a:rPr lang="en-US" smtClean="0"/>
              <a:pPr/>
              <a:t>9</a:t>
            </a:fld>
            <a:endParaRPr lang="en-US" dirty="0"/>
          </a:p>
        </p:txBody>
      </p:sp>
    </p:spTree>
    <p:extLst>
      <p:ext uri="{BB962C8B-B14F-4D97-AF65-F5344CB8AC3E}">
        <p14:creationId xmlns:p14="http://schemas.microsoft.com/office/powerpoint/2010/main" val="1857467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470"/>
          <a:stretch/>
        </p:blipFill>
        <p:spPr>
          <a:xfrm>
            <a:off x="3088640" y="1413328"/>
            <a:ext cx="5539244" cy="4408088"/>
          </a:xfrm>
          <a:prstGeom prst="rect">
            <a:avLst/>
          </a:prstGeom>
        </p:spPr>
      </p:pic>
      <p:sp>
        <p:nvSpPr>
          <p:cNvPr id="4" name="Rectangle 3"/>
          <p:cNvSpPr/>
          <p:nvPr/>
        </p:nvSpPr>
        <p:spPr>
          <a:xfrm>
            <a:off x="3786544" y="5872874"/>
            <a:ext cx="4364143"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Near top Mississippi Lime.  t=0.87 s</a:t>
            </a:r>
            <a:endParaRPr lang="en-US" sz="2000"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2169097" y="412488"/>
            <a:ext cx="774263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slice through amplitude after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sz="2400" baseline="30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rd</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iteration of PLSM</a:t>
            </a:r>
          </a:p>
        </p:txBody>
      </p:sp>
      <p:sp>
        <p:nvSpPr>
          <p:cNvPr id="8" name="Rectangle 7"/>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5B7F0134-F119-880D-0F9F-B0FA75ED2459}"/>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90</a:t>
            </a:fld>
            <a:endParaRPr lang="en-US" dirty="0">
              <a:solidFill>
                <a:schemeClr val="tx1"/>
              </a:solidFill>
            </a:endParaRPr>
          </a:p>
        </p:txBody>
      </p:sp>
    </p:spTree>
    <p:extLst>
      <p:ext uri="{BB962C8B-B14F-4D97-AF65-F5344CB8AC3E}">
        <p14:creationId xmlns:p14="http://schemas.microsoft.com/office/powerpoint/2010/main" val="34866681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4589183" y="5897458"/>
            <a:ext cx="2621230"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Gilmore City Horizon</a:t>
            </a:r>
            <a:endParaRPr lang="en-US" sz="20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3195258" y="412487"/>
            <a:ext cx="622306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Horizon slice through coherence computed from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conventional migration</a:t>
            </a:r>
          </a:p>
        </p:txBody>
      </p:sp>
      <p:sp>
        <p:nvSpPr>
          <p:cNvPr id="7" name="Rectangle 6"/>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pic>
        <p:nvPicPr>
          <p:cNvPr id="9" name="Picture 8"/>
          <p:cNvPicPr>
            <a:picLocks noChangeAspect="1"/>
          </p:cNvPicPr>
          <p:nvPr/>
        </p:nvPicPr>
        <p:blipFill>
          <a:blip r:embed="rId3"/>
          <a:stretch>
            <a:fillRect/>
          </a:stretch>
        </p:blipFill>
        <p:spPr>
          <a:xfrm>
            <a:off x="2875280" y="1554480"/>
            <a:ext cx="5669280" cy="4224642"/>
          </a:xfrm>
          <a:prstGeom prst="rect">
            <a:avLst/>
          </a:prstGeom>
        </p:spPr>
      </p:pic>
      <p:sp>
        <p:nvSpPr>
          <p:cNvPr id="2" name="Slide Number Placeholder 1">
            <a:extLst>
              <a:ext uri="{FF2B5EF4-FFF2-40B4-BE49-F238E27FC236}">
                <a16:creationId xmlns:a16="http://schemas.microsoft.com/office/drawing/2014/main" id="{0C4E330F-1C37-3433-5CDE-281A8F109C0A}"/>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91</a:t>
            </a:fld>
            <a:endParaRPr lang="en-US" dirty="0">
              <a:solidFill>
                <a:schemeClr val="tx1"/>
              </a:solidFill>
            </a:endParaRPr>
          </a:p>
        </p:txBody>
      </p:sp>
    </p:spTree>
    <p:extLst>
      <p:ext uri="{BB962C8B-B14F-4D97-AF65-F5344CB8AC3E}">
        <p14:creationId xmlns:p14="http://schemas.microsoft.com/office/powerpoint/2010/main" val="42239010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77312" y="1554480"/>
            <a:ext cx="5655564" cy="4224528"/>
          </a:xfrm>
          <a:prstGeom prst="rect">
            <a:avLst/>
          </a:prstGeom>
        </p:spPr>
      </p:pic>
      <p:sp>
        <p:nvSpPr>
          <p:cNvPr id="6" name="Rectangle 5"/>
          <p:cNvSpPr/>
          <p:nvPr/>
        </p:nvSpPr>
        <p:spPr>
          <a:xfrm>
            <a:off x="3195258" y="412487"/>
            <a:ext cx="622306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Horizon slice through coherence computed from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PLSM amplitude (2 iterations)</a:t>
            </a:r>
          </a:p>
        </p:txBody>
      </p:sp>
      <p:sp>
        <p:nvSpPr>
          <p:cNvPr id="8" name="Rectangle 7"/>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9" name="Rectangle 8"/>
          <p:cNvSpPr/>
          <p:nvPr/>
        </p:nvSpPr>
        <p:spPr>
          <a:xfrm>
            <a:off x="4589183" y="5897458"/>
            <a:ext cx="2621230"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Gilmore City Horizon</a:t>
            </a:r>
            <a:endParaRPr lang="en-US" sz="2000" dirty="0">
              <a:solidFill>
                <a:srgbClr val="FFFF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004B584-917F-3BB5-ADD5-6DD620837307}"/>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92</a:t>
            </a:fld>
            <a:endParaRPr lang="en-US" dirty="0">
              <a:solidFill>
                <a:schemeClr val="tx1"/>
              </a:solidFill>
            </a:endParaRPr>
          </a:p>
        </p:txBody>
      </p:sp>
    </p:spTree>
    <p:extLst>
      <p:ext uri="{BB962C8B-B14F-4D97-AF65-F5344CB8AC3E}">
        <p14:creationId xmlns:p14="http://schemas.microsoft.com/office/powerpoint/2010/main" val="24561911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877312" y="1554480"/>
            <a:ext cx="5655564" cy="4224528"/>
          </a:xfrm>
          <a:prstGeom prst="rect">
            <a:avLst/>
          </a:prstGeom>
        </p:spPr>
      </p:pic>
      <p:sp>
        <p:nvSpPr>
          <p:cNvPr id="6" name="Rectangle 5"/>
          <p:cNvSpPr/>
          <p:nvPr/>
        </p:nvSpPr>
        <p:spPr>
          <a:xfrm>
            <a:off x="3195258" y="412487"/>
            <a:ext cx="622306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Horizon slice through coherence computed from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PLSM amplitude (3 iterations)</a:t>
            </a:r>
          </a:p>
        </p:txBody>
      </p:sp>
      <p:sp>
        <p:nvSpPr>
          <p:cNvPr id="7" name="Rectangle 6"/>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8" name="Rectangle 7"/>
          <p:cNvSpPr/>
          <p:nvPr/>
        </p:nvSpPr>
        <p:spPr>
          <a:xfrm>
            <a:off x="4589183" y="5897458"/>
            <a:ext cx="2621230"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Gilmore City Horizon</a:t>
            </a:r>
            <a:endParaRPr lang="en-US" sz="2000" dirty="0">
              <a:solidFill>
                <a:srgbClr val="FFFF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E5D8706-618B-44A3-B41C-72B1EBB72EF6}"/>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93</a:t>
            </a:fld>
            <a:endParaRPr lang="en-US" dirty="0">
              <a:solidFill>
                <a:schemeClr val="tx1"/>
              </a:solidFill>
            </a:endParaRPr>
          </a:p>
        </p:txBody>
      </p:sp>
    </p:spTree>
    <p:extLst>
      <p:ext uri="{BB962C8B-B14F-4D97-AF65-F5344CB8AC3E}">
        <p14:creationId xmlns:p14="http://schemas.microsoft.com/office/powerpoint/2010/main" val="28767191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21712" y="1524001"/>
            <a:ext cx="5890768" cy="4224528"/>
          </a:xfrm>
          <a:prstGeom prst="rect">
            <a:avLst/>
          </a:prstGeom>
          <a:noFill/>
          <a:ln>
            <a:noFill/>
          </a:ln>
        </p:spPr>
      </p:pic>
      <p:sp>
        <p:nvSpPr>
          <p:cNvPr id="9" name="Rectangle 8"/>
          <p:cNvSpPr/>
          <p:nvPr/>
        </p:nvSpPr>
        <p:spPr>
          <a:xfrm>
            <a:off x="1524000" y="412487"/>
            <a:ext cx="9144000"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Horizon slice through coherent energy and EW energy gradient computed from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conventional migration amplitude (3 iterations)</a:t>
            </a:r>
          </a:p>
        </p:txBody>
      </p:sp>
      <p:sp>
        <p:nvSpPr>
          <p:cNvPr id="10" name="Rectangle 9"/>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11" name="Rectangle 10"/>
          <p:cNvSpPr/>
          <p:nvPr/>
        </p:nvSpPr>
        <p:spPr>
          <a:xfrm>
            <a:off x="4589183" y="5897458"/>
            <a:ext cx="2621230"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Gilmore City Horizon</a:t>
            </a:r>
            <a:endParaRPr lang="en-US" sz="2000" dirty="0">
              <a:solidFill>
                <a:srgbClr val="FFFF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874C52-025A-E43B-5233-1417ABA53842}"/>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94</a:t>
            </a:fld>
            <a:endParaRPr lang="en-US" dirty="0">
              <a:solidFill>
                <a:schemeClr val="tx1"/>
              </a:solidFill>
            </a:endParaRPr>
          </a:p>
        </p:txBody>
      </p:sp>
    </p:spTree>
    <p:extLst>
      <p:ext uri="{BB962C8B-B14F-4D97-AF65-F5344CB8AC3E}">
        <p14:creationId xmlns:p14="http://schemas.microsoft.com/office/powerpoint/2010/main" val="13857876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p:cNvPicPr>
          <p:nvPr/>
        </p:nvPicPr>
        <p:blipFill>
          <a:blip r:embed="rId3"/>
          <a:stretch>
            <a:fillRect/>
          </a:stretch>
        </p:blipFill>
        <p:spPr>
          <a:xfrm>
            <a:off x="2520696" y="1527048"/>
            <a:ext cx="5888736" cy="4224528"/>
          </a:xfrm>
          <a:prstGeom prst="rect">
            <a:avLst/>
          </a:prstGeom>
        </p:spPr>
      </p:pic>
      <p:sp>
        <p:nvSpPr>
          <p:cNvPr id="7" name="Rectangle 6"/>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8" name="Rectangle 7"/>
          <p:cNvSpPr/>
          <p:nvPr/>
        </p:nvSpPr>
        <p:spPr>
          <a:xfrm>
            <a:off x="4589183" y="5897458"/>
            <a:ext cx="2621230"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FFFF00"/>
                </a:solidFill>
                <a:latin typeface="Arial" panose="020B0604020202020204" pitchFamily="34" charset="0"/>
                <a:cs typeface="Arial" panose="020B0604020202020204" pitchFamily="34" charset="0"/>
              </a:rPr>
              <a:t>Gilmore City Horizon</a:t>
            </a:r>
            <a:endParaRPr lang="en-US" sz="2000" dirty="0">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a:off x="1524000" y="412487"/>
            <a:ext cx="9144000"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Horizon slice through coherent energy and EW energy gradient computed from </a:t>
            </a: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PLSM amplitude (3 iterations)</a:t>
            </a:r>
          </a:p>
        </p:txBody>
      </p:sp>
      <p:sp>
        <p:nvSpPr>
          <p:cNvPr id="2" name="Slide Number Placeholder 1">
            <a:extLst>
              <a:ext uri="{FF2B5EF4-FFF2-40B4-BE49-F238E27FC236}">
                <a16:creationId xmlns:a16="http://schemas.microsoft.com/office/drawing/2014/main" id="{14548D10-0D58-8067-FA76-1CB2B062E25A}"/>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95</a:t>
            </a:fld>
            <a:endParaRPr lang="en-US" dirty="0">
              <a:solidFill>
                <a:schemeClr val="tx1"/>
              </a:solidFill>
            </a:endParaRPr>
          </a:p>
        </p:txBody>
      </p:sp>
    </p:spTree>
    <p:extLst>
      <p:ext uri="{BB962C8B-B14F-4D97-AF65-F5344CB8AC3E}">
        <p14:creationId xmlns:p14="http://schemas.microsoft.com/office/powerpoint/2010/main" val="3606911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369127" y="313950"/>
            <a:ext cx="7580921" cy="83099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Representative shot gathers from original data volume</a:t>
            </a:r>
          </a:p>
          <a:p>
            <a:pPr algn="ct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 wave mute applied)</a:t>
            </a:r>
          </a:p>
        </p:txBody>
      </p:sp>
      <p:sp>
        <p:nvSpPr>
          <p:cNvPr id="5" name="TextBox 6"/>
          <p:cNvSpPr txBox="1"/>
          <p:nvPr/>
        </p:nvSpPr>
        <p:spPr>
          <a:xfrm>
            <a:off x="2521526" y="2133599"/>
            <a:ext cx="327334"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p>
        </p:txBody>
      </p:sp>
      <p:sp>
        <p:nvSpPr>
          <p:cNvPr id="6" name="TextBox 7"/>
          <p:cNvSpPr txBox="1"/>
          <p:nvPr/>
        </p:nvSpPr>
        <p:spPr>
          <a:xfrm>
            <a:off x="2369127" y="2971799"/>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0.4</a:t>
            </a:r>
          </a:p>
        </p:txBody>
      </p:sp>
      <p:sp>
        <p:nvSpPr>
          <p:cNvPr id="7" name="TextBox 8"/>
          <p:cNvSpPr txBox="1"/>
          <p:nvPr/>
        </p:nvSpPr>
        <p:spPr>
          <a:xfrm>
            <a:off x="2369127" y="3733799"/>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0.8</a:t>
            </a:r>
          </a:p>
        </p:txBody>
      </p:sp>
      <p:sp>
        <p:nvSpPr>
          <p:cNvPr id="8" name="TextBox 9"/>
          <p:cNvSpPr txBox="1"/>
          <p:nvPr/>
        </p:nvSpPr>
        <p:spPr>
          <a:xfrm>
            <a:off x="2369127" y="4648199"/>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9" name="TextBox 10"/>
          <p:cNvSpPr txBox="1"/>
          <p:nvPr/>
        </p:nvSpPr>
        <p:spPr>
          <a:xfrm>
            <a:off x="2369127" y="5410199"/>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sp>
        <p:nvSpPr>
          <p:cNvPr id="10" name="TextBox 11"/>
          <p:cNvSpPr txBox="1"/>
          <p:nvPr/>
        </p:nvSpPr>
        <p:spPr>
          <a:xfrm>
            <a:off x="2597726" y="1752599"/>
            <a:ext cx="104067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100000</a:t>
            </a:r>
          </a:p>
        </p:txBody>
      </p:sp>
      <p:sp>
        <p:nvSpPr>
          <p:cNvPr id="12" name="TextBox 14"/>
          <p:cNvSpPr txBox="1"/>
          <p:nvPr/>
        </p:nvSpPr>
        <p:spPr>
          <a:xfrm>
            <a:off x="8126855" y="1739224"/>
            <a:ext cx="104067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100250</a:t>
            </a:r>
          </a:p>
        </p:txBody>
      </p:sp>
      <p:sp>
        <p:nvSpPr>
          <p:cNvPr id="13" name="TextBox 15"/>
          <p:cNvSpPr txBox="1"/>
          <p:nvPr/>
        </p:nvSpPr>
        <p:spPr>
          <a:xfrm>
            <a:off x="4959927" y="1447800"/>
            <a:ext cx="177016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Trace number</a:t>
            </a:r>
          </a:p>
        </p:txBody>
      </p:sp>
      <p:pic>
        <p:nvPicPr>
          <p:cNvPr id="14" name="Picture 13"/>
          <p:cNvPicPr>
            <a:picLocks noChangeAspect="1" noChangeArrowheads="1"/>
          </p:cNvPicPr>
          <p:nvPr/>
        </p:nvPicPr>
        <p:blipFill>
          <a:blip r:embed="rId3" cstate="print"/>
          <a:srcRect/>
          <a:stretch>
            <a:fillRect/>
          </a:stretch>
        </p:blipFill>
        <p:spPr bwMode="auto">
          <a:xfrm>
            <a:off x="9227127" y="2286000"/>
            <a:ext cx="900545" cy="2286000"/>
          </a:xfrm>
          <a:prstGeom prst="rect">
            <a:avLst/>
          </a:prstGeom>
          <a:noFill/>
          <a:ln w="9525">
            <a:noFill/>
            <a:miter lim="800000"/>
            <a:headEnd/>
            <a:tailEnd/>
          </a:ln>
          <a:effectLst/>
        </p:spPr>
      </p:pic>
      <p:sp>
        <p:nvSpPr>
          <p:cNvPr id="15" name="TextBox 23"/>
          <p:cNvSpPr txBox="1"/>
          <p:nvPr/>
        </p:nvSpPr>
        <p:spPr>
          <a:xfrm rot="16200000">
            <a:off x="1625477" y="3764593"/>
            <a:ext cx="124703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(s)</a:t>
            </a:r>
          </a:p>
        </p:txBody>
      </p:sp>
      <p:pic>
        <p:nvPicPr>
          <p:cNvPr id="16" name="Picture 15"/>
          <p:cNvPicPr>
            <a:picLocks noGrp="1" noChangeAspect="1" noChangeArrowheads="1"/>
          </p:cNvPicPr>
          <p:nvPr/>
        </p:nvPicPr>
        <p:blipFill rotWithShape="1">
          <a:blip r:embed="rId4" cstate="print"/>
          <a:srcRect r="52459" b="10714"/>
          <a:stretch/>
        </p:blipFill>
        <p:spPr bwMode="auto">
          <a:xfrm>
            <a:off x="2826327" y="2133600"/>
            <a:ext cx="6123969" cy="3810000"/>
          </a:xfrm>
          <a:prstGeom prst="rect">
            <a:avLst/>
          </a:prstGeom>
          <a:noFill/>
          <a:ln w="9525">
            <a:noFill/>
            <a:miter lim="800000"/>
            <a:headEnd/>
            <a:tailEnd/>
          </a:ln>
        </p:spPr>
      </p:pic>
      <p:sp>
        <p:nvSpPr>
          <p:cNvPr id="18" name="Left Arrow 17"/>
          <p:cNvSpPr/>
          <p:nvPr/>
        </p:nvSpPr>
        <p:spPr>
          <a:xfrm rot="20006097">
            <a:off x="4709398" y="3846228"/>
            <a:ext cx="477936" cy="236845"/>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0BDC2D3B-C820-E9C2-2E04-191DE896A4F5}"/>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96</a:t>
            </a:fld>
            <a:endParaRPr lang="en-US" dirty="0">
              <a:solidFill>
                <a:schemeClr val="tx1"/>
              </a:solidFill>
            </a:endParaRPr>
          </a:p>
        </p:txBody>
      </p:sp>
    </p:spTree>
    <p:extLst>
      <p:ext uri="{BB962C8B-B14F-4D97-AF65-F5344CB8AC3E}">
        <p14:creationId xmlns:p14="http://schemas.microsoft.com/office/powerpoint/2010/main" val="12672476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19"/>
          <p:cNvSpPr txBox="1"/>
          <p:nvPr/>
        </p:nvSpPr>
        <p:spPr>
          <a:xfrm>
            <a:off x="2521526" y="2133600"/>
            <a:ext cx="327334"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p>
        </p:txBody>
      </p:sp>
      <p:sp>
        <p:nvSpPr>
          <p:cNvPr id="5" name="TextBox 20"/>
          <p:cNvSpPr txBox="1"/>
          <p:nvPr/>
        </p:nvSpPr>
        <p:spPr>
          <a:xfrm>
            <a:off x="2369127" y="2971800"/>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0.4</a:t>
            </a:r>
          </a:p>
        </p:txBody>
      </p:sp>
      <p:sp>
        <p:nvSpPr>
          <p:cNvPr id="6" name="TextBox 21"/>
          <p:cNvSpPr txBox="1"/>
          <p:nvPr/>
        </p:nvSpPr>
        <p:spPr>
          <a:xfrm>
            <a:off x="2369127" y="3733800"/>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0.8</a:t>
            </a:r>
          </a:p>
        </p:txBody>
      </p:sp>
      <p:sp>
        <p:nvSpPr>
          <p:cNvPr id="7" name="TextBox 22"/>
          <p:cNvSpPr txBox="1"/>
          <p:nvPr/>
        </p:nvSpPr>
        <p:spPr>
          <a:xfrm>
            <a:off x="2369127" y="4648200"/>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8" name="TextBox 23"/>
          <p:cNvSpPr txBox="1"/>
          <p:nvPr/>
        </p:nvSpPr>
        <p:spPr>
          <a:xfrm>
            <a:off x="2369127" y="5410200"/>
            <a:ext cx="54053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sp>
        <p:nvSpPr>
          <p:cNvPr id="9" name="TextBox 24"/>
          <p:cNvSpPr txBox="1"/>
          <p:nvPr/>
        </p:nvSpPr>
        <p:spPr>
          <a:xfrm>
            <a:off x="2597726" y="1752600"/>
            <a:ext cx="104067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100000</a:t>
            </a:r>
          </a:p>
        </p:txBody>
      </p:sp>
      <p:sp>
        <p:nvSpPr>
          <p:cNvPr id="11" name="TextBox 26"/>
          <p:cNvSpPr txBox="1"/>
          <p:nvPr/>
        </p:nvSpPr>
        <p:spPr>
          <a:xfrm rot="16200000">
            <a:off x="1625477" y="3764594"/>
            <a:ext cx="124703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Time(s)</a:t>
            </a:r>
          </a:p>
        </p:txBody>
      </p:sp>
      <p:sp>
        <p:nvSpPr>
          <p:cNvPr id="13" name="TextBox 28"/>
          <p:cNvSpPr txBox="1"/>
          <p:nvPr/>
        </p:nvSpPr>
        <p:spPr>
          <a:xfrm>
            <a:off x="4959927" y="1447800"/>
            <a:ext cx="186647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Trace number</a:t>
            </a:r>
          </a:p>
        </p:txBody>
      </p:sp>
      <p:pic>
        <p:nvPicPr>
          <p:cNvPr id="14" name="Picture 13"/>
          <p:cNvPicPr>
            <a:picLocks noChangeAspect="1" noChangeArrowheads="1"/>
          </p:cNvPicPr>
          <p:nvPr/>
        </p:nvPicPr>
        <p:blipFill>
          <a:blip r:embed="rId3" cstate="print"/>
          <a:srcRect/>
          <a:stretch>
            <a:fillRect/>
          </a:stretch>
        </p:blipFill>
        <p:spPr bwMode="auto">
          <a:xfrm>
            <a:off x="9227127" y="2286000"/>
            <a:ext cx="900545" cy="2286000"/>
          </a:xfrm>
          <a:prstGeom prst="rect">
            <a:avLst/>
          </a:prstGeom>
          <a:noFill/>
          <a:ln w="9525">
            <a:noFill/>
            <a:miter lim="800000"/>
            <a:headEnd/>
            <a:tailEnd/>
          </a:ln>
          <a:effectLst/>
        </p:spPr>
      </p:pic>
      <p:pic>
        <p:nvPicPr>
          <p:cNvPr id="16" name="Picture 15"/>
          <p:cNvPicPr>
            <a:picLocks noChangeAspect="1" noChangeArrowheads="1"/>
          </p:cNvPicPr>
          <p:nvPr/>
        </p:nvPicPr>
        <p:blipFill rotWithShape="1">
          <a:blip r:embed="rId4" cstate="print"/>
          <a:srcRect r="53006" b="10714"/>
          <a:stretch/>
        </p:blipFill>
        <p:spPr bwMode="auto">
          <a:xfrm>
            <a:off x="2826326" y="2133600"/>
            <a:ext cx="6115425" cy="3810000"/>
          </a:xfrm>
          <a:prstGeom prst="rect">
            <a:avLst/>
          </a:prstGeom>
          <a:noFill/>
          <a:ln w="9525">
            <a:noFill/>
            <a:miter lim="800000"/>
            <a:headEnd/>
            <a:tailEnd/>
          </a:ln>
        </p:spPr>
      </p:pic>
      <p:sp>
        <p:nvSpPr>
          <p:cNvPr id="17" name="Left Arrow 16"/>
          <p:cNvSpPr/>
          <p:nvPr/>
        </p:nvSpPr>
        <p:spPr>
          <a:xfrm rot="20006097">
            <a:off x="4709398" y="3846228"/>
            <a:ext cx="477936" cy="236845"/>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TextBox 14"/>
          <p:cNvSpPr txBox="1"/>
          <p:nvPr/>
        </p:nvSpPr>
        <p:spPr>
          <a:xfrm>
            <a:off x="8126855" y="1739224"/>
            <a:ext cx="104067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100250</a:t>
            </a:r>
          </a:p>
        </p:txBody>
      </p:sp>
      <p:sp>
        <p:nvSpPr>
          <p:cNvPr id="19" name="Rectangle 18"/>
          <p:cNvSpPr/>
          <p:nvPr/>
        </p:nvSpPr>
        <p:spPr>
          <a:xfrm>
            <a:off x="2602371" y="313950"/>
            <a:ext cx="7114448"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Demigrated shot gathers after 3 iterations of PLSM</a:t>
            </a:r>
          </a:p>
        </p:txBody>
      </p:sp>
      <p:sp>
        <p:nvSpPr>
          <p:cNvPr id="20" name="Rectangle 19"/>
          <p:cNvSpPr/>
          <p:nvPr/>
        </p:nvSpPr>
        <p:spPr>
          <a:xfrm>
            <a:off x="7051304" y="6493286"/>
            <a:ext cx="3616696" cy="400110"/>
          </a:xfrm>
          <a:prstGeom prst="rect">
            <a:avLst/>
          </a:prstGeom>
        </p:spPr>
        <p:txBody>
          <a:bodyPr wrap="none">
            <a:spAutoFit/>
          </a:bodyPr>
          <a:lstStyle/>
          <a:p>
            <a:pPr algn="r"/>
            <a:r>
              <a:rPr lang="en-US" sz="2000" dirty="0">
                <a:solidFill>
                  <a:schemeClr val="bg1"/>
                </a:solidFill>
                <a:latin typeface="Arial" panose="020B0604020202020204" pitchFamily="34" charset="0"/>
                <a:cs typeface="Arial" panose="020B0604020202020204" pitchFamily="34" charset="0"/>
              </a:rPr>
              <a:t>(Courtesy Shiguang Guo, OU)</a:t>
            </a:r>
          </a:p>
        </p:txBody>
      </p:sp>
      <p:sp>
        <p:nvSpPr>
          <p:cNvPr id="2" name="Slide Number Placeholder 1">
            <a:extLst>
              <a:ext uri="{FF2B5EF4-FFF2-40B4-BE49-F238E27FC236}">
                <a16:creationId xmlns:a16="http://schemas.microsoft.com/office/drawing/2014/main" id="{BEE81077-0391-E573-0425-F3FBC4AE79BD}"/>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97</a:t>
            </a:fld>
            <a:endParaRPr lang="en-US" dirty="0">
              <a:solidFill>
                <a:schemeClr val="tx1"/>
              </a:solidFill>
            </a:endParaRPr>
          </a:p>
        </p:txBody>
      </p:sp>
    </p:spTree>
    <p:extLst>
      <p:ext uri="{BB962C8B-B14F-4D97-AF65-F5344CB8AC3E}">
        <p14:creationId xmlns:p14="http://schemas.microsoft.com/office/powerpoint/2010/main" val="2155088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2"/>
          <p:cNvSpPr txBox="1">
            <a:spLocks/>
          </p:cNvSpPr>
          <p:nvPr/>
        </p:nvSpPr>
        <p:spPr>
          <a:xfrm>
            <a:off x="2036638" y="1695631"/>
            <a:ext cx="59436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endParaRPr lang="en-US" sz="3200" spc="100" dirty="0">
              <a:solidFill>
                <a:schemeClr val="tx2"/>
              </a:solidFill>
              <a:latin typeface="Arial" panose="020B0604020202020204" pitchFamily="34" charset="0"/>
              <a:cs typeface="Arial" panose="020B0604020202020204" pitchFamily="34" charset="0"/>
            </a:endParaRPr>
          </a:p>
        </p:txBody>
      </p:sp>
      <p:sp>
        <p:nvSpPr>
          <p:cNvPr id="5" name="Subtitle 2"/>
          <p:cNvSpPr txBox="1">
            <a:spLocks/>
          </p:cNvSpPr>
          <p:nvPr/>
        </p:nvSpPr>
        <p:spPr>
          <a:xfrm>
            <a:off x="714895" y="1728503"/>
            <a:ext cx="10490661" cy="4140281"/>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spcBef>
                <a:spcPts val="600"/>
              </a:spcBef>
              <a:spcAft>
                <a:spcPts val="600"/>
              </a:spcAft>
              <a:buClr>
                <a:schemeClr val="bg1"/>
              </a:buClr>
              <a:buSzPct val="850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Conventional 5D interpolation works on CMP gathers that have undergone careful statics and velocity analysis. </a:t>
            </a:r>
          </a:p>
          <a:p>
            <a:pPr marL="342900" indent="-342900" algn="just">
              <a:spcBef>
                <a:spcPts val="600"/>
              </a:spcBef>
              <a:spcAft>
                <a:spcPts val="600"/>
              </a:spcAft>
              <a:buClr>
                <a:schemeClr val="bg1"/>
              </a:buClr>
              <a:buSzPct val="850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(Near hyperbolic) Specular reflections are aligned and can be accurately interpolated, reducing acquisition footprint</a:t>
            </a:r>
          </a:p>
          <a:p>
            <a:pPr marL="342900" indent="-342900" algn="just">
              <a:spcBef>
                <a:spcPts val="600"/>
              </a:spcBef>
              <a:spcAft>
                <a:spcPts val="600"/>
              </a:spcAft>
              <a:buClr>
                <a:schemeClr val="bg1"/>
              </a:buClr>
              <a:buSzPct val="85000"/>
              <a:buFont typeface="Arial" panose="020B0604020202020204" pitchFamily="34" charset="0"/>
              <a:buChar char="•"/>
            </a:pPr>
            <a:r>
              <a:rPr lang="en-US" sz="2000" spc="1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Diffractions follow a more complicated “Cheops Pyramid” moveout curve. They are not accurately interpolated resulting in images with reduced lateral resolution.</a:t>
            </a:r>
          </a:p>
          <a:p>
            <a:pPr marL="342900" indent="-342900" algn="just">
              <a:spcBef>
                <a:spcPts val="600"/>
              </a:spcBef>
              <a:spcAft>
                <a:spcPts val="600"/>
              </a:spcAft>
              <a:buClr>
                <a:schemeClr val="bg1"/>
              </a:buClr>
              <a:buSzPct val="85000"/>
              <a:buFont typeface="Arial" panose="020B0604020202020204" pitchFamily="34" charset="0"/>
              <a:buChar char="•"/>
            </a:pPr>
            <a:r>
              <a:rPr lang="en-US" sz="2000" spc="1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PLSM provides an engine to interpolate in the image domain where both specular reflections and diffractions should be aligned for an accurate velocity model.</a:t>
            </a:r>
          </a:p>
        </p:txBody>
      </p:sp>
      <p:sp>
        <p:nvSpPr>
          <p:cNvPr id="6" name="Subtitle 2"/>
          <p:cNvSpPr txBox="1">
            <a:spLocks/>
          </p:cNvSpPr>
          <p:nvPr/>
        </p:nvSpPr>
        <p:spPr>
          <a:xfrm>
            <a:off x="0" y="-5110"/>
            <a:ext cx="12192000" cy="533400"/>
          </a:xfrm>
          <a:prstGeom prst="rect">
            <a:avLst/>
          </a:prstGeom>
        </p:spPr>
        <p:txBody>
          <a:bodyPr vert="horz">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2"/>
              </a:buClr>
              <a:buSzPct val="85000"/>
              <a:defRPr/>
            </a:pPr>
            <a:r>
              <a:rPr lang="en-US" sz="3200" spc="1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preconditioned least-squares migration to interpolate reflection and diffraction events</a:t>
            </a:r>
          </a:p>
        </p:txBody>
      </p:sp>
      <p:sp>
        <p:nvSpPr>
          <p:cNvPr id="2" name="Slide Number Placeholder 1">
            <a:extLst>
              <a:ext uri="{FF2B5EF4-FFF2-40B4-BE49-F238E27FC236}">
                <a16:creationId xmlns:a16="http://schemas.microsoft.com/office/drawing/2014/main" id="{A8E54126-8ED2-794A-4290-8EFCDCE27B87}"/>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98</a:t>
            </a:fld>
            <a:endParaRPr lang="en-US" dirty="0">
              <a:solidFill>
                <a:schemeClr val="tx1"/>
              </a:solidFill>
            </a:endParaRPr>
          </a:p>
        </p:txBody>
      </p:sp>
    </p:spTree>
    <p:extLst>
      <p:ext uri="{BB962C8B-B14F-4D97-AF65-F5344CB8AC3E}">
        <p14:creationId xmlns:p14="http://schemas.microsoft.com/office/powerpoint/2010/main" val="14048184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40487" cy="799265"/>
          </a:xfrm>
        </p:spPr>
        <p:txBody>
          <a:bodyPr/>
          <a:lstStyle/>
          <a:p>
            <a:r>
              <a:rPr lang="en-US" dirty="0"/>
              <a:t>Migration-driven 5D interpolation workflow</a:t>
            </a:r>
          </a:p>
        </p:txBody>
      </p:sp>
      <p:grpSp>
        <p:nvGrpSpPr>
          <p:cNvPr id="34" name="Group 33"/>
          <p:cNvGrpSpPr>
            <a:grpSpLocks noChangeAspect="1"/>
          </p:cNvGrpSpPr>
          <p:nvPr/>
        </p:nvGrpSpPr>
        <p:grpSpPr>
          <a:xfrm>
            <a:off x="1357742" y="1090863"/>
            <a:ext cx="10349085" cy="5052781"/>
            <a:chOff x="523745" y="2422348"/>
            <a:chExt cx="7621943" cy="3721296"/>
          </a:xfrm>
        </p:grpSpPr>
        <p:sp>
          <p:nvSpPr>
            <p:cNvPr id="5" name="Can 4"/>
            <p:cNvSpPr/>
            <p:nvPr/>
          </p:nvSpPr>
          <p:spPr bwMode="auto">
            <a:xfrm>
              <a:off x="1632594" y="2422348"/>
              <a:ext cx="1304925" cy="685800"/>
            </a:xfrm>
            <a:prstGeom prst="can">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Unmigrated gathers</a:t>
              </a:r>
            </a:p>
          </p:txBody>
        </p:sp>
        <p:cxnSp>
          <p:nvCxnSpPr>
            <p:cNvPr id="8" name="Straight Arrow Connector 7"/>
            <p:cNvCxnSpPr>
              <a:stCxn id="5" idx="3"/>
              <a:endCxn id="28" idx="0"/>
            </p:cNvCxnSpPr>
            <p:nvPr/>
          </p:nvCxnSpPr>
          <p:spPr bwMode="auto">
            <a:xfrm>
              <a:off x="2285057" y="3108148"/>
              <a:ext cx="1" cy="46404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28" name="Rounded Rectangle 27"/>
            <p:cNvSpPr/>
            <p:nvPr/>
          </p:nvSpPr>
          <p:spPr bwMode="auto">
            <a:xfrm>
              <a:off x="1730226" y="3572188"/>
              <a:ext cx="1109663" cy="604088"/>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Migrate</a:t>
              </a:r>
            </a:p>
          </p:txBody>
        </p:sp>
        <p:sp>
          <p:nvSpPr>
            <p:cNvPr id="32" name="Diamond 31"/>
            <p:cNvSpPr/>
            <p:nvPr/>
          </p:nvSpPr>
          <p:spPr bwMode="auto">
            <a:xfrm>
              <a:off x="1436787" y="4362170"/>
              <a:ext cx="1660778" cy="806940"/>
            </a:xfrm>
            <a:prstGeom prst="diamond">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dirty="0"/>
                <a:t>Coherent event?</a:t>
              </a:r>
            </a:p>
          </p:txBody>
        </p:sp>
        <p:sp>
          <p:nvSpPr>
            <p:cNvPr id="38" name="Octagon 37"/>
            <p:cNvSpPr/>
            <p:nvPr/>
          </p:nvSpPr>
          <p:spPr bwMode="auto">
            <a:xfrm>
              <a:off x="523745" y="4464671"/>
              <a:ext cx="723481" cy="612949"/>
            </a:xfrm>
            <a:prstGeom prst="oct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dirty="0"/>
                <a:t>reject</a:t>
              </a:r>
            </a:p>
          </p:txBody>
        </p:sp>
        <p:cxnSp>
          <p:nvCxnSpPr>
            <p:cNvPr id="39" name="Straight Arrow Connector 38"/>
            <p:cNvCxnSpPr>
              <a:stCxn id="32" idx="1"/>
            </p:cNvCxnSpPr>
            <p:nvPr/>
          </p:nvCxnSpPr>
          <p:spPr bwMode="auto">
            <a:xfrm flipH="1">
              <a:off x="1295400" y="4765640"/>
              <a:ext cx="141387" cy="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44" name="TextBox 43"/>
            <p:cNvSpPr txBox="1"/>
            <p:nvPr/>
          </p:nvSpPr>
          <p:spPr>
            <a:xfrm>
              <a:off x="1181928" y="4463596"/>
              <a:ext cx="295383" cy="249340"/>
            </a:xfrm>
            <a:prstGeom prst="rect">
              <a:avLst/>
            </a:prstGeom>
            <a:noFill/>
          </p:spPr>
          <p:txBody>
            <a:bodyPr wrap="none" rtlCol="0">
              <a:spAutoFit/>
            </a:bodyPr>
            <a:lstStyle/>
            <a:p>
              <a:r>
                <a:rPr lang="en-US" sz="1600" dirty="0">
                  <a:solidFill>
                    <a:schemeClr val="bg1"/>
                  </a:solidFill>
                </a:rPr>
                <a:t>no</a:t>
              </a:r>
            </a:p>
          </p:txBody>
        </p:sp>
        <p:sp>
          <p:nvSpPr>
            <p:cNvPr id="45" name="TextBox 44"/>
            <p:cNvSpPr txBox="1"/>
            <p:nvPr/>
          </p:nvSpPr>
          <p:spPr>
            <a:xfrm>
              <a:off x="2863612" y="4435677"/>
              <a:ext cx="337223" cy="249340"/>
            </a:xfrm>
            <a:prstGeom prst="rect">
              <a:avLst/>
            </a:prstGeom>
            <a:noFill/>
          </p:spPr>
          <p:txBody>
            <a:bodyPr wrap="none" rtlCol="0">
              <a:spAutoFit/>
            </a:bodyPr>
            <a:lstStyle/>
            <a:p>
              <a:r>
                <a:rPr lang="en-US" sz="1600" dirty="0">
                  <a:solidFill>
                    <a:schemeClr val="bg1"/>
                  </a:solidFill>
                </a:rPr>
                <a:t>yes</a:t>
              </a:r>
            </a:p>
          </p:txBody>
        </p:sp>
        <p:sp>
          <p:nvSpPr>
            <p:cNvPr id="46" name="Rounded Rectangle 45"/>
            <p:cNvSpPr/>
            <p:nvPr/>
          </p:nvSpPr>
          <p:spPr bwMode="auto">
            <a:xfrm>
              <a:off x="3333022" y="4463596"/>
              <a:ext cx="1158287" cy="604088"/>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Demigrate</a:t>
              </a:r>
            </a:p>
          </p:txBody>
        </p:sp>
        <p:cxnSp>
          <p:nvCxnSpPr>
            <p:cNvPr id="47" name="Straight Arrow Connector 46"/>
            <p:cNvCxnSpPr>
              <a:stCxn id="32" idx="3"/>
              <a:endCxn id="46" idx="1"/>
            </p:cNvCxnSpPr>
            <p:nvPr/>
          </p:nvCxnSpPr>
          <p:spPr bwMode="auto">
            <a:xfrm>
              <a:off x="3097565" y="4765640"/>
              <a:ext cx="235457" cy="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cxnSp>
          <p:nvCxnSpPr>
            <p:cNvPr id="52" name="Straight Arrow Connector 51"/>
            <p:cNvCxnSpPr>
              <a:stCxn id="76" idx="2"/>
              <a:endCxn id="43" idx="1"/>
            </p:cNvCxnSpPr>
            <p:nvPr/>
          </p:nvCxnSpPr>
          <p:spPr bwMode="auto">
            <a:xfrm>
              <a:off x="7230463" y="5169110"/>
              <a:ext cx="0" cy="288734"/>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76" name="Diamond 75"/>
            <p:cNvSpPr/>
            <p:nvPr/>
          </p:nvSpPr>
          <p:spPr bwMode="auto">
            <a:xfrm>
              <a:off x="6315238" y="4362170"/>
              <a:ext cx="1830450" cy="806940"/>
            </a:xfrm>
            <a:prstGeom prst="diamond">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dirty="0"/>
                <a:t>Convergence?</a:t>
              </a:r>
            </a:p>
          </p:txBody>
        </p:sp>
        <p:cxnSp>
          <p:nvCxnSpPr>
            <p:cNvPr id="79" name="Straight Arrow Connector 78"/>
            <p:cNvCxnSpPr>
              <a:stCxn id="28" idx="2"/>
              <a:endCxn id="32" idx="0"/>
            </p:cNvCxnSpPr>
            <p:nvPr/>
          </p:nvCxnSpPr>
          <p:spPr bwMode="auto">
            <a:xfrm flipH="1">
              <a:off x="2267176" y="4176276"/>
              <a:ext cx="17882" cy="185894"/>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cxnSp>
          <p:nvCxnSpPr>
            <p:cNvPr id="85" name="Straight Arrow Connector 84"/>
            <p:cNvCxnSpPr>
              <a:stCxn id="46" idx="3"/>
              <a:endCxn id="41" idx="2"/>
            </p:cNvCxnSpPr>
            <p:nvPr/>
          </p:nvCxnSpPr>
          <p:spPr bwMode="auto">
            <a:xfrm>
              <a:off x="4491309" y="4765640"/>
              <a:ext cx="222642" cy="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sp>
          <p:nvSpPr>
            <p:cNvPr id="89" name="TextBox 88"/>
            <p:cNvSpPr txBox="1"/>
            <p:nvPr/>
          </p:nvSpPr>
          <p:spPr>
            <a:xfrm>
              <a:off x="7211879" y="3980134"/>
              <a:ext cx="295383" cy="249340"/>
            </a:xfrm>
            <a:prstGeom prst="rect">
              <a:avLst/>
            </a:prstGeom>
            <a:noFill/>
          </p:spPr>
          <p:txBody>
            <a:bodyPr wrap="none" rtlCol="0">
              <a:spAutoFit/>
            </a:bodyPr>
            <a:lstStyle/>
            <a:p>
              <a:r>
                <a:rPr lang="en-US" sz="1600" dirty="0">
                  <a:solidFill>
                    <a:schemeClr val="bg1"/>
                  </a:solidFill>
                </a:rPr>
                <a:t>no</a:t>
              </a:r>
            </a:p>
          </p:txBody>
        </p:sp>
        <p:cxnSp>
          <p:nvCxnSpPr>
            <p:cNvPr id="91" name="Elbow Connector 90"/>
            <p:cNvCxnSpPr>
              <a:stCxn id="76" idx="0"/>
              <a:endCxn id="28" idx="3"/>
            </p:cNvCxnSpPr>
            <p:nvPr/>
          </p:nvCxnSpPr>
          <p:spPr bwMode="auto">
            <a:xfrm rot="16200000" flipV="1">
              <a:off x="4791207" y="1922914"/>
              <a:ext cx="487938" cy="4390574"/>
            </a:xfrm>
            <a:prstGeom prst="bentConnector2">
              <a:avLst/>
            </a:prstGeom>
            <a:solidFill>
              <a:schemeClr val="accent1"/>
            </a:solidFill>
            <a:ln w="12700" cap="flat" cmpd="sng" algn="ctr">
              <a:solidFill>
                <a:schemeClr val="bg1"/>
              </a:solidFill>
              <a:prstDash val="solid"/>
              <a:round/>
              <a:headEnd type="none" w="med" len="med"/>
              <a:tailEnd type="triangle" w="med" len="med"/>
            </a:ln>
            <a:effectLst/>
          </p:spPr>
        </p:cxnSp>
        <p:sp>
          <p:nvSpPr>
            <p:cNvPr id="95" name="TextBox 94"/>
            <p:cNvSpPr txBox="1"/>
            <p:nvPr/>
          </p:nvSpPr>
          <p:spPr>
            <a:xfrm>
              <a:off x="7476319" y="5108540"/>
              <a:ext cx="337223" cy="249340"/>
            </a:xfrm>
            <a:prstGeom prst="rect">
              <a:avLst/>
            </a:prstGeom>
            <a:noFill/>
          </p:spPr>
          <p:txBody>
            <a:bodyPr wrap="none" rtlCol="0">
              <a:spAutoFit/>
            </a:bodyPr>
            <a:lstStyle/>
            <a:p>
              <a:r>
                <a:rPr lang="en-US" sz="1600" dirty="0">
                  <a:solidFill>
                    <a:schemeClr val="bg1"/>
                  </a:solidFill>
                </a:rPr>
                <a:t>yes</a:t>
              </a:r>
            </a:p>
          </p:txBody>
        </p:sp>
        <p:sp>
          <p:nvSpPr>
            <p:cNvPr id="41" name="Can 40"/>
            <p:cNvSpPr/>
            <p:nvPr/>
          </p:nvSpPr>
          <p:spPr bwMode="auto">
            <a:xfrm>
              <a:off x="4713951" y="4422740"/>
              <a:ext cx="1304925" cy="685800"/>
            </a:xfrm>
            <a:prstGeom prst="can">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Interpolated</a:t>
              </a:r>
            </a:p>
            <a:p>
              <a:pPr algn="ctr" eaLnBrk="0" fontAlgn="base" hangingPunct="0">
                <a:spcBef>
                  <a:spcPct val="0"/>
                </a:spcBef>
                <a:spcAft>
                  <a:spcPct val="0"/>
                </a:spcAft>
              </a:pPr>
              <a:r>
                <a:rPr lang="en-US" sz="1600" dirty="0"/>
                <a:t>unmigrated gathers</a:t>
              </a:r>
            </a:p>
          </p:txBody>
        </p:sp>
        <p:sp>
          <p:nvSpPr>
            <p:cNvPr id="43" name="Can 42"/>
            <p:cNvSpPr/>
            <p:nvPr/>
          </p:nvSpPr>
          <p:spPr bwMode="auto">
            <a:xfrm>
              <a:off x="6578000" y="5457844"/>
              <a:ext cx="1304925" cy="685800"/>
            </a:xfrm>
            <a:prstGeom prst="can">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t>Migrated gathers</a:t>
              </a:r>
            </a:p>
          </p:txBody>
        </p:sp>
        <p:cxnSp>
          <p:nvCxnSpPr>
            <p:cNvPr id="49" name="Straight Arrow Connector 48"/>
            <p:cNvCxnSpPr>
              <a:stCxn id="41" idx="4"/>
              <a:endCxn id="76" idx="1"/>
            </p:cNvCxnSpPr>
            <p:nvPr/>
          </p:nvCxnSpPr>
          <p:spPr bwMode="auto">
            <a:xfrm>
              <a:off x="6018876" y="4765640"/>
              <a:ext cx="296362" cy="0"/>
            </a:xfrm>
            <a:prstGeom prst="straightConnector1">
              <a:avLst/>
            </a:prstGeom>
            <a:solidFill>
              <a:schemeClr val="accent1"/>
            </a:solidFill>
            <a:ln w="12700" cap="flat" cmpd="sng" algn="ctr">
              <a:solidFill>
                <a:schemeClr val="bg1"/>
              </a:solidFill>
              <a:prstDash val="solid"/>
              <a:round/>
              <a:headEnd type="none" w="med" len="med"/>
              <a:tailEnd type="triangle" w="med" len="med"/>
            </a:ln>
            <a:effectLst/>
          </p:spPr>
        </p:cxnSp>
      </p:grpSp>
      <p:sp>
        <p:nvSpPr>
          <p:cNvPr id="3" name="Slide Number Placeholder 2">
            <a:extLst>
              <a:ext uri="{FF2B5EF4-FFF2-40B4-BE49-F238E27FC236}">
                <a16:creationId xmlns:a16="http://schemas.microsoft.com/office/drawing/2014/main" id="{B0C332FF-74A1-1242-AF87-A675B221B722}"/>
              </a:ext>
            </a:extLst>
          </p:cNvPr>
          <p:cNvSpPr>
            <a:spLocks noGrp="1"/>
          </p:cNvSpPr>
          <p:nvPr>
            <p:ph type="sldNum" sz="quarter" idx="10"/>
          </p:nvPr>
        </p:nvSpPr>
        <p:spPr/>
        <p:txBody>
          <a:bodyPr/>
          <a:lstStyle/>
          <a:p>
            <a:pPr>
              <a:defRPr/>
            </a:pPr>
            <a:r>
              <a:rPr lang="en-US"/>
              <a:t>10e-</a:t>
            </a:r>
            <a:fld id="{E6C87FD6-13D6-467D-AEFA-06969EA3EBE3}" type="slidenum">
              <a:rPr lang="en-US" smtClean="0"/>
              <a:pPr>
                <a:defRPr/>
              </a:pPr>
              <a:t>99</a:t>
            </a:fld>
            <a:endParaRPr lang="en-US" dirty="0">
              <a:solidFill>
                <a:schemeClr val="tx1"/>
              </a:solidFill>
            </a:endParaRPr>
          </a:p>
        </p:txBody>
      </p:sp>
    </p:spTree>
    <p:extLst>
      <p:ext uri="{BB962C8B-B14F-4D97-AF65-F5344CB8AC3E}">
        <p14:creationId xmlns:p14="http://schemas.microsoft.com/office/powerpoint/2010/main" val="3696531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ferred Theme Blue Backgrou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ferred Theme Blue Background" id="{D88B3D9A-2EE9-4551-B082-EAD31D68F444}" vid="{F0853348-271B-49AF-87F0-036A25FC06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632</TotalTime>
  <Words>10751</Words>
  <Application>Microsoft Office PowerPoint</Application>
  <PresentationFormat>Widescreen</PresentationFormat>
  <Paragraphs>1783</Paragraphs>
  <Slides>107</Slides>
  <Notes>103</Notes>
  <HiddenSlides>66</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107</vt:i4>
      </vt:variant>
    </vt:vector>
  </HeadingPairs>
  <TitlesOfParts>
    <vt:vector size="117" baseType="lpstr">
      <vt:lpstr>Aharoni</vt:lpstr>
      <vt:lpstr>Arial</vt:lpstr>
      <vt:lpstr>Calibri</vt:lpstr>
      <vt:lpstr>Cambria Math</vt:lpstr>
      <vt:lpstr>Times New Roman</vt:lpstr>
      <vt:lpstr>Office Theme</vt:lpstr>
      <vt:lpstr>1_Office Theme</vt:lpstr>
      <vt:lpstr>2_Office Theme</vt:lpstr>
      <vt:lpstr>Preferred Theme Blue Background</vt:lpstr>
      <vt:lpstr>Equation</vt:lpstr>
      <vt:lpstr>PowerPoint Presentation</vt:lpstr>
      <vt:lpstr>PowerPoint Presentation</vt:lpstr>
      <vt:lpstr>PowerPoint Presentation</vt:lpstr>
      <vt:lpstr>Residual velocity analysis</vt:lpstr>
      <vt:lpstr>Chicontepec Basin, Mexico</vt:lpstr>
      <vt:lpstr>Using Conditioned Gathers to Fine Tune Stacking Velocities</vt:lpstr>
      <vt:lpstr>Velocity analysis on previously migrated data gathers</vt:lpstr>
      <vt:lpstr>PowerPoint Presentation</vt:lpstr>
      <vt:lpstr>PowerPoint Presentation</vt:lpstr>
      <vt:lpstr>PowerPoint Presentation</vt:lpstr>
      <vt:lpstr>Anisotropy and nonstretch non-hyperbolic moveout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Non-stretch NMO workflow</vt:lpstr>
      <vt:lpstr>PowerPoint Presentation</vt:lpstr>
      <vt:lpstr>PowerPoint Presentation</vt:lpstr>
      <vt:lpstr>PowerPoint Presentation</vt:lpstr>
      <vt:lpstr>Residual moveout and nonstretch NMO</vt:lpstr>
      <vt:lpstr>Effect of residual moveout and nonstretch NMO</vt:lpstr>
      <vt:lpstr>PowerPoint Presentation</vt:lpstr>
      <vt:lpstr>Prestack Structural Oriented Filtering Workflow</vt:lpstr>
      <vt:lpstr>Prestack structure-oriented filtering</vt:lpstr>
      <vt:lpstr>Improvements due to residual velocity analysis, prestack SOF, and non-stretch NMO</vt:lpstr>
      <vt:lpstr>Improvement resolution of S impedance  </vt:lpstr>
      <vt:lpstr>Improvements due to residual velocity analysis, prestack SOF, and non-stretch NMO</vt:lpstr>
      <vt:lpstr>Review of P-wave measurements</vt:lpstr>
      <vt:lpstr>The Fort Worth Basin, TX</vt:lpstr>
      <vt:lpstr>Computation flow chart</vt:lpstr>
      <vt:lpstr>The result of stretch compensation algorithm</vt:lpstr>
      <vt:lpstr>Data after conditioning</vt:lpstr>
      <vt:lpstr>Effect of stretch compensation on AVO</vt:lpstr>
      <vt:lpstr>Stretch compensation causing changes to AVO</vt:lpstr>
      <vt:lpstr>Effect of stretch compensation on the amplitude spectrum</vt:lpstr>
      <vt:lpstr>Effect of stretch compensation on P-impedance ZP</vt:lpstr>
      <vt:lpstr>Effect of stretch compensation on shear impedance ZS</vt:lpstr>
      <vt:lpstr>Effect of stretch compensation on density ρ </vt:lpstr>
      <vt:lpstr>PowerPoint Presentation</vt:lpstr>
      <vt:lpstr>Limitations of migration stretch compensation algorithm</vt:lpstr>
      <vt:lpstr>PowerPoint Presentation</vt:lpstr>
      <vt:lpstr>PowerPoint Presentation</vt:lpstr>
      <vt:lpstr>Prestack SOF: Sierra Madre Oriental, Tabasco, Mexico</vt:lpstr>
      <vt:lpstr>Prestack data conditioning</vt:lpstr>
      <vt:lpstr>PowerPoint Presentation</vt:lpstr>
      <vt:lpstr>Prestack data conditioning</vt:lpstr>
      <vt:lpstr>PowerPoint Presentation</vt:lpstr>
      <vt:lpstr>PowerPoint Presentation</vt:lpstr>
      <vt:lpstr>PowerPoint Presentation</vt:lpstr>
      <vt:lpstr>PowerPoint Presentation</vt:lpstr>
      <vt:lpstr>Conventional 5D interpolation workflow</vt:lpstr>
      <vt:lpstr>Accuracy of 5D interpolation and its impact on prestack impedance inversion</vt:lpstr>
      <vt:lpstr>Horizon slice through P-impedance </vt:lpstr>
      <vt:lpstr>Horizon slice through P-impedance </vt:lpstr>
      <vt:lpstr>Classification templates</vt:lpstr>
      <vt:lpstr>Match to well control</vt:lpstr>
      <vt:lpstr>PowerPoint Presentation</vt:lpstr>
      <vt:lpstr>PowerPoint Presentation</vt:lpstr>
      <vt:lpstr>PowerPoint Presentation</vt:lpstr>
      <vt:lpstr>PowerPoint Presentation</vt:lpstr>
      <vt:lpstr>PowerPoint Presentation</vt:lpstr>
      <vt:lpstr>Dead traces and inaccurate amplitudes due to missing data</vt:lpstr>
      <vt:lpstr>PowerPoint Presentation</vt:lpstr>
      <vt:lpstr>PowerPoint Presentation</vt:lpstr>
      <vt:lpstr>PowerPoint Presentation</vt:lpstr>
      <vt:lpstr>PowerPoint Presentation</vt:lpstr>
      <vt:lpstr>PowerPoint Presentation</vt:lpstr>
      <vt:lpstr>PowerPoint Presentation</vt:lpstr>
      <vt:lpstr>5D Interpolation to Finer CDP Bins</vt:lpstr>
      <vt:lpstr>5D Interpolation to Finer CDP Bins</vt:lpstr>
      <vt:lpstr>5D Interpolation to Finer CDP Bins</vt:lpstr>
      <vt:lpstr>PowerPoint Presentation</vt:lpstr>
      <vt:lpstr>PowerPoint Presentation</vt:lpstr>
      <vt:lpstr>PowerPoint Presentation</vt:lpstr>
      <vt:lpstr>PowerPoint Presentation</vt:lpstr>
      <vt:lpstr> Example 1: Ness Co., Kansas (Mississippi Lime)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Migration-driven 5D interpolation workflow</vt:lpstr>
      <vt:lpstr>PowerPoint Presentation</vt:lpstr>
      <vt:lpstr>Demigration is not aliased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Marfurt</dc:creator>
  <cp:lastModifiedBy>Marfurt, Kurt J.</cp:lastModifiedBy>
  <cp:revision>81</cp:revision>
  <dcterms:created xsi:type="dcterms:W3CDTF">2018-01-02T17:04:06Z</dcterms:created>
  <dcterms:modified xsi:type="dcterms:W3CDTF">2023-11-13T17:57:00Z</dcterms:modified>
</cp:coreProperties>
</file>