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258" r:id="rId3"/>
    <p:sldId id="269" r:id="rId4"/>
    <p:sldId id="385" r:id="rId5"/>
    <p:sldId id="386" r:id="rId6"/>
    <p:sldId id="421" r:id="rId7"/>
    <p:sldId id="271" r:id="rId8"/>
    <p:sldId id="272" r:id="rId9"/>
    <p:sldId id="273" r:id="rId10"/>
    <p:sldId id="274" r:id="rId11"/>
    <p:sldId id="275" r:id="rId12"/>
    <p:sldId id="276" r:id="rId13"/>
    <p:sldId id="282" r:id="rId14"/>
    <p:sldId id="481" r:id="rId15"/>
    <p:sldId id="283" r:id="rId16"/>
    <p:sldId id="482" r:id="rId17"/>
    <p:sldId id="424" r:id="rId18"/>
    <p:sldId id="483" r:id="rId19"/>
    <p:sldId id="425" r:id="rId20"/>
    <p:sldId id="261" r:id="rId21"/>
    <p:sldId id="262" r:id="rId22"/>
    <p:sldId id="285" r:id="rId23"/>
    <p:sldId id="356" r:id="rId24"/>
    <p:sldId id="947" r:id="rId25"/>
    <p:sldId id="358" r:id="rId26"/>
    <p:sldId id="434" r:id="rId27"/>
    <p:sldId id="359" r:id="rId28"/>
    <p:sldId id="426" r:id="rId29"/>
    <p:sldId id="360" r:id="rId30"/>
    <p:sldId id="361" r:id="rId31"/>
    <p:sldId id="362" r:id="rId32"/>
    <p:sldId id="363" r:id="rId33"/>
    <p:sldId id="364" r:id="rId34"/>
    <p:sldId id="365" r:id="rId35"/>
    <p:sldId id="366" r:id="rId36"/>
    <p:sldId id="368" r:id="rId37"/>
    <p:sldId id="369" r:id="rId38"/>
    <p:sldId id="372" r:id="rId39"/>
    <p:sldId id="375" r:id="rId40"/>
    <p:sldId id="397" r:id="rId41"/>
    <p:sldId id="398" r:id="rId42"/>
    <p:sldId id="427" r:id="rId43"/>
    <p:sldId id="428" r:id="rId44"/>
    <p:sldId id="429" r:id="rId45"/>
    <p:sldId id="435" r:id="rId46"/>
    <p:sldId id="399" r:id="rId47"/>
    <p:sldId id="400" r:id="rId48"/>
    <p:sldId id="431" r:id="rId49"/>
    <p:sldId id="433" r:id="rId50"/>
    <p:sldId id="373" r:id="rId51"/>
    <p:sldId id="403" r:id="rId52"/>
    <p:sldId id="413" r:id="rId53"/>
    <p:sldId id="405" r:id="rId54"/>
    <p:sldId id="406" r:id="rId55"/>
    <p:sldId id="407" r:id="rId56"/>
    <p:sldId id="408" r:id="rId57"/>
    <p:sldId id="409" r:id="rId58"/>
    <p:sldId id="411" r:id="rId59"/>
    <p:sldId id="412" r:id="rId60"/>
    <p:sldId id="1072" r:id="rId61"/>
    <p:sldId id="1073" r:id="rId62"/>
    <p:sldId id="1460" r:id="rId63"/>
    <p:sldId id="284" r:id="rId64"/>
    <p:sldId id="281" r:id="rId65"/>
    <p:sldId id="280" r:id="rId66"/>
    <p:sldId id="1477" r:id="rId67"/>
    <p:sldId id="1478" r:id="rId68"/>
    <p:sldId id="39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60"/>
    <a:srgbClr val="0066FF"/>
    <a:srgbClr val="0B02BE"/>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93" autoAdjust="0"/>
    <p:restoredTop sz="86493" autoAdjust="0"/>
  </p:normalViewPr>
  <p:slideViewPr>
    <p:cSldViewPr snapToGrid="0">
      <p:cViewPr varScale="1">
        <p:scale>
          <a:sx n="107" d="100"/>
          <a:sy n="107" d="100"/>
        </p:scale>
        <p:origin x="126" y="7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3E743-3AE0-4496-BAA2-E5979DC341B9}" type="datetimeFigureOut">
              <a:rPr lang="en-US" smtClean="0"/>
              <a:t>6/24/2023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3C513-7B74-4C6D-B066-07EE47E46F38}" type="slidenum">
              <a:rPr lang="en-US" smtClean="0"/>
              <a:t>‹#›</a:t>
            </a:fld>
            <a:endParaRPr lang="en-US" dirty="0"/>
          </a:p>
        </p:txBody>
      </p:sp>
    </p:spTree>
    <p:extLst>
      <p:ext uri="{BB962C8B-B14F-4D97-AF65-F5344CB8AC3E}">
        <p14:creationId xmlns:p14="http://schemas.microsoft.com/office/powerpoint/2010/main" val="18599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hdr" sz="quarter"/>
          </p:nvPr>
        </p:nvSpPr>
        <p:spPr>
          <a:ln/>
        </p:spPr>
        <p:txBody>
          <a:bodyPr/>
          <a:lstStyle/>
          <a:p>
            <a:r>
              <a:rPr lang="en-US" dirty="0"/>
              <a:t>10. Inversion for acoustic and elastic impedance</a:t>
            </a: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57543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111619" name="Rectangle 2"/>
          <p:cNvSpPr>
            <a:spLocks noGrp="1" noRot="1" noChangeAspect="1" noChangeArrowheads="1" noTextEdit="1"/>
          </p:cNvSpPr>
          <p:nvPr>
            <p:ph type="sldImg"/>
          </p:nvPr>
        </p:nvSpPr>
        <p:spPr>
          <a:xfrm>
            <a:off x="438150" y="698500"/>
            <a:ext cx="6134100" cy="3451225"/>
          </a:xfrm>
          <a:ln/>
        </p:spPr>
      </p:sp>
      <p:sp>
        <p:nvSpPr>
          <p:cNvPr id="111620" name="Rectangle 3"/>
          <p:cNvSpPr>
            <a:spLocks noGrp="1" noChangeArrowheads="1"/>
          </p:cNvSpPr>
          <p:nvPr>
            <p:ph type="body" idx="1"/>
          </p:nvPr>
        </p:nvSpPr>
        <p:spPr>
          <a:noFill/>
          <a:ln w="9525"/>
        </p:spPr>
        <p:txBody>
          <a:bodyPr/>
          <a:lstStyle/>
          <a:p>
            <a:r>
              <a:rPr lang="en-US" dirty="0"/>
              <a:t>Left: Fault surfaces oriented along inline direction (effect of seismic acquisition/processing). Right: Stereonet diagram used to filter fault surfaces aligned with inline and crossline directions. Each point represents one fault surface and those plotted in the grayed areas were filtered out. (After Silva et al., 2005).</a:t>
            </a:r>
          </a:p>
          <a:p>
            <a:endParaRPr lang="en-US" dirty="0"/>
          </a:p>
          <a:p>
            <a:r>
              <a:rPr lang="en-US" dirty="0"/>
              <a:t>Stereo net with projected fault orientations. Fault systems can be seen as dense clusters on the net. The azimuth of the normal can be read along the perimeter and the dip is the distance from the center. The normal of horizontal surface would be plotted in the center of the net, and a vertical surface would be plotted somewhere along the perimeter depending on its strike.</a:t>
            </a:r>
          </a:p>
        </p:txBody>
      </p:sp>
    </p:spTree>
    <p:extLst>
      <p:ext uri="{BB962C8B-B14F-4D97-AF65-F5344CB8AC3E}">
        <p14:creationId xmlns:p14="http://schemas.microsoft.com/office/powerpoint/2010/main" val="2324038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112643" name="Rectangle 2"/>
          <p:cNvSpPr>
            <a:spLocks noGrp="1" noRot="1" noChangeAspect="1" noChangeArrowheads="1" noTextEdit="1"/>
          </p:cNvSpPr>
          <p:nvPr>
            <p:ph type="sldImg"/>
          </p:nvPr>
        </p:nvSpPr>
        <p:spPr>
          <a:xfrm>
            <a:off x="438150" y="698500"/>
            <a:ext cx="6134100" cy="3451225"/>
          </a:xfrm>
          <a:ln/>
        </p:spPr>
      </p:sp>
      <p:sp>
        <p:nvSpPr>
          <p:cNvPr id="112644" name="Rectangle 3"/>
          <p:cNvSpPr>
            <a:spLocks noGrp="1" noChangeArrowheads="1"/>
          </p:cNvSpPr>
          <p:nvPr>
            <p:ph type="body" idx="1"/>
          </p:nvPr>
        </p:nvSpPr>
        <p:spPr>
          <a:noFill/>
          <a:ln w="9525"/>
        </p:spPr>
        <p:txBody>
          <a:bodyPr/>
          <a:lstStyle/>
          <a:p>
            <a:r>
              <a:rPr lang="en-US" dirty="0"/>
              <a:t>Fault Surfaces created during the Ant Tracking attribute calculation. (After Silva et al., 2005).</a:t>
            </a:r>
          </a:p>
        </p:txBody>
      </p:sp>
    </p:spTree>
    <p:extLst>
      <p:ext uri="{BB962C8B-B14F-4D97-AF65-F5344CB8AC3E}">
        <p14:creationId xmlns:p14="http://schemas.microsoft.com/office/powerpoint/2010/main" val="100618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Ant-tracking is an image processing algorithm rather than a fault-detection algorithm</a:t>
            </a:r>
            <a:r>
              <a:rPr lang="en-US" sz="1200" kern="1200" baseline="0" dirty="0">
                <a:solidFill>
                  <a:schemeClr val="tx1"/>
                </a:solidFill>
                <a:latin typeface="Times New Roman" pitchFamily="18" charset="0"/>
                <a:ea typeface="+mn-ea"/>
                <a:cs typeface="+mn-cs"/>
              </a:rPr>
              <a:t> and thus can track more than faults. In this case it is used to track axial planes mapped by  most-positive curvature. </a:t>
            </a:r>
            <a:r>
              <a:rPr lang="en-US" sz="1200" kern="1200" dirty="0">
                <a:solidFill>
                  <a:schemeClr val="tx1"/>
                </a:solidFill>
                <a:latin typeface="Times New Roman" pitchFamily="18" charset="0"/>
                <a:ea typeface="+mn-ea"/>
                <a:cs typeface="+mn-cs"/>
              </a:rPr>
              <a:t>Horizon slice along the top basement through the most-positive curvature volume for a survey in the Fort Worth Basin and its corresponding rose diagram. (Bott</a:t>
            </a:r>
            <a:r>
              <a:rPr lang="en-US" sz="1200" kern="1200" baseline="0" dirty="0">
                <a:solidFill>
                  <a:schemeClr val="tx1"/>
                </a:solidFill>
                <a:latin typeface="Times New Roman" pitchFamily="18" charset="0"/>
                <a:ea typeface="+mn-ea"/>
                <a:cs typeface="+mn-cs"/>
              </a:rPr>
              <a:t>om Left) </a:t>
            </a:r>
            <a:r>
              <a:rPr lang="en-US" sz="1200" kern="1200" dirty="0">
                <a:solidFill>
                  <a:schemeClr val="tx1"/>
                </a:solidFill>
                <a:latin typeface="Times New Roman" pitchFamily="18" charset="0"/>
                <a:ea typeface="+mn-ea"/>
                <a:cs typeface="+mn-cs"/>
              </a:rPr>
              <a:t>Image enhancement using the</a:t>
            </a:r>
            <a:r>
              <a:rPr lang="en-US" sz="1200" kern="1200" baseline="0" dirty="0">
                <a:solidFill>
                  <a:schemeClr val="tx1"/>
                </a:solidFill>
                <a:latin typeface="Times New Roman" pitchFamily="18" charset="0"/>
                <a:ea typeface="+mn-ea"/>
                <a:cs typeface="+mn-cs"/>
              </a:rPr>
              <a:t> ant-tracking algorithm and (Bottom right) </a:t>
            </a:r>
            <a:r>
              <a:rPr lang="en-US" sz="1200" kern="1200" dirty="0">
                <a:solidFill>
                  <a:schemeClr val="tx1"/>
                </a:solidFill>
                <a:latin typeface="Times New Roman" pitchFamily="18" charset="0"/>
                <a:ea typeface="+mn-ea"/>
                <a:cs typeface="+mn-cs"/>
              </a:rPr>
              <a:t>superposition of curvature and ant-tracking</a:t>
            </a:r>
            <a:r>
              <a:rPr lang="en-US" sz="1200" kern="1200" baseline="0" dirty="0">
                <a:solidFill>
                  <a:schemeClr val="tx1"/>
                </a:solidFill>
                <a:latin typeface="Times New Roman" pitchFamily="18" charset="0"/>
                <a:ea typeface="+mn-ea"/>
                <a:cs typeface="+mn-cs"/>
              </a:rPr>
              <a:t> of the curvature. (After Baruch et al., 2009).</a:t>
            </a:r>
            <a:endParaRPr lang="en-US" sz="1200" kern="1200" dirty="0">
              <a:solidFill>
                <a:schemeClr val="tx1"/>
              </a:solidFill>
              <a:latin typeface="Times New Roman" pitchFamily="18" charset="0"/>
              <a:ea typeface="+mn-ea"/>
              <a:cs typeface="+mn-cs"/>
            </a:endParaRPr>
          </a:p>
          <a:p>
            <a:r>
              <a:rPr lang="en-US" dirty="0"/>
              <a:t> </a:t>
            </a:r>
          </a:p>
        </p:txBody>
      </p:sp>
      <p:sp>
        <p:nvSpPr>
          <p:cNvPr id="4" name="Header Placeholder 3"/>
          <p:cNvSpPr>
            <a:spLocks noGrp="1"/>
          </p:cNvSpPr>
          <p:nvPr>
            <p:ph type="hdr" sz="quarter" idx="10"/>
          </p:nvPr>
        </p:nvSpPr>
        <p:spPr/>
        <p:txBody>
          <a:bodyPr/>
          <a:lstStyle/>
          <a:p>
            <a:pPr>
              <a:defRPr/>
            </a:pPr>
            <a:r>
              <a:rPr lang="en-US" dirty="0"/>
              <a:t>9. Structure-oriented filtering and image enhancement</a:t>
            </a:r>
          </a:p>
        </p:txBody>
      </p:sp>
    </p:spTree>
    <p:extLst>
      <p:ext uri="{BB962C8B-B14F-4D97-AF65-F5344CB8AC3E}">
        <p14:creationId xmlns:p14="http://schemas.microsoft.com/office/powerpoint/2010/main" val="3210086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Fault dip slip is a vector representing displacement in the dip direction, of the hanging wall side of a fault surface relative to the footwall side. Fault throw is the vertical component of the slip. Fault strike and dip angles with corresponding unit vectors are defined in panel (b).</a:t>
            </a:r>
          </a:p>
        </p:txBody>
      </p:sp>
      <p:sp>
        <p:nvSpPr>
          <p:cNvPr id="4" name="Slide Number Placeholder 3"/>
          <p:cNvSpPr>
            <a:spLocks noGrp="1"/>
          </p:cNvSpPr>
          <p:nvPr>
            <p:ph type="sldNum" sz="quarter" idx="10"/>
          </p:nvPr>
        </p:nvSpPr>
        <p:spPr/>
        <p:txBody>
          <a:bodyPr/>
          <a:lstStyle/>
          <a:p>
            <a:fld id="{81F3C513-7B74-4C6D-B066-07EE47E46F38}" type="slidenum">
              <a:rPr lang="en-US" smtClean="0"/>
              <a:t>13</a:t>
            </a:fld>
            <a:endParaRPr lang="en-US" dirty="0"/>
          </a:p>
        </p:txBody>
      </p:sp>
    </p:spTree>
    <p:extLst>
      <p:ext uri="{BB962C8B-B14F-4D97-AF65-F5344CB8AC3E}">
        <p14:creationId xmlns:p14="http://schemas.microsoft.com/office/powerpoint/2010/main" val="1795399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Seismic amplitude with interpreted faults. (Center) A fault likelihood volume computed using prediction error filtering. (Right) Skeletonized faults color-coded by fault-likelihood. (After Wu and Hale, 2016).</a:t>
            </a:r>
          </a:p>
        </p:txBody>
      </p:sp>
      <p:sp>
        <p:nvSpPr>
          <p:cNvPr id="4" name="Slide Number Placeholder 3"/>
          <p:cNvSpPr>
            <a:spLocks noGrp="1"/>
          </p:cNvSpPr>
          <p:nvPr>
            <p:ph type="sldNum" sz="quarter" idx="10"/>
          </p:nvPr>
        </p:nvSpPr>
        <p:spPr/>
        <p:txBody>
          <a:bodyPr/>
          <a:lstStyle/>
          <a:p>
            <a:fld id="{81F3C513-7B74-4C6D-B066-07EE47E46F38}" type="slidenum">
              <a:rPr lang="en-US" smtClean="0"/>
              <a:t>14</a:t>
            </a:fld>
            <a:endParaRPr lang="en-US" dirty="0"/>
          </a:p>
        </p:txBody>
      </p:sp>
    </p:spTree>
    <p:extLst>
      <p:ext uri="{BB962C8B-B14F-4D97-AF65-F5344CB8AC3E}">
        <p14:creationId xmlns:p14="http://schemas.microsoft.com/office/powerpoint/2010/main" val="3639095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Every voxel is represented by a rectangular surface represented by its fault likelihood, strike, and dip. (b) Links are then built among consistent fault samples, where each set of linked fault samples now appear opaque. (c) Fault samples displayed as larger overlapping squares.</a:t>
            </a:r>
          </a:p>
        </p:txBody>
      </p:sp>
      <p:sp>
        <p:nvSpPr>
          <p:cNvPr id="4" name="Slide Number Placeholder 3"/>
          <p:cNvSpPr>
            <a:spLocks noGrp="1"/>
          </p:cNvSpPr>
          <p:nvPr>
            <p:ph type="sldNum" sz="quarter" idx="10"/>
          </p:nvPr>
        </p:nvSpPr>
        <p:spPr/>
        <p:txBody>
          <a:bodyPr/>
          <a:lstStyle/>
          <a:p>
            <a:fld id="{81F3C513-7B74-4C6D-B066-07EE47E46F38}" type="slidenum">
              <a:rPr lang="en-US" smtClean="0"/>
              <a:t>15</a:t>
            </a:fld>
            <a:endParaRPr lang="en-US" dirty="0"/>
          </a:p>
        </p:txBody>
      </p:sp>
    </p:spTree>
    <p:extLst>
      <p:ext uri="{BB962C8B-B14F-4D97-AF65-F5344CB8AC3E}">
        <p14:creationId xmlns:p14="http://schemas.microsoft.com/office/powerpoint/2010/main" val="159275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Close-up view of a subset of fault samples from the previous image. (b) Links built among nearby fault samples form three sets of linked samples, which represent three fault surfaces (or patches). Near the intersection of faults F-A and F-B, fault F-A is separated into two independent patches, and fault F-B has a hole. (c) New fault samples (colored with yellow and blue) are created to merge the fault patches and fill the hole to construct more complete intersecting fault surfaces.</a:t>
            </a:r>
          </a:p>
          <a:p>
            <a:endParaRPr lang="en-US" dirty="0"/>
          </a:p>
        </p:txBody>
      </p:sp>
      <p:sp>
        <p:nvSpPr>
          <p:cNvPr id="4" name="Slide Number Placeholder 3"/>
          <p:cNvSpPr>
            <a:spLocks noGrp="1"/>
          </p:cNvSpPr>
          <p:nvPr>
            <p:ph type="sldNum" sz="quarter" idx="10"/>
          </p:nvPr>
        </p:nvSpPr>
        <p:spPr/>
        <p:txBody>
          <a:bodyPr/>
          <a:lstStyle/>
          <a:p>
            <a:fld id="{81F3C513-7B74-4C6D-B066-07EE47E46F38}" type="slidenum">
              <a:rPr lang="en-US" smtClean="0"/>
              <a:t>16</a:t>
            </a:fld>
            <a:endParaRPr lang="en-US" dirty="0"/>
          </a:p>
        </p:txBody>
      </p:sp>
    </p:spTree>
    <p:extLst>
      <p:ext uri="{BB962C8B-B14F-4D97-AF65-F5344CB8AC3E}">
        <p14:creationId xmlns:p14="http://schemas.microsoft.com/office/powerpoint/2010/main" val="1040858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fault samples in Figure 6c can be displayed as a fault likelihood image (with mostly zeros) overlaid with the seismic image in panel (a). Compared to the thinned fault likelihood image in Figure 5a, spurious fault samples have been removed. New fault samples are created at the intersection (dashed white circle) of faults A and B when constructing surfaces. This fault image is used to constrain a structure-oriented smoothing filter so that it smooths the seismic image along structures but not across the faults as shown in panel (b).</a:t>
            </a:r>
          </a:p>
          <a:p>
            <a:endParaRPr lang="en-US" dirty="0"/>
          </a:p>
          <a:p>
            <a:r>
              <a:rPr lang="en-US" dirty="0"/>
              <a:t>Figure 9. (a) Fault surfaces and fault throws for a 3D seismic image (b) before and (c) after </a:t>
            </a:r>
            <a:r>
              <a:rPr lang="en-US" dirty="0" err="1"/>
              <a:t>unfaulting</a:t>
            </a:r>
            <a:r>
              <a:rPr lang="en-US" dirty="0"/>
              <a:t>. In all image slices, reflectors are more continuous after </a:t>
            </a:r>
            <a:r>
              <a:rPr lang="en-US" dirty="0" err="1"/>
              <a:t>unfaulting</a:t>
            </a:r>
            <a:r>
              <a:rPr lang="en-US" dirty="0"/>
              <a:t>.</a:t>
            </a:r>
          </a:p>
        </p:txBody>
      </p:sp>
      <p:sp>
        <p:nvSpPr>
          <p:cNvPr id="4" name="Slide Number Placeholder 3"/>
          <p:cNvSpPr>
            <a:spLocks noGrp="1"/>
          </p:cNvSpPr>
          <p:nvPr>
            <p:ph type="sldNum" sz="quarter" idx="10"/>
          </p:nvPr>
        </p:nvSpPr>
        <p:spPr/>
        <p:txBody>
          <a:bodyPr/>
          <a:lstStyle/>
          <a:p>
            <a:fld id="{81F3C513-7B74-4C6D-B066-07EE47E46F38}" type="slidenum">
              <a:rPr lang="en-US" smtClean="0"/>
              <a:t>17</a:t>
            </a:fld>
            <a:endParaRPr lang="en-US" dirty="0"/>
          </a:p>
        </p:txBody>
      </p:sp>
    </p:spTree>
    <p:extLst>
      <p:ext uri="{BB962C8B-B14F-4D97-AF65-F5344CB8AC3E}">
        <p14:creationId xmlns:p14="http://schemas.microsoft.com/office/powerpoint/2010/main" val="3807716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Fault surfaces and fault throws for a 3D seismic image (Left) before and (Right) after </a:t>
            </a:r>
            <a:r>
              <a:rPr lang="en-US" dirty="0" err="1"/>
              <a:t>unfaulting</a:t>
            </a:r>
            <a:r>
              <a:rPr lang="en-US" dirty="0"/>
              <a:t>. In all image slices, reflectors are more continuous after </a:t>
            </a:r>
            <a:r>
              <a:rPr lang="en-US" dirty="0" err="1"/>
              <a:t>unfaulting</a:t>
            </a:r>
            <a:r>
              <a:rPr lang="en-US" dirty="0"/>
              <a:t>.</a:t>
            </a:r>
          </a:p>
        </p:txBody>
      </p:sp>
      <p:sp>
        <p:nvSpPr>
          <p:cNvPr id="4" name="Slide Number Placeholder 3"/>
          <p:cNvSpPr>
            <a:spLocks noGrp="1"/>
          </p:cNvSpPr>
          <p:nvPr>
            <p:ph type="sldNum" sz="quarter" idx="10"/>
          </p:nvPr>
        </p:nvSpPr>
        <p:spPr/>
        <p:txBody>
          <a:bodyPr/>
          <a:lstStyle/>
          <a:p>
            <a:fld id="{81F3C513-7B74-4C6D-B066-07EE47E46F38}" type="slidenum">
              <a:rPr lang="en-US" smtClean="0"/>
              <a:t>18</a:t>
            </a:fld>
            <a:endParaRPr lang="en-US" dirty="0"/>
          </a:p>
        </p:txBody>
      </p:sp>
    </p:spTree>
    <p:extLst>
      <p:ext uri="{BB962C8B-B14F-4D97-AF65-F5344CB8AC3E}">
        <p14:creationId xmlns:p14="http://schemas.microsoft.com/office/powerpoint/2010/main" val="370671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1.From this 3D seismic image, images of fault likelihood, strike, and dip are first computed by scanning over a range of possible strikes and dips with a semblance-based filter that highlights locally planar discontinuities.</a:t>
            </a:r>
          </a:p>
          <a:p>
            <a:r>
              <a:rPr lang="en-US" dirty="0"/>
              <a:t>2.These three fault images are then represented by fault samples, which are displayed as squares oriented by strikes and dips and colored by fault likelihood in the upper right panel of Figure 10a. Remember that each fault sample corresponds to a seismic image sample in the sampling grid of the seismic image; therefore, the same fault samples can be displayed as a fault likelihood image overlaid with the seismic image slices shown in Figure 10a.</a:t>
            </a:r>
          </a:p>
          <a:p>
            <a:r>
              <a:rPr lang="en-US" dirty="0"/>
              <a:t>3. The oriented fault samples are then linked to form fault surfaces, displayed in the upper right panel of Figure 10b. Many of these fault surfaces intersect each other, and the differences in strikes for these intersecting faults are approximately 60°. These fault surfaces are really just sets of linked fault samples located within the sampling grid of the seismic image; they appear as surfaces only because the squares representing the fault samples are displayed with sizes large enough to overlap with each other. These linked fault samples can also be displayed as a fault likelihood image overlaid with the seismic image in Figure 10b. In the constant-time slice, we observe complicated intersections among the extracted fault surfaces. Compared to the three slices in Figure 10a, some fault samples are removed when constructing surfaces because they cannot be linked to form surfaces with significant sizes. In this example, we discarded fault surfaces with fewer than 2000 samples. In addition, new fault samples are created to fill holes that occur where faults intersect.</a:t>
            </a:r>
          </a:p>
          <a:p>
            <a:r>
              <a:rPr lang="en-US" dirty="0"/>
              <a:t>4. These fault surfaces of linked fault samples are further used to estimate fault dip slips. Fault throws (vertical component of slips) are displayed on fault surfaces in the upper right panel of Figure 11. After estimating fault slips, the number of fault surfaces is reduced because we keep only fault surfaces for which dip slips are significant. Again, each fault sample in a fault surface corresponds to exactly one sample of the 3D seismic image, so fault throws can be displayed as a 3D image overlaid with the seismic image as in Figure 11a.</a:t>
            </a:r>
          </a:p>
          <a:p>
            <a:r>
              <a:rPr lang="en-US" dirty="0"/>
              <a:t>5. Using the estimated fault dip slip vectors, the seismic image can be </a:t>
            </a:r>
            <a:r>
              <a:rPr lang="en-US" dirty="0" err="1"/>
              <a:t>unfaulted</a:t>
            </a:r>
            <a:r>
              <a:rPr lang="en-US" dirty="0"/>
              <a:t> as shown in Figure 11b. In the </a:t>
            </a:r>
            <a:r>
              <a:rPr lang="en-US" dirty="0" err="1"/>
              <a:t>unfaulted</a:t>
            </a:r>
            <a:r>
              <a:rPr lang="en-US" dirty="0"/>
              <a:t> image, seismic reflectors in all image slices are more continuous than those in the original image slices shown in Figure 11a. For the fault with large slips highlighted by the red arrow in Figure 11a, footwall and hanging wall sides are moved significantly to align the reflectors on these opposite sides, as shown in Figure 11b.</a:t>
            </a:r>
          </a:p>
        </p:txBody>
      </p:sp>
      <p:sp>
        <p:nvSpPr>
          <p:cNvPr id="4" name="Slide Number Placeholder 3"/>
          <p:cNvSpPr>
            <a:spLocks noGrp="1"/>
          </p:cNvSpPr>
          <p:nvPr>
            <p:ph type="sldNum" sz="quarter" idx="10"/>
          </p:nvPr>
        </p:nvSpPr>
        <p:spPr/>
        <p:txBody>
          <a:bodyPr/>
          <a:lstStyle/>
          <a:p>
            <a:fld id="{81F3C513-7B74-4C6D-B066-07EE47E46F38}" type="slidenum">
              <a:rPr lang="en-US" smtClean="0"/>
              <a:t>19</a:t>
            </a:fld>
            <a:endParaRPr lang="en-US" dirty="0"/>
          </a:p>
        </p:txBody>
      </p:sp>
    </p:spTree>
    <p:extLst>
      <p:ext uri="{BB962C8B-B14F-4D97-AF65-F5344CB8AC3E}">
        <p14:creationId xmlns:p14="http://schemas.microsoft.com/office/powerpoint/2010/main" val="290690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74755" name="Rectangle 2"/>
          <p:cNvSpPr>
            <a:spLocks noGrp="1" noRot="1" noChangeAspect="1" noChangeArrowheads="1" noTextEdit="1"/>
          </p:cNvSpPr>
          <p:nvPr>
            <p:ph type="sldImg"/>
          </p:nvPr>
        </p:nvSpPr>
        <p:spPr>
          <a:xfrm>
            <a:off x="428625" y="692150"/>
            <a:ext cx="6157913" cy="3463925"/>
          </a:xfrm>
          <a:ln/>
        </p:spPr>
      </p:sp>
      <p:sp>
        <p:nvSpPr>
          <p:cNvPr id="74756" name="Rectangle 3"/>
          <p:cNvSpPr>
            <a:spLocks noGrp="1" noChangeArrowheads="1"/>
          </p:cNvSpPr>
          <p:nvPr>
            <p:ph type="body" idx="1"/>
          </p:nvPr>
        </p:nvSpPr>
        <p:spPr>
          <a:noFill/>
          <a:ln w="9525"/>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Learner objectives for this lecture. Conventional seismic processing and data conditioning are applied to the seismic amplitude data volumes. In this section we apply image processing filters to seismic attribute volumes to smooth or sharpen faults.</a:t>
            </a:r>
          </a:p>
        </p:txBody>
      </p:sp>
    </p:spTree>
    <p:extLst>
      <p:ext uri="{BB962C8B-B14F-4D97-AF65-F5344CB8AC3E}">
        <p14:creationId xmlns:p14="http://schemas.microsoft.com/office/powerpoint/2010/main" val="128925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101379" name="Rectangle 2"/>
          <p:cNvSpPr>
            <a:spLocks noGrp="1" noRot="1" noChangeAspect="1" noChangeArrowheads="1" noTextEdit="1"/>
          </p:cNvSpPr>
          <p:nvPr>
            <p:ph type="sldImg"/>
          </p:nvPr>
        </p:nvSpPr>
        <p:spPr>
          <a:xfrm>
            <a:off x="439738" y="698500"/>
            <a:ext cx="6132512" cy="3451225"/>
          </a:xfrm>
          <a:ln/>
        </p:spPr>
      </p:sp>
      <p:sp>
        <p:nvSpPr>
          <p:cNvPr id="101380" name="Rectangle 3"/>
          <p:cNvSpPr>
            <a:spLocks noGrp="1" noChangeArrowheads="1"/>
          </p:cNvSpPr>
          <p:nvPr>
            <p:ph type="body" idx="1"/>
          </p:nvPr>
        </p:nvSpPr>
        <p:spPr>
          <a:noFill/>
          <a:ln w="9525"/>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Vertical slices through (a) a seismic volume and (b) the corresponding discontinuity volume, for a survey acquired in southern Louisiana, USA. The data are courtesy of </a:t>
            </a:r>
            <a:r>
              <a:rPr lang="en-US" dirty="0" err="1"/>
              <a:t>Seitel</a:t>
            </a:r>
            <a:r>
              <a:rPr lang="en-US" dirty="0"/>
              <a:t>, and the attribute analysis is courtesy of Landmark Graphics.  The results of successive filtering of the discontinuity volume shown on the vertical slice displayed in the animation, (a) after suppression of horizontal discontinuities, (b) after image dilation, and (c) after image erosion. (d) A composite image of discontinuity and seismic data. After Barnes (2005). </a:t>
            </a:r>
          </a:p>
          <a:p>
            <a:endParaRPr lang="en-US" dirty="0"/>
          </a:p>
        </p:txBody>
      </p:sp>
    </p:spTree>
    <p:extLst>
      <p:ext uri="{BB962C8B-B14F-4D97-AF65-F5344CB8AC3E}">
        <p14:creationId xmlns:p14="http://schemas.microsoft.com/office/powerpoint/2010/main" val="582806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102403" name="Rectangle 2"/>
          <p:cNvSpPr>
            <a:spLocks noGrp="1" noRot="1" noChangeAspect="1" noChangeArrowheads="1" noTextEdit="1"/>
          </p:cNvSpPr>
          <p:nvPr>
            <p:ph type="sldImg"/>
          </p:nvPr>
        </p:nvSpPr>
        <p:spPr>
          <a:xfrm>
            <a:off x="439738" y="698500"/>
            <a:ext cx="6132512" cy="3451225"/>
          </a:xfrm>
          <a:ln/>
        </p:spPr>
      </p:sp>
      <p:sp>
        <p:nvSpPr>
          <p:cNvPr id="102404" name="Rectangle 3"/>
          <p:cNvSpPr>
            <a:spLocks noGrp="1" noChangeArrowheads="1"/>
          </p:cNvSpPr>
          <p:nvPr>
            <p:ph type="body" idx="1"/>
          </p:nvPr>
        </p:nvSpPr>
        <p:spPr>
          <a:noFill/>
          <a:ln w="9525"/>
        </p:spPr>
        <p:txBody>
          <a:bodyPr/>
          <a:lstStyle/>
          <a:p>
            <a:r>
              <a:rPr lang="en-US" dirty="0"/>
              <a:t>a) A time slice, at </a:t>
            </a:r>
            <a:r>
              <a:rPr lang="en-US" i="1" dirty="0"/>
              <a:t>t =</a:t>
            </a:r>
            <a:r>
              <a:rPr lang="en-US" dirty="0"/>
              <a:t> 3.000 s, through the seismic data and (b) the corresponding time slice through the discontinuity volume computed from the survey shown in Figure 5.62. The data are courtesy of </a:t>
            </a:r>
            <a:r>
              <a:rPr lang="en-US" dirty="0" err="1"/>
              <a:t>Seitel</a:t>
            </a:r>
            <a:r>
              <a:rPr lang="en-US" dirty="0"/>
              <a:t>, and the attribute analysis is courtesy of Landmark Graphics. After Barnes (2005).</a:t>
            </a:r>
          </a:p>
          <a:p>
            <a:endParaRPr lang="en-US" dirty="0"/>
          </a:p>
          <a:p>
            <a:r>
              <a:rPr lang="en-US" dirty="0"/>
              <a:t>The results of successive filtering of the discontinuity volume shown on the time slice at </a:t>
            </a:r>
            <a:r>
              <a:rPr lang="en-US" i="1" dirty="0"/>
              <a:t>t =</a:t>
            </a:r>
            <a:r>
              <a:rPr lang="en-US" dirty="0"/>
              <a:t> 3.000 s in Figure 5.63b, (a) after suppression of horizontal discontinuities, (b) after image dilation, and (c) after image erosion. (d) A composite image of discontinuity and seismic data. After Barnes (2005). </a:t>
            </a:r>
          </a:p>
        </p:txBody>
      </p:sp>
    </p:spTree>
    <p:extLst>
      <p:ext uri="{BB962C8B-B14F-4D97-AF65-F5344CB8AC3E}">
        <p14:creationId xmlns:p14="http://schemas.microsoft.com/office/powerpoint/2010/main" val="1710014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Workflow to enhance faults based on a directional Laplacian of a Gaussian</a:t>
            </a:r>
          </a:p>
        </p:txBody>
      </p:sp>
      <p:sp>
        <p:nvSpPr>
          <p:cNvPr id="4" name="Slide Number Placeholder 3"/>
          <p:cNvSpPr>
            <a:spLocks noGrp="1"/>
          </p:cNvSpPr>
          <p:nvPr>
            <p:ph type="sldNum" sz="quarter" idx="10"/>
          </p:nvPr>
        </p:nvSpPr>
        <p:spPr/>
        <p:txBody>
          <a:bodyPr/>
          <a:lstStyle/>
          <a:p>
            <a:fld id="{81F3C513-7B74-4C6D-B066-07EE47E46F38}" type="slidenum">
              <a:rPr lang="en-US" smtClean="0"/>
              <a:t>22</a:t>
            </a:fld>
            <a:endParaRPr lang="en-US" dirty="0"/>
          </a:p>
        </p:txBody>
      </p:sp>
    </p:spTree>
    <p:extLst>
      <p:ext uri="{BB962C8B-B14F-4D97-AF65-F5344CB8AC3E}">
        <p14:creationId xmlns:p14="http://schemas.microsoft.com/office/powerpoint/2010/main" val="25039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2</a:t>
            </a:r>
            <a:r>
              <a:rPr lang="en-US" sz="1600" kern="1200" baseline="30000" dirty="0">
                <a:solidFill>
                  <a:schemeClr val="tx1"/>
                </a:solidFill>
                <a:effectLst/>
                <a:latin typeface="+mn-lt"/>
                <a:ea typeface="+mn-ea"/>
                <a:cs typeface="+mn-cs"/>
              </a:rPr>
              <a:t>nd</a:t>
            </a:r>
            <a:r>
              <a:rPr lang="en-US" sz="1600" kern="1200" dirty="0">
                <a:solidFill>
                  <a:schemeClr val="tx1"/>
                </a:solidFill>
                <a:effectLst/>
                <a:latin typeface="+mn-lt"/>
                <a:ea typeface="+mn-ea"/>
                <a:cs typeface="+mn-cs"/>
              </a:rPr>
              <a:t> moment</a:t>
            </a:r>
            <a:r>
              <a:rPr lang="en-US" sz="1600" kern="1200" baseline="0" dirty="0">
                <a:solidFill>
                  <a:schemeClr val="tx1"/>
                </a:solidFill>
                <a:effectLst/>
                <a:latin typeface="+mn-lt"/>
                <a:ea typeface="+mn-ea"/>
                <a:cs typeface="+mn-cs"/>
              </a:rPr>
              <a:t> tensors allow us to compute the axes and moments of inertia. In this image from NASA, the asteroid can rotate most easily about axis </a:t>
            </a:r>
            <a:r>
              <a:rPr lang="en-US" sz="1600" b="1" kern="1200" baseline="0" dirty="0">
                <a:solidFill>
                  <a:schemeClr val="tx1"/>
                </a:solidFill>
                <a:effectLst/>
                <a:latin typeface="+mn-lt"/>
                <a:ea typeface="+mn-ea"/>
                <a:cs typeface="+mn-cs"/>
              </a:rPr>
              <a:t>v</a:t>
            </a:r>
            <a:r>
              <a:rPr lang="en-US" sz="1600" b="1" kern="1200" baseline="30000" dirty="0">
                <a:solidFill>
                  <a:schemeClr val="tx1"/>
                </a:solidFill>
                <a:effectLst/>
                <a:latin typeface="+mn-lt"/>
                <a:ea typeface="+mn-ea"/>
                <a:cs typeface="+mn-cs"/>
              </a:rPr>
              <a:t>(1)</a:t>
            </a:r>
            <a:r>
              <a:rPr lang="en-US" sz="1600" kern="1200" baseline="0" dirty="0">
                <a:solidFill>
                  <a:schemeClr val="tx1"/>
                </a:solidFill>
                <a:effectLst/>
                <a:latin typeface="+mn-lt"/>
                <a:ea typeface="+mn-ea"/>
                <a:cs typeface="+mn-cs"/>
              </a:rPr>
              <a:t>, next easiest about axis </a:t>
            </a:r>
            <a:r>
              <a:rPr lang="en-US" sz="1600" b="1" kern="1200" baseline="0" dirty="0">
                <a:solidFill>
                  <a:schemeClr val="tx1"/>
                </a:solidFill>
                <a:effectLst/>
                <a:latin typeface="+mn-lt"/>
                <a:ea typeface="+mn-ea"/>
                <a:cs typeface="+mn-cs"/>
              </a:rPr>
              <a:t>v</a:t>
            </a:r>
            <a:r>
              <a:rPr lang="en-US" sz="1600" b="1" kern="1200" baseline="30000" dirty="0">
                <a:solidFill>
                  <a:schemeClr val="tx1"/>
                </a:solidFill>
                <a:effectLst/>
                <a:latin typeface="+mn-lt"/>
                <a:ea typeface="+mn-ea"/>
                <a:cs typeface="+mn-cs"/>
              </a:rPr>
              <a:t>(2)</a:t>
            </a:r>
            <a:r>
              <a:rPr lang="en-US" sz="1600" kern="1200" baseline="0" dirty="0">
                <a:solidFill>
                  <a:schemeClr val="tx1"/>
                </a:solidFill>
                <a:effectLst/>
                <a:latin typeface="+mn-lt"/>
                <a:ea typeface="+mn-ea"/>
                <a:cs typeface="+mn-cs"/>
              </a:rPr>
              <a:t>, and hardest about axis </a:t>
            </a:r>
            <a:r>
              <a:rPr lang="en-US" sz="1600" b="1" kern="1200" baseline="0" dirty="0">
                <a:solidFill>
                  <a:schemeClr val="tx1"/>
                </a:solidFill>
                <a:effectLst/>
                <a:latin typeface="+mn-lt"/>
                <a:ea typeface="+mn-ea"/>
                <a:cs typeface="+mn-cs"/>
              </a:rPr>
              <a:t>v</a:t>
            </a:r>
            <a:r>
              <a:rPr lang="en-US" sz="1600" b="1" kern="1200" baseline="30000" dirty="0">
                <a:solidFill>
                  <a:schemeClr val="tx1"/>
                </a:solidFill>
                <a:effectLst/>
                <a:latin typeface="+mn-lt"/>
                <a:ea typeface="+mn-ea"/>
                <a:cs typeface="+mn-cs"/>
              </a:rPr>
              <a:t>(3)</a:t>
            </a:r>
            <a:r>
              <a:rPr lang="en-US" sz="1600" kern="1200" baseline="0" dirty="0">
                <a:solidFill>
                  <a:schemeClr val="tx1"/>
                </a:solidFill>
                <a:effectLst/>
                <a:latin typeface="+mn-lt"/>
                <a:ea typeface="+mn-ea"/>
                <a:cs typeface="+mn-cs"/>
              </a:rPr>
              <a:t>. These three axes are the eigenvalues of the 2</a:t>
            </a:r>
            <a:r>
              <a:rPr lang="en-US" sz="1600" kern="1200" baseline="30000" dirty="0">
                <a:solidFill>
                  <a:schemeClr val="tx1"/>
                </a:solidFill>
                <a:effectLst/>
                <a:latin typeface="+mn-lt"/>
                <a:ea typeface="+mn-ea"/>
                <a:cs typeface="+mn-cs"/>
              </a:rPr>
              <a:t>nd</a:t>
            </a:r>
            <a:r>
              <a:rPr lang="en-US" sz="1600" kern="1200" baseline="0" dirty="0">
                <a:solidFill>
                  <a:schemeClr val="tx1"/>
                </a:solidFill>
                <a:effectLst/>
                <a:latin typeface="+mn-lt"/>
                <a:ea typeface="+mn-ea"/>
                <a:cs typeface="+mn-cs"/>
              </a:rPr>
              <a:t> moment tensor </a:t>
            </a:r>
            <a:r>
              <a:rPr lang="en-US" sz="1600" b="1" kern="1200" baseline="0" dirty="0">
                <a:solidFill>
                  <a:schemeClr val="tx1"/>
                </a:solidFill>
                <a:effectLst/>
                <a:latin typeface="+mn-lt"/>
                <a:ea typeface="+mn-ea"/>
                <a:cs typeface="+mn-cs"/>
              </a:rPr>
              <a:t>A</a:t>
            </a:r>
            <a:r>
              <a:rPr lang="en-US" sz="1600" kern="1200" baseline="0" dirty="0">
                <a:solidFill>
                  <a:schemeClr val="tx1"/>
                </a:solidFill>
                <a:effectLst/>
                <a:latin typeface="+mn-lt"/>
                <a:ea typeface="+mn-ea"/>
                <a:cs typeface="+mn-cs"/>
              </a:rPr>
              <a:t>. (Video and image from https://svs.gsfc.nasa.gov/2061)</a:t>
            </a:r>
          </a:p>
          <a:p>
            <a:r>
              <a:rPr lang="en-US" sz="16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33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 cloud of fault probability (defined as 1-coherence) voxels. At any voxel, we define an ellipsoidal analysis window, compute its center of mass (probability) and inertia tensor. Where a fault is present, the </a:t>
            </a:r>
            <a:r>
              <a:rPr lang="en-US" sz="1600" b="1" kern="1200" dirty="0">
                <a:solidFill>
                  <a:schemeClr val="tx1"/>
                </a:solidFill>
                <a:effectLst/>
                <a:latin typeface="+mn-lt"/>
                <a:ea typeface="+mn-ea"/>
                <a:cs typeface="+mn-cs"/>
              </a:rPr>
              <a:t>v</a:t>
            </a:r>
            <a:r>
              <a:rPr lang="en-US" sz="1600" kern="1200" baseline="-25000" dirty="0">
                <a:solidFill>
                  <a:schemeClr val="tx1"/>
                </a:solidFill>
                <a:effectLst/>
                <a:latin typeface="+mn-lt"/>
                <a:ea typeface="+mn-ea"/>
                <a:cs typeface="+mn-cs"/>
              </a:rPr>
              <a:t>1</a:t>
            </a:r>
            <a:r>
              <a:rPr lang="en-US" sz="1600" kern="1200" dirty="0">
                <a:solidFill>
                  <a:schemeClr val="tx1"/>
                </a:solidFill>
                <a:effectLst/>
                <a:latin typeface="+mn-lt"/>
                <a:ea typeface="+mn-ea"/>
                <a:cs typeface="+mn-cs"/>
              </a:rPr>
              <a:t> and </a:t>
            </a:r>
            <a:r>
              <a:rPr lang="en-US" sz="1600" b="1" kern="1200" dirty="0">
                <a:solidFill>
                  <a:schemeClr val="tx1"/>
                </a:solidFill>
                <a:effectLst/>
                <a:latin typeface="+mn-lt"/>
                <a:ea typeface="+mn-ea"/>
                <a:cs typeface="+mn-cs"/>
              </a:rPr>
              <a:t>v</a:t>
            </a:r>
            <a:r>
              <a:rPr lang="en-US" sz="1600" kern="1200" baseline="-25000" dirty="0">
                <a:solidFill>
                  <a:schemeClr val="tx1"/>
                </a:solidFill>
                <a:effectLst/>
                <a:latin typeface="+mn-lt"/>
                <a:ea typeface="+mn-ea"/>
                <a:cs typeface="+mn-cs"/>
              </a:rPr>
              <a:t>2</a:t>
            </a:r>
            <a:r>
              <a:rPr lang="en-US" sz="1600" kern="1200" dirty="0">
                <a:solidFill>
                  <a:schemeClr val="tx1"/>
                </a:solidFill>
                <a:effectLst/>
                <a:latin typeface="+mn-lt"/>
                <a:ea typeface="+mn-ea"/>
                <a:cs typeface="+mn-cs"/>
              </a:rPr>
              <a:t> eigenvectors will align with the local fault plane. The </a:t>
            </a:r>
            <a:r>
              <a:rPr lang="en-US" sz="1600" b="1" kern="1200" dirty="0">
                <a:solidFill>
                  <a:schemeClr val="tx1"/>
                </a:solidFill>
                <a:effectLst/>
                <a:latin typeface="+mn-lt"/>
                <a:ea typeface="+mn-ea"/>
                <a:cs typeface="+mn-cs"/>
              </a:rPr>
              <a:t>v</a:t>
            </a:r>
            <a:r>
              <a:rPr lang="en-US" sz="1600" kern="1200" baseline="-25000" dirty="0">
                <a:solidFill>
                  <a:schemeClr val="tx1"/>
                </a:solidFill>
                <a:effectLst/>
                <a:latin typeface="+mn-lt"/>
                <a:ea typeface="+mn-ea"/>
                <a:cs typeface="+mn-cs"/>
              </a:rPr>
              <a:t>3</a:t>
            </a:r>
            <a:r>
              <a:rPr lang="en-US" sz="1600" kern="1200" dirty="0">
                <a:solidFill>
                  <a:schemeClr val="tx1"/>
                </a:solidFill>
                <a:effectLst/>
                <a:latin typeface="+mn-lt"/>
                <a:ea typeface="+mn-ea"/>
                <a:cs typeface="+mn-cs"/>
              </a:rPr>
              <a:t> eigenvector will be perpendicular to the fault plane. (Data from the Great South Basin, courtesy of NZP&amp;M).</a:t>
            </a:r>
            <a:endParaRPr lang="en-US" sz="1600" kern="1200" baseline="0" dirty="0">
              <a:solidFill>
                <a:schemeClr val="tx1"/>
              </a:solidFill>
              <a:effectLst/>
              <a:latin typeface="+mn-lt"/>
              <a:ea typeface="+mn-ea"/>
              <a:cs typeface="+mn-cs"/>
            </a:endParaRPr>
          </a:p>
          <a:p>
            <a:r>
              <a:rPr lang="en-US" sz="16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6443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Edge</a:t>
            </a:r>
            <a:r>
              <a:rPr lang="en-US" sz="1600" kern="1200" baseline="0" dirty="0">
                <a:solidFill>
                  <a:schemeClr val="tx1"/>
                </a:solidFill>
                <a:effectLst/>
                <a:latin typeface="+mn-lt"/>
                <a:ea typeface="+mn-ea"/>
                <a:cs typeface="+mn-cs"/>
              </a:rPr>
              <a:t> enhancement filters are familiar to anyone who ones a digital camera, with one of the most common being a Laplacian filter. Unfortunately, the Laplacian not only enhances edges, it also enhances point noise, increasing the contribution of the shortest wavelengths. In other cases, one may wish to blur a photo, thereby removing the wrinkles in your face. In this case, one can apply a Gaussian filter, decreasing the contribution of the shortest wavelengths. The Laplacian of a Gaussian filter cascades these two filters, first by filtering point noise but preserving continuous edges, then by enhancing those edges. Photo of the Tulsa Driller and filters courtesy of Abdulmohsen Alali, OU.</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098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begin our workflow by using principal-component structure-oriented filtering to suppress both random and steeply dipping coherent noise. Then, we compute coherence attribute from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filtered seismic amplitude volumes. Next, we apply a directional </a:t>
            </a:r>
            <a:r>
              <a:rPr lang="en-US" sz="1200" kern="1200" dirty="0" err="1">
                <a:solidFill>
                  <a:schemeClr val="tx1"/>
                </a:solidFill>
                <a:effectLst/>
                <a:latin typeface="+mn-lt"/>
                <a:ea typeface="+mn-ea"/>
                <a:cs typeface="+mn-cs"/>
              </a:rPr>
              <a:t>LoG</a:t>
            </a:r>
            <a:r>
              <a:rPr lang="en-US" sz="1200" kern="1200" dirty="0">
                <a:solidFill>
                  <a:schemeClr val="tx1"/>
                </a:solidFill>
                <a:effectLst/>
                <a:latin typeface="+mn-lt"/>
                <a:ea typeface="+mn-ea"/>
                <a:cs typeface="+mn-cs"/>
              </a:rPr>
              <a:t> filter resulting in a smooth but somewhat blurred image. Finally, we skeletonize the </a:t>
            </a:r>
            <a:r>
              <a:rPr lang="en-US" sz="1200" kern="1200" dirty="0" err="1">
                <a:solidFill>
                  <a:schemeClr val="tx1"/>
                </a:solidFill>
                <a:effectLst/>
                <a:latin typeface="+mn-lt"/>
                <a:ea typeface="+mn-ea"/>
                <a:cs typeface="+mn-cs"/>
              </a:rPr>
              <a:t>LoG</a:t>
            </a:r>
            <a:r>
              <a:rPr lang="en-US" sz="1200" kern="1200" dirty="0">
                <a:solidFill>
                  <a:schemeClr val="tx1"/>
                </a:solidFill>
                <a:effectLst/>
                <a:latin typeface="+mn-lt"/>
                <a:ea typeface="+mn-ea"/>
                <a:cs typeface="+mn-cs"/>
              </a:rPr>
              <a:t> filtered image perpendicular to locally plan features. </a:t>
            </a:r>
          </a:p>
          <a:p>
            <a:endParaRPr lang="en-US" dirty="0"/>
          </a:p>
        </p:txBody>
      </p:sp>
    </p:spTree>
    <p:extLst>
      <p:ext uri="{BB962C8B-B14F-4D97-AF65-F5344CB8AC3E}">
        <p14:creationId xmlns:p14="http://schemas.microsoft.com/office/powerpoint/2010/main" val="1471161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Cartoon showing the directional Laplacian of a Gaussian operator applied to a candidate fault. The cloud of coherence values can be defined by the three eigenvectors. If there is a planar event, the first two eigenvalues, </a:t>
            </a:r>
            <a:r>
              <a:rPr lang="el-GR" i="1" dirty="0"/>
              <a:t>λ</a:t>
            </a:r>
            <a:r>
              <a:rPr lang="en-US" i="1" baseline="-25000" dirty="0"/>
              <a:t>1</a:t>
            </a:r>
            <a:r>
              <a:rPr lang="en-US" dirty="0"/>
              <a:t> and </a:t>
            </a:r>
            <a:r>
              <a:rPr lang="el-GR" i="1" dirty="0"/>
              <a:t>λ</a:t>
            </a:r>
            <a:r>
              <a:rPr lang="en-US" i="1" baseline="-25000" dirty="0"/>
              <a:t>2</a:t>
            </a:r>
            <a:r>
              <a:rPr lang="en-US" dirty="0"/>
              <a:t> are significantly greater than the third eigenvalue, </a:t>
            </a:r>
            <a:r>
              <a:rPr lang="el-GR" i="1" dirty="0"/>
              <a:t>λ</a:t>
            </a:r>
            <a:r>
              <a:rPr lang="en-US" i="1" baseline="-25000" dirty="0"/>
              <a:t>3</a:t>
            </a:r>
            <a:r>
              <a:rPr lang="en-US" dirty="0"/>
              <a:t>. In this case, eigenvectors </a:t>
            </a:r>
            <a:r>
              <a:rPr lang="en-US" b="1" dirty="0"/>
              <a:t>v</a:t>
            </a:r>
            <a:r>
              <a:rPr lang="en-US" baseline="-25000" dirty="0"/>
              <a:t>1</a:t>
            </a:r>
            <a:r>
              <a:rPr lang="en-US" dirty="0"/>
              <a:t> and </a:t>
            </a:r>
            <a:r>
              <a:rPr lang="en-US" b="1" dirty="0"/>
              <a:t>v</a:t>
            </a:r>
            <a:r>
              <a:rPr lang="en-US" baseline="-25000" dirty="0"/>
              <a:t>2</a:t>
            </a:r>
            <a:r>
              <a:rPr lang="en-US" dirty="0"/>
              <a:t> define the fault plane while eigenvector </a:t>
            </a:r>
            <a:r>
              <a:rPr lang="en-US" b="1" dirty="0"/>
              <a:t>v</a:t>
            </a:r>
            <a:r>
              <a:rPr lang="en-US" baseline="-25000" dirty="0"/>
              <a:t>3</a:t>
            </a:r>
            <a:r>
              <a:rPr lang="en-US" dirty="0"/>
              <a:t> defines its normal. The dLoG operator is constructed so that it sharpens in the </a:t>
            </a:r>
            <a:r>
              <a:rPr lang="en-US" b="1" dirty="0"/>
              <a:t>v</a:t>
            </a:r>
            <a:r>
              <a:rPr lang="en-US" baseline="-25000" dirty="0"/>
              <a:t>3</a:t>
            </a:r>
            <a:r>
              <a:rPr lang="en-US" dirty="0"/>
              <a:t> direction but smooths in the </a:t>
            </a:r>
            <a:r>
              <a:rPr lang="en-US" b="1" dirty="0"/>
              <a:t>v</a:t>
            </a:r>
            <a:r>
              <a:rPr lang="en-US" baseline="-25000" dirty="0"/>
              <a:t>1</a:t>
            </a:r>
            <a:r>
              <a:rPr lang="en-US" dirty="0"/>
              <a:t> and </a:t>
            </a:r>
            <a:r>
              <a:rPr lang="en-US" b="1" dirty="0"/>
              <a:t>v</a:t>
            </a:r>
            <a:r>
              <a:rPr lang="en-US" baseline="-25000" dirty="0"/>
              <a:t>2</a:t>
            </a:r>
            <a:r>
              <a:rPr lang="en-US" dirty="0"/>
              <a:t> directions. </a:t>
            </a:r>
            <a:r>
              <a:rPr lang="en-US" sz="1600" kern="1200" dirty="0">
                <a:solidFill>
                  <a:schemeClr val="tx1"/>
                </a:solidFill>
                <a:effectLst/>
                <a:latin typeface="+mn-lt"/>
                <a:ea typeface="+mn-ea"/>
                <a:cs typeface="+mn-cs"/>
              </a:rPr>
              <a:t>(Image courtesy of Gabriel Machado, OU).</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9822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Cartoon of a normal fault defined by the eigenvector </a:t>
                </a:r>
                <a14:m>
                  <m:oMath xmlns:m="http://schemas.openxmlformats.org/officeDocument/2006/math">
                    <m:sSub>
                      <m:sSubPr>
                        <m:ctrlPr>
                          <a:rPr lang="en-US" sz="1200" b="1" i="1" kern="1200">
                            <a:solidFill>
                              <a:schemeClr val="tx1"/>
                            </a:solidFill>
                            <a:effectLst/>
                            <a:latin typeface="Cambria Math" panose="02040503050406030204" pitchFamily="18" charset="0"/>
                            <a:ea typeface="+mn-ea"/>
                            <a:cs typeface="+mn-cs"/>
                          </a:rPr>
                        </m:ctrlPr>
                      </m:sSubPr>
                      <m:e>
                        <m:r>
                          <a:rPr lang="en-US" sz="1200" b="1" i="1" kern="1200">
                            <a:solidFill>
                              <a:schemeClr val="tx1"/>
                            </a:solidFill>
                            <a:effectLst/>
                            <a:latin typeface="Cambria Math" panose="02040503050406030204" pitchFamily="18" charset="0"/>
                            <a:ea typeface="+mn-ea"/>
                            <a:cs typeface="+mn-cs"/>
                          </a:rPr>
                          <m:t>𝒗</m:t>
                        </m:r>
                      </m:e>
                      <m:sub>
                        <m:r>
                          <a:rPr lang="en-US" sz="1200" b="1" i="1" kern="1200">
                            <a:solidFill>
                              <a:schemeClr val="tx1"/>
                            </a:solidFill>
                            <a:effectLst/>
                            <a:latin typeface="Cambria Math" panose="02040503050406030204" pitchFamily="18" charset="0"/>
                            <a:ea typeface="+mn-ea"/>
                            <a:cs typeface="+mn-cs"/>
                          </a:rPr>
                          <m:t>𝟑</m:t>
                        </m:r>
                      </m:sub>
                    </m:sSub>
                  </m:oMath>
                </a14:m>
                <a:r>
                  <a:rPr lang="en-US" sz="1200" kern="1200" dirty="0">
                    <a:solidFill>
                      <a:schemeClr val="tx1"/>
                    </a:solidFill>
                    <a:effectLst/>
                    <a:latin typeface="+mn-lt"/>
                    <a:ea typeface="+mn-ea"/>
                    <a:cs typeface="+mn-cs"/>
                  </a:rPr>
                  <a:t> perpendicular to the fault plane. The projection of </a:t>
                </a:r>
                <a14:m>
                  <m:oMath xmlns:m="http://schemas.openxmlformats.org/officeDocument/2006/math">
                    <m:sSub>
                      <m:sSubPr>
                        <m:ctrlPr>
                          <a:rPr lang="en-US" sz="1200" b="1" i="1" kern="1200">
                            <a:solidFill>
                              <a:schemeClr val="tx1"/>
                            </a:solidFill>
                            <a:effectLst/>
                            <a:latin typeface="Cambria Math" panose="02040503050406030204" pitchFamily="18" charset="0"/>
                            <a:ea typeface="+mn-ea"/>
                            <a:cs typeface="+mn-cs"/>
                          </a:rPr>
                        </m:ctrlPr>
                      </m:sSubPr>
                      <m:e>
                        <m:r>
                          <a:rPr lang="en-US" sz="1200" b="1" i="1" kern="1200">
                            <a:solidFill>
                              <a:schemeClr val="tx1"/>
                            </a:solidFill>
                            <a:effectLst/>
                            <a:latin typeface="Cambria Math" panose="02040503050406030204" pitchFamily="18" charset="0"/>
                            <a:ea typeface="+mn-ea"/>
                            <a:cs typeface="+mn-cs"/>
                          </a:rPr>
                          <m:t>𝒗</m:t>
                        </m:r>
                      </m:e>
                      <m:sub>
                        <m:r>
                          <a:rPr lang="en-US" sz="1200" b="1" i="1" kern="1200">
                            <a:solidFill>
                              <a:schemeClr val="tx1"/>
                            </a:solidFill>
                            <a:effectLst/>
                            <a:latin typeface="Cambria Math" panose="02040503050406030204" pitchFamily="18" charset="0"/>
                            <a:ea typeface="+mn-ea"/>
                            <a:cs typeface="+mn-cs"/>
                          </a:rPr>
                          <m:t>𝟑</m:t>
                        </m:r>
                      </m:sub>
                    </m:sSub>
                  </m:oMath>
                </a14:m>
                <a:r>
                  <a:rPr lang="en-US" sz="1200" kern="1200" dirty="0">
                    <a:solidFill>
                      <a:schemeClr val="tx1"/>
                    </a:solidFill>
                    <a:effectLst/>
                    <a:latin typeface="+mn-lt"/>
                    <a:ea typeface="+mn-ea"/>
                    <a:cs typeface="+mn-cs"/>
                  </a:rPr>
                  <a:t> on the horizontal plane defines the “fault” dip azimuth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𝜑</m:t>
                    </m:r>
                  </m:oMath>
                </a14:m>
                <a:r>
                  <a:rPr lang="en-US" sz="1200" kern="1200" dirty="0">
                    <a:solidFill>
                      <a:schemeClr val="tx1"/>
                    </a:solidFill>
                    <a:effectLst/>
                    <a:latin typeface="+mn-lt"/>
                    <a:ea typeface="+mn-ea"/>
                    <a:cs typeface="+mn-cs"/>
                  </a:rPr>
                  <a:t>, and angle between </a:t>
                </a:r>
                <a14:m>
                  <m:oMath xmlns:m="http://schemas.openxmlformats.org/officeDocument/2006/math">
                    <m:sSub>
                      <m:sSubPr>
                        <m:ctrlPr>
                          <a:rPr lang="en-US" sz="1200" b="1" i="1" kern="1200">
                            <a:solidFill>
                              <a:schemeClr val="tx1"/>
                            </a:solidFill>
                            <a:effectLst/>
                            <a:latin typeface="Cambria Math" panose="02040503050406030204" pitchFamily="18" charset="0"/>
                            <a:ea typeface="+mn-ea"/>
                            <a:cs typeface="+mn-cs"/>
                          </a:rPr>
                        </m:ctrlPr>
                      </m:sSubPr>
                      <m:e>
                        <m:r>
                          <a:rPr lang="en-US" sz="1200" b="1" i="1" kern="1200">
                            <a:solidFill>
                              <a:schemeClr val="tx1"/>
                            </a:solidFill>
                            <a:effectLst/>
                            <a:latin typeface="Cambria Math" panose="02040503050406030204" pitchFamily="18" charset="0"/>
                            <a:ea typeface="+mn-ea"/>
                            <a:cs typeface="+mn-cs"/>
                          </a:rPr>
                          <m:t>𝒗</m:t>
                        </m:r>
                      </m:e>
                      <m:sub>
                        <m:r>
                          <a:rPr lang="en-US" sz="1200" b="1" i="1" kern="1200">
                            <a:solidFill>
                              <a:schemeClr val="tx1"/>
                            </a:solidFill>
                            <a:effectLst/>
                            <a:latin typeface="Cambria Math" panose="02040503050406030204" pitchFamily="18" charset="0"/>
                            <a:ea typeface="+mn-ea"/>
                            <a:cs typeface="+mn-cs"/>
                          </a:rPr>
                          <m:t>𝟑</m:t>
                        </m:r>
                      </m:sub>
                    </m:sSub>
                  </m:oMath>
                </a14:m>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z-axis defines the “fault” dip magnitude.</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Cartoon of a normal fault defined by the eigenvector </a:t>
                </a:r>
                <a:r>
                  <a:rPr lang="en-US" sz="1200" b="1" i="0" kern="1200">
                    <a:solidFill>
                      <a:schemeClr val="tx1"/>
                    </a:solidFill>
                    <a:effectLst/>
                    <a:latin typeface="+mn-lt"/>
                    <a:ea typeface="+mn-ea"/>
                    <a:cs typeface="+mn-cs"/>
                  </a:rPr>
                  <a:t>𝒗_𝟑</a:t>
                </a:r>
                <a:r>
                  <a:rPr lang="en-US" sz="1200" kern="1200" dirty="0">
                    <a:solidFill>
                      <a:schemeClr val="tx1"/>
                    </a:solidFill>
                    <a:effectLst/>
                    <a:latin typeface="+mn-lt"/>
                    <a:ea typeface="+mn-ea"/>
                    <a:cs typeface="+mn-cs"/>
                  </a:rPr>
                  <a:t> perpendicular to the fault plane. The projection of </a:t>
                </a:r>
                <a:r>
                  <a:rPr lang="en-US" sz="1200" b="1" i="0" kern="1200">
                    <a:solidFill>
                      <a:schemeClr val="tx1"/>
                    </a:solidFill>
                    <a:effectLst/>
                    <a:latin typeface="+mn-lt"/>
                    <a:ea typeface="+mn-ea"/>
                    <a:cs typeface="+mn-cs"/>
                  </a:rPr>
                  <a:t>𝒗_𝟑</a:t>
                </a:r>
                <a:r>
                  <a:rPr lang="en-US" sz="1200" kern="1200" dirty="0">
                    <a:solidFill>
                      <a:schemeClr val="tx1"/>
                    </a:solidFill>
                    <a:effectLst/>
                    <a:latin typeface="+mn-lt"/>
                    <a:ea typeface="+mn-ea"/>
                    <a:cs typeface="+mn-cs"/>
                  </a:rPr>
                  <a:t> on the horizontal plane defines the “fault” dip azimuth </a:t>
                </a:r>
                <a:r>
                  <a:rPr lang="en-US" sz="1200" i="0" kern="1200">
                    <a:solidFill>
                      <a:schemeClr val="tx1"/>
                    </a:solidFill>
                    <a:effectLst/>
                    <a:latin typeface="+mn-lt"/>
                    <a:ea typeface="+mn-ea"/>
                    <a:cs typeface="+mn-cs"/>
                  </a:rPr>
                  <a:t>𝜑</a:t>
                </a:r>
                <a:r>
                  <a:rPr lang="en-US" sz="1200" kern="1200" dirty="0">
                    <a:solidFill>
                      <a:schemeClr val="tx1"/>
                    </a:solidFill>
                    <a:effectLst/>
                    <a:latin typeface="+mn-lt"/>
                    <a:ea typeface="+mn-ea"/>
                    <a:cs typeface="+mn-cs"/>
                  </a:rPr>
                  <a:t>, and angle between </a:t>
                </a:r>
                <a:r>
                  <a:rPr lang="en-US" sz="1200" b="1" i="0" kern="1200">
                    <a:solidFill>
                      <a:schemeClr val="tx1"/>
                    </a:solidFill>
                    <a:effectLst/>
                    <a:latin typeface="+mn-lt"/>
                    <a:ea typeface="+mn-ea"/>
                    <a:cs typeface="+mn-cs"/>
                  </a:rPr>
                  <a:t>𝒗_𝟑</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z-axis defines the “fault” dip magnitude.</a:t>
                </a:r>
              </a:p>
              <a:p>
                <a:endParaRPr lang="en-US" dirty="0"/>
              </a:p>
            </p:txBody>
          </p:sp>
        </mc:Fallback>
      </mc:AlternateContent>
    </p:spTree>
    <p:extLst>
      <p:ext uri="{BB962C8B-B14F-4D97-AF65-F5344CB8AC3E}">
        <p14:creationId xmlns:p14="http://schemas.microsoft.com/office/powerpoint/2010/main" val="2264701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of iterative fault enhancement using a directional Laplacian of a Gaussian (dLoG) filter. Vertical slices through (a) seismic amplitude, (b) amplitude co-rendered with coherence, and (c) coherence using a five trace by one complex-sample analysis window. Yellow arrows in (c) indicate low coherence anomalies subparallel to stratigraphy. The same slice after applying the dLoG filter to the coherence volume (d) once, (e) twice, and (f) three times. Yellow arrows indicate the location of anomalies </a:t>
            </a:r>
            <a:r>
              <a:rPr lang="en-US" sz="1600" dirty="0">
                <a:latin typeface="Calibri" pitchFamily="34" charset="0"/>
              </a:rPr>
              <a:t>less than 25° to the structural reflector dip previously shown in (c) that have been filtered out.</a:t>
            </a:r>
            <a:r>
              <a:rPr lang="en-US" dirty="0"/>
              <a:t> The “thicker” fault anomalies indicated by the magenta arrows are associated with faults that are subparallel rather than perpendicular to the orientation of the vertical slice. (g) co-rendered seismic amplitude shown in (a) with fault probability shown in (f). Compare to (b) to see the improvement. For animation of these seven figures please select DISC2018_Figure_30.video. (Data courtesy of NZPM; After Machado et al., 2016).</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6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r>
              <a:rPr lang="en-US" dirty="0"/>
              <a:t>While Marfurt is not a proven leader of men, he has been known to be followed by children,</a:t>
            </a:r>
            <a:r>
              <a:rPr lang="en-US" baseline="0" dirty="0"/>
              <a:t> dogs, and even large insects (such as his graduate student apartment in New York City).</a:t>
            </a:r>
            <a:endParaRPr lang="en-US" dirty="0"/>
          </a:p>
        </p:txBody>
      </p:sp>
      <p:sp>
        <p:nvSpPr>
          <p:cNvPr id="4" name="Header Placeholder 3"/>
          <p:cNvSpPr>
            <a:spLocks noGrp="1"/>
          </p:cNvSpPr>
          <p:nvPr>
            <p:ph type="hdr" sz="quarter" idx="10"/>
          </p:nvPr>
        </p:nvSpPr>
        <p:spPr/>
        <p:txBody>
          <a:bodyPr/>
          <a:lstStyle/>
          <a:p>
            <a:pPr>
              <a:defRPr/>
            </a:pPr>
            <a:r>
              <a:rPr lang="en-US"/>
              <a:t>12. Image Enhancement and Object Extraction</a:t>
            </a:r>
            <a:endParaRPr lang="en-US" dirty="0"/>
          </a:p>
        </p:txBody>
      </p:sp>
      <p:sp>
        <p:nvSpPr>
          <p:cNvPr id="5" name="Slide Number Placeholder 4"/>
          <p:cNvSpPr>
            <a:spLocks noGrp="1"/>
          </p:cNvSpPr>
          <p:nvPr>
            <p:ph type="sldNum" sz="quarter" idx="11"/>
          </p:nvPr>
        </p:nvSpPr>
        <p:spPr/>
        <p:txBody>
          <a:bodyPr/>
          <a:lstStyle/>
          <a:p>
            <a:pPr>
              <a:defRPr/>
            </a:pPr>
            <a:r>
              <a:rPr lang="en-US"/>
              <a:t>11-</a:t>
            </a:r>
            <a:fld id="{95389F43-F343-4FFD-ABBC-88BCA54EBA3A}" type="slidenum">
              <a:rPr lang="en-US" smtClean="0"/>
              <a:pPr>
                <a:defRPr/>
              </a:pPr>
              <a:t>3</a:t>
            </a:fld>
            <a:endParaRPr lang="en-US" dirty="0"/>
          </a:p>
        </p:txBody>
      </p:sp>
    </p:spTree>
    <p:extLst>
      <p:ext uri="{BB962C8B-B14F-4D97-AF65-F5344CB8AC3E}">
        <p14:creationId xmlns:p14="http://schemas.microsoft.com/office/powerpoint/2010/main" val="1783115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latin typeface="Calibri" pitchFamily="34" charset="0"/>
              </a:rPr>
              <a:t>3D view of two vertical lines through the seismic amplitude volume plotted against a gray scale color bar, and a box probe through co-rendered fault dip azimuth and fault dip magnitude showing polygonal faulting. Hue indicates the azimuth perpendicular to the fault, saturation the dip magnitude and transparency the fault probability. In this manner, areas with a low probability of a fault are rendered transparent. To see animation through the volume, please select DISC2018_Figure3.32.video. (Data courtesy of NZPM: After Machado et al., 2016).</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448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dirty="0">
                <a:solidFill>
                  <a:srgbClr val="FFC000"/>
                </a:solidFill>
                <a:effectLst>
                  <a:outerShdw blurRad="38100" dist="38100" dir="2700000" algn="tl">
                    <a:srgbClr val="000000">
                      <a:alpha val="43137"/>
                    </a:srgbClr>
                  </a:outerShdw>
                </a:effectLst>
              </a:rPr>
              <a:t>Given the dip and azimuth of any hypothesized fault, construct a filter to skeletonize it</a:t>
            </a:r>
            <a:endParaRPr lang="en-US" dirty="0">
              <a:solidFill>
                <a:prstClr val="white"/>
              </a:solidFill>
              <a:effectLst>
                <a:outerShdw blurRad="38100" dist="38100" dir="2700000" algn="tl">
                  <a:srgbClr val="000000">
                    <a:alpha val="43137"/>
                  </a:srgbClr>
                </a:outerShdw>
              </a:effectLst>
            </a:endParaRPr>
          </a:p>
          <a:p>
            <a:pPr marL="514350" indent="-514350" defTabSz="914400">
              <a:buFontTx/>
              <a:buAutoNum type="arabicParenR"/>
            </a:pPr>
            <a:r>
              <a:rPr lang="en-US" dirty="0">
                <a:solidFill>
                  <a:prstClr val="white"/>
                </a:solidFill>
                <a:effectLst>
                  <a:outerShdw blurRad="38100" dist="38100" dir="2700000" algn="tl">
                    <a:srgbClr val="000000">
                      <a:alpha val="43137"/>
                    </a:srgbClr>
                  </a:outerShdw>
                </a:effectLst>
              </a:rPr>
              <a:t>Determine if a given voxel is a local fault probability peak</a:t>
            </a:r>
          </a:p>
          <a:p>
            <a:pPr marL="514350" indent="-514350" defTabSz="914400">
              <a:buFontTx/>
              <a:buAutoNum type="arabicParenR"/>
            </a:pPr>
            <a:r>
              <a:rPr lang="en-US" dirty="0">
                <a:solidFill>
                  <a:prstClr val="white"/>
                </a:solidFill>
                <a:effectLst>
                  <a:outerShdw blurRad="38100" dist="38100" dir="2700000" algn="tl">
                    <a:srgbClr val="000000">
                      <a:alpha val="43137"/>
                    </a:srgbClr>
                  </a:outerShdw>
                </a:effectLst>
              </a:rPr>
              <a:t>If so, interpolate fault probability,</a:t>
            </a:r>
            <a:r>
              <a:rPr lang="en-US" baseline="0" dirty="0">
                <a:solidFill>
                  <a:prstClr val="white"/>
                </a:solidFill>
                <a:effectLst>
                  <a:outerShdw blurRad="38100" dist="38100" dir="2700000" algn="tl">
                    <a:srgbClr val="000000">
                      <a:alpha val="43137"/>
                    </a:srgbClr>
                  </a:outerShdw>
                </a:effectLst>
              </a:rPr>
              <a:t> </a:t>
            </a:r>
            <a:r>
              <a:rPr lang="en-US" i="1" baseline="0" dirty="0">
                <a:solidFill>
                  <a:prstClr val="white"/>
                </a:solidFill>
                <a:effectLst>
                  <a:outerShdw blurRad="38100" dist="38100" dir="2700000" algn="tl">
                    <a:srgbClr val="000000">
                      <a:alpha val="43137"/>
                    </a:srgbClr>
                  </a:outerShdw>
                </a:effectLst>
              </a:rPr>
              <a:t>f</a:t>
            </a:r>
            <a:r>
              <a:rPr lang="en-US" i="1" baseline="-25000" dirty="0">
                <a:solidFill>
                  <a:prstClr val="white"/>
                </a:solidFill>
                <a:effectLst>
                  <a:outerShdw blurRad="38100" dist="38100" dir="2700000" algn="tl">
                    <a:srgbClr val="000000">
                      <a:alpha val="43137"/>
                    </a:srgbClr>
                  </a:outerShdw>
                </a:effectLst>
              </a:rPr>
              <a:t>p</a:t>
            </a:r>
            <a:r>
              <a:rPr lang="en-US" baseline="0" dirty="0">
                <a:solidFill>
                  <a:prstClr val="white"/>
                </a:solidFill>
                <a:effectLst>
                  <a:outerShdw blurRad="38100" dist="38100" dir="2700000" algn="tl">
                    <a:srgbClr val="000000">
                      <a:alpha val="43137"/>
                    </a:srgbClr>
                  </a:outerShdw>
                </a:effectLst>
              </a:rPr>
              <a:t>, on either side, normal to the local fault plane</a:t>
            </a:r>
          </a:p>
          <a:p>
            <a:pPr marL="514350" indent="-514350" defTabSz="914400">
              <a:buFontTx/>
              <a:buAutoNum type="arabicParenR"/>
            </a:pPr>
            <a:r>
              <a:rPr lang="en-US" dirty="0">
                <a:solidFill>
                  <a:prstClr val="white"/>
                </a:solidFill>
                <a:effectLst>
                  <a:outerShdw blurRad="38100" dist="38100" dir="2700000" algn="tl">
                    <a:srgbClr val="000000">
                      <a:alpha val="43137"/>
                    </a:srgbClr>
                  </a:outerShdw>
                </a:effectLst>
              </a:rPr>
              <a:t>Construct a parabola through the</a:t>
            </a:r>
            <a:r>
              <a:rPr lang="en-US" baseline="0" dirty="0">
                <a:solidFill>
                  <a:prstClr val="white"/>
                </a:solidFill>
                <a:effectLst>
                  <a:outerShdw blurRad="38100" dist="38100" dir="2700000" algn="tl">
                    <a:srgbClr val="000000">
                      <a:alpha val="43137"/>
                    </a:srgbClr>
                  </a:outerShdw>
                </a:effectLst>
              </a:rPr>
              <a:t> probability values at these three points </a:t>
            </a:r>
            <a:endParaRPr lang="en-US" dirty="0">
              <a:solidFill>
                <a:prstClr val="white"/>
              </a:solidFill>
              <a:effectLst>
                <a:outerShdw blurRad="38100" dist="38100" dir="2700000" algn="tl">
                  <a:srgbClr val="000000">
                    <a:alpha val="43137"/>
                  </a:srgbClr>
                </a:outerShdw>
              </a:effectLst>
            </a:endParaRPr>
          </a:p>
          <a:p>
            <a:pPr marL="514350" indent="-514350" defTabSz="914400">
              <a:buFontTx/>
              <a:buAutoNum type="arabicParenR"/>
            </a:pPr>
            <a:r>
              <a:rPr lang="en-US" dirty="0">
                <a:solidFill>
                  <a:prstClr val="white"/>
                </a:solidFill>
                <a:effectLst>
                  <a:outerShdw blurRad="38100" dist="38100" dir="2700000" algn="tl">
                    <a:srgbClr val="000000">
                      <a:alpha val="43137"/>
                    </a:srgbClr>
                  </a:outerShdw>
                </a:effectLst>
              </a:rPr>
              <a:t>Find the location and magnitude of the peak of the parabola, </a:t>
            </a:r>
            <a:r>
              <a:rPr lang="en-US" i="1" dirty="0">
                <a:solidFill>
                  <a:prstClr val="white"/>
                </a:solidFill>
                <a:effectLst>
                  <a:outerShdw blurRad="38100" dist="38100" dir="2700000" algn="tl">
                    <a:srgbClr val="000000">
                      <a:alpha val="43137"/>
                    </a:srgbClr>
                  </a:outerShdw>
                </a:effectLst>
              </a:rPr>
              <a:t>s</a:t>
            </a:r>
            <a:r>
              <a:rPr lang="en-US" i="1" baseline="-25000" dirty="0">
                <a:solidFill>
                  <a:prstClr val="white"/>
                </a:solidFill>
                <a:effectLst>
                  <a:outerShdw blurRad="38100" dist="38100" dir="2700000" algn="tl">
                    <a:srgbClr val="000000">
                      <a:alpha val="43137"/>
                    </a:srgbClr>
                  </a:outerShdw>
                </a:effectLst>
              </a:rPr>
              <a:t>max</a:t>
            </a:r>
            <a:r>
              <a:rPr lang="en-US" i="1" dirty="0">
                <a:solidFill>
                  <a:prstClr val="white"/>
                </a:solidFill>
                <a:effectLst>
                  <a:outerShdw blurRad="38100" dist="38100" dir="2700000" algn="tl">
                    <a:srgbClr val="000000">
                      <a:alpha val="43137"/>
                    </a:srgbClr>
                  </a:outerShdw>
                </a:effectLst>
              </a:rPr>
              <a:t> </a:t>
            </a:r>
            <a:r>
              <a:rPr lang="en-US" dirty="0">
                <a:solidFill>
                  <a:prstClr val="white"/>
                </a:solidFill>
                <a:effectLst>
                  <a:outerShdw blurRad="38100" dist="38100" dir="2700000" algn="tl">
                    <a:srgbClr val="000000">
                      <a:alpha val="43137"/>
                    </a:srgbClr>
                  </a:outerShdw>
                </a:effectLst>
              </a:rPr>
              <a:t>(in general, </a:t>
            </a:r>
            <a:r>
              <a:rPr lang="en-US" i="1" dirty="0">
                <a:solidFill>
                  <a:prstClr val="white"/>
                </a:solidFill>
                <a:effectLst>
                  <a:outerShdw blurRad="38100" dist="38100" dir="2700000" algn="tl">
                    <a:srgbClr val="000000">
                      <a:alpha val="43137"/>
                    </a:srgbClr>
                  </a:outerShdw>
                </a:effectLst>
              </a:rPr>
              <a:t>not</a:t>
            </a:r>
            <a:r>
              <a:rPr lang="en-US" dirty="0">
                <a:solidFill>
                  <a:prstClr val="white"/>
                </a:solidFill>
                <a:effectLst>
                  <a:outerShdw blurRad="38100" dist="38100" dir="2700000" algn="tl">
                    <a:srgbClr val="000000">
                      <a:alpha val="43137"/>
                    </a:srgbClr>
                  </a:outerShdw>
                </a:effectLst>
              </a:rPr>
              <a:t> on a voxel!)</a:t>
            </a:r>
          </a:p>
          <a:p>
            <a:pPr marL="514350" indent="-514350" defTabSz="914400">
              <a:buFontTx/>
              <a:buAutoNum type="arabicParenR"/>
            </a:pPr>
            <a:r>
              <a:rPr lang="en-US" dirty="0">
                <a:solidFill>
                  <a:prstClr val="white"/>
                </a:solidFill>
                <a:effectLst>
                  <a:outerShdw blurRad="38100" dist="38100" dir="2700000" algn="tl">
                    <a:srgbClr val="000000">
                      <a:alpha val="43137"/>
                    </a:srgbClr>
                  </a:outerShdw>
                </a:effectLst>
              </a:rPr>
              <a:t>Distribute this magnitude about the 8 nearest neighbors using inverse distance weighting</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786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Stair-step fault artifacts (blue arrows)have been reduced, and anomalies parallel to stratigraphy suppressed.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“Thick” black smears (yellow arrows) correspond to unconformities and condensed sections  subparallel to the stratigraphic reflectors</a:t>
            </a:r>
          </a:p>
          <a:p>
            <a:endParaRPr lang="en-US" dirty="0"/>
          </a:p>
        </p:txBody>
      </p:sp>
    </p:spTree>
    <p:extLst>
      <p:ext uri="{BB962C8B-B14F-4D97-AF65-F5344CB8AC3E}">
        <p14:creationId xmlns:p14="http://schemas.microsoft.com/office/powerpoint/2010/main" val="2114186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Cartoon showing details of directional skeletonization. (a) The analysis window about each voxel consisting of eight sub cubes and 26 neighboring voxels. The green plane indicates a locally planar event with center point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14</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𝑙𝑒𝑓𝑡</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𝑟𝑖𝑔h𝑡</m:t>
                        </m:r>
                      </m:sub>
                    </m:sSub>
                  </m:oMath>
                </a14:m>
                <a:r>
                  <a:rPr lang="en-US" sz="1200" kern="1200" dirty="0">
                    <a:solidFill>
                      <a:schemeClr val="tx1"/>
                    </a:solidFill>
                    <a:effectLst/>
                    <a:latin typeface="+mn-lt"/>
                    <a:ea typeface="+mn-ea"/>
                    <a:cs typeface="+mn-cs"/>
                  </a:rPr>
                  <a:t> define points where the eigenvector </a:t>
                </a:r>
                <a14:m>
                  <m:oMath xmlns:m="http://schemas.openxmlformats.org/officeDocument/2006/math">
                    <m:sSub>
                      <m:sSubPr>
                        <m:ctrlPr>
                          <a:rPr lang="en-US" sz="1200" b="1" i="1" kern="1200">
                            <a:solidFill>
                              <a:schemeClr val="tx1"/>
                            </a:solidFill>
                            <a:effectLst/>
                            <a:latin typeface="Cambria Math" panose="02040503050406030204" pitchFamily="18" charset="0"/>
                            <a:ea typeface="+mn-ea"/>
                            <a:cs typeface="+mn-cs"/>
                          </a:rPr>
                        </m:ctrlPr>
                      </m:sSubPr>
                      <m:e>
                        <m:r>
                          <a:rPr lang="en-US" sz="1200" b="1" i="1" kern="1200">
                            <a:solidFill>
                              <a:schemeClr val="tx1"/>
                            </a:solidFill>
                            <a:effectLst/>
                            <a:latin typeface="Cambria Math" panose="02040503050406030204" pitchFamily="18" charset="0"/>
                            <a:ea typeface="+mn-ea"/>
                            <a:cs typeface="+mn-cs"/>
                          </a:rPr>
                          <m:t>𝒗</m:t>
                        </m:r>
                      </m:e>
                      <m:sub>
                        <m:r>
                          <a:rPr lang="en-US" sz="1200" b="1" i="1" kern="1200">
                            <a:solidFill>
                              <a:schemeClr val="tx1"/>
                            </a:solidFill>
                            <a:effectLst/>
                            <a:latin typeface="Cambria Math" panose="02040503050406030204" pitchFamily="18" charset="0"/>
                            <a:ea typeface="+mn-ea"/>
                            <a:cs typeface="+mn-cs"/>
                          </a:rPr>
                          <m:t>𝟑</m:t>
                        </m:r>
                      </m:sub>
                    </m:sSub>
                  </m:oMath>
                </a14:m>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intersects to the analysis window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attribute value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𝑙𝑒𝑓𝑡</m:t>
                        </m:r>
                      </m:sub>
                    </m:sSub>
                  </m:oMath>
                </a14:m>
                <a:r>
                  <a:rPr lang="en-US" sz="1200" kern="1200" dirty="0">
                    <a:solidFill>
                      <a:schemeClr val="tx1"/>
                    </a:solidFill>
                    <a:effectLst/>
                    <a:latin typeface="+mn-lt"/>
                    <a:ea typeface="+mn-ea"/>
                    <a:cs typeface="+mn-cs"/>
                  </a:rPr>
                  <a:t> is interpolated from the corner values of the red square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11</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12</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20</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21</m:t>
                        </m:r>
                      </m:sub>
                    </m:sSub>
                  </m:oMath>
                </a14:m>
                <a:r>
                  <a:rPr lang="en-US" sz="1200" kern="1200" dirty="0">
                    <a:solidFill>
                      <a:schemeClr val="tx1"/>
                    </a:solidFill>
                    <a:effectLst/>
                    <a:latin typeface="+mn-lt"/>
                    <a:ea typeface="+mn-ea"/>
                    <a:cs typeface="+mn-cs"/>
                  </a:rPr>
                  <a:t>. The attribute value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𝑟𝑖𝑔h𝑡</m:t>
                        </m:r>
                      </m:sub>
                    </m:sSub>
                  </m:oMath>
                </a14:m>
                <a:r>
                  <a:rPr lang="en-US" sz="1200" kern="1200" dirty="0">
                    <a:solidFill>
                      <a:schemeClr val="tx1"/>
                    </a:solidFill>
                    <a:effectLst/>
                    <a:latin typeface="+mn-lt"/>
                    <a:ea typeface="+mn-ea"/>
                    <a:cs typeface="+mn-cs"/>
                  </a:rPr>
                  <a:t> is interpolated from the corner values of the blue square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7</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8</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16</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17</m:t>
                        </m:r>
                      </m:sub>
                    </m:sSub>
                  </m:oMath>
                </a14:m>
                <a:r>
                  <a:rPr lang="en-US" sz="1200" kern="1200" dirty="0">
                    <a:solidFill>
                      <a:schemeClr val="tx1"/>
                    </a:solidFill>
                    <a:effectLst/>
                    <a:latin typeface="+mn-lt"/>
                    <a:ea typeface="+mn-ea"/>
                    <a:cs typeface="+mn-cs"/>
                  </a:rPr>
                  <a:t>. </a:t>
                </a:r>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Finding eigenvector </a:t>
                </a:r>
                <a:r>
                  <a:rPr lang="en-US" sz="1200" b="1" i="0" kern="1200">
                    <a:solidFill>
                      <a:schemeClr val="tx1"/>
                    </a:solidFill>
                    <a:effectLst/>
                    <a:latin typeface="+mn-lt"/>
                    <a:ea typeface="+mn-ea"/>
                    <a:cs typeface="+mn-cs"/>
                  </a:rPr>
                  <a:t>𝒗_𝟑</a:t>
                </a:r>
                <a:r>
                  <a:rPr lang="en-US" sz="1200" kern="1200" dirty="0">
                    <a:solidFill>
                      <a:schemeClr val="tx1"/>
                    </a:solidFill>
                    <a:effectLst/>
                    <a:latin typeface="+mn-lt"/>
                    <a:ea typeface="+mn-ea"/>
                    <a:cs typeface="+mn-cs"/>
                  </a:rPr>
                  <a:t> is key to directionally skeletonize planar anomalies in coherence images. For each voxel, we extract 26 neighboring samples of fault probability that fall within a size of </a:t>
                </a:r>
                <a:r>
                  <a:rPr lang="en-US" sz="1200" i="0" kern="1200">
                    <a:solidFill>
                      <a:schemeClr val="tx1"/>
                    </a:solidFill>
                    <a:effectLst/>
                    <a:latin typeface="+mn-lt"/>
                    <a:ea typeface="+mn-ea"/>
                    <a:cs typeface="+mn-cs"/>
                  </a:rPr>
                  <a:t>±𝑑𝑥∗±𝑑𝑦∗±𝑑𝑧</a:t>
                </a:r>
                <a:r>
                  <a:rPr lang="en-US" sz="1200" kern="1200" dirty="0">
                    <a:solidFill>
                      <a:schemeClr val="tx1"/>
                    </a:solidFill>
                    <a:effectLst/>
                    <a:latin typeface="+mn-lt"/>
                    <a:ea typeface="+mn-ea"/>
                    <a:cs typeface="+mn-cs"/>
                  </a:rPr>
                  <a:t> gridded </a:t>
                </a:r>
                <a:r>
                  <a:rPr lang="en-US" sz="1200" kern="1200" dirty="0" smtClean="0">
                    <a:solidFill>
                      <a:schemeClr val="tx1"/>
                    </a:solidFill>
                    <a:effectLst/>
                    <a:latin typeface="+mn-lt"/>
                    <a:ea typeface="+mn-ea"/>
                    <a:cs typeface="+mn-cs"/>
                  </a:rPr>
                  <a:t>window.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is a hypothesized plane in green, </a:t>
                </a:r>
                <a:r>
                  <a:rPr lang="en-US" sz="1200" kern="1200" dirty="0" smtClean="0">
                    <a:solidFill>
                      <a:schemeClr val="tx1"/>
                    </a:solidFill>
                    <a:effectLst/>
                    <a:latin typeface="+mn-lt"/>
                    <a:ea typeface="+mn-ea"/>
                    <a:cs typeface="+mn-cs"/>
                  </a:rPr>
                  <a:t>intersecting the center of the window at point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The intersection of </a:t>
                </a:r>
                <a:r>
                  <a:rPr lang="en-US" sz="1200" b="1" i="0" kern="1200">
                    <a:solidFill>
                      <a:schemeClr val="tx1"/>
                    </a:solidFill>
                    <a:effectLst/>
                    <a:latin typeface="+mn-lt"/>
                    <a:ea typeface="+mn-ea"/>
                    <a:cs typeface="+mn-cs"/>
                  </a:rPr>
                  <a:t>𝒗_𝟑</a:t>
                </a:r>
                <a:r>
                  <a:rPr lang="en-US" sz="1200" kern="1200" dirty="0">
                    <a:solidFill>
                      <a:schemeClr val="tx1"/>
                    </a:solidFill>
                    <a:effectLst/>
                    <a:latin typeface="+mn-lt"/>
                    <a:ea typeface="+mn-ea"/>
                    <a:cs typeface="+mn-cs"/>
                  </a:rPr>
                  <a:t> with this window gives the locations (</a:t>
                </a:r>
                <a:r>
                  <a:rPr lang="en-US" sz="1200" i="0" kern="1200">
                    <a:solidFill>
                      <a:schemeClr val="tx1"/>
                    </a:solidFill>
                    <a:effectLst/>
                    <a:latin typeface="+mn-lt"/>
                    <a:ea typeface="+mn-ea"/>
                    <a:cs typeface="+mn-cs"/>
                  </a:rPr>
                  <a:t>𝑈_𝑙𝑒𝑓𝑡</a:t>
                </a:r>
                <a:r>
                  <a:rPr lang="en-US" sz="1200" kern="1200" dirty="0">
                    <a:solidFill>
                      <a:schemeClr val="tx1"/>
                    </a:solidFill>
                    <a:effectLst/>
                    <a:latin typeface="+mn-lt"/>
                    <a:ea typeface="+mn-ea"/>
                    <a:cs typeface="+mn-cs"/>
                  </a:rPr>
                  <a:t>,</a:t>
                </a:r>
                <a:r>
                  <a:rPr lang="en-US" sz="1200" i="0" kern="1200">
                    <a:solidFill>
                      <a:schemeClr val="tx1"/>
                    </a:solidFill>
                    <a:effectLst/>
                    <a:latin typeface="+mn-lt"/>
                    <a:ea typeface="+mn-ea"/>
                    <a:cs typeface="+mn-cs"/>
                  </a:rPr>
                  <a:t>〖 𝑈〗_𝑟𝑖𝑔ℎ𝑡</a:t>
                </a:r>
                <a:r>
                  <a:rPr lang="en-US" sz="1200" kern="1200" dirty="0">
                    <a:solidFill>
                      <a:schemeClr val="tx1"/>
                    </a:solidFill>
                    <a:effectLst/>
                    <a:latin typeface="+mn-lt"/>
                    <a:ea typeface="+mn-ea"/>
                    <a:cs typeface="+mn-cs"/>
                  </a:rPr>
                  <a:t>) which fall in the 2D red </a:t>
                </a:r>
                <a:r>
                  <a:rPr lang="en-US" sz="1200" kern="1200" dirty="0" smtClean="0">
                    <a:solidFill>
                      <a:schemeClr val="tx1"/>
                    </a:solidFill>
                    <a:effectLst/>
                    <a:latin typeface="+mn-lt"/>
                    <a:ea typeface="+mn-ea"/>
                    <a:cs typeface="+mn-cs"/>
                  </a:rPr>
                  <a:t>rectangular.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assume the center analysis point </a:t>
                </a:r>
                <a:r>
                  <a:rPr lang="en-US" sz="1200" i="1" kern="1200" dirty="0" smtClean="0">
                    <a:solidFill>
                      <a:schemeClr val="tx1"/>
                    </a:solidFill>
                    <a:effectLst/>
                    <a:latin typeface="+mn-lt"/>
                    <a:ea typeface="+mn-ea"/>
                    <a:cs typeface="+mn-cs"/>
                  </a:rPr>
                  <a:t>U</a:t>
                </a:r>
                <a:r>
                  <a:rPr lang="en-US" sz="1200" i="1" kern="1200" baseline="-25000" dirty="0" smtClean="0">
                    <a:solidFill>
                      <a:schemeClr val="tx1"/>
                    </a:solidFill>
                    <a:effectLst/>
                    <a:latin typeface="+mn-lt"/>
                    <a:ea typeface="+mn-ea"/>
                    <a:cs typeface="+mn-cs"/>
                  </a:rPr>
                  <a:t>14</a:t>
                </a:r>
                <a:r>
                  <a:rPr lang="en-US" sz="1200" kern="1200" dirty="0" smtClean="0">
                    <a:solidFill>
                      <a:schemeClr val="tx1"/>
                    </a:solidFill>
                    <a:effectLst/>
                    <a:latin typeface="+mn-lt"/>
                    <a:ea typeface="+mn-ea"/>
                    <a:cs typeface="+mn-cs"/>
                  </a:rPr>
                  <a:t> is at (0,0,0) and the point </a:t>
                </a:r>
                <a:r>
                  <a:rPr lang="en-US" sz="1200" i="1" kern="1200" dirty="0" smtClean="0">
                    <a:solidFill>
                      <a:schemeClr val="tx1"/>
                    </a:solidFill>
                    <a:effectLst/>
                    <a:latin typeface="+mn-lt"/>
                    <a:ea typeface="+mn-ea"/>
                    <a:cs typeface="+mn-cs"/>
                  </a:rPr>
                  <a:t>U</a:t>
                </a:r>
                <a:r>
                  <a:rPr lang="en-US" sz="1200" i="1"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is at </a:t>
                </a:r>
                <a:r>
                  <a:rPr lang="en-US" sz="1200" i="1" kern="1200" dirty="0" smtClean="0">
                    <a:solidFill>
                      <a:schemeClr val="tx1"/>
                    </a:solidFill>
                    <a:effectLst/>
                    <a:latin typeface="+mn-lt"/>
                    <a:ea typeface="+mn-ea"/>
                    <a:cs typeface="+mn-cs"/>
                  </a:rPr>
                  <a:t>(-dx,-</a:t>
                </a:r>
                <a:r>
                  <a:rPr lang="en-US" sz="1200" i="1" kern="1200" dirty="0" err="1" smtClean="0">
                    <a:solidFill>
                      <a:schemeClr val="tx1"/>
                    </a:solidFill>
                    <a:effectLst/>
                    <a:latin typeface="+mn-lt"/>
                    <a:ea typeface="+mn-ea"/>
                    <a:cs typeface="+mn-cs"/>
                  </a:rPr>
                  <a:t>dy</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dz</a:t>
                </a:r>
                <a:r>
                  <a:rPr lang="en-US" sz="1200" kern="1200" dirty="0" smtClean="0">
                    <a:solidFill>
                      <a:schemeClr val="tx1"/>
                    </a:solidFill>
                    <a:effectLst/>
                    <a:latin typeface="+mn-lt"/>
                    <a:ea typeface="+mn-ea"/>
                    <a:cs typeface="+mn-cs"/>
                  </a:rPr>
                  <a:t>).</a:t>
                </a:r>
                <a:endParaRPr lang="en-US" dirty="0"/>
              </a:p>
            </p:txBody>
          </p:sp>
        </mc:Fallback>
      </mc:AlternateContent>
    </p:spTree>
    <p:extLst>
      <p:ext uri="{BB962C8B-B14F-4D97-AF65-F5344CB8AC3E}">
        <p14:creationId xmlns:p14="http://schemas.microsoft.com/office/powerpoint/2010/main" val="4110929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value at the center of the analysis window, </a:t>
                </a:r>
                <a14:m>
                  <m:oMath xmlns:m="http://schemas.openxmlformats.org/officeDocument/2006/math">
                    <m:sSub>
                      <m:sSubPr>
                        <m:ctrlPr>
                          <a:rPr lang="en-US" sz="1200" i="1" kern="1200" baseline="-250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baseline="-25000">
                            <a:solidFill>
                              <a:schemeClr val="tx1"/>
                            </a:solidFill>
                            <a:effectLst/>
                            <a:latin typeface="Cambria Math" panose="02040503050406030204" pitchFamily="18" charset="0"/>
                            <a:ea typeface="+mn-ea"/>
                            <a:cs typeface="+mn-cs"/>
                          </a:rPr>
                          <m:t>14</m:t>
                        </m:r>
                      </m:sub>
                    </m:sSub>
                    <m:r>
                      <a:rPr lang="en-US" sz="1200" i="1" kern="1200" baseline="-25000">
                        <a:solidFill>
                          <a:schemeClr val="tx1"/>
                        </a:solidFill>
                        <a:effectLst/>
                        <a:latin typeface="Cambria Math" panose="02040503050406030204" pitchFamily="18" charset="0"/>
                        <a:ea typeface="+mn-ea"/>
                        <a:cs typeface="+mn-cs"/>
                      </a:rPr>
                      <m:t>&lt;</m:t>
                    </m:r>
                  </m:oMath>
                </a14:m>
                <a:r>
                  <a:rPr lang="en-US" sz="1200" i="1" kern="1200" baseline="-250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𝑙𝑒𝑓𝑡</m:t>
                        </m:r>
                      </m:sub>
                    </m:sSub>
                  </m:oMath>
                </a14:m>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t>
                </a:r>
                <a:r>
                  <a:rPr lang="en-US" sz="1200" i="1" kern="1200" baseline="-25000" dirty="0">
                    <a:solidFill>
                      <a:schemeClr val="tx1"/>
                    </a:solidFill>
                    <a:effectLst/>
                    <a:latin typeface="+mn-lt"/>
                    <a:ea typeface="+mn-ea"/>
                    <a:cs typeface="+mn-cs"/>
                  </a:rPr>
                  <a:t> </a:t>
                </a:r>
                <a14:m>
                  <m:oMath xmlns:m="http://schemas.openxmlformats.org/officeDocument/2006/math">
                    <m:sSub>
                      <m:sSubPr>
                        <m:ctrlPr>
                          <a:rPr lang="en-US" sz="1200" i="1" kern="1200" baseline="-25000">
                            <a:solidFill>
                              <a:schemeClr val="tx1"/>
                            </a:solidFill>
                            <a:effectLst/>
                            <a:latin typeface="Cambria Math" panose="02040503050406030204" pitchFamily="18" charset="0"/>
                            <a:ea typeface="+mn-ea"/>
                            <a:cs typeface="+mn-cs"/>
                          </a:rPr>
                        </m:ctrlPr>
                      </m:sSubPr>
                      <m:e>
                        <m:r>
                          <a:rPr lang="en-US" sz="1200" i="1" kern="1200" baseline="-25000">
                            <a:solidFill>
                              <a:schemeClr val="tx1"/>
                            </a:solidFill>
                            <a:effectLst/>
                            <a:latin typeface="Cambria Math" panose="02040503050406030204" pitchFamily="18" charset="0"/>
                            <a:ea typeface="+mn-ea"/>
                            <a:cs typeface="+mn-cs"/>
                          </a:rPr>
                          <m:t>𝑈</m:t>
                        </m:r>
                      </m:e>
                      <m:sub>
                        <m:r>
                          <a:rPr lang="en-US" sz="1200" i="1" kern="1200" baseline="-25000">
                            <a:solidFill>
                              <a:schemeClr val="tx1"/>
                            </a:solidFill>
                            <a:effectLst/>
                            <a:latin typeface="Cambria Math" panose="02040503050406030204" pitchFamily="18" charset="0"/>
                            <a:ea typeface="+mn-ea"/>
                            <a:cs typeface="+mn-cs"/>
                          </a:rPr>
                          <m:t>14</m:t>
                        </m:r>
                      </m:sub>
                    </m:sSub>
                    <m:r>
                      <a:rPr lang="en-US" sz="1200" i="1" kern="1200" baseline="-25000">
                        <a:solidFill>
                          <a:schemeClr val="tx1"/>
                        </a:solidFill>
                        <a:effectLst/>
                        <a:latin typeface="Cambria Math" panose="02040503050406030204" pitchFamily="18" charset="0"/>
                        <a:ea typeface="+mn-ea"/>
                        <a:cs typeface="+mn-cs"/>
                      </a:rPr>
                      <m:t>&lt;</m:t>
                    </m:r>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𝑟𝑖𝑔h𝑡</m:t>
                        </m:r>
                      </m:sub>
                    </m:sSub>
                  </m:oMath>
                </a14:m>
                <a:r>
                  <a:rPr lang="en-US" sz="1200" kern="1200" dirty="0">
                    <a:solidFill>
                      <a:schemeClr val="tx1"/>
                    </a:solidFill>
                    <a:effectLst/>
                    <a:latin typeface="+mn-lt"/>
                    <a:ea typeface="+mn-ea"/>
                    <a:cs typeface="+mn-cs"/>
                  </a:rPr>
                  <a:t>, no fault maximum occurs and we set the skeletonized value to be zero. If the value at the center of the analysis window, </a:t>
                </a:r>
                <a:r>
                  <a:rPr lang="en-US" sz="1200" i="1" kern="1200" baseline="-25000" dirty="0">
                    <a:solidFill>
                      <a:schemeClr val="tx1"/>
                    </a:solidFill>
                    <a:effectLst/>
                    <a:latin typeface="+mn-lt"/>
                    <a:ea typeface="+mn-ea"/>
                    <a:cs typeface="+mn-cs"/>
                  </a:rPr>
                  <a:t> </a:t>
                </a:r>
                <a14:m>
                  <m:oMath xmlns:m="http://schemas.openxmlformats.org/officeDocument/2006/math">
                    <m:sSub>
                      <m:sSubPr>
                        <m:ctrlPr>
                          <a:rPr lang="en-US" sz="1200" i="1" kern="1200" baseline="-250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baseline="-25000">
                            <a:solidFill>
                              <a:schemeClr val="tx1"/>
                            </a:solidFill>
                            <a:effectLst/>
                            <a:latin typeface="Cambria Math" panose="02040503050406030204" pitchFamily="18" charset="0"/>
                            <a:ea typeface="+mn-ea"/>
                            <a:cs typeface="+mn-cs"/>
                          </a:rPr>
                          <m:t>14</m:t>
                        </m:r>
                      </m:sub>
                    </m:sSub>
                    <m:r>
                      <a:rPr lang="en-US" sz="1200" i="1" kern="1200" baseline="-25000">
                        <a:solidFill>
                          <a:schemeClr val="tx1"/>
                        </a:solidFill>
                        <a:effectLst/>
                        <a:latin typeface="Cambria Math" panose="02040503050406030204" pitchFamily="18" charset="0"/>
                        <a:ea typeface="+mn-ea"/>
                        <a:cs typeface="+mn-cs"/>
                      </a:rPr>
                      <m:t>≥</m:t>
                    </m:r>
                  </m:oMath>
                </a14:m>
                <a:r>
                  <a:rPr lang="en-US" sz="1200" i="1" kern="1200" baseline="-250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𝑙𝑒𝑓𝑡</m:t>
                        </m:r>
                      </m:sub>
                    </m:sSub>
                  </m:oMath>
                </a14:m>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14:m>
                  <m:oMath xmlns:m="http://schemas.openxmlformats.org/officeDocument/2006/math">
                    <m:sSub>
                      <m:sSubPr>
                        <m:ctrlPr>
                          <a:rPr lang="en-US" sz="1200" i="1" kern="1200" baseline="-250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baseline="-25000">
                            <a:solidFill>
                              <a:schemeClr val="tx1"/>
                            </a:solidFill>
                            <a:effectLst/>
                            <a:latin typeface="Cambria Math" panose="02040503050406030204" pitchFamily="18" charset="0"/>
                            <a:ea typeface="+mn-ea"/>
                            <a:cs typeface="+mn-cs"/>
                          </a:rPr>
                          <m:t>14</m:t>
                        </m:r>
                      </m:sub>
                    </m:sSub>
                    <m:r>
                      <a:rPr lang="en-US" sz="1200" i="1" kern="1200" baseline="-25000">
                        <a:solidFill>
                          <a:schemeClr val="tx1"/>
                        </a:solidFill>
                        <a:effectLst/>
                        <a:latin typeface="Cambria Math" panose="02040503050406030204" pitchFamily="18" charset="0"/>
                        <a:ea typeface="+mn-ea"/>
                        <a:cs typeface="+mn-cs"/>
                      </a:rPr>
                      <m:t>≥</m:t>
                    </m:r>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𝑈</m:t>
                        </m:r>
                      </m:e>
                      <m:sub>
                        <m:r>
                          <a:rPr lang="en-US" sz="1200" i="1" kern="1200">
                            <a:solidFill>
                              <a:schemeClr val="tx1"/>
                            </a:solidFill>
                            <a:effectLst/>
                            <a:latin typeface="Cambria Math" panose="02040503050406030204" pitchFamily="18" charset="0"/>
                            <a:ea typeface="+mn-ea"/>
                            <a:cs typeface="+mn-cs"/>
                          </a:rPr>
                          <m:t>𝑟𝑖𝑔h𝑡</m:t>
                        </m:r>
                      </m:sub>
                    </m:sSub>
                  </m:oMath>
                </a14:m>
                <a:r>
                  <a:rPr lang="en-US" sz="1200" kern="1200" dirty="0">
                    <a:solidFill>
                      <a:schemeClr val="tx1"/>
                    </a:solidFill>
                    <a:effectLst/>
                    <a:latin typeface="+mn-lt"/>
                    <a:ea typeface="+mn-ea"/>
                    <a:cs typeface="+mn-cs"/>
                  </a:rPr>
                  <a:t>, a fault anomaly falls within the window. We fit a parabola of the form: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maximum value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max</a:t>
                </a:r>
                <a:r>
                  <a:rPr lang="en-US" sz="1200" kern="1200" dirty="0">
                    <a:solidFill>
                      <a:schemeClr val="tx1"/>
                    </a:solidFill>
                    <a:effectLst/>
                    <a:latin typeface="+mn-lt"/>
                    <a:ea typeface="+mn-ea"/>
                    <a:cs typeface="+mn-cs"/>
                  </a:rPr>
                  <a:t> and distance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𝜉</m:t>
                        </m:r>
                      </m:e>
                      <m:sub>
                        <m:r>
                          <a:rPr lang="en-US" sz="1200" i="1" kern="1200">
                            <a:solidFill>
                              <a:schemeClr val="tx1"/>
                            </a:solidFill>
                            <a:effectLst/>
                            <a:latin typeface="Cambria Math" panose="02040503050406030204" pitchFamily="18" charset="0"/>
                            <a:ea typeface="+mn-ea"/>
                            <a:cs typeface="+mn-cs"/>
                          </a:rPr>
                          <m:t>𝑚𝑎𝑥</m:t>
                        </m:r>
                      </m:sub>
                    </m:sSub>
                  </m:oMath>
                </a14:m>
                <a:r>
                  <a:rPr lang="en-US" sz="1200" kern="1200" dirty="0">
                    <a:solidFill>
                      <a:schemeClr val="tx1"/>
                    </a:solidFill>
                    <a:effectLst/>
                    <a:latin typeface="+mn-lt"/>
                    <a:ea typeface="+mn-ea"/>
                    <a:cs typeface="+mn-cs"/>
                  </a:rPr>
                  <a:t> between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and location of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max</a:t>
                </a:r>
                <a:r>
                  <a:rPr lang="en-US" sz="1200" kern="1200" dirty="0">
                    <a:solidFill>
                      <a:schemeClr val="tx1"/>
                    </a:solidFill>
                    <a:effectLst/>
                    <a:latin typeface="+mn-lt"/>
                    <a:ea typeface="+mn-ea"/>
                    <a:cs typeface="+mn-cs"/>
                  </a:rPr>
                  <a:t> projection on the eigenvector </a:t>
                </a:r>
                <a14:m>
                  <m:oMath xmlns:m="http://schemas.openxmlformats.org/officeDocument/2006/math">
                    <m:sSub>
                      <m:sSubPr>
                        <m:ctrlPr>
                          <a:rPr lang="en-US" sz="1200" b="1" i="1" kern="1200">
                            <a:solidFill>
                              <a:schemeClr val="tx1"/>
                            </a:solidFill>
                            <a:effectLst/>
                            <a:latin typeface="Cambria Math" panose="02040503050406030204" pitchFamily="18" charset="0"/>
                            <a:ea typeface="+mn-ea"/>
                            <a:cs typeface="+mn-cs"/>
                          </a:rPr>
                        </m:ctrlPr>
                      </m:sSubPr>
                      <m:e>
                        <m:r>
                          <a:rPr lang="en-US" sz="1200" b="1" i="1" kern="1200">
                            <a:solidFill>
                              <a:schemeClr val="tx1"/>
                            </a:solidFill>
                            <a:effectLst/>
                            <a:latin typeface="Cambria Math" panose="02040503050406030204" pitchFamily="18" charset="0"/>
                            <a:ea typeface="+mn-ea"/>
                            <a:cs typeface="+mn-cs"/>
                          </a:rPr>
                          <m:t>𝐯</m:t>
                        </m:r>
                      </m:e>
                      <m:sub>
                        <m:r>
                          <a:rPr lang="en-US" sz="1200" b="1" i="1" kern="1200">
                            <a:solidFill>
                              <a:schemeClr val="tx1"/>
                            </a:solidFill>
                            <a:effectLst/>
                            <a:latin typeface="Cambria Math" panose="02040503050406030204" pitchFamily="18" charset="0"/>
                            <a:ea typeface="+mn-ea"/>
                            <a:cs typeface="+mn-cs"/>
                          </a:rPr>
                          <m:t>𝟑</m:t>
                        </m:r>
                      </m:sub>
                    </m:sSub>
                  </m:oMath>
                </a14:m>
                <a:r>
                  <a:rPr lang="en-US" sz="1200" kern="1200" dirty="0">
                    <a:solidFill>
                      <a:schemeClr val="tx1"/>
                    </a:solidFill>
                    <a:effectLst/>
                    <a:latin typeface="+mn-lt"/>
                    <a:ea typeface="+mn-ea"/>
                    <a:cs typeface="+mn-cs"/>
                  </a:rPr>
                  <a:t> is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max</a:t>
                </a:r>
                <a:r>
                  <a:rPr lang="en-US" sz="1200" kern="1200" dirty="0">
                    <a:solidFill>
                      <a:schemeClr val="tx1"/>
                    </a:solidFill>
                    <a:effectLst/>
                    <a:latin typeface="+mn-lt"/>
                    <a:ea typeface="+mn-ea"/>
                    <a:cs typeface="+mn-cs"/>
                  </a:rPr>
                  <a:t> does not fall on the grid point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such that we need to distribute the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max</a:t>
                </a:r>
                <a:r>
                  <a:rPr lang="en-US" sz="1200" kern="1200" dirty="0">
                    <a:solidFill>
                      <a:schemeClr val="tx1"/>
                    </a:solidFill>
                    <a:effectLst/>
                    <a:latin typeface="+mn-lt"/>
                    <a:ea typeface="+mn-ea"/>
                    <a:cs typeface="+mn-cs"/>
                  </a:rPr>
                  <a:t> value into the eight neighboring grid points and the weights functions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𝑤</m:t>
                        </m:r>
                      </m:e>
                      <m:sub>
                        <m:r>
                          <a:rPr lang="en-US" sz="1200" i="1" kern="1200">
                            <a:solidFill>
                              <a:schemeClr val="tx1"/>
                            </a:solidFill>
                            <a:effectLst/>
                            <a:latin typeface="Cambria Math" panose="02040503050406030204" pitchFamily="18" charset="0"/>
                            <a:ea typeface="+mn-ea"/>
                            <a:cs typeface="+mn-cs"/>
                          </a:rPr>
                          <m:t>𝑘</m:t>
                        </m:r>
                      </m:sub>
                    </m:sSub>
                  </m:oMath>
                </a14:m>
                <a:r>
                  <a:rPr lang="en-US" sz="1200" kern="1200" dirty="0">
                    <a:solidFill>
                      <a:schemeClr val="tx1"/>
                    </a:solidFill>
                    <a:effectLst/>
                    <a:latin typeface="+mn-lt"/>
                    <a:ea typeface="+mn-ea"/>
                    <a:cs typeface="+mn-cs"/>
                  </a:rPr>
                  <a:t> are based on their distance between the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max </a:t>
                </a:r>
                <a:r>
                  <a:rPr lang="en-US" sz="1200" kern="1200" dirty="0">
                    <a:solidFill>
                      <a:schemeClr val="tx1"/>
                    </a:solidFill>
                    <a:effectLst/>
                    <a:latin typeface="+mn-lt"/>
                    <a:ea typeface="+mn-ea"/>
                    <a:cs typeface="+mn-cs"/>
                  </a:rPr>
                  <a:t>and eight neighboring grid points:</a:t>
                </a:r>
              </a:p>
              <a:p>
                <a:endParaRPr lang="en-U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the center of the analysis window, </a:t>
                </a:r>
                <a:r>
                  <a:rPr lang="en-US" sz="1200" i="0" kern="1200">
                    <a:solidFill>
                      <a:schemeClr val="tx1"/>
                    </a:solidFill>
                    <a:effectLst/>
                    <a:latin typeface="+mn-lt"/>
                    <a:ea typeface="+mn-ea"/>
                    <a:cs typeface="+mn-cs"/>
                  </a:rPr>
                  <a:t>𝑈</a:t>
                </a:r>
                <a:r>
                  <a:rPr lang="en-US" sz="1200" i="0" kern="1200" baseline="-25000">
                    <a:solidFill>
                      <a:schemeClr val="tx1"/>
                    </a:solidFill>
                    <a:effectLst/>
                    <a:latin typeface="+mn-lt"/>
                    <a:ea typeface="+mn-ea"/>
                    <a:cs typeface="+mn-cs"/>
                  </a:rPr>
                  <a:t>_14&lt;</a:t>
                </a:r>
                <a:r>
                  <a:rPr lang="en-US" sz="1200" i="1" kern="1200" baseline="-25000" dirty="0">
                    <a:solidFill>
                      <a:schemeClr val="tx1"/>
                    </a:solidFill>
                    <a:effectLst/>
                    <a:latin typeface="+mn-lt"/>
                    <a:ea typeface="+mn-ea"/>
                    <a:cs typeface="+mn-cs"/>
                  </a:rPr>
                  <a:t> </a:t>
                </a:r>
                <a:r>
                  <a:rPr lang="en-US" sz="1200" i="0" kern="1200">
                    <a:solidFill>
                      <a:schemeClr val="tx1"/>
                    </a:solidFill>
                    <a:effectLst/>
                    <a:latin typeface="+mn-lt"/>
                    <a:ea typeface="+mn-ea"/>
                    <a:cs typeface="+mn-cs"/>
                  </a:rPr>
                  <a:t>𝑈_𝑙𝑒𝑓𝑡</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t>
                </a:r>
                <a:r>
                  <a:rPr lang="en-US" sz="1200" i="1" kern="1200" baseline="-25000" dirty="0">
                    <a:solidFill>
                      <a:schemeClr val="tx1"/>
                    </a:solidFill>
                    <a:effectLst/>
                    <a:latin typeface="+mn-lt"/>
                    <a:ea typeface="+mn-ea"/>
                    <a:cs typeface="+mn-cs"/>
                  </a:rPr>
                  <a:t> </a:t>
                </a:r>
                <a:r>
                  <a:rPr lang="en-US" sz="1200" i="0" kern="1200" baseline="-25000">
                    <a:solidFill>
                      <a:schemeClr val="tx1"/>
                    </a:solidFill>
                    <a:effectLst/>
                    <a:latin typeface="+mn-lt"/>
                    <a:ea typeface="+mn-ea"/>
                    <a:cs typeface="+mn-cs"/>
                  </a:rPr>
                  <a:t>𝑈_14&lt;</a:t>
                </a:r>
                <a:r>
                  <a:rPr lang="en-US" sz="1200" i="0" kern="1200">
                    <a:solidFill>
                      <a:schemeClr val="tx1"/>
                    </a:solidFill>
                    <a:effectLst/>
                    <a:latin typeface="+mn-lt"/>
                    <a:ea typeface="+mn-ea"/>
                    <a:cs typeface="+mn-cs"/>
                  </a:rPr>
                  <a:t>𝑈_𝑟𝑖𝑔ℎ𝑡</a:t>
                </a:r>
                <a:r>
                  <a:rPr lang="en-US" sz="1200" kern="1200" dirty="0">
                    <a:solidFill>
                      <a:schemeClr val="tx1"/>
                    </a:solidFill>
                    <a:effectLst/>
                    <a:latin typeface="+mn-lt"/>
                    <a:ea typeface="+mn-ea"/>
                    <a:cs typeface="+mn-cs"/>
                  </a:rPr>
                  <a:t>, no fault maximum occurs and we set the skeletonized value to be zero.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distance </a:t>
                </a:r>
                <a:r>
                  <a:rPr lang="en-US" sz="1200" i="0" kern="1200">
                    <a:solidFill>
                      <a:schemeClr val="tx1"/>
                    </a:solidFill>
                    <a:effectLst/>
                    <a:latin typeface="+mn-lt"/>
                    <a:ea typeface="+mn-ea"/>
                    <a:cs typeface="+mn-cs"/>
                  </a:rPr>
                  <a:t>𝜉_𝑚𝑎𝑥</a:t>
                </a:r>
                <a:r>
                  <a:rPr lang="en-US" sz="1200" kern="1200" dirty="0">
                    <a:solidFill>
                      <a:schemeClr val="tx1"/>
                    </a:solidFill>
                    <a:effectLst/>
                    <a:latin typeface="+mn-lt"/>
                    <a:ea typeface="+mn-ea"/>
                    <a:cs typeface="+mn-cs"/>
                  </a:rPr>
                  <a:t> between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and location of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max</a:t>
                </a:r>
                <a:r>
                  <a:rPr lang="en-US" sz="1200" kern="1200" dirty="0">
                    <a:solidFill>
                      <a:schemeClr val="tx1"/>
                    </a:solidFill>
                    <a:effectLst/>
                    <a:latin typeface="+mn-lt"/>
                    <a:ea typeface="+mn-ea"/>
                    <a:cs typeface="+mn-cs"/>
                  </a:rPr>
                  <a:t> projection on the eigenvector </a:t>
                </a:r>
                <a:r>
                  <a:rPr lang="en-US" sz="1200" b="1" i="0" kern="1200">
                    <a:solidFill>
                      <a:schemeClr val="tx1"/>
                    </a:solidFill>
                    <a:effectLst/>
                    <a:latin typeface="+mn-lt"/>
                    <a:ea typeface="+mn-ea"/>
                    <a:cs typeface="+mn-cs"/>
                  </a:rPr>
                  <a:t>𝒗_𝟑</a:t>
                </a:r>
                <a:endParaRPr lang="en-US" dirty="0"/>
              </a:p>
            </p:txBody>
          </p:sp>
        </mc:Fallback>
      </mc:AlternateContent>
    </p:spTree>
    <p:extLst>
      <p:ext uri="{BB962C8B-B14F-4D97-AF65-F5344CB8AC3E}">
        <p14:creationId xmlns:p14="http://schemas.microsoft.com/office/powerpoint/2010/main" val="2166432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Figure, </a:t>
            </a:r>
            <a:r>
              <a:rPr lang="en-US" sz="1200" i="1" kern="1200" dirty="0">
                <a:solidFill>
                  <a:schemeClr val="tx1"/>
                </a:solidFill>
                <a:effectLst/>
                <a:latin typeface="+mn-lt"/>
                <a:ea typeface="+mn-ea"/>
                <a:cs typeface="+mn-cs"/>
              </a:rPr>
              <a:t>U</a:t>
            </a:r>
            <a:r>
              <a:rPr lang="en-US" sz="1200" i="1" kern="1200" baseline="-25000" dirty="0">
                <a:solidFill>
                  <a:schemeClr val="tx1"/>
                </a:solidFill>
                <a:effectLst/>
                <a:latin typeface="+mn-lt"/>
                <a:ea typeface="+mn-ea"/>
                <a:cs typeface="+mn-cs"/>
              </a:rPr>
              <a:t>max</a:t>
            </a:r>
            <a:r>
              <a:rPr lang="en-US" sz="1200" kern="1200" dirty="0">
                <a:solidFill>
                  <a:schemeClr val="tx1"/>
                </a:solidFill>
                <a:effectLst/>
                <a:latin typeface="+mn-lt"/>
                <a:ea typeface="+mn-ea"/>
                <a:cs typeface="+mn-cs"/>
              </a:rPr>
              <a:t> falls with a sub-cube of the grid analysis window, indicated by the red dashed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compute skeletonized values on 8 neighboring grid points whose weighted average produces the fault probability at the maximum location. Distributed values will be summed, if the values from neighboring analysis window are located on the same grid points. Finally, all skeletonized values on grid points will be output to the skeletonized image.</a:t>
            </a:r>
          </a:p>
          <a:p>
            <a:endParaRPr lang="en-US" dirty="0"/>
          </a:p>
        </p:txBody>
      </p:sp>
    </p:spTree>
    <p:extLst>
      <p:ext uri="{BB962C8B-B14F-4D97-AF65-F5344CB8AC3E}">
        <p14:creationId xmlns:p14="http://schemas.microsoft.com/office/powerpoint/2010/main" val="3919233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faults after our workflow are more continuous, with higher contract. Other noises are rejected after process. Subtle feature that limit in mass transport complexes are also enhanced. Stair step artifacts in the faults have been reduced, and anomalies parallel to stratigraphy suppressed.</a:t>
            </a:r>
          </a:p>
          <a:p>
            <a:endParaRPr lang="en-US" dirty="0"/>
          </a:p>
        </p:txBody>
      </p:sp>
    </p:spTree>
    <p:extLst>
      <p:ext uri="{BB962C8B-B14F-4D97-AF65-F5344CB8AC3E}">
        <p14:creationId xmlns:p14="http://schemas.microsoft.com/office/powerpoint/2010/main" val="1047488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faults after our workflow are more continuous, with higher contract. Other noises are rejected after process. Subtle feature that limit in mass transport complexes are also enhanced. Stair step artifacts in the faults have been reduced, and anomalies parallel to stratigraphy suppressed.</a:t>
            </a:r>
          </a:p>
          <a:p>
            <a:endParaRPr lang="en-US" dirty="0"/>
          </a:p>
        </p:txBody>
      </p:sp>
    </p:spTree>
    <p:extLst>
      <p:ext uri="{BB962C8B-B14F-4D97-AF65-F5344CB8AC3E}">
        <p14:creationId xmlns:p14="http://schemas.microsoft.com/office/powerpoint/2010/main" val="488316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3D view showing several </a:t>
            </a:r>
            <a:r>
              <a:rPr lang="en-US" sz="1200" kern="1200" dirty="0" err="1">
                <a:solidFill>
                  <a:schemeClr val="tx1"/>
                </a:solidFill>
                <a:effectLst/>
                <a:latin typeface="+mn-lt"/>
                <a:ea typeface="+mn-ea"/>
                <a:cs typeface="+mn-cs"/>
              </a:rPr>
              <a:t>inlines</a:t>
            </a:r>
            <a:r>
              <a:rPr lang="en-US" sz="1200" kern="1200" dirty="0">
                <a:solidFill>
                  <a:schemeClr val="tx1"/>
                </a:solidFill>
                <a:effectLst/>
                <a:latin typeface="+mn-lt"/>
                <a:ea typeface="+mn-ea"/>
                <a:cs typeface="+mn-cs"/>
              </a:rPr>
              <a:t> of the direction skeletonization result co-rendered with seismic amplitude by the Hue-Saturation-Lightness (plotted against a 3D color bar). Faults orientation is readily seen. More organized continuity artifacts now appear within the salt. While such pattern are easily recognized by the interpreter, they could also be marked by an attribute that is sensitive to the internal low amplitude reflectivity common to salt</a:t>
            </a:r>
            <a:endParaRPr lang="en-US" dirty="0"/>
          </a:p>
        </p:txBody>
      </p:sp>
    </p:spTree>
    <p:extLst>
      <p:ext uri="{BB962C8B-B14F-4D97-AF65-F5344CB8AC3E}">
        <p14:creationId xmlns:p14="http://schemas.microsoft.com/office/powerpoint/2010/main" val="1385627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natural way to define the variation of lithology with direction would be to provide azimuth from an origin as an input attribute. Unfortunately, if the azimuth is defined to range between ±180°, we can not parameterize the problem with a single layer of perceptrons.</a:t>
            </a:r>
          </a:p>
        </p:txBody>
      </p:sp>
      <p:sp>
        <p:nvSpPr>
          <p:cNvPr id="4" name="Header Placeholder 3"/>
          <p:cNvSpPr>
            <a:spLocks noGrp="1"/>
          </p:cNvSpPr>
          <p:nvPr>
            <p:ph type="hdr" sz="quarter" idx="10"/>
          </p:nvPr>
        </p:nvSpPr>
        <p:spPr/>
        <p:txBody>
          <a:bodyPr/>
          <a:lstStyle/>
          <a:p>
            <a:pPr>
              <a:defRPr/>
            </a:pPr>
            <a:r>
              <a:rPr lang="en-US" dirty="0"/>
              <a:t>5. Geometric Attributes</a:t>
            </a:r>
          </a:p>
        </p:txBody>
      </p:sp>
    </p:spTree>
    <p:extLst>
      <p:ext uri="{BB962C8B-B14F-4D97-AF65-F5344CB8AC3E}">
        <p14:creationId xmlns:p14="http://schemas.microsoft.com/office/powerpoint/2010/main" val="32779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of swarm intelligence such as implemented in Schlumberger’s ant-tracker software. An edge-sensitive attribute such as coherence is considered to be sugar. The edges may be smeared laterally and disjoint vertically. In the first step, a suite of ants are dropped into the image. Each ant has sufficient energy to take </a:t>
            </a:r>
            <a:r>
              <a:rPr lang="en-US" i="1" dirty="0"/>
              <a:t>n</a:t>
            </a:r>
            <a:r>
              <a:rPr lang="en-US" dirty="0"/>
              <a:t> random steps. If the ant does not find sugar (a coherence anomaly), she dies. However those ants who do find sugar can not only take more steps, but leave pheromones (purple stains) indicating the trail they have followed, leading other ants to the sugar. (Photos by the author).</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917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defining azimuth using two attributes, northing and easting, the problem becomes more easily separable, with a single discriminator being able to correlate desired parameters with any orientation. Similar correlations can be done with North and East components of reflector dip, aberrancy and other cyclical attributes.</a:t>
            </a:r>
          </a:p>
          <a:p>
            <a:endParaRPr lang="en-US" dirty="0"/>
          </a:p>
          <a:p>
            <a:r>
              <a:rPr lang="en-US" dirty="0"/>
              <a:t>Deep neural networks also transform the data, and may be able to figure out that they need to convert azimuths into their north and east  components.</a:t>
            </a:r>
          </a:p>
        </p:txBody>
      </p:sp>
      <p:sp>
        <p:nvSpPr>
          <p:cNvPr id="4" name="Header Placeholder 3"/>
          <p:cNvSpPr>
            <a:spLocks noGrp="1"/>
          </p:cNvSpPr>
          <p:nvPr>
            <p:ph type="hdr" sz="quarter" idx="10"/>
          </p:nvPr>
        </p:nvSpPr>
        <p:spPr/>
        <p:txBody>
          <a:bodyPr/>
          <a:lstStyle/>
          <a:p>
            <a:pPr>
              <a:defRPr/>
            </a:pPr>
            <a:r>
              <a:rPr lang="en-US" dirty="0"/>
              <a:t>5. Geometric Attributes</a:t>
            </a:r>
          </a:p>
        </p:txBody>
      </p:sp>
    </p:spTree>
    <p:extLst>
      <p:ext uri="{BB962C8B-B14F-4D97-AF65-F5344CB8AC3E}">
        <p14:creationId xmlns:p14="http://schemas.microsoft.com/office/powerpoint/2010/main" val="775152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faults are often vertical, the discontinuities associated with dip magnitude and dip azimuth of fault planes are more challenging than those of dipping reflectors which tend to be more horizontal.</a:t>
            </a:r>
          </a:p>
        </p:txBody>
      </p:sp>
      <p:sp>
        <p:nvSpPr>
          <p:cNvPr id="4" name="Slide Number Placeholder 3"/>
          <p:cNvSpPr>
            <a:spLocks noGrp="1"/>
          </p:cNvSpPr>
          <p:nvPr>
            <p:ph type="sldNum" sz="quarter" idx="5"/>
          </p:nvPr>
        </p:nvSpPr>
        <p:spPr/>
        <p:txBody>
          <a:bodyPr/>
          <a:lstStyle/>
          <a:p>
            <a:fld id="{81F3C513-7B74-4C6D-B066-07EE47E46F38}" type="slidenum">
              <a:rPr lang="en-US" smtClean="0"/>
              <a:t>62</a:t>
            </a:fld>
            <a:endParaRPr lang="en-US" dirty="0"/>
          </a:p>
        </p:txBody>
      </p:sp>
    </p:spTree>
    <p:extLst>
      <p:ext uri="{BB962C8B-B14F-4D97-AF65-F5344CB8AC3E}">
        <p14:creationId xmlns:p14="http://schemas.microsoft.com/office/powerpoint/2010/main" val="1735726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a vertical slice and two time slices through what I consider to be a conventional means (OK, the way Marfurt does it!) of displaying the local dip and azimuth of a fault surface. In the yellow box on the time slice and on the time slice at t=1.40 s, note that the fault plane changes orientation from blue (North) to yellow (South). Likewise, in the magenta box, note that the fault on the vertical slice and the time slice at t=1.32 s changes orientation from magenta (Northeast) to cyan (Northwest). Both of these faults are near vertical and the slight “wavering” about the vertical results in a totally different color. </a:t>
            </a:r>
          </a:p>
        </p:txBody>
      </p:sp>
      <p:sp>
        <p:nvSpPr>
          <p:cNvPr id="4" name="Slide Number Placeholder 3"/>
          <p:cNvSpPr>
            <a:spLocks noGrp="1"/>
          </p:cNvSpPr>
          <p:nvPr>
            <p:ph type="sldNum" sz="quarter" idx="5"/>
          </p:nvPr>
        </p:nvSpPr>
        <p:spPr/>
        <p:txBody>
          <a:bodyPr/>
          <a:lstStyle/>
          <a:p>
            <a:fld id="{81F3C513-7B74-4C6D-B066-07EE47E46F38}" type="slidenum">
              <a:rPr lang="en-US" smtClean="0"/>
              <a:t>63</a:t>
            </a:fld>
            <a:endParaRPr lang="en-US" dirty="0"/>
          </a:p>
        </p:txBody>
      </p:sp>
    </p:spTree>
    <p:extLst>
      <p:ext uri="{BB962C8B-B14F-4D97-AF65-F5344CB8AC3E}">
        <p14:creationId xmlns:p14="http://schemas.microsoft.com/office/powerpoint/2010/main" val="2240688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comments on image processing</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56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continues with more ants being drawn to the sugar. Those that wander off, die, and leave minimal pheromones behind, those that follow the pheromones and find more sugar continue the process, thereby mapping out a distinct trail. (Photos by the author)</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A0F843D-E8DF-4FA3-A338-5B39138AC2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83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698500"/>
            <a:ext cx="6134100" cy="3451225"/>
          </a:xfrm>
        </p:spPr>
      </p:sp>
      <p:sp>
        <p:nvSpPr>
          <p:cNvPr id="3" name="Notes Placeholder 2"/>
          <p:cNvSpPr>
            <a:spLocks noGrp="1"/>
          </p:cNvSpPr>
          <p:nvPr>
            <p:ph type="body" idx="1"/>
          </p:nvPr>
        </p:nvSpPr>
        <p:spPr/>
        <p:txBody>
          <a:bodyPr/>
          <a:lstStyle/>
          <a:p>
            <a:pPr marL="0" indent="0">
              <a:buNone/>
            </a:pPr>
            <a:r>
              <a:rPr lang="en-US" dirty="0"/>
              <a:t>(a)Two ants start at the same time at the nest. (b) The ant choosing the shorter path will arrive at the nest before the ant choosing the longer path. The shorter path will thus be marked with more pheromone than the longer path, and hence the next ant, influenced by the pheromone, is more likely to choose the shorter path.</a:t>
            </a:r>
          </a:p>
          <a:p>
            <a:pPr marL="228600" indent="-228600">
              <a:buAutoNum type="alphaLcParenBoth"/>
            </a:pPr>
            <a:endParaRPr lang="en-US" dirty="0"/>
          </a:p>
          <a:p>
            <a:pPr marL="0" indent="0">
              <a:buNone/>
            </a:pPr>
            <a:r>
              <a:rPr lang="en-US" dirty="0"/>
              <a:t>By encoding fault properties expectations as behavior of intelligent software agents, we are able to enhance and extract fault-like responses in the attribute. An agent will act very similar to an ant in the foraging situation described above, by making decisions based on its pre-coded behavior and emitting “electronic pheromone” along its trail. The idea is to distribute a large number of agents in the volume, and let each agent move along what appears to be a fault surface while emitting pheromone. </a:t>
            </a:r>
          </a:p>
          <a:p>
            <a:pPr marL="0" indent="0">
              <a:buNone/>
            </a:pPr>
            <a:endParaRPr lang="en-US" dirty="0"/>
          </a:p>
          <a:p>
            <a:pPr marL="0" indent="0">
              <a:buNone/>
            </a:pPr>
            <a:r>
              <a:rPr lang="en-US" dirty="0"/>
              <a:t>Agents deployed at points where there is no surface, only unstructured noise, or where there is a surface which does not fulfill the conditions for a fault (e.g. remains of a reflector), will be terminated shortly or immediately after their deployment. Agents deployed on a fault, on the other hand, should be able to trace the fault surface for a while upon being terminated. We expect that surfaces fulfilling our expectations for faults will be traced by many agents deployed at different positions in the volume, and hence be strongly marked by “pheromone”. Noise and surfaces unlikely to be faults should be unmarked or weakly marked, and will be removed by thresholding</a:t>
            </a:r>
          </a:p>
        </p:txBody>
      </p:sp>
      <p:sp>
        <p:nvSpPr>
          <p:cNvPr id="4" name="Header Placeholder 3"/>
          <p:cNvSpPr>
            <a:spLocks noGrp="1"/>
          </p:cNvSpPr>
          <p:nvPr>
            <p:ph type="hdr" sz="quarter" idx="10"/>
          </p:nvPr>
        </p:nvSpPr>
        <p:spPr/>
        <p:txBody>
          <a:bodyPr/>
          <a:lstStyle/>
          <a:p>
            <a:pPr>
              <a:defRPr/>
            </a:pPr>
            <a:r>
              <a:rPr lang="en-US"/>
              <a:t>12. Image Enhancement and Object Extraction</a:t>
            </a:r>
            <a:endParaRPr lang="en-US" dirty="0"/>
          </a:p>
        </p:txBody>
      </p:sp>
      <p:sp>
        <p:nvSpPr>
          <p:cNvPr id="5" name="Slide Number Placeholder 4"/>
          <p:cNvSpPr>
            <a:spLocks noGrp="1"/>
          </p:cNvSpPr>
          <p:nvPr>
            <p:ph type="sldNum" sz="quarter" idx="11"/>
          </p:nvPr>
        </p:nvSpPr>
        <p:spPr/>
        <p:txBody>
          <a:bodyPr/>
          <a:lstStyle/>
          <a:p>
            <a:pPr>
              <a:defRPr/>
            </a:pPr>
            <a:r>
              <a:rPr lang="en-US"/>
              <a:t>11-</a:t>
            </a:r>
            <a:fld id="{95389F43-F343-4FFD-ABBC-88BCA54EBA3A}" type="slidenum">
              <a:rPr lang="en-US" smtClean="0"/>
              <a:pPr>
                <a:defRPr/>
              </a:pPr>
              <a:t>6</a:t>
            </a:fld>
            <a:endParaRPr lang="en-US" dirty="0"/>
          </a:p>
        </p:txBody>
      </p:sp>
    </p:spTree>
    <p:extLst>
      <p:ext uri="{BB962C8B-B14F-4D97-AF65-F5344CB8AC3E}">
        <p14:creationId xmlns:p14="http://schemas.microsoft.com/office/powerpoint/2010/main" val="1282992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108547" name="Rectangle 2"/>
          <p:cNvSpPr>
            <a:spLocks noGrp="1" noRot="1" noChangeAspect="1" noChangeArrowheads="1" noTextEdit="1"/>
          </p:cNvSpPr>
          <p:nvPr>
            <p:ph type="sldImg"/>
          </p:nvPr>
        </p:nvSpPr>
        <p:spPr>
          <a:xfrm>
            <a:off x="438150" y="698500"/>
            <a:ext cx="6134100" cy="3451225"/>
          </a:xfrm>
          <a:ln/>
        </p:spPr>
      </p:sp>
      <p:sp>
        <p:nvSpPr>
          <p:cNvPr id="108548" name="Rectangle 3"/>
          <p:cNvSpPr>
            <a:spLocks noGrp="1" noChangeArrowheads="1"/>
          </p:cNvSpPr>
          <p:nvPr>
            <p:ph type="body" idx="1"/>
          </p:nvPr>
        </p:nvSpPr>
        <p:spPr>
          <a:noFill/>
          <a:ln w="9525"/>
        </p:spPr>
        <p:txBody>
          <a:bodyPr/>
          <a:lstStyle/>
          <a:p>
            <a:r>
              <a:rPr lang="en-US" dirty="0"/>
              <a:t>Original discontinuity image using a coherence (variance) algorithm and fault enhancement after ant-tracking. (After Silva et al., 2005).</a:t>
            </a:r>
          </a:p>
        </p:txBody>
      </p:sp>
    </p:spTree>
    <p:extLst>
      <p:ext uri="{BB962C8B-B14F-4D97-AF65-F5344CB8AC3E}">
        <p14:creationId xmlns:p14="http://schemas.microsoft.com/office/powerpoint/2010/main" val="129115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109571" name="Rectangle 2"/>
          <p:cNvSpPr>
            <a:spLocks noGrp="1" noRot="1" noChangeAspect="1" noChangeArrowheads="1" noTextEdit="1"/>
          </p:cNvSpPr>
          <p:nvPr>
            <p:ph type="sldImg"/>
          </p:nvPr>
        </p:nvSpPr>
        <p:spPr>
          <a:xfrm>
            <a:off x="438150" y="698500"/>
            <a:ext cx="6134100" cy="3451225"/>
          </a:xfrm>
          <a:ln/>
        </p:spPr>
      </p:sp>
      <p:sp>
        <p:nvSpPr>
          <p:cNvPr id="109572" name="Rectangle 3"/>
          <p:cNvSpPr>
            <a:spLocks noGrp="1" noChangeArrowheads="1"/>
          </p:cNvSpPr>
          <p:nvPr>
            <p:ph type="body" idx="1"/>
          </p:nvPr>
        </p:nvSpPr>
        <p:spPr>
          <a:noFill/>
          <a:ln w="9525"/>
        </p:spPr>
        <p:txBody>
          <a:bodyPr/>
          <a:lstStyle/>
          <a:p>
            <a:r>
              <a:rPr lang="en-US" dirty="0"/>
              <a:t>Software workflow to convert</a:t>
            </a:r>
            <a:r>
              <a:rPr lang="en-US" baseline="0" dirty="0"/>
              <a:t> enhanced faults from ant-tracking into seismic objects. In turn, these objects are converted to pillars or fault segments.</a:t>
            </a:r>
            <a:endParaRPr lang="en-US" dirty="0"/>
          </a:p>
        </p:txBody>
      </p:sp>
    </p:spTree>
    <p:extLst>
      <p:ext uri="{BB962C8B-B14F-4D97-AF65-F5344CB8AC3E}">
        <p14:creationId xmlns:p14="http://schemas.microsoft.com/office/powerpoint/2010/main" val="3578562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hdr" sz="quarter"/>
          </p:nvPr>
        </p:nvSpPr>
        <p:spPr>
          <a:noFill/>
        </p:spPr>
        <p:txBody>
          <a:bodyPr/>
          <a:lstStyle/>
          <a:p>
            <a:r>
              <a:rPr lang="en-US" dirty="0"/>
              <a:t>9. Structure-oriented filtering and image enhancement</a:t>
            </a:r>
          </a:p>
        </p:txBody>
      </p:sp>
      <p:sp>
        <p:nvSpPr>
          <p:cNvPr id="110595" name="Rectangle 2"/>
          <p:cNvSpPr>
            <a:spLocks noGrp="1" noRot="1" noChangeAspect="1" noChangeArrowheads="1" noTextEdit="1"/>
          </p:cNvSpPr>
          <p:nvPr>
            <p:ph type="sldImg"/>
          </p:nvPr>
        </p:nvSpPr>
        <p:spPr>
          <a:xfrm>
            <a:off x="438150" y="698500"/>
            <a:ext cx="6134100" cy="3451225"/>
          </a:xfrm>
          <a:ln/>
        </p:spPr>
      </p:sp>
      <p:sp>
        <p:nvSpPr>
          <p:cNvPr id="110596" name="Rectangle 3"/>
          <p:cNvSpPr>
            <a:spLocks noGrp="1" noChangeArrowheads="1"/>
          </p:cNvSpPr>
          <p:nvPr>
            <p:ph type="body" idx="1"/>
          </p:nvPr>
        </p:nvSpPr>
        <p:spPr>
          <a:noFill/>
          <a:ln w="9525"/>
        </p:spPr>
        <p:txBody>
          <a:bodyPr/>
          <a:lstStyle/>
          <a:p>
            <a:r>
              <a:rPr lang="en-US" dirty="0"/>
              <a:t>Fault Surfaces created during the Ant Tracking attribute calculation. (After Silva et al., 2005).</a:t>
            </a:r>
          </a:p>
        </p:txBody>
      </p:sp>
    </p:spTree>
    <p:extLst>
      <p:ext uri="{BB962C8B-B14F-4D97-AF65-F5344CB8AC3E}">
        <p14:creationId xmlns:p14="http://schemas.microsoft.com/office/powerpoint/2010/main" val="1983428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8ACC-8EB8-42A8-AFF7-9085384C7EAC}"/>
              </a:ext>
            </a:extLst>
          </p:cNvPr>
          <p:cNvSpPr>
            <a:spLocks noGrp="1"/>
          </p:cNvSpPr>
          <p:nvPr>
            <p:ph type="ctrTitle"/>
          </p:nvPr>
        </p:nvSpPr>
        <p:spPr>
          <a:xfrm>
            <a:off x="1524000" y="1122363"/>
            <a:ext cx="9144000" cy="2387600"/>
          </a:xfrm>
        </p:spPr>
        <p:txBody>
          <a:bodyPr anchor="b">
            <a:normAutofit/>
          </a:bodyPr>
          <a:lstStyle>
            <a:lvl1pPr algn="ctr">
              <a:defRPr sz="3200">
                <a:solidFill>
                  <a:srgbClr val="FFC000"/>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EEE14727-2FD7-4548-84F2-4047CB299876}"/>
              </a:ext>
            </a:extLst>
          </p:cNvPr>
          <p:cNvSpPr>
            <a:spLocks noGrp="1"/>
          </p:cNvSpPr>
          <p:nvPr>
            <p:ph type="subTitle" idx="1"/>
          </p:nvPr>
        </p:nvSpPr>
        <p:spPr>
          <a:xfrm>
            <a:off x="1524000" y="3602038"/>
            <a:ext cx="9144000" cy="1655762"/>
          </a:xfrm>
        </p:spPr>
        <p:txBody>
          <a:bodyPr/>
          <a:lstStyle>
            <a:lvl1pPr marL="0" indent="0" algn="ctr">
              <a:buNone/>
              <a:defRPr sz="2400">
                <a:solidFill>
                  <a:srgbClr val="FFFF0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0D85BC9-6438-4704-B514-F00D4B30A03A}"/>
              </a:ext>
            </a:extLst>
          </p:cNvPr>
          <p:cNvSpPr>
            <a:spLocks noGrp="1"/>
          </p:cNvSpPr>
          <p:nvPr>
            <p:ph type="dt" sz="half" idx="10"/>
          </p:nvPr>
        </p:nvSpPr>
        <p:spPr>
          <a:xfrm>
            <a:off x="10091382" y="5624512"/>
            <a:ext cx="2743200" cy="365125"/>
          </a:xfrm>
        </p:spPr>
        <p:txBody>
          <a:bodyPr/>
          <a:lstStyle>
            <a:lvl1pPr>
              <a:defRPr>
                <a:solidFill>
                  <a:schemeClr val="bg1"/>
                </a:solidFill>
                <a:latin typeface="+mn-lt"/>
              </a:defRPr>
            </a:lvl1pPr>
          </a:lstStyle>
          <a:p>
            <a:endParaRPr lang="en-US" dirty="0"/>
          </a:p>
        </p:txBody>
      </p:sp>
      <p:sp>
        <p:nvSpPr>
          <p:cNvPr id="5" name="Footer Placeholder 4">
            <a:extLst>
              <a:ext uri="{FF2B5EF4-FFF2-40B4-BE49-F238E27FC236}">
                <a16:creationId xmlns:a16="http://schemas.microsoft.com/office/drawing/2014/main" id="{CDDD03BC-C9F9-4BE3-AFEF-C37D093AFDEA}"/>
              </a:ext>
            </a:extLst>
          </p:cNvPr>
          <p:cNvSpPr>
            <a:spLocks noGrp="1"/>
          </p:cNvSpPr>
          <p:nvPr>
            <p:ph type="ftr" sz="quarter" idx="11"/>
          </p:nvPr>
        </p:nvSpPr>
        <p:spPr/>
        <p:txBody>
          <a:bodyPr/>
          <a:lstStyle>
            <a:lvl1pPr>
              <a:defRPr>
                <a:solidFill>
                  <a:schemeClr val="bg1"/>
                </a:solidFill>
                <a:latin typeface="+mn-lt"/>
              </a:defRPr>
            </a:lvl1pPr>
          </a:lstStyle>
          <a:p>
            <a:endParaRPr lang="en-US" dirty="0"/>
          </a:p>
        </p:txBody>
      </p:sp>
      <p:sp>
        <p:nvSpPr>
          <p:cNvPr id="6" name="Slide Number Placeholder 5">
            <a:extLst>
              <a:ext uri="{FF2B5EF4-FFF2-40B4-BE49-F238E27FC236}">
                <a16:creationId xmlns:a16="http://schemas.microsoft.com/office/drawing/2014/main" id="{08D8706D-54F2-4015-8454-BA76FF3C8098}"/>
              </a:ext>
            </a:extLst>
          </p:cNvPr>
          <p:cNvSpPr>
            <a:spLocks noGrp="1"/>
          </p:cNvSpPr>
          <p:nvPr>
            <p:ph type="sldNum" sz="quarter" idx="12"/>
          </p:nvPr>
        </p:nvSpPr>
        <p:spPr>
          <a:xfrm>
            <a:off x="15920" y="6492830"/>
            <a:ext cx="2743200" cy="365125"/>
          </a:xfrm>
        </p:spPr>
        <p:txBody>
          <a:bodyPr/>
          <a:lstStyle>
            <a:lvl1pPr algn="l">
              <a:defRPr>
                <a:solidFill>
                  <a:schemeClr val="bg1"/>
                </a:solidFill>
                <a:latin typeface="+mn-lt"/>
              </a:defRPr>
            </a:lvl1pPr>
          </a:lstStyle>
          <a:p>
            <a:r>
              <a:rPr lang="en-US" dirty="0"/>
              <a:t>11b-</a:t>
            </a:r>
            <a:fld id="{E84294E7-870A-4591-A028-E1914D91E07F}" type="slidenum">
              <a:rPr lang="en-US" smtClean="0"/>
              <a:pPr/>
              <a:t>‹#›</a:t>
            </a:fld>
            <a:endParaRPr lang="en-US" dirty="0"/>
          </a:p>
        </p:txBody>
      </p:sp>
    </p:spTree>
    <p:extLst>
      <p:ext uri="{BB962C8B-B14F-4D97-AF65-F5344CB8AC3E}">
        <p14:creationId xmlns:p14="http://schemas.microsoft.com/office/powerpoint/2010/main" val="348522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r>
              <a:rPr lang="en-US" dirty="0"/>
              <a:t>11b-</a:t>
            </a:r>
            <a:fld id="{0D126475-E98B-4E79-A2BB-CBEEB8F86428}"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154109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r>
              <a:rPr lang="en-US" dirty="0"/>
              <a:t>11b-</a:t>
            </a:r>
            <a:fld id="{E6C87FD6-13D6-467D-AEFA-06969EA3EBE3}" type="slidenum">
              <a:rPr lang="en-US" smtClean="0"/>
              <a:pPr>
                <a:defRPr/>
              </a:pPr>
              <a:t>‹#›</a:t>
            </a:fld>
            <a:endParaRPr lang="en-US" dirty="0">
              <a:solidFill>
                <a:schemeClr val="tx1"/>
              </a:solidFill>
            </a:endParaRPr>
          </a:p>
        </p:txBody>
      </p:sp>
    </p:spTree>
    <p:extLst>
      <p:ext uri="{BB962C8B-B14F-4D97-AF65-F5344CB8AC3E}">
        <p14:creationId xmlns:p14="http://schemas.microsoft.com/office/powerpoint/2010/main" val="221862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B723E113-7222-4DEB-8B8A-97E60EF8729B}"/>
              </a:ext>
            </a:extLst>
          </p:cNvPr>
          <p:cNvSpPr>
            <a:spLocks noGrp="1"/>
          </p:cNvSpPr>
          <p:nvPr>
            <p:ph type="sldNum" sz="quarter" idx="12"/>
          </p:nvPr>
        </p:nvSpPr>
        <p:spPr>
          <a:xfrm>
            <a:off x="0" y="6500412"/>
            <a:ext cx="2844800" cy="365125"/>
          </a:xfrm>
          <a:prstGeom prst="rect">
            <a:avLst/>
          </a:prstGeom>
        </p:spPr>
        <p:txBody>
          <a:bodyPr/>
          <a:lstStyle>
            <a:lvl1pPr>
              <a:defRPr sz="1400">
                <a:effectLst>
                  <a:outerShdw blurRad="38100" dist="38100" dir="2700000" algn="tl">
                    <a:srgbClr val="000000">
                      <a:alpha val="43137"/>
                    </a:srgbClr>
                  </a:outerShdw>
                </a:effectLst>
                <a:latin typeface="+mj-lt"/>
              </a:defRPr>
            </a:lvl1pPr>
          </a:lstStyle>
          <a:p>
            <a:r>
              <a:rPr lang="en-US" dirty="0"/>
              <a:t>11b-</a:t>
            </a:r>
            <a:fld id="{32AB8D3D-FB3C-49A2-855E-BE1E1BCDA17C}" type="slidenum">
              <a:rPr lang="en-US" smtClean="0"/>
              <a:pPr/>
              <a:t>‹#›</a:t>
            </a:fld>
            <a:endParaRPr lang="en-US" dirty="0"/>
          </a:p>
        </p:txBody>
      </p:sp>
    </p:spTree>
    <p:extLst>
      <p:ext uri="{BB962C8B-B14F-4D97-AF65-F5344CB8AC3E}">
        <p14:creationId xmlns:p14="http://schemas.microsoft.com/office/powerpoint/2010/main" val="128523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effectLst>
                  <a:outerShdw blurRad="38100" dist="38100" dir="2700000" algn="tl">
                    <a:srgbClr val="000000">
                      <a:alpha val="43137"/>
                    </a:srgbClr>
                  </a:outerShdw>
                </a:effectLst>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sz="2400">
                <a:effectLst>
                  <a:outerShdw blurRad="38100" dist="38100" dir="2700000" algn="tl">
                    <a:srgbClr val="000000">
                      <a:alpha val="43137"/>
                    </a:srgbClr>
                  </a:outerShdw>
                </a:effectLst>
                <a:latin typeface="+mj-lt"/>
              </a:defRPr>
            </a:lvl1pPr>
            <a:lvl2pPr>
              <a:defRPr sz="2400">
                <a:effectLst>
                  <a:outerShdw blurRad="38100" dist="38100" dir="2700000" algn="tl">
                    <a:srgbClr val="000000">
                      <a:alpha val="43137"/>
                    </a:srgbClr>
                  </a:outerShdw>
                </a:effectLst>
                <a:latin typeface="+mj-lt"/>
              </a:defRPr>
            </a:lvl2pPr>
            <a:lvl3pPr>
              <a:defRPr sz="2400">
                <a:effectLst>
                  <a:outerShdw blurRad="38100" dist="38100" dir="2700000" algn="tl">
                    <a:srgbClr val="000000">
                      <a:alpha val="43137"/>
                    </a:srgbClr>
                  </a:outerShdw>
                </a:effectLst>
                <a:latin typeface="+mj-lt"/>
              </a:defRPr>
            </a:lvl3pPr>
            <a:lvl4pPr>
              <a:defRPr sz="2400">
                <a:effectLst>
                  <a:outerShdw blurRad="38100" dist="38100" dir="2700000" algn="tl">
                    <a:srgbClr val="000000">
                      <a:alpha val="43137"/>
                    </a:srgbClr>
                  </a:outerShdw>
                </a:effectLst>
                <a:latin typeface="+mj-lt"/>
              </a:defRPr>
            </a:lvl4pPr>
            <a:lvl5pPr>
              <a:defRPr sz="2400">
                <a:effectLst>
                  <a:outerShdw blurRad="38100" dist="38100" dir="2700000" algn="tl">
                    <a:srgbClr val="000000">
                      <a:alpha val="43137"/>
                    </a:srgbClr>
                  </a:outerShdw>
                </a:effectLst>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mj-lt"/>
              </a:defRPr>
            </a:lvl1pPr>
          </a:lstStyle>
          <a:p>
            <a:endParaRPr lang="en-US" dirty="0"/>
          </a:p>
        </p:txBody>
      </p:sp>
      <p:sp>
        <p:nvSpPr>
          <p:cNvPr id="6" name="Slide Number Placeholder 5"/>
          <p:cNvSpPr>
            <a:spLocks noGrp="1"/>
          </p:cNvSpPr>
          <p:nvPr>
            <p:ph type="sldNum" sz="quarter" idx="12"/>
          </p:nvPr>
        </p:nvSpPr>
        <p:spPr>
          <a:xfrm>
            <a:off x="0" y="6500412"/>
            <a:ext cx="2844800" cy="365125"/>
          </a:xfrm>
          <a:prstGeom prst="rect">
            <a:avLst/>
          </a:prstGeom>
        </p:spPr>
        <p:txBody>
          <a:bodyPr/>
          <a:lstStyle>
            <a:lvl1pPr>
              <a:defRPr sz="1400">
                <a:effectLst>
                  <a:outerShdw blurRad="38100" dist="38100" dir="2700000" algn="tl">
                    <a:srgbClr val="000000">
                      <a:alpha val="43137"/>
                    </a:srgbClr>
                  </a:outerShdw>
                </a:effectLst>
                <a:latin typeface="+mj-lt"/>
              </a:defRPr>
            </a:lvl1pPr>
          </a:lstStyle>
          <a:p>
            <a:r>
              <a:rPr lang="en-US" dirty="0"/>
              <a:t>11b-</a:t>
            </a:r>
            <a:fld id="{32AB8D3D-FB3C-49A2-855E-BE1E1BCDA17C}" type="slidenum">
              <a:rPr lang="en-US" smtClean="0"/>
              <a:pPr/>
              <a:t>‹#›</a:t>
            </a:fld>
            <a:endParaRPr lang="en-US" dirty="0"/>
          </a:p>
        </p:txBody>
      </p:sp>
    </p:spTree>
    <p:extLst>
      <p:ext uri="{BB962C8B-B14F-4D97-AF65-F5344CB8AC3E}">
        <p14:creationId xmlns:p14="http://schemas.microsoft.com/office/powerpoint/2010/main" val="118583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r>
              <a:rPr lang="en-US" dirty="0">
                <a:solidFill>
                  <a:srgbClr val="FFFFFF"/>
                </a:solidFill>
              </a:rPr>
              <a:t>11b-</a:t>
            </a:r>
            <a:fld id="{641AAE47-900C-4821-9A64-D2DDDE9AED9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59183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60"/>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14FC3-821F-45C3-9FC1-3FAEBD9946F0}"/>
              </a:ext>
            </a:extLst>
          </p:cNvPr>
          <p:cNvSpPr>
            <a:spLocks noGrp="1"/>
          </p:cNvSpPr>
          <p:nvPr>
            <p:ph type="title"/>
          </p:nvPr>
        </p:nvSpPr>
        <p:spPr>
          <a:xfrm>
            <a:off x="838200" y="34197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E0D1A-CF65-4E72-A1C6-CC17FACC7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8DCCF6-879F-4E3A-9FE6-7F1D02988639}"/>
              </a:ext>
            </a:extLst>
          </p:cNvPr>
          <p:cNvSpPr>
            <a:spLocks noGrp="1"/>
          </p:cNvSpPr>
          <p:nvPr>
            <p:ph type="dt" sz="half" idx="2"/>
          </p:nvPr>
        </p:nvSpPr>
        <p:spPr>
          <a:xfrm>
            <a:off x="8610600" y="6337159"/>
            <a:ext cx="2743200" cy="365125"/>
          </a:xfrm>
          <a:prstGeom prst="rect">
            <a:avLst/>
          </a:prstGeom>
        </p:spPr>
        <p:txBody>
          <a:bodyPr vert="horz" lIns="91440" tIns="45720" rIns="91440" bIns="45720" rtlCol="0" anchor="ctr"/>
          <a:lstStyle>
            <a:lvl1pPr algn="l">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5" name="Footer Placeholder 4">
            <a:extLst>
              <a:ext uri="{FF2B5EF4-FFF2-40B4-BE49-F238E27FC236}">
                <a16:creationId xmlns:a16="http://schemas.microsoft.com/office/drawing/2014/main" id="{5A0F5236-D236-4BB6-89E7-2323DD05A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6" name="Slide Number Placeholder 5">
            <a:extLst>
              <a:ext uri="{FF2B5EF4-FFF2-40B4-BE49-F238E27FC236}">
                <a16:creationId xmlns:a16="http://schemas.microsoft.com/office/drawing/2014/main" id="{688FD66E-C663-4A11-AA47-70EA1EEE9C5E}"/>
              </a:ext>
            </a:extLst>
          </p:cNvPr>
          <p:cNvSpPr>
            <a:spLocks noGrp="1"/>
          </p:cNvSpPr>
          <p:nvPr>
            <p:ph type="sldNum" sz="quarter" idx="4"/>
          </p:nvPr>
        </p:nvSpPr>
        <p:spPr>
          <a:xfrm>
            <a:off x="0" y="6499461"/>
            <a:ext cx="2743200" cy="365125"/>
          </a:xfrm>
          <a:prstGeom prst="rect">
            <a:avLst/>
          </a:prstGeom>
        </p:spPr>
        <p:txBody>
          <a:bodyPr vert="horz" lIns="91440" tIns="45720" rIns="91440" bIns="45720" rtlCol="0" anchor="ctr"/>
          <a:lstStyle>
            <a:lvl1pPr algn="l">
              <a:defRPr sz="1400">
                <a:solidFill>
                  <a:schemeClr val="bg1"/>
                </a:solidFill>
                <a:effectLst>
                  <a:outerShdw blurRad="38100" dist="38100" dir="2700000" algn="tl">
                    <a:srgbClr val="000000">
                      <a:alpha val="43137"/>
                    </a:srgbClr>
                  </a:outerShdw>
                </a:effectLst>
                <a:latin typeface="+mn-lt"/>
              </a:defRPr>
            </a:lvl1pPr>
          </a:lstStyle>
          <a:p>
            <a:r>
              <a:rPr lang="en-US" dirty="0"/>
              <a:t>11b-</a:t>
            </a:r>
            <a:fld id="{E84294E7-870A-4591-A028-E1914D91E07F}" type="slidenum">
              <a:rPr lang="en-US" smtClean="0"/>
              <a:pPr/>
              <a:t>‹#›</a:t>
            </a:fld>
            <a:endParaRPr lang="en-US" dirty="0"/>
          </a:p>
        </p:txBody>
      </p:sp>
    </p:spTree>
    <p:extLst>
      <p:ext uri="{BB962C8B-B14F-4D97-AF65-F5344CB8AC3E}">
        <p14:creationId xmlns:p14="http://schemas.microsoft.com/office/powerpoint/2010/main" val="2607560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8" r:id="rId6"/>
  </p:sldLayoutIdLst>
  <p:hf hdr="0" ftr="0" dt="0"/>
  <p:txStyles>
    <p:title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00"/>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5.png"/><Relationship Id="rId7" Type="http://schemas.openxmlformats.org/officeDocument/2006/relationships/image" Target="../media/image47.wmf"/><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 Id="rId9" Type="http://schemas.openxmlformats.org/officeDocument/2006/relationships/image" Target="../media/image48.wmf"/></Relationships>
</file>

<file path=ppt/slides/_rels/slide24.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0.wmf"/><Relationship Id="rId11" Type="http://schemas.openxmlformats.org/officeDocument/2006/relationships/image" Target="../media/image53.png"/><Relationship Id="rId5" Type="http://schemas.openxmlformats.org/officeDocument/2006/relationships/oleObject" Target="../embeddings/oleObject5.bin"/><Relationship Id="rId10" Type="http://schemas.openxmlformats.org/officeDocument/2006/relationships/image" Target="../media/image52.png"/><Relationship Id="rId4" Type="http://schemas.openxmlformats.org/officeDocument/2006/relationships/image" Target="../media/image49.wmf"/><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110.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image" Target="../media/image14.w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09800" y="6248400"/>
            <a:ext cx="1905000" cy="457200"/>
          </a:xfrm>
          <a:prstGeom prst="rect">
            <a:avLst/>
          </a:prstGeom>
          <a:noFill/>
          <a:ln w="12700">
            <a:noFill/>
            <a:miter lim="800000"/>
            <a:headEnd/>
            <a:tailEnd/>
          </a:ln>
          <a:effectLst/>
        </p:spPr>
        <p:txBody>
          <a:bodyPr wrap="none" anchor="ctr"/>
          <a:lstStyle/>
          <a:p>
            <a:endParaRPr lang="en-US" dirty="0"/>
          </a:p>
        </p:txBody>
      </p:sp>
      <p:sp>
        <p:nvSpPr>
          <p:cNvPr id="4099" name="Rectangle 3"/>
          <p:cNvSpPr>
            <a:spLocks noChangeArrowheads="1"/>
          </p:cNvSpPr>
          <p:nvPr/>
        </p:nvSpPr>
        <p:spPr bwMode="auto">
          <a:xfrm>
            <a:off x="4648200" y="6248400"/>
            <a:ext cx="2895600" cy="457200"/>
          </a:xfrm>
          <a:prstGeom prst="rect">
            <a:avLst/>
          </a:prstGeom>
          <a:noFill/>
          <a:ln w="12700">
            <a:noFill/>
            <a:miter lim="800000"/>
            <a:headEnd/>
            <a:tailEnd/>
          </a:ln>
          <a:effectLst/>
        </p:spPr>
        <p:txBody>
          <a:bodyPr wrap="none" anchor="ctr"/>
          <a:lstStyle/>
          <a:p>
            <a:endParaRPr lang="en-US" dirty="0"/>
          </a:p>
        </p:txBody>
      </p:sp>
      <p:sp>
        <p:nvSpPr>
          <p:cNvPr id="4109" name="Rectangle 13"/>
          <p:cNvSpPr>
            <a:spLocks noChangeArrowheads="1"/>
          </p:cNvSpPr>
          <p:nvPr/>
        </p:nvSpPr>
        <p:spPr bwMode="auto">
          <a:xfrm>
            <a:off x="2097088" y="6248400"/>
            <a:ext cx="2063750" cy="457200"/>
          </a:xfrm>
          <a:prstGeom prst="rect">
            <a:avLst/>
          </a:prstGeom>
          <a:noFill/>
          <a:ln w="12700">
            <a:noFill/>
            <a:miter lim="800000"/>
            <a:headEnd/>
            <a:tailEnd/>
          </a:ln>
          <a:effectLst/>
        </p:spPr>
        <p:txBody>
          <a:bodyPr wrap="none" anchor="ctr"/>
          <a:lstStyle/>
          <a:p>
            <a:endParaRPr lang="en-US" dirty="0"/>
          </a:p>
        </p:txBody>
      </p:sp>
      <p:sp>
        <p:nvSpPr>
          <p:cNvPr id="4110" name="Rectangle 14"/>
          <p:cNvSpPr>
            <a:spLocks noChangeArrowheads="1"/>
          </p:cNvSpPr>
          <p:nvPr/>
        </p:nvSpPr>
        <p:spPr bwMode="auto">
          <a:xfrm>
            <a:off x="4738688" y="6248400"/>
            <a:ext cx="3136900" cy="457200"/>
          </a:xfrm>
          <a:prstGeom prst="rect">
            <a:avLst/>
          </a:prstGeom>
          <a:noFill/>
          <a:ln w="12700">
            <a:noFill/>
            <a:miter lim="800000"/>
            <a:headEnd/>
            <a:tailEnd/>
          </a:ln>
          <a:effectLst/>
        </p:spPr>
        <p:txBody>
          <a:bodyPr wrap="none" anchor="ctr"/>
          <a:lstStyle/>
          <a:p>
            <a:endParaRPr lang="en-US" dirty="0"/>
          </a:p>
        </p:txBody>
      </p:sp>
      <p:sp>
        <p:nvSpPr>
          <p:cNvPr id="4111" name="Rectangle 15"/>
          <p:cNvSpPr>
            <a:spLocks noChangeArrowheads="1"/>
          </p:cNvSpPr>
          <p:nvPr/>
        </p:nvSpPr>
        <p:spPr bwMode="auto">
          <a:xfrm>
            <a:off x="2039938" y="6248400"/>
            <a:ext cx="1905000" cy="457200"/>
          </a:xfrm>
          <a:prstGeom prst="rect">
            <a:avLst/>
          </a:prstGeom>
          <a:noFill/>
          <a:ln w="12700">
            <a:noFill/>
            <a:miter lim="800000"/>
            <a:headEnd/>
            <a:tailEnd/>
          </a:ln>
          <a:effectLst/>
        </p:spPr>
        <p:txBody>
          <a:bodyPr wrap="none" anchor="ctr"/>
          <a:lstStyle/>
          <a:p>
            <a:endParaRPr lang="en-US" dirty="0"/>
          </a:p>
        </p:txBody>
      </p:sp>
      <p:sp>
        <p:nvSpPr>
          <p:cNvPr id="4112" name="Rectangle 16"/>
          <p:cNvSpPr>
            <a:spLocks noChangeArrowheads="1"/>
          </p:cNvSpPr>
          <p:nvPr/>
        </p:nvSpPr>
        <p:spPr bwMode="auto">
          <a:xfrm>
            <a:off x="4478338" y="6248400"/>
            <a:ext cx="2895600" cy="457200"/>
          </a:xfrm>
          <a:prstGeom prst="rect">
            <a:avLst/>
          </a:prstGeom>
          <a:noFill/>
          <a:ln w="12700">
            <a:noFill/>
            <a:miter lim="800000"/>
            <a:headEnd/>
            <a:tailEnd/>
          </a:ln>
          <a:effectLst/>
        </p:spPr>
        <p:txBody>
          <a:bodyPr wrap="none" anchor="ctr"/>
          <a:lstStyle/>
          <a:p>
            <a:endParaRPr lang="en-US" dirty="0"/>
          </a:p>
        </p:txBody>
      </p:sp>
      <p:sp>
        <p:nvSpPr>
          <p:cNvPr id="4119" name="Rectangle 23"/>
          <p:cNvSpPr>
            <a:spLocks noChangeArrowheads="1"/>
          </p:cNvSpPr>
          <p:nvPr/>
        </p:nvSpPr>
        <p:spPr bwMode="auto">
          <a:xfrm>
            <a:off x="1728952" y="4967243"/>
            <a:ext cx="8686800" cy="638175"/>
          </a:xfrm>
          <a:prstGeom prst="rect">
            <a:avLst/>
          </a:prstGeom>
          <a:noFill/>
          <a:ln w="9525">
            <a:noFill/>
            <a:miter lim="800000"/>
            <a:headEnd/>
            <a:tailEnd/>
          </a:ln>
        </p:spPr>
        <p:txBody>
          <a:bodyPr/>
          <a:lstStyle/>
          <a:p>
            <a:pPr algn="ctr">
              <a:spcBef>
                <a:spcPct val="20000"/>
              </a:spcBef>
              <a:buClr>
                <a:srgbClr val="FFFF00"/>
              </a:buClr>
              <a:buSzPct val="100000"/>
            </a:pPr>
            <a:r>
              <a:rPr lang="en-US" sz="2800" dirty="0">
                <a:solidFill>
                  <a:srgbClr val="FFFF00"/>
                </a:solidFill>
                <a:effectLst>
                  <a:outerShdw blurRad="38100" dist="38100" dir="2700000" algn="tl">
                    <a:srgbClr val="000000"/>
                  </a:outerShdw>
                </a:effectLst>
              </a:rPr>
              <a:t>Image Enhancement of Faults</a:t>
            </a:r>
          </a:p>
        </p:txBody>
      </p:sp>
      <p:sp>
        <p:nvSpPr>
          <p:cNvPr id="15" name="Rectangle 24"/>
          <p:cNvSpPr>
            <a:spLocks noChangeArrowheads="1"/>
          </p:cNvSpPr>
          <p:nvPr/>
        </p:nvSpPr>
        <p:spPr bwMode="auto">
          <a:xfrm>
            <a:off x="2428752" y="3542812"/>
            <a:ext cx="7196138" cy="638175"/>
          </a:xfrm>
          <a:prstGeom prst="rect">
            <a:avLst/>
          </a:prstGeom>
          <a:noFill/>
          <a:ln w="9525">
            <a:noFill/>
            <a:miter lim="800000"/>
            <a:headEnd/>
            <a:tailEnd/>
          </a:ln>
        </p:spPr>
        <p:txBody>
          <a:bodyPr/>
          <a:lstStyle/>
          <a:p>
            <a:pPr algn="ctr">
              <a:spcBef>
                <a:spcPct val="20000"/>
              </a:spcBef>
              <a:buClr>
                <a:srgbClr val="FFFF00"/>
              </a:buClr>
              <a:buSzPct val="100000"/>
            </a:pPr>
            <a:r>
              <a:rPr lang="en-US" sz="2000" i="1" dirty="0">
                <a:solidFill>
                  <a:schemeClr val="bg1"/>
                </a:solidFill>
                <a:effectLst>
                  <a:outerShdw blurRad="38100" dist="38100" dir="2700000" algn="tl">
                    <a:srgbClr val="000000"/>
                  </a:outerShdw>
                </a:effectLst>
              </a:rPr>
              <a:t> </a:t>
            </a:r>
          </a:p>
        </p:txBody>
      </p:sp>
      <p:pic>
        <p:nvPicPr>
          <p:cNvPr id="17" name="Picture 16" descr="C:\Users\kmarfurt\Pictures\Stacked 201&amp;Black School of G&amp;G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4890" y="220187"/>
            <a:ext cx="2117732" cy="19208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eg">
            <a:extLst>
              <a:ext uri="{FF2B5EF4-FFF2-40B4-BE49-F238E27FC236}">
                <a16:creationId xmlns:a16="http://schemas.microsoft.com/office/drawing/2014/main" id="{C4F9C013-DE80-448E-88A7-189A01EEBEC3}"/>
              </a:ext>
            </a:extLst>
          </p:cNvPr>
          <p:cNvPicPr>
            <a:picLocks noChangeAspect="1" noChangeArrowheads="1"/>
          </p:cNvPicPr>
          <p:nvPr/>
        </p:nvPicPr>
        <p:blipFill>
          <a:blip r:embed="rId4" cstate="print"/>
          <a:srcRect/>
          <a:stretch>
            <a:fillRect/>
          </a:stretch>
        </p:blipFill>
        <p:spPr bwMode="auto">
          <a:xfrm>
            <a:off x="290512" y="152400"/>
            <a:ext cx="2452688" cy="1411288"/>
          </a:xfrm>
          <a:prstGeom prst="rect">
            <a:avLst/>
          </a:prstGeom>
          <a:solidFill>
            <a:schemeClr val="accent1"/>
          </a:solidFill>
          <a:ln w="38100">
            <a:solidFill>
              <a:schemeClr val="tx1"/>
            </a:solidFill>
            <a:miter lim="800000"/>
            <a:headEnd/>
            <a:tailEnd/>
          </a:ln>
        </p:spPr>
      </p:pic>
      <p:sp>
        <p:nvSpPr>
          <p:cNvPr id="19" name="Rectangle 21">
            <a:extLst>
              <a:ext uri="{FF2B5EF4-FFF2-40B4-BE49-F238E27FC236}">
                <a16:creationId xmlns:a16="http://schemas.microsoft.com/office/drawing/2014/main" id="{7DA06C65-B922-4A7D-8FCC-1B9270A9167A}"/>
              </a:ext>
            </a:extLst>
          </p:cNvPr>
          <p:cNvSpPr>
            <a:spLocks noChangeArrowheads="1"/>
          </p:cNvSpPr>
          <p:nvPr/>
        </p:nvSpPr>
        <p:spPr bwMode="auto">
          <a:xfrm>
            <a:off x="2146300" y="4038601"/>
            <a:ext cx="7196138" cy="638175"/>
          </a:xfrm>
          <a:prstGeom prst="rect">
            <a:avLst/>
          </a:prstGeom>
          <a:noFill/>
          <a:ln w="9525">
            <a:noFill/>
            <a:miter lim="800000"/>
            <a:headEnd/>
            <a:tailEnd/>
          </a:ln>
        </p:spPr>
        <p:txBody>
          <a:bodyPr/>
          <a:lstStyle/>
          <a:p>
            <a:pPr marL="342900" indent="-342900" algn="ctr">
              <a:spcBef>
                <a:spcPct val="20000"/>
              </a:spcBef>
              <a:buClr>
                <a:srgbClr val="FFFF00"/>
              </a:buClr>
              <a:buSzPct val="100000"/>
            </a:pPr>
            <a:r>
              <a:rPr lang="en-US" sz="2400" dirty="0">
                <a:solidFill>
                  <a:schemeClr val="bg1"/>
                </a:solidFill>
              </a:rPr>
              <a:t> Kurt J. Marfurt (The University of Oklahoma)</a:t>
            </a:r>
          </a:p>
        </p:txBody>
      </p:sp>
      <p:sp>
        <p:nvSpPr>
          <p:cNvPr id="16" name="Rectangle 15">
            <a:extLst>
              <a:ext uri="{FF2B5EF4-FFF2-40B4-BE49-F238E27FC236}">
                <a16:creationId xmlns:a16="http://schemas.microsoft.com/office/drawing/2014/main" id="{B5DBBF36-AE52-4EB4-8DCA-60D815A5EE48}"/>
              </a:ext>
            </a:extLst>
          </p:cNvPr>
          <p:cNvSpPr>
            <a:spLocks noChangeArrowheads="1"/>
          </p:cNvSpPr>
          <p:nvPr/>
        </p:nvSpPr>
        <p:spPr bwMode="auto">
          <a:xfrm>
            <a:off x="1752600" y="2933700"/>
            <a:ext cx="8686800" cy="990600"/>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de-DE" sz="3200" dirty="0">
                <a:solidFill>
                  <a:srgbClr val="FFC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Seismic Attributes - from Interactive Interpretation to Machine Learning</a:t>
            </a:r>
            <a:endParaRPr lang="en-US" sz="3200" dirty="0">
              <a:solidFill>
                <a:srgbClr val="FFC0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a16="http://schemas.microsoft.com/office/drawing/2014/main" id="{9511E857-C43B-4E43-9527-B8E59A53997A}"/>
              </a:ext>
            </a:extLst>
          </p:cNvPr>
          <p:cNvSpPr>
            <a:spLocks noGrp="1"/>
          </p:cNvSpPr>
          <p:nvPr>
            <p:ph type="sldNum" sz="quarter" idx="12"/>
          </p:nvPr>
        </p:nvSpPr>
        <p:spPr/>
        <p:txBody>
          <a:bodyPr/>
          <a:lstStyle/>
          <a:p>
            <a:r>
              <a:rPr lang="en-US"/>
              <a:t>11b-</a:t>
            </a:r>
            <a:fld id="{E84294E7-870A-4591-A028-E1914D91E07F}" type="slidenum">
              <a:rPr lang="en-US" smtClean="0"/>
              <a:pPr/>
              <a:t>1</a:t>
            </a:fld>
            <a:endParaRPr lang="en-US" dirty="0"/>
          </a:p>
        </p:txBody>
      </p:sp>
    </p:spTree>
    <p:extLst>
      <p:ext uri="{BB962C8B-B14F-4D97-AF65-F5344CB8AC3E}">
        <p14:creationId xmlns:p14="http://schemas.microsoft.com/office/powerpoint/2010/main" val="140397203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4"/>
          <p:cNvPicPr>
            <a:picLocks noChangeAspect="1" noChangeArrowheads="1"/>
          </p:cNvPicPr>
          <p:nvPr/>
        </p:nvPicPr>
        <p:blipFill>
          <a:blip r:embed="rId3" cstate="print"/>
          <a:srcRect r="15182"/>
          <a:stretch>
            <a:fillRect/>
          </a:stretch>
        </p:blipFill>
        <p:spPr bwMode="auto">
          <a:xfrm>
            <a:off x="2003425" y="1541464"/>
            <a:ext cx="4700588" cy="4548187"/>
          </a:xfrm>
          <a:prstGeom prst="rect">
            <a:avLst/>
          </a:prstGeom>
          <a:noFill/>
          <a:ln w="12700">
            <a:solidFill>
              <a:schemeClr val="bg1"/>
            </a:solidFill>
            <a:miter lim="800000"/>
            <a:headEnd/>
            <a:tailEnd/>
          </a:ln>
        </p:spPr>
      </p:pic>
      <p:pic>
        <p:nvPicPr>
          <p:cNvPr id="52228" name="Picture 5"/>
          <p:cNvPicPr>
            <a:picLocks noChangeAspect="1" noChangeArrowheads="1"/>
          </p:cNvPicPr>
          <p:nvPr/>
        </p:nvPicPr>
        <p:blipFill>
          <a:blip r:embed="rId4" cstate="print"/>
          <a:srcRect/>
          <a:stretch>
            <a:fillRect/>
          </a:stretch>
        </p:blipFill>
        <p:spPr bwMode="auto">
          <a:xfrm>
            <a:off x="6921501" y="3152775"/>
            <a:ext cx="3717925" cy="2965450"/>
          </a:xfrm>
          <a:prstGeom prst="rect">
            <a:avLst/>
          </a:prstGeom>
          <a:noFill/>
          <a:ln w="12700">
            <a:noFill/>
            <a:miter lim="800000"/>
            <a:headEnd/>
            <a:tailEnd/>
          </a:ln>
        </p:spPr>
      </p:pic>
      <p:sp>
        <p:nvSpPr>
          <p:cNvPr id="791558" name="Text Box 6"/>
          <p:cNvSpPr txBox="1">
            <a:spLocks noChangeArrowheads="1"/>
          </p:cNvSpPr>
          <p:nvPr/>
        </p:nvSpPr>
        <p:spPr bwMode="auto">
          <a:xfrm>
            <a:off x="6948488" y="1544639"/>
            <a:ext cx="3429000" cy="646331"/>
          </a:xfrm>
          <a:prstGeom prst="rect">
            <a:avLst/>
          </a:prstGeom>
          <a:noFill/>
          <a:ln w="12700">
            <a:noFill/>
            <a:miter lim="800000"/>
            <a:headEnd/>
            <a:tailEnd/>
          </a:ln>
          <a:effectLst/>
        </p:spPr>
        <p:txBody>
          <a:bodyPr>
            <a:spAutoFit/>
          </a:bodyPr>
          <a:lstStyle/>
          <a:p>
            <a:pPr algn="ctr">
              <a:defRPr/>
            </a:pPr>
            <a:r>
              <a:rPr lang="en-US" dirty="0">
                <a:solidFill>
                  <a:srgbClr val="FFFF00"/>
                </a:solidFill>
                <a:effectLst>
                  <a:outerShdw blurRad="38100" dist="38100" dir="2700000" algn="tl">
                    <a:srgbClr val="000000">
                      <a:alpha val="43137"/>
                    </a:srgbClr>
                  </a:outerShdw>
                </a:effectLst>
              </a:rPr>
              <a:t>Fault patch artifacts associated with acquisition footprint</a:t>
            </a:r>
          </a:p>
        </p:txBody>
      </p:sp>
      <p:sp>
        <p:nvSpPr>
          <p:cNvPr id="791559" name="Text Box 7"/>
          <p:cNvSpPr txBox="1">
            <a:spLocks noChangeArrowheads="1"/>
          </p:cNvSpPr>
          <p:nvPr/>
        </p:nvSpPr>
        <p:spPr bwMode="auto">
          <a:xfrm>
            <a:off x="8780463" y="6461125"/>
            <a:ext cx="3429000" cy="396875"/>
          </a:xfrm>
          <a:prstGeom prst="rect">
            <a:avLst/>
          </a:prstGeom>
          <a:noFill/>
          <a:ln w="12700">
            <a:noFill/>
            <a:miter lim="800000"/>
            <a:headEnd/>
            <a:tailEnd/>
          </a:ln>
          <a:effectLst/>
        </p:spPr>
        <p:txBody>
          <a:bodyPr>
            <a:spAutoFit/>
          </a:bodyPr>
          <a:lstStyle/>
          <a:p>
            <a:pPr algn="r">
              <a:defRPr/>
            </a:pPr>
            <a:r>
              <a:rPr lang="en-US" sz="2000" dirty="0">
                <a:solidFill>
                  <a:schemeClr val="bg1">
                    <a:lumMod val="65000"/>
                  </a:schemeClr>
                </a:solidFill>
                <a:effectLst>
                  <a:outerShdw blurRad="38100" dist="38100" dir="2700000" algn="tl">
                    <a:srgbClr val="000000">
                      <a:alpha val="43137"/>
                    </a:srgbClr>
                  </a:outerShdw>
                </a:effectLst>
              </a:rPr>
              <a:t>(Silva et al., 2005)</a:t>
            </a:r>
          </a:p>
        </p:txBody>
      </p:sp>
      <p:sp>
        <p:nvSpPr>
          <p:cNvPr id="791560" name="Text Box 8"/>
          <p:cNvSpPr txBox="1">
            <a:spLocks noChangeArrowheads="1"/>
          </p:cNvSpPr>
          <p:nvPr/>
        </p:nvSpPr>
        <p:spPr bwMode="auto">
          <a:xfrm>
            <a:off x="0" y="0"/>
            <a:ext cx="5243513" cy="579438"/>
          </a:xfrm>
          <a:prstGeom prst="rect">
            <a:avLst/>
          </a:prstGeom>
          <a:noFill/>
          <a:ln w="12700">
            <a:noFill/>
            <a:miter lim="800000"/>
            <a:headEnd/>
            <a:tailEnd/>
          </a:ln>
          <a:effectLst/>
        </p:spPr>
        <p:txBody>
          <a:bodyPr>
            <a:spAutoFit/>
          </a:bodyPr>
          <a:lstStyle/>
          <a:p>
            <a:pPr>
              <a:defRPr/>
            </a:pPr>
            <a:r>
              <a:rPr lang="en-US" sz="3200" dirty="0">
                <a:solidFill>
                  <a:srgbClr val="FFCC00"/>
                </a:solidFill>
                <a:effectLst>
                  <a:outerShdw blurRad="38100" dist="38100" dir="2700000" algn="tl">
                    <a:srgbClr val="000000">
                      <a:alpha val="43137"/>
                    </a:srgbClr>
                  </a:outerShdw>
                </a:effectLst>
              </a:rPr>
              <a:t>Ant-tracking workflow</a:t>
            </a:r>
          </a:p>
        </p:txBody>
      </p:sp>
      <p:sp>
        <p:nvSpPr>
          <p:cNvPr id="3" name="Slide Number Placeholder 2">
            <a:extLst>
              <a:ext uri="{FF2B5EF4-FFF2-40B4-BE49-F238E27FC236}">
                <a16:creationId xmlns:a16="http://schemas.microsoft.com/office/drawing/2014/main" id="{FB584DA3-5A6C-4138-8819-B54AB8991748}"/>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10</a:t>
            </a:fld>
            <a:endParaRPr lang="en-US" dirty="0">
              <a:solidFill>
                <a:schemeClr val="tx1"/>
              </a:solidFill>
            </a:endParaRPr>
          </a:p>
        </p:txBody>
      </p:sp>
    </p:spTree>
    <p:extLst>
      <p:ext uri="{BB962C8B-B14F-4D97-AF65-F5344CB8AC3E}">
        <p14:creationId xmlns:p14="http://schemas.microsoft.com/office/powerpoint/2010/main" val="1002848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Text Box 2"/>
          <p:cNvSpPr txBox="1">
            <a:spLocks noChangeArrowheads="1"/>
          </p:cNvSpPr>
          <p:nvPr/>
        </p:nvSpPr>
        <p:spPr bwMode="auto">
          <a:xfrm>
            <a:off x="7239000" y="1630363"/>
            <a:ext cx="3429000" cy="369332"/>
          </a:xfrm>
          <a:prstGeom prst="rect">
            <a:avLst/>
          </a:prstGeom>
          <a:noFill/>
          <a:ln w="12700">
            <a:noFill/>
            <a:miter lim="800000"/>
            <a:headEnd/>
            <a:tailEnd/>
          </a:ln>
          <a:effectLst/>
        </p:spPr>
        <p:txBody>
          <a:bodyPr>
            <a:spAutoFit/>
          </a:bodyPr>
          <a:lstStyle/>
          <a:p>
            <a:pPr algn="ctr">
              <a:defRPr/>
            </a:pPr>
            <a:r>
              <a:rPr lang="en-US" dirty="0">
                <a:solidFill>
                  <a:srgbClr val="FFFF00"/>
                </a:solidFill>
              </a:rPr>
              <a:t>The filtered fault sets</a:t>
            </a:r>
          </a:p>
        </p:txBody>
      </p:sp>
      <p:pic>
        <p:nvPicPr>
          <p:cNvPr id="53253" name="Picture 5"/>
          <p:cNvPicPr>
            <a:picLocks noChangeAspect="1" noChangeArrowheads="1"/>
          </p:cNvPicPr>
          <p:nvPr/>
        </p:nvPicPr>
        <p:blipFill>
          <a:blip r:embed="rId3" cstate="print"/>
          <a:srcRect/>
          <a:stretch>
            <a:fillRect/>
          </a:stretch>
        </p:blipFill>
        <p:spPr bwMode="auto">
          <a:xfrm>
            <a:off x="1839913" y="1277939"/>
            <a:ext cx="5580062" cy="5070475"/>
          </a:xfrm>
          <a:prstGeom prst="rect">
            <a:avLst/>
          </a:prstGeom>
          <a:noFill/>
          <a:ln w="12700">
            <a:noFill/>
            <a:miter lim="800000"/>
            <a:headEnd/>
            <a:tailEnd/>
          </a:ln>
        </p:spPr>
      </p:pic>
      <p:sp>
        <p:nvSpPr>
          <p:cNvPr id="799750" name="Text Box 6"/>
          <p:cNvSpPr txBox="1">
            <a:spLocks noChangeArrowheads="1"/>
          </p:cNvSpPr>
          <p:nvPr/>
        </p:nvSpPr>
        <p:spPr bwMode="auto">
          <a:xfrm>
            <a:off x="0" y="0"/>
            <a:ext cx="5243513" cy="579438"/>
          </a:xfrm>
          <a:prstGeom prst="rect">
            <a:avLst/>
          </a:prstGeom>
          <a:noFill/>
          <a:ln w="12700">
            <a:noFill/>
            <a:miter lim="800000"/>
            <a:headEnd/>
            <a:tailEnd/>
          </a:ln>
          <a:effectLst/>
        </p:spPr>
        <p:txBody>
          <a:bodyPr>
            <a:spAutoFit/>
          </a:bodyPr>
          <a:lstStyle/>
          <a:p>
            <a:pPr>
              <a:defRPr/>
            </a:pPr>
            <a:r>
              <a:rPr lang="en-US" sz="3200" dirty="0">
                <a:solidFill>
                  <a:srgbClr val="FFCC00"/>
                </a:solidFill>
              </a:rPr>
              <a:t>Ant-tracking workflow</a:t>
            </a:r>
          </a:p>
        </p:txBody>
      </p:sp>
      <p:sp>
        <p:nvSpPr>
          <p:cNvPr id="7" name="Text Box 7">
            <a:extLst>
              <a:ext uri="{FF2B5EF4-FFF2-40B4-BE49-F238E27FC236}">
                <a16:creationId xmlns:a16="http://schemas.microsoft.com/office/drawing/2014/main" id="{0793C599-C14C-4334-8583-675B567E08B3}"/>
              </a:ext>
            </a:extLst>
          </p:cNvPr>
          <p:cNvSpPr txBox="1">
            <a:spLocks noChangeArrowheads="1"/>
          </p:cNvSpPr>
          <p:nvPr/>
        </p:nvSpPr>
        <p:spPr bwMode="auto">
          <a:xfrm>
            <a:off x="8780463" y="6461125"/>
            <a:ext cx="3429000" cy="396875"/>
          </a:xfrm>
          <a:prstGeom prst="rect">
            <a:avLst/>
          </a:prstGeom>
          <a:noFill/>
          <a:ln w="12700">
            <a:noFill/>
            <a:miter lim="800000"/>
            <a:headEnd/>
            <a:tailEnd/>
          </a:ln>
          <a:effectLst/>
        </p:spPr>
        <p:txBody>
          <a:bodyPr>
            <a:spAutoFit/>
          </a:bodyPr>
          <a:lstStyle/>
          <a:p>
            <a:pPr algn="r">
              <a:defRPr/>
            </a:pPr>
            <a:r>
              <a:rPr lang="en-US" sz="2000" dirty="0">
                <a:solidFill>
                  <a:schemeClr val="bg1">
                    <a:lumMod val="65000"/>
                  </a:schemeClr>
                </a:solidFill>
                <a:effectLst>
                  <a:outerShdw blurRad="38100" dist="38100" dir="2700000" algn="tl">
                    <a:srgbClr val="000000">
                      <a:alpha val="43137"/>
                    </a:srgbClr>
                  </a:outerShdw>
                </a:effectLst>
              </a:rPr>
              <a:t>(Silva et al., 2005)</a:t>
            </a:r>
          </a:p>
        </p:txBody>
      </p:sp>
      <p:sp>
        <p:nvSpPr>
          <p:cNvPr id="3" name="Slide Number Placeholder 2">
            <a:extLst>
              <a:ext uri="{FF2B5EF4-FFF2-40B4-BE49-F238E27FC236}">
                <a16:creationId xmlns:a16="http://schemas.microsoft.com/office/drawing/2014/main" id="{D72F5119-4F83-4E92-B36E-2F9182138575}"/>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11</a:t>
            </a:fld>
            <a:endParaRPr lang="en-US" dirty="0">
              <a:solidFill>
                <a:schemeClr val="tx1"/>
              </a:solidFill>
            </a:endParaRPr>
          </a:p>
        </p:txBody>
      </p:sp>
    </p:spTree>
    <p:extLst>
      <p:ext uri="{BB962C8B-B14F-4D97-AF65-F5344CB8AC3E}">
        <p14:creationId xmlns:p14="http://schemas.microsoft.com/office/powerpoint/2010/main" val="238054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876300"/>
          </a:xfrm>
        </p:spPr>
        <p:txBody>
          <a:bodyPr/>
          <a:lstStyle/>
          <a:p>
            <a:r>
              <a:rPr lang="en-US" dirty="0"/>
              <a:t>Ant-tracking applied to volumetric curvature</a:t>
            </a:r>
          </a:p>
        </p:txBody>
      </p:sp>
      <p:pic>
        <p:nvPicPr>
          <p:cNvPr id="79874" name="Picture 4"/>
          <p:cNvPicPr preferRelativeResize="0">
            <a:picLocks noChangeArrowheads="1"/>
          </p:cNvPicPr>
          <p:nvPr/>
        </p:nvPicPr>
        <p:blipFill>
          <a:blip r:embed="rId3" cstate="print"/>
          <a:srcRect l="45834" t="36937" r="33748" b="33279"/>
          <a:stretch>
            <a:fillRect/>
          </a:stretch>
        </p:blipFill>
        <p:spPr bwMode="auto">
          <a:xfrm>
            <a:off x="3060700" y="876300"/>
            <a:ext cx="5867400" cy="5524500"/>
          </a:xfrm>
          <a:prstGeom prst="rect">
            <a:avLst/>
          </a:prstGeom>
          <a:noFill/>
          <a:ln w="9525">
            <a:noFill/>
            <a:miter lim="800000"/>
            <a:headEnd/>
            <a:tailEnd/>
          </a:ln>
        </p:spPr>
      </p:pic>
      <p:sp>
        <p:nvSpPr>
          <p:cNvPr id="6" name="Text Box 3"/>
          <p:cNvSpPr txBox="1">
            <a:spLocks noChangeArrowheads="1"/>
          </p:cNvSpPr>
          <p:nvPr/>
        </p:nvSpPr>
        <p:spPr bwMode="auto">
          <a:xfrm>
            <a:off x="8763000" y="6385034"/>
            <a:ext cx="3429000" cy="396875"/>
          </a:xfrm>
          <a:prstGeom prst="rect">
            <a:avLst/>
          </a:prstGeom>
          <a:noFill/>
          <a:ln w="12700">
            <a:noFill/>
            <a:miter lim="800000"/>
            <a:headEnd/>
            <a:tailEnd/>
          </a:ln>
          <a:effectLst/>
        </p:spPr>
        <p:txBody>
          <a:bodyPr>
            <a:spAutoFit/>
          </a:bodyPr>
          <a:lstStyle/>
          <a:p>
            <a:pPr algn="r">
              <a:defRPr/>
            </a:pPr>
            <a:r>
              <a:rPr lang="en-US" sz="2000" dirty="0">
                <a:solidFill>
                  <a:schemeClr val="bg1">
                    <a:lumMod val="65000"/>
                  </a:schemeClr>
                </a:solidFill>
                <a:effectLst>
                  <a:outerShdw blurRad="38100" dist="38100" dir="2700000" algn="tl">
                    <a:srgbClr val="000000"/>
                  </a:outerShdw>
                </a:effectLst>
              </a:rPr>
              <a:t>(Baruch et al., 2009)</a:t>
            </a:r>
          </a:p>
        </p:txBody>
      </p:sp>
      <p:sp>
        <p:nvSpPr>
          <p:cNvPr id="4" name="Slide Number Placeholder 3">
            <a:extLst>
              <a:ext uri="{FF2B5EF4-FFF2-40B4-BE49-F238E27FC236}">
                <a16:creationId xmlns:a16="http://schemas.microsoft.com/office/drawing/2014/main" id="{5CF7E293-1FFC-45DC-AB43-143F32EF18B3}"/>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12</a:t>
            </a:fld>
            <a:endParaRPr lang="en-US" dirty="0">
              <a:solidFill>
                <a:schemeClr val="tx1"/>
              </a:solidFill>
            </a:endParaRPr>
          </a:p>
        </p:txBody>
      </p:sp>
    </p:spTree>
    <p:extLst>
      <p:ext uri="{BB962C8B-B14F-4D97-AF65-F5344CB8AC3E}">
        <p14:creationId xmlns:p14="http://schemas.microsoft.com/office/powerpoint/2010/main" val="1962486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82783"/>
          </a:xfrm>
        </p:spPr>
        <p:txBody>
          <a:bodyPr/>
          <a:lstStyle/>
          <a:p>
            <a:r>
              <a:rPr lang="en-US" dirty="0"/>
              <a:t>Estimating fault probability, heave, and throw</a:t>
            </a:r>
          </a:p>
        </p:txBody>
      </p:sp>
      <p:pic>
        <p:nvPicPr>
          <p:cNvPr id="3" name="Picture 2">
            <a:extLst>
              <a:ext uri="{FF2B5EF4-FFF2-40B4-BE49-F238E27FC236}">
                <a16:creationId xmlns:a16="http://schemas.microsoft.com/office/drawing/2014/main" id="{916E262F-6271-4B72-976A-0162C4484A33}"/>
              </a:ext>
            </a:extLst>
          </p:cNvPr>
          <p:cNvPicPr>
            <a:picLocks noChangeAspect="1"/>
          </p:cNvPicPr>
          <p:nvPr/>
        </p:nvPicPr>
        <p:blipFill>
          <a:blip r:embed="rId3"/>
          <a:stretch>
            <a:fillRect/>
          </a:stretch>
        </p:blipFill>
        <p:spPr>
          <a:xfrm>
            <a:off x="105186" y="1247908"/>
            <a:ext cx="7478027" cy="4362183"/>
          </a:xfrm>
          <a:prstGeom prst="rect">
            <a:avLst/>
          </a:prstGeom>
        </p:spPr>
      </p:pic>
      <p:sp>
        <p:nvSpPr>
          <p:cNvPr id="7" name="TextBox 6">
            <a:extLst>
              <a:ext uri="{FF2B5EF4-FFF2-40B4-BE49-F238E27FC236}">
                <a16:creationId xmlns:a16="http://schemas.microsoft.com/office/drawing/2014/main" id="{3A46163E-610E-4CC6-9D03-C4CEB2BF1D27}"/>
              </a:ext>
            </a:extLst>
          </p:cNvPr>
          <p:cNvSpPr txBox="1"/>
          <p:nvPr/>
        </p:nvSpPr>
        <p:spPr>
          <a:xfrm>
            <a:off x="7693572" y="1736378"/>
            <a:ext cx="4269088" cy="2862322"/>
          </a:xfrm>
          <a:prstGeom prst="rect">
            <a:avLst/>
          </a:prstGeom>
          <a:noFill/>
        </p:spPr>
        <p:txBody>
          <a:bodyPr wrap="square" rtlCol="0">
            <a:spAutoFit/>
          </a:bodyPr>
          <a:lstStyle/>
          <a:p>
            <a:pPr marL="342900" indent="-342900">
              <a:buAutoNum type="arabicParenBoth"/>
            </a:pPr>
            <a:r>
              <a:rPr lang="en-US" dirty="0">
                <a:solidFill>
                  <a:schemeClr val="bg1"/>
                </a:solidFill>
              </a:rPr>
              <a:t>Computing fault images, </a:t>
            </a:r>
          </a:p>
          <a:p>
            <a:pPr marL="342900" indent="-342900">
              <a:buAutoNum type="arabicParenBoth"/>
            </a:pPr>
            <a:endParaRPr lang="en-US" dirty="0">
              <a:solidFill>
                <a:schemeClr val="bg1"/>
              </a:solidFill>
            </a:endParaRPr>
          </a:p>
          <a:p>
            <a:pPr marL="342900" indent="-342900">
              <a:buAutoNum type="arabicParenBoth"/>
            </a:pPr>
            <a:r>
              <a:rPr lang="en-US" dirty="0">
                <a:solidFill>
                  <a:schemeClr val="bg1"/>
                </a:solidFill>
              </a:rPr>
              <a:t>Constructing fault samples, </a:t>
            </a:r>
          </a:p>
          <a:p>
            <a:pPr marL="342900" indent="-342900">
              <a:buAutoNum type="arabicParenBoth"/>
            </a:pPr>
            <a:endParaRPr lang="en-US" dirty="0">
              <a:solidFill>
                <a:schemeClr val="bg1"/>
              </a:solidFill>
            </a:endParaRPr>
          </a:p>
          <a:p>
            <a:pPr marL="342900" indent="-342900">
              <a:buAutoNum type="arabicParenBoth"/>
            </a:pPr>
            <a:r>
              <a:rPr lang="en-US" dirty="0">
                <a:solidFill>
                  <a:schemeClr val="bg1"/>
                </a:solidFill>
              </a:rPr>
              <a:t>Constructing fault surfaces, </a:t>
            </a:r>
          </a:p>
          <a:p>
            <a:pPr marL="342900" indent="-342900">
              <a:buAutoNum type="arabicParenBoth"/>
            </a:pPr>
            <a:endParaRPr lang="en-US" dirty="0">
              <a:solidFill>
                <a:schemeClr val="bg1"/>
              </a:solidFill>
            </a:endParaRPr>
          </a:p>
          <a:p>
            <a:pPr marL="342900" indent="-342900">
              <a:buAutoNum type="arabicParenBoth"/>
            </a:pPr>
            <a:r>
              <a:rPr lang="en-US" dirty="0">
                <a:solidFill>
                  <a:schemeClr val="bg1"/>
                </a:solidFill>
              </a:rPr>
              <a:t>Estimating fault dip slips, </a:t>
            </a:r>
          </a:p>
          <a:p>
            <a:pPr marL="342900" indent="-342900">
              <a:buAutoNum type="arabicParenBoth"/>
            </a:pPr>
            <a:endParaRPr lang="en-US" dirty="0">
              <a:solidFill>
                <a:schemeClr val="bg1"/>
              </a:solidFill>
            </a:endParaRPr>
          </a:p>
          <a:p>
            <a:pPr marL="342900" indent="-342900">
              <a:buAutoNum type="arabicParenBoth"/>
            </a:pPr>
            <a:r>
              <a:rPr lang="en-US" dirty="0">
                <a:solidFill>
                  <a:schemeClr val="bg1"/>
                </a:solidFill>
              </a:rPr>
              <a:t>Unfaulting the seismic image to assess the accuracy of those slip vectors. </a:t>
            </a:r>
          </a:p>
        </p:txBody>
      </p:sp>
      <p:sp>
        <p:nvSpPr>
          <p:cNvPr id="8" name="TextBox 7">
            <a:extLst>
              <a:ext uri="{FF2B5EF4-FFF2-40B4-BE49-F238E27FC236}">
                <a16:creationId xmlns:a16="http://schemas.microsoft.com/office/drawing/2014/main" id="{847AF7B1-CF02-4885-98AF-E72ABDE7DE6A}"/>
              </a:ext>
            </a:extLst>
          </p:cNvPr>
          <p:cNvSpPr txBox="1"/>
          <p:nvPr/>
        </p:nvSpPr>
        <p:spPr>
          <a:xfrm>
            <a:off x="9874827" y="6457890"/>
            <a:ext cx="2317173"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(Wu and Hale, 2016)</a:t>
            </a:r>
          </a:p>
        </p:txBody>
      </p:sp>
      <p:sp>
        <p:nvSpPr>
          <p:cNvPr id="5" name="Slide Number Placeholder 4">
            <a:extLst>
              <a:ext uri="{FF2B5EF4-FFF2-40B4-BE49-F238E27FC236}">
                <a16:creationId xmlns:a16="http://schemas.microsoft.com/office/drawing/2014/main" id="{9D90B9C7-9945-49E9-969D-AB87B2C19EFD}"/>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13</a:t>
            </a:fld>
            <a:endParaRPr lang="en-US" dirty="0">
              <a:solidFill>
                <a:schemeClr val="tx1"/>
              </a:solidFill>
            </a:endParaRPr>
          </a:p>
        </p:txBody>
      </p:sp>
    </p:spTree>
    <p:extLst>
      <p:ext uri="{BB962C8B-B14F-4D97-AF65-F5344CB8AC3E}">
        <p14:creationId xmlns:p14="http://schemas.microsoft.com/office/powerpoint/2010/main" val="8730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DAAA2-034A-4EBB-BB5F-AE0FE77F18D7}"/>
              </a:ext>
            </a:extLst>
          </p:cNvPr>
          <p:cNvPicPr>
            <a:picLocks noChangeAspect="1"/>
          </p:cNvPicPr>
          <p:nvPr/>
        </p:nvPicPr>
        <p:blipFill>
          <a:blip r:embed="rId3"/>
          <a:stretch>
            <a:fillRect/>
          </a:stretch>
        </p:blipFill>
        <p:spPr>
          <a:xfrm>
            <a:off x="442362" y="1595706"/>
            <a:ext cx="3739839" cy="3739839"/>
          </a:xfrm>
          <a:prstGeom prst="rect">
            <a:avLst/>
          </a:prstGeom>
        </p:spPr>
      </p:pic>
      <p:pic>
        <p:nvPicPr>
          <p:cNvPr id="5" name="Picture 4">
            <a:extLst>
              <a:ext uri="{FF2B5EF4-FFF2-40B4-BE49-F238E27FC236}">
                <a16:creationId xmlns:a16="http://schemas.microsoft.com/office/drawing/2014/main" id="{53FF203E-A3A5-4570-A103-3CB735AF5B35}"/>
              </a:ext>
            </a:extLst>
          </p:cNvPr>
          <p:cNvPicPr>
            <a:picLocks noChangeAspect="1"/>
          </p:cNvPicPr>
          <p:nvPr/>
        </p:nvPicPr>
        <p:blipFill>
          <a:blip r:embed="rId4"/>
          <a:stretch>
            <a:fillRect/>
          </a:stretch>
        </p:blipFill>
        <p:spPr>
          <a:xfrm>
            <a:off x="4257153" y="1595706"/>
            <a:ext cx="3739839" cy="3739839"/>
          </a:xfrm>
          <a:prstGeom prst="rect">
            <a:avLst/>
          </a:prstGeom>
        </p:spPr>
      </p:pic>
      <p:pic>
        <p:nvPicPr>
          <p:cNvPr id="9" name="Picture 8">
            <a:extLst>
              <a:ext uri="{FF2B5EF4-FFF2-40B4-BE49-F238E27FC236}">
                <a16:creationId xmlns:a16="http://schemas.microsoft.com/office/drawing/2014/main" id="{FF726ACA-F30D-4BA9-A059-BD5C22C75735}"/>
              </a:ext>
            </a:extLst>
          </p:cNvPr>
          <p:cNvPicPr>
            <a:picLocks noChangeAspect="1"/>
          </p:cNvPicPr>
          <p:nvPr/>
        </p:nvPicPr>
        <p:blipFill>
          <a:blip r:embed="rId5"/>
          <a:stretch>
            <a:fillRect/>
          </a:stretch>
        </p:blipFill>
        <p:spPr>
          <a:xfrm>
            <a:off x="8071945" y="1605230"/>
            <a:ext cx="3739839" cy="3739839"/>
          </a:xfrm>
          <a:prstGeom prst="rect">
            <a:avLst/>
          </a:prstGeom>
        </p:spPr>
      </p:pic>
      <p:sp>
        <p:nvSpPr>
          <p:cNvPr id="18" name="TextBox 17">
            <a:extLst>
              <a:ext uri="{FF2B5EF4-FFF2-40B4-BE49-F238E27FC236}">
                <a16:creationId xmlns:a16="http://schemas.microsoft.com/office/drawing/2014/main" id="{24F8813D-827C-48B5-AB5F-1093E6876AAD}"/>
              </a:ext>
            </a:extLst>
          </p:cNvPr>
          <p:cNvSpPr txBox="1"/>
          <p:nvPr/>
        </p:nvSpPr>
        <p:spPr>
          <a:xfrm>
            <a:off x="9874827" y="6457890"/>
            <a:ext cx="2317173"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(Wu and Hale, 2016)</a:t>
            </a:r>
          </a:p>
        </p:txBody>
      </p:sp>
      <p:sp>
        <p:nvSpPr>
          <p:cNvPr id="10" name="Title 1">
            <a:extLst>
              <a:ext uri="{FF2B5EF4-FFF2-40B4-BE49-F238E27FC236}">
                <a16:creationId xmlns:a16="http://schemas.microsoft.com/office/drawing/2014/main" id="{0AFDA302-C014-4FB9-9567-C73E4CC74D3B}"/>
              </a:ext>
            </a:extLst>
          </p:cNvPr>
          <p:cNvSpPr>
            <a:spLocks noGrp="1"/>
          </p:cNvSpPr>
          <p:nvPr>
            <p:ph type="title"/>
          </p:nvPr>
        </p:nvSpPr>
        <p:spPr>
          <a:xfrm>
            <a:off x="0" y="0"/>
            <a:ext cx="10515600" cy="682783"/>
          </a:xfrm>
        </p:spPr>
        <p:txBody>
          <a:bodyPr/>
          <a:lstStyle/>
          <a:p>
            <a:r>
              <a:rPr lang="en-US" dirty="0"/>
              <a:t>Fault likelihood using predictive error filtering </a:t>
            </a:r>
          </a:p>
        </p:txBody>
      </p:sp>
      <p:sp>
        <p:nvSpPr>
          <p:cNvPr id="11" name="TextBox 10">
            <a:extLst>
              <a:ext uri="{FF2B5EF4-FFF2-40B4-BE49-F238E27FC236}">
                <a16:creationId xmlns:a16="http://schemas.microsoft.com/office/drawing/2014/main" id="{86A398D8-3B30-42A3-A37B-E1B04BAB2DEA}"/>
              </a:ext>
            </a:extLst>
          </p:cNvPr>
          <p:cNvSpPr txBox="1"/>
          <p:nvPr/>
        </p:nvSpPr>
        <p:spPr>
          <a:xfrm>
            <a:off x="894127" y="5335545"/>
            <a:ext cx="2736005" cy="523220"/>
          </a:xfrm>
          <a:prstGeom prst="rect">
            <a:avLst/>
          </a:prstGeom>
          <a:noFill/>
        </p:spPr>
        <p:txBody>
          <a:bodyPr wrap="none" rtlCol="0">
            <a:spAutoFit/>
          </a:bodyPr>
          <a:lstStyle/>
          <a:p>
            <a:r>
              <a:rPr lang="en-US" sz="2800" dirty="0">
                <a:solidFill>
                  <a:schemeClr val="bg1"/>
                </a:solidFill>
              </a:rPr>
              <a:t>Interpreted faults</a:t>
            </a:r>
          </a:p>
        </p:txBody>
      </p:sp>
      <p:sp>
        <p:nvSpPr>
          <p:cNvPr id="12" name="TextBox 11">
            <a:extLst>
              <a:ext uri="{FF2B5EF4-FFF2-40B4-BE49-F238E27FC236}">
                <a16:creationId xmlns:a16="http://schemas.microsoft.com/office/drawing/2014/main" id="{7D960214-F6AF-48A7-BE04-3819AA5AFCDE}"/>
              </a:ext>
            </a:extLst>
          </p:cNvPr>
          <p:cNvSpPr txBox="1"/>
          <p:nvPr/>
        </p:nvSpPr>
        <p:spPr>
          <a:xfrm>
            <a:off x="4746573" y="5383435"/>
            <a:ext cx="2398092" cy="523220"/>
          </a:xfrm>
          <a:prstGeom prst="rect">
            <a:avLst/>
          </a:prstGeom>
          <a:noFill/>
        </p:spPr>
        <p:txBody>
          <a:bodyPr wrap="none" rtlCol="0">
            <a:spAutoFit/>
          </a:bodyPr>
          <a:lstStyle/>
          <a:p>
            <a:r>
              <a:rPr lang="en-US" sz="2800" dirty="0">
                <a:solidFill>
                  <a:schemeClr val="bg1"/>
                </a:solidFill>
              </a:rPr>
              <a:t>Fault likelihood</a:t>
            </a:r>
          </a:p>
        </p:txBody>
      </p:sp>
      <p:sp>
        <p:nvSpPr>
          <p:cNvPr id="13" name="TextBox 12">
            <a:extLst>
              <a:ext uri="{FF2B5EF4-FFF2-40B4-BE49-F238E27FC236}">
                <a16:creationId xmlns:a16="http://schemas.microsoft.com/office/drawing/2014/main" id="{BB56A4DB-0E70-436D-A570-E58F9C404742}"/>
              </a:ext>
            </a:extLst>
          </p:cNvPr>
          <p:cNvSpPr txBox="1"/>
          <p:nvPr/>
        </p:nvSpPr>
        <p:spPr>
          <a:xfrm>
            <a:off x="8176126" y="5381711"/>
            <a:ext cx="3531476" cy="954107"/>
          </a:xfrm>
          <a:prstGeom prst="rect">
            <a:avLst/>
          </a:prstGeom>
          <a:noFill/>
        </p:spPr>
        <p:txBody>
          <a:bodyPr wrap="square" rtlCol="0">
            <a:spAutoFit/>
          </a:bodyPr>
          <a:lstStyle/>
          <a:p>
            <a:pPr algn="ctr"/>
            <a:r>
              <a:rPr lang="en-US" sz="2800" dirty="0">
                <a:solidFill>
                  <a:schemeClr val="bg1"/>
                </a:solidFill>
              </a:rPr>
              <a:t>Problems with crossing faults and holes</a:t>
            </a:r>
          </a:p>
        </p:txBody>
      </p:sp>
      <p:sp>
        <p:nvSpPr>
          <p:cNvPr id="3" name="Slide Number Placeholder 2">
            <a:extLst>
              <a:ext uri="{FF2B5EF4-FFF2-40B4-BE49-F238E27FC236}">
                <a16:creationId xmlns:a16="http://schemas.microsoft.com/office/drawing/2014/main" id="{3C516A06-24E6-4D49-A25F-946EEE747D0A}"/>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14</a:t>
            </a:fld>
            <a:endParaRPr lang="en-US" dirty="0">
              <a:solidFill>
                <a:schemeClr val="tx1"/>
              </a:solidFill>
            </a:endParaRPr>
          </a:p>
        </p:txBody>
      </p:sp>
    </p:spTree>
    <p:extLst>
      <p:ext uri="{BB962C8B-B14F-4D97-AF65-F5344CB8AC3E}">
        <p14:creationId xmlns:p14="http://schemas.microsoft.com/office/powerpoint/2010/main" val="311841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4F8813D-827C-48B5-AB5F-1093E6876AAD}"/>
              </a:ext>
            </a:extLst>
          </p:cNvPr>
          <p:cNvSpPr txBox="1"/>
          <p:nvPr/>
        </p:nvSpPr>
        <p:spPr>
          <a:xfrm>
            <a:off x="9874827" y="6457890"/>
            <a:ext cx="2317173"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(Wu and Hale, 2016)</a:t>
            </a:r>
          </a:p>
        </p:txBody>
      </p:sp>
      <p:pic>
        <p:nvPicPr>
          <p:cNvPr id="19" name="Picture 18">
            <a:extLst>
              <a:ext uri="{FF2B5EF4-FFF2-40B4-BE49-F238E27FC236}">
                <a16:creationId xmlns:a16="http://schemas.microsoft.com/office/drawing/2014/main" id="{6DE754B7-0941-4A78-B97D-5F1883F87571}"/>
              </a:ext>
            </a:extLst>
          </p:cNvPr>
          <p:cNvPicPr>
            <a:picLocks noChangeAspect="1"/>
          </p:cNvPicPr>
          <p:nvPr/>
        </p:nvPicPr>
        <p:blipFill rotWithShape="1">
          <a:blip r:embed="rId3"/>
          <a:srcRect r="1793"/>
          <a:stretch/>
        </p:blipFill>
        <p:spPr>
          <a:xfrm>
            <a:off x="212860" y="1373917"/>
            <a:ext cx="11422092" cy="4110165"/>
          </a:xfrm>
          <a:prstGeom prst="rect">
            <a:avLst/>
          </a:prstGeom>
        </p:spPr>
      </p:pic>
      <p:sp>
        <p:nvSpPr>
          <p:cNvPr id="10" name="Title 1">
            <a:extLst>
              <a:ext uri="{FF2B5EF4-FFF2-40B4-BE49-F238E27FC236}">
                <a16:creationId xmlns:a16="http://schemas.microsoft.com/office/drawing/2014/main" id="{0AFDA302-C014-4FB9-9567-C73E4CC74D3B}"/>
              </a:ext>
            </a:extLst>
          </p:cNvPr>
          <p:cNvSpPr>
            <a:spLocks noGrp="1"/>
          </p:cNvSpPr>
          <p:nvPr>
            <p:ph type="title"/>
          </p:nvPr>
        </p:nvSpPr>
        <p:spPr>
          <a:xfrm>
            <a:off x="0" y="0"/>
            <a:ext cx="10515600" cy="682783"/>
          </a:xfrm>
        </p:spPr>
        <p:txBody>
          <a:bodyPr/>
          <a:lstStyle/>
          <a:p>
            <a:r>
              <a:rPr lang="en-US" dirty="0"/>
              <a:t>Fault likelihood using predictive error filtering </a:t>
            </a:r>
          </a:p>
        </p:txBody>
      </p:sp>
      <p:sp>
        <p:nvSpPr>
          <p:cNvPr id="11" name="TextBox 10">
            <a:extLst>
              <a:ext uri="{FF2B5EF4-FFF2-40B4-BE49-F238E27FC236}">
                <a16:creationId xmlns:a16="http://schemas.microsoft.com/office/drawing/2014/main" id="{58C2AAB3-0102-4328-B2AE-B39F7CAC3A76}"/>
              </a:ext>
            </a:extLst>
          </p:cNvPr>
          <p:cNvSpPr txBox="1"/>
          <p:nvPr/>
        </p:nvSpPr>
        <p:spPr>
          <a:xfrm>
            <a:off x="1040524" y="5484082"/>
            <a:ext cx="2114746" cy="523220"/>
          </a:xfrm>
          <a:prstGeom prst="rect">
            <a:avLst/>
          </a:prstGeom>
          <a:noFill/>
        </p:spPr>
        <p:txBody>
          <a:bodyPr wrap="none" rtlCol="0">
            <a:spAutoFit/>
          </a:bodyPr>
          <a:lstStyle/>
          <a:p>
            <a:r>
              <a:rPr lang="en-US" sz="2800" dirty="0">
                <a:solidFill>
                  <a:schemeClr val="bg1"/>
                </a:solidFill>
              </a:rPr>
              <a:t>Fault squares</a:t>
            </a:r>
          </a:p>
        </p:txBody>
      </p:sp>
      <p:sp>
        <p:nvSpPr>
          <p:cNvPr id="12" name="TextBox 11">
            <a:extLst>
              <a:ext uri="{FF2B5EF4-FFF2-40B4-BE49-F238E27FC236}">
                <a16:creationId xmlns:a16="http://schemas.microsoft.com/office/drawing/2014/main" id="{E63E83A5-5F63-400E-A235-FF020FE4A360}"/>
              </a:ext>
            </a:extLst>
          </p:cNvPr>
          <p:cNvSpPr txBox="1"/>
          <p:nvPr/>
        </p:nvSpPr>
        <p:spPr>
          <a:xfrm>
            <a:off x="4046435" y="5504867"/>
            <a:ext cx="3083665" cy="523220"/>
          </a:xfrm>
          <a:prstGeom prst="rect">
            <a:avLst/>
          </a:prstGeom>
          <a:noFill/>
        </p:spPr>
        <p:txBody>
          <a:bodyPr wrap="none" rtlCol="0">
            <a:spAutoFit/>
          </a:bodyPr>
          <a:lstStyle/>
          <a:p>
            <a:r>
              <a:rPr lang="en-US" sz="2800" dirty="0">
                <a:solidFill>
                  <a:schemeClr val="bg1"/>
                </a:solidFill>
              </a:rPr>
              <a:t>Linked fault squares</a:t>
            </a:r>
          </a:p>
        </p:txBody>
      </p:sp>
      <p:sp>
        <p:nvSpPr>
          <p:cNvPr id="13" name="TextBox 12">
            <a:extLst>
              <a:ext uri="{FF2B5EF4-FFF2-40B4-BE49-F238E27FC236}">
                <a16:creationId xmlns:a16="http://schemas.microsoft.com/office/drawing/2014/main" id="{3CACCF44-F35A-4572-B9B5-11360A6FE496}"/>
              </a:ext>
            </a:extLst>
          </p:cNvPr>
          <p:cNvSpPr txBox="1"/>
          <p:nvPr/>
        </p:nvSpPr>
        <p:spPr>
          <a:xfrm>
            <a:off x="7877479" y="5517272"/>
            <a:ext cx="2816797" cy="523220"/>
          </a:xfrm>
          <a:prstGeom prst="rect">
            <a:avLst/>
          </a:prstGeom>
          <a:noFill/>
        </p:spPr>
        <p:txBody>
          <a:bodyPr wrap="none" rtlCol="0">
            <a:spAutoFit/>
          </a:bodyPr>
          <a:lstStyle/>
          <a:p>
            <a:r>
              <a:rPr lang="en-US" sz="2800" dirty="0">
                <a:solidFill>
                  <a:schemeClr val="bg1"/>
                </a:solidFill>
              </a:rPr>
              <a:t>Filling in the holes</a:t>
            </a:r>
          </a:p>
        </p:txBody>
      </p:sp>
      <p:sp>
        <p:nvSpPr>
          <p:cNvPr id="3" name="Slide Number Placeholder 2">
            <a:extLst>
              <a:ext uri="{FF2B5EF4-FFF2-40B4-BE49-F238E27FC236}">
                <a16:creationId xmlns:a16="http://schemas.microsoft.com/office/drawing/2014/main" id="{A7231C7C-E208-4F9C-89DA-2D23D59CE4B8}"/>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15</a:t>
            </a:fld>
            <a:endParaRPr lang="en-US" dirty="0">
              <a:solidFill>
                <a:schemeClr val="tx1"/>
              </a:solidFill>
            </a:endParaRPr>
          </a:p>
        </p:txBody>
      </p:sp>
    </p:spTree>
    <p:extLst>
      <p:ext uri="{BB962C8B-B14F-4D97-AF65-F5344CB8AC3E}">
        <p14:creationId xmlns:p14="http://schemas.microsoft.com/office/powerpoint/2010/main" val="60352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4F8813D-827C-48B5-AB5F-1093E6876AAD}"/>
              </a:ext>
            </a:extLst>
          </p:cNvPr>
          <p:cNvSpPr txBox="1"/>
          <p:nvPr/>
        </p:nvSpPr>
        <p:spPr>
          <a:xfrm>
            <a:off x="9874827" y="6457890"/>
            <a:ext cx="2317173"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(Wu and Hale, 2016)</a:t>
            </a:r>
          </a:p>
        </p:txBody>
      </p:sp>
      <p:pic>
        <p:nvPicPr>
          <p:cNvPr id="20" name="Picture 19">
            <a:extLst>
              <a:ext uri="{FF2B5EF4-FFF2-40B4-BE49-F238E27FC236}">
                <a16:creationId xmlns:a16="http://schemas.microsoft.com/office/drawing/2014/main" id="{3D831892-74FC-4B7C-8E9F-DA41969DF88F}"/>
              </a:ext>
            </a:extLst>
          </p:cNvPr>
          <p:cNvPicPr>
            <a:picLocks noChangeAspect="1"/>
          </p:cNvPicPr>
          <p:nvPr/>
        </p:nvPicPr>
        <p:blipFill>
          <a:blip r:embed="rId3"/>
          <a:stretch>
            <a:fillRect/>
          </a:stretch>
        </p:blipFill>
        <p:spPr>
          <a:xfrm>
            <a:off x="834359" y="1579311"/>
            <a:ext cx="10169971" cy="3699377"/>
          </a:xfrm>
          <a:prstGeom prst="rect">
            <a:avLst/>
          </a:prstGeom>
        </p:spPr>
      </p:pic>
      <p:sp>
        <p:nvSpPr>
          <p:cNvPr id="10" name="Title 1">
            <a:extLst>
              <a:ext uri="{FF2B5EF4-FFF2-40B4-BE49-F238E27FC236}">
                <a16:creationId xmlns:a16="http://schemas.microsoft.com/office/drawing/2014/main" id="{0AFDA302-C014-4FB9-9567-C73E4CC74D3B}"/>
              </a:ext>
            </a:extLst>
          </p:cNvPr>
          <p:cNvSpPr>
            <a:spLocks noGrp="1"/>
          </p:cNvSpPr>
          <p:nvPr>
            <p:ph type="title"/>
          </p:nvPr>
        </p:nvSpPr>
        <p:spPr>
          <a:xfrm>
            <a:off x="0" y="0"/>
            <a:ext cx="10515600" cy="682783"/>
          </a:xfrm>
        </p:spPr>
        <p:txBody>
          <a:bodyPr/>
          <a:lstStyle/>
          <a:p>
            <a:r>
              <a:rPr lang="en-US" dirty="0"/>
              <a:t>Fault likelihood using predictive error filtering </a:t>
            </a:r>
          </a:p>
        </p:txBody>
      </p:sp>
      <p:sp>
        <p:nvSpPr>
          <p:cNvPr id="3" name="TextBox 2">
            <a:extLst>
              <a:ext uri="{FF2B5EF4-FFF2-40B4-BE49-F238E27FC236}">
                <a16:creationId xmlns:a16="http://schemas.microsoft.com/office/drawing/2014/main" id="{6ADCB901-655E-4856-A27E-EF962C5E2ED8}"/>
              </a:ext>
            </a:extLst>
          </p:cNvPr>
          <p:cNvSpPr txBox="1"/>
          <p:nvPr/>
        </p:nvSpPr>
        <p:spPr>
          <a:xfrm>
            <a:off x="1371600" y="5345069"/>
            <a:ext cx="2114746" cy="523220"/>
          </a:xfrm>
          <a:prstGeom prst="rect">
            <a:avLst/>
          </a:prstGeom>
          <a:noFill/>
        </p:spPr>
        <p:txBody>
          <a:bodyPr wrap="none" rtlCol="0">
            <a:spAutoFit/>
          </a:bodyPr>
          <a:lstStyle/>
          <a:p>
            <a:r>
              <a:rPr lang="en-US" sz="2800" dirty="0">
                <a:solidFill>
                  <a:schemeClr val="bg1"/>
                </a:solidFill>
              </a:rPr>
              <a:t>Fault squares</a:t>
            </a:r>
          </a:p>
        </p:txBody>
      </p:sp>
      <p:sp>
        <p:nvSpPr>
          <p:cNvPr id="8" name="TextBox 7">
            <a:extLst>
              <a:ext uri="{FF2B5EF4-FFF2-40B4-BE49-F238E27FC236}">
                <a16:creationId xmlns:a16="http://schemas.microsoft.com/office/drawing/2014/main" id="{E9133D57-10DB-4F6F-80CC-C382A55C611C}"/>
              </a:ext>
            </a:extLst>
          </p:cNvPr>
          <p:cNvSpPr txBox="1"/>
          <p:nvPr/>
        </p:nvSpPr>
        <p:spPr>
          <a:xfrm>
            <a:off x="4377511" y="5365854"/>
            <a:ext cx="3083665" cy="523220"/>
          </a:xfrm>
          <a:prstGeom prst="rect">
            <a:avLst/>
          </a:prstGeom>
          <a:noFill/>
        </p:spPr>
        <p:txBody>
          <a:bodyPr wrap="none" rtlCol="0">
            <a:spAutoFit/>
          </a:bodyPr>
          <a:lstStyle/>
          <a:p>
            <a:r>
              <a:rPr lang="en-US" sz="2800" dirty="0">
                <a:solidFill>
                  <a:schemeClr val="bg1"/>
                </a:solidFill>
              </a:rPr>
              <a:t>Linked fault squares</a:t>
            </a:r>
          </a:p>
        </p:txBody>
      </p:sp>
      <p:sp>
        <p:nvSpPr>
          <p:cNvPr id="9" name="TextBox 8">
            <a:extLst>
              <a:ext uri="{FF2B5EF4-FFF2-40B4-BE49-F238E27FC236}">
                <a16:creationId xmlns:a16="http://schemas.microsoft.com/office/drawing/2014/main" id="{B2AC0B87-C9D7-4C4F-A252-8F0073359C34}"/>
              </a:ext>
            </a:extLst>
          </p:cNvPr>
          <p:cNvSpPr txBox="1"/>
          <p:nvPr/>
        </p:nvSpPr>
        <p:spPr>
          <a:xfrm>
            <a:off x="8003603" y="5380117"/>
            <a:ext cx="2816797" cy="523220"/>
          </a:xfrm>
          <a:prstGeom prst="rect">
            <a:avLst/>
          </a:prstGeom>
          <a:noFill/>
        </p:spPr>
        <p:txBody>
          <a:bodyPr wrap="none" rtlCol="0">
            <a:spAutoFit/>
          </a:bodyPr>
          <a:lstStyle/>
          <a:p>
            <a:r>
              <a:rPr lang="en-US" sz="2800" dirty="0">
                <a:solidFill>
                  <a:schemeClr val="bg1"/>
                </a:solidFill>
              </a:rPr>
              <a:t>Filling in the holes</a:t>
            </a:r>
          </a:p>
        </p:txBody>
      </p:sp>
      <p:sp>
        <p:nvSpPr>
          <p:cNvPr id="4" name="Slide Number Placeholder 3">
            <a:extLst>
              <a:ext uri="{FF2B5EF4-FFF2-40B4-BE49-F238E27FC236}">
                <a16:creationId xmlns:a16="http://schemas.microsoft.com/office/drawing/2014/main" id="{4CF4584A-FCE9-4DC7-B8EE-59BA573461CB}"/>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16</a:t>
            </a:fld>
            <a:endParaRPr lang="en-US" dirty="0">
              <a:solidFill>
                <a:schemeClr val="tx1"/>
              </a:solidFill>
            </a:endParaRPr>
          </a:p>
        </p:txBody>
      </p:sp>
    </p:spTree>
    <p:extLst>
      <p:ext uri="{BB962C8B-B14F-4D97-AF65-F5344CB8AC3E}">
        <p14:creationId xmlns:p14="http://schemas.microsoft.com/office/powerpoint/2010/main" val="394739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1C12E-7841-443D-8DE1-8650E475041E}"/>
              </a:ext>
            </a:extLst>
          </p:cNvPr>
          <p:cNvPicPr>
            <a:picLocks noChangeAspect="1"/>
          </p:cNvPicPr>
          <p:nvPr/>
        </p:nvPicPr>
        <p:blipFill>
          <a:blip r:embed="rId3"/>
          <a:stretch>
            <a:fillRect/>
          </a:stretch>
        </p:blipFill>
        <p:spPr>
          <a:xfrm>
            <a:off x="483922" y="1567336"/>
            <a:ext cx="5439933" cy="4358919"/>
          </a:xfrm>
          <a:prstGeom prst="rect">
            <a:avLst/>
          </a:prstGeom>
        </p:spPr>
      </p:pic>
      <p:pic>
        <p:nvPicPr>
          <p:cNvPr id="7" name="Picture 6">
            <a:extLst>
              <a:ext uri="{FF2B5EF4-FFF2-40B4-BE49-F238E27FC236}">
                <a16:creationId xmlns:a16="http://schemas.microsoft.com/office/drawing/2014/main" id="{E9B270B4-2B6F-4315-ACE2-00F4B6716450}"/>
              </a:ext>
            </a:extLst>
          </p:cNvPr>
          <p:cNvPicPr>
            <a:picLocks noChangeAspect="1"/>
          </p:cNvPicPr>
          <p:nvPr/>
        </p:nvPicPr>
        <p:blipFill>
          <a:blip r:embed="rId4"/>
          <a:stretch>
            <a:fillRect/>
          </a:stretch>
        </p:blipFill>
        <p:spPr>
          <a:xfrm>
            <a:off x="6096000" y="1567335"/>
            <a:ext cx="5701468" cy="4358919"/>
          </a:xfrm>
          <a:prstGeom prst="rect">
            <a:avLst/>
          </a:prstGeom>
        </p:spPr>
      </p:pic>
      <p:sp>
        <p:nvSpPr>
          <p:cNvPr id="9" name="TextBox 8">
            <a:extLst>
              <a:ext uri="{FF2B5EF4-FFF2-40B4-BE49-F238E27FC236}">
                <a16:creationId xmlns:a16="http://schemas.microsoft.com/office/drawing/2014/main" id="{DAC1BD52-CCC2-48BB-BD24-9E13568A5609}"/>
              </a:ext>
            </a:extLst>
          </p:cNvPr>
          <p:cNvSpPr txBox="1"/>
          <p:nvPr/>
        </p:nvSpPr>
        <p:spPr>
          <a:xfrm>
            <a:off x="9874827" y="6457890"/>
            <a:ext cx="2317173"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(Wu and Hale, 2016)</a:t>
            </a:r>
          </a:p>
        </p:txBody>
      </p:sp>
      <p:sp>
        <p:nvSpPr>
          <p:cNvPr id="8" name="Title 1">
            <a:extLst>
              <a:ext uri="{FF2B5EF4-FFF2-40B4-BE49-F238E27FC236}">
                <a16:creationId xmlns:a16="http://schemas.microsoft.com/office/drawing/2014/main" id="{0FDA1376-C58D-4027-9220-651D23A7C7DE}"/>
              </a:ext>
            </a:extLst>
          </p:cNvPr>
          <p:cNvSpPr>
            <a:spLocks noGrp="1"/>
          </p:cNvSpPr>
          <p:nvPr>
            <p:ph type="title"/>
          </p:nvPr>
        </p:nvSpPr>
        <p:spPr>
          <a:xfrm>
            <a:off x="0" y="0"/>
            <a:ext cx="10515600" cy="682783"/>
          </a:xfrm>
        </p:spPr>
        <p:txBody>
          <a:bodyPr/>
          <a:lstStyle/>
          <a:p>
            <a:r>
              <a:rPr lang="en-US" dirty="0"/>
              <a:t>Fault likelihood using predictive error filtering </a:t>
            </a:r>
          </a:p>
        </p:txBody>
      </p:sp>
      <p:sp>
        <p:nvSpPr>
          <p:cNvPr id="10" name="TextBox 9">
            <a:extLst>
              <a:ext uri="{FF2B5EF4-FFF2-40B4-BE49-F238E27FC236}">
                <a16:creationId xmlns:a16="http://schemas.microsoft.com/office/drawing/2014/main" id="{A8043500-3F31-4C4E-AFA4-2FE1FE2C7E3E}"/>
              </a:ext>
            </a:extLst>
          </p:cNvPr>
          <p:cNvSpPr txBox="1"/>
          <p:nvPr/>
        </p:nvSpPr>
        <p:spPr>
          <a:xfrm>
            <a:off x="2097983" y="5951248"/>
            <a:ext cx="2398092" cy="523220"/>
          </a:xfrm>
          <a:prstGeom prst="rect">
            <a:avLst/>
          </a:prstGeom>
          <a:noFill/>
        </p:spPr>
        <p:txBody>
          <a:bodyPr wrap="none" rtlCol="0">
            <a:spAutoFit/>
          </a:bodyPr>
          <a:lstStyle/>
          <a:p>
            <a:r>
              <a:rPr lang="en-US" sz="2800" dirty="0">
                <a:solidFill>
                  <a:schemeClr val="bg1"/>
                </a:solidFill>
              </a:rPr>
              <a:t>Fault likelihood</a:t>
            </a:r>
          </a:p>
        </p:txBody>
      </p:sp>
      <p:sp>
        <p:nvSpPr>
          <p:cNvPr id="11" name="TextBox 10">
            <a:extLst>
              <a:ext uri="{FF2B5EF4-FFF2-40B4-BE49-F238E27FC236}">
                <a16:creationId xmlns:a16="http://schemas.microsoft.com/office/drawing/2014/main" id="{7EFC45CF-0080-4412-B6EB-72BAC74DD89E}"/>
              </a:ext>
            </a:extLst>
          </p:cNvPr>
          <p:cNvSpPr txBox="1"/>
          <p:nvPr/>
        </p:nvSpPr>
        <p:spPr>
          <a:xfrm>
            <a:off x="6347208" y="5934670"/>
            <a:ext cx="5199052" cy="523220"/>
          </a:xfrm>
          <a:prstGeom prst="rect">
            <a:avLst/>
          </a:prstGeom>
          <a:noFill/>
        </p:spPr>
        <p:txBody>
          <a:bodyPr wrap="none" rtlCol="0">
            <a:spAutoFit/>
          </a:bodyPr>
          <a:lstStyle/>
          <a:p>
            <a:r>
              <a:rPr lang="en-US" sz="2800" dirty="0">
                <a:solidFill>
                  <a:schemeClr val="bg1"/>
                </a:solidFill>
              </a:rPr>
              <a:t>Structure-oriented filtered volume</a:t>
            </a:r>
          </a:p>
        </p:txBody>
      </p:sp>
      <p:sp>
        <p:nvSpPr>
          <p:cNvPr id="2" name="Slide Number Placeholder 1">
            <a:extLst>
              <a:ext uri="{FF2B5EF4-FFF2-40B4-BE49-F238E27FC236}">
                <a16:creationId xmlns:a16="http://schemas.microsoft.com/office/drawing/2014/main" id="{47E91993-37AC-4278-8CAE-4164353570FA}"/>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17</a:t>
            </a:fld>
            <a:endParaRPr lang="en-US" dirty="0">
              <a:solidFill>
                <a:schemeClr val="tx1"/>
              </a:solidFill>
            </a:endParaRPr>
          </a:p>
        </p:txBody>
      </p:sp>
    </p:spTree>
    <p:extLst>
      <p:ext uri="{BB962C8B-B14F-4D97-AF65-F5344CB8AC3E}">
        <p14:creationId xmlns:p14="http://schemas.microsoft.com/office/powerpoint/2010/main" val="558046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68342-6A8B-40D7-A507-B685481330BB}"/>
              </a:ext>
            </a:extLst>
          </p:cNvPr>
          <p:cNvPicPr>
            <a:picLocks noChangeAspect="1"/>
          </p:cNvPicPr>
          <p:nvPr/>
        </p:nvPicPr>
        <p:blipFill rotWithShape="1">
          <a:blip r:embed="rId3"/>
          <a:srcRect l="28826"/>
          <a:stretch/>
        </p:blipFill>
        <p:spPr>
          <a:xfrm>
            <a:off x="1010162" y="1023556"/>
            <a:ext cx="9505438" cy="4701049"/>
          </a:xfrm>
          <a:prstGeom prst="rect">
            <a:avLst/>
          </a:prstGeom>
        </p:spPr>
      </p:pic>
      <p:sp>
        <p:nvSpPr>
          <p:cNvPr id="9" name="TextBox 8">
            <a:extLst>
              <a:ext uri="{FF2B5EF4-FFF2-40B4-BE49-F238E27FC236}">
                <a16:creationId xmlns:a16="http://schemas.microsoft.com/office/drawing/2014/main" id="{DAC1BD52-CCC2-48BB-BD24-9E13568A5609}"/>
              </a:ext>
            </a:extLst>
          </p:cNvPr>
          <p:cNvSpPr txBox="1"/>
          <p:nvPr/>
        </p:nvSpPr>
        <p:spPr>
          <a:xfrm>
            <a:off x="9874827" y="6457890"/>
            <a:ext cx="2317173"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(Wu and Hale, 2016)</a:t>
            </a:r>
          </a:p>
        </p:txBody>
      </p:sp>
      <p:sp>
        <p:nvSpPr>
          <p:cNvPr id="8" name="Title 1">
            <a:extLst>
              <a:ext uri="{FF2B5EF4-FFF2-40B4-BE49-F238E27FC236}">
                <a16:creationId xmlns:a16="http://schemas.microsoft.com/office/drawing/2014/main" id="{FFBA3D01-747C-4A67-A27B-87A22B8E6F2B}"/>
              </a:ext>
            </a:extLst>
          </p:cNvPr>
          <p:cNvSpPr>
            <a:spLocks noGrp="1"/>
          </p:cNvSpPr>
          <p:nvPr>
            <p:ph type="title"/>
          </p:nvPr>
        </p:nvSpPr>
        <p:spPr>
          <a:xfrm>
            <a:off x="0" y="0"/>
            <a:ext cx="10515600" cy="682783"/>
          </a:xfrm>
        </p:spPr>
        <p:txBody>
          <a:bodyPr/>
          <a:lstStyle/>
          <a:p>
            <a:r>
              <a:rPr lang="en-US" dirty="0"/>
              <a:t>Fault likelihood using predictive error filtering </a:t>
            </a:r>
          </a:p>
        </p:txBody>
      </p:sp>
      <p:sp>
        <p:nvSpPr>
          <p:cNvPr id="11" name="TextBox 10">
            <a:extLst>
              <a:ext uri="{FF2B5EF4-FFF2-40B4-BE49-F238E27FC236}">
                <a16:creationId xmlns:a16="http://schemas.microsoft.com/office/drawing/2014/main" id="{159ED02D-4EC1-47CC-84BF-67F8E4212167}"/>
              </a:ext>
            </a:extLst>
          </p:cNvPr>
          <p:cNvSpPr txBox="1"/>
          <p:nvPr/>
        </p:nvSpPr>
        <p:spPr>
          <a:xfrm>
            <a:off x="5391807" y="5854829"/>
            <a:ext cx="5380128" cy="523220"/>
          </a:xfrm>
          <a:prstGeom prst="rect">
            <a:avLst/>
          </a:prstGeom>
          <a:noFill/>
        </p:spPr>
        <p:txBody>
          <a:bodyPr wrap="square" rtlCol="0">
            <a:spAutoFit/>
          </a:bodyPr>
          <a:lstStyle/>
          <a:p>
            <a:pPr algn="ctr"/>
            <a:r>
              <a:rPr lang="en-US" sz="2800" dirty="0">
                <a:solidFill>
                  <a:schemeClr val="bg1"/>
                </a:solidFill>
              </a:rPr>
              <a:t>Removed fault displacement</a:t>
            </a:r>
          </a:p>
        </p:txBody>
      </p:sp>
      <p:sp>
        <p:nvSpPr>
          <p:cNvPr id="12" name="TextBox 11">
            <a:extLst>
              <a:ext uri="{FF2B5EF4-FFF2-40B4-BE49-F238E27FC236}">
                <a16:creationId xmlns:a16="http://schemas.microsoft.com/office/drawing/2014/main" id="{35674176-F639-446D-8D52-8ACF35ADCAEA}"/>
              </a:ext>
            </a:extLst>
          </p:cNvPr>
          <p:cNvSpPr txBox="1"/>
          <p:nvPr/>
        </p:nvSpPr>
        <p:spPr>
          <a:xfrm>
            <a:off x="1946718" y="5850423"/>
            <a:ext cx="2398092" cy="523220"/>
          </a:xfrm>
          <a:prstGeom prst="rect">
            <a:avLst/>
          </a:prstGeom>
          <a:noFill/>
        </p:spPr>
        <p:txBody>
          <a:bodyPr wrap="none" rtlCol="0">
            <a:spAutoFit/>
          </a:bodyPr>
          <a:lstStyle/>
          <a:p>
            <a:r>
              <a:rPr lang="en-US" sz="2800" dirty="0">
                <a:solidFill>
                  <a:schemeClr val="bg1"/>
                </a:solidFill>
              </a:rPr>
              <a:t>Fault likelihood</a:t>
            </a:r>
          </a:p>
        </p:txBody>
      </p:sp>
      <p:sp>
        <p:nvSpPr>
          <p:cNvPr id="3" name="Slide Number Placeholder 2">
            <a:extLst>
              <a:ext uri="{FF2B5EF4-FFF2-40B4-BE49-F238E27FC236}">
                <a16:creationId xmlns:a16="http://schemas.microsoft.com/office/drawing/2014/main" id="{CA7C4626-F118-4C09-8368-3CB388261CEB}"/>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18</a:t>
            </a:fld>
            <a:endParaRPr lang="en-US" dirty="0">
              <a:solidFill>
                <a:schemeClr val="tx1"/>
              </a:solidFill>
            </a:endParaRPr>
          </a:p>
        </p:txBody>
      </p:sp>
    </p:spTree>
    <p:extLst>
      <p:ext uri="{BB962C8B-B14F-4D97-AF65-F5344CB8AC3E}">
        <p14:creationId xmlns:p14="http://schemas.microsoft.com/office/powerpoint/2010/main" val="42499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7951D8-80F0-4D17-A4CF-54711527ADE8}"/>
              </a:ext>
            </a:extLst>
          </p:cNvPr>
          <p:cNvPicPr>
            <a:picLocks noChangeAspect="1"/>
          </p:cNvPicPr>
          <p:nvPr/>
        </p:nvPicPr>
        <p:blipFill>
          <a:blip r:embed="rId3"/>
          <a:stretch>
            <a:fillRect/>
          </a:stretch>
        </p:blipFill>
        <p:spPr>
          <a:xfrm>
            <a:off x="1551009" y="549522"/>
            <a:ext cx="8144263" cy="5594424"/>
          </a:xfrm>
          <a:prstGeom prst="rect">
            <a:avLst/>
          </a:prstGeom>
        </p:spPr>
      </p:pic>
      <p:pic>
        <p:nvPicPr>
          <p:cNvPr id="10" name="Picture 9">
            <a:extLst>
              <a:ext uri="{FF2B5EF4-FFF2-40B4-BE49-F238E27FC236}">
                <a16:creationId xmlns:a16="http://schemas.microsoft.com/office/drawing/2014/main" id="{0D1D5262-6A73-4498-9218-E3A3CB3B3E1F}"/>
              </a:ext>
            </a:extLst>
          </p:cNvPr>
          <p:cNvPicPr>
            <a:picLocks noChangeAspect="1"/>
          </p:cNvPicPr>
          <p:nvPr/>
        </p:nvPicPr>
        <p:blipFill>
          <a:blip r:embed="rId4"/>
          <a:stretch>
            <a:fillRect/>
          </a:stretch>
        </p:blipFill>
        <p:spPr>
          <a:xfrm>
            <a:off x="1551009" y="549522"/>
            <a:ext cx="8172059" cy="5594424"/>
          </a:xfrm>
          <a:prstGeom prst="rect">
            <a:avLst/>
          </a:prstGeom>
        </p:spPr>
      </p:pic>
      <p:sp>
        <p:nvSpPr>
          <p:cNvPr id="11" name="TextBox 10">
            <a:extLst>
              <a:ext uri="{FF2B5EF4-FFF2-40B4-BE49-F238E27FC236}">
                <a16:creationId xmlns:a16="http://schemas.microsoft.com/office/drawing/2014/main" id="{933E5276-0D53-4A3F-8568-7CE9A4F0E725}"/>
              </a:ext>
            </a:extLst>
          </p:cNvPr>
          <p:cNvSpPr txBox="1"/>
          <p:nvPr/>
        </p:nvSpPr>
        <p:spPr>
          <a:xfrm>
            <a:off x="9874827" y="6457890"/>
            <a:ext cx="2317173"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(Wu and Hale, 2016)</a:t>
            </a:r>
          </a:p>
        </p:txBody>
      </p:sp>
      <p:sp>
        <p:nvSpPr>
          <p:cNvPr id="7" name="Title 1">
            <a:extLst>
              <a:ext uri="{FF2B5EF4-FFF2-40B4-BE49-F238E27FC236}">
                <a16:creationId xmlns:a16="http://schemas.microsoft.com/office/drawing/2014/main" id="{AB2C31FC-48DF-4820-9347-BA2A4D20F5E7}"/>
              </a:ext>
            </a:extLst>
          </p:cNvPr>
          <p:cNvSpPr>
            <a:spLocks noGrp="1"/>
          </p:cNvSpPr>
          <p:nvPr>
            <p:ph type="title"/>
          </p:nvPr>
        </p:nvSpPr>
        <p:spPr>
          <a:xfrm>
            <a:off x="0" y="15766"/>
            <a:ext cx="10515600" cy="682783"/>
          </a:xfrm>
        </p:spPr>
        <p:txBody>
          <a:bodyPr/>
          <a:lstStyle/>
          <a:p>
            <a:r>
              <a:rPr lang="en-US" dirty="0"/>
              <a:t>Fault likelihood using predictive error filtering </a:t>
            </a:r>
          </a:p>
        </p:txBody>
      </p:sp>
      <p:sp>
        <p:nvSpPr>
          <p:cNvPr id="3" name="Slide Number Placeholder 2">
            <a:extLst>
              <a:ext uri="{FF2B5EF4-FFF2-40B4-BE49-F238E27FC236}">
                <a16:creationId xmlns:a16="http://schemas.microsoft.com/office/drawing/2014/main" id="{541C1DC2-FED2-4020-AB65-380158487BFD}"/>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19</a:t>
            </a:fld>
            <a:endParaRPr lang="en-US" dirty="0">
              <a:solidFill>
                <a:schemeClr val="tx1"/>
              </a:solidFill>
            </a:endParaRPr>
          </a:p>
        </p:txBody>
      </p:sp>
    </p:spTree>
    <p:extLst>
      <p:ext uri="{BB962C8B-B14F-4D97-AF65-F5344CB8AC3E}">
        <p14:creationId xmlns:p14="http://schemas.microsoft.com/office/powerpoint/2010/main" val="3588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nvSpPr>
        <p:spPr bwMode="auto">
          <a:xfrm>
            <a:off x="507258" y="1002127"/>
            <a:ext cx="10610859" cy="2862864"/>
          </a:xfrm>
          <a:prstGeom prst="rect">
            <a:avLst/>
          </a:prstGeom>
          <a:noFill/>
          <a:ln w="9525">
            <a:solidFill>
              <a:srgbClr val="FFCC00"/>
            </a:solidFill>
            <a:miter lim="800000"/>
            <a:headEnd/>
            <a:tailEnd/>
          </a:ln>
          <a:effectLst/>
        </p:spPr>
        <p:txBody>
          <a:bodyPr/>
          <a:lstStyle/>
          <a:p>
            <a:pPr marL="457200" indent="-457200" fontAlgn="b">
              <a:spcBef>
                <a:spcPct val="50000"/>
              </a:spcBef>
              <a:defRPr/>
            </a:pPr>
            <a:r>
              <a:rPr kumimoji="1" lang="en-US" sz="2800" dirty="0">
                <a:solidFill>
                  <a:srgbClr val="FFFF00"/>
                </a:solidFill>
                <a:effectLst>
                  <a:outerShdw blurRad="38100" dist="38100" dir="2700000" algn="tl">
                    <a:srgbClr val="000000">
                      <a:alpha val="43137"/>
                    </a:srgbClr>
                  </a:outerShdw>
                </a:effectLst>
              </a:rPr>
              <a:t>	After this section you should be able to:</a:t>
            </a:r>
          </a:p>
          <a:p>
            <a:pPr marL="914400" lvl="1" indent="-457200">
              <a:buFontTx/>
              <a:buChar char="•"/>
              <a:defRPr/>
            </a:pPr>
            <a:endParaRPr kumimoji="1" lang="en-US" sz="2000" dirty="0">
              <a:solidFill>
                <a:schemeClr val="bg1"/>
              </a:solidFill>
              <a:effectLst>
                <a:outerShdw blurRad="38100" dist="38100" dir="2700000" algn="tl">
                  <a:srgbClr val="000000">
                    <a:alpha val="43137"/>
                  </a:srgbClr>
                </a:outerShdw>
              </a:effectLst>
            </a:endParaRPr>
          </a:p>
          <a:p>
            <a:pPr marL="914400" lvl="1" indent="-457200">
              <a:buFontTx/>
              <a:buChar char="•"/>
              <a:defRPr/>
            </a:pPr>
            <a:r>
              <a:rPr kumimoji="1" lang="en-US" sz="2400" dirty="0">
                <a:solidFill>
                  <a:schemeClr val="bg1"/>
                </a:solidFill>
                <a:effectLst>
                  <a:outerShdw blurRad="38100" dist="38100" dir="2700000" algn="tl">
                    <a:srgbClr val="000000">
                      <a:alpha val="43137"/>
                    </a:srgbClr>
                  </a:outerShdw>
                </a:effectLst>
              </a:rPr>
              <a:t> Apply simple filters to coherence or other edge-sensitive attributes enhance faults and suppress stratigraphic features parallel to stratigraphy</a:t>
            </a:r>
          </a:p>
          <a:p>
            <a:pPr marL="914400" lvl="1" indent="-457200">
              <a:buFontTx/>
              <a:buChar char="•"/>
              <a:defRPr/>
            </a:pPr>
            <a:endParaRPr kumimoji="1" lang="en-US" sz="2400" dirty="0">
              <a:solidFill>
                <a:schemeClr val="bg1"/>
              </a:solidFill>
              <a:effectLst>
                <a:outerShdw blurRad="38100" dist="38100" dir="2700000" algn="tl">
                  <a:srgbClr val="000000">
                    <a:alpha val="43137"/>
                  </a:srgbClr>
                </a:outerShdw>
              </a:effectLst>
            </a:endParaRPr>
          </a:p>
          <a:p>
            <a:pPr marL="914400" lvl="1" indent="-457200">
              <a:buFontTx/>
              <a:buChar char="•"/>
              <a:defRPr/>
            </a:pPr>
            <a:r>
              <a:rPr kumimoji="1" lang="en-US" sz="2400" dirty="0">
                <a:solidFill>
                  <a:schemeClr val="bg1"/>
                </a:solidFill>
                <a:effectLst>
                  <a:outerShdw blurRad="38100" dist="38100" dir="2700000" algn="tl">
                    <a:srgbClr val="000000">
                      <a:alpha val="43137"/>
                    </a:srgbClr>
                  </a:outerShdw>
                </a:effectLst>
              </a:rPr>
              <a:t> Estimate the orientation, and for some algorithms, the heave of individual faults</a:t>
            </a:r>
          </a:p>
        </p:txBody>
      </p:sp>
      <p:sp>
        <p:nvSpPr>
          <p:cNvPr id="3" name="TextBox 2">
            <a:extLst>
              <a:ext uri="{FF2B5EF4-FFF2-40B4-BE49-F238E27FC236}">
                <a16:creationId xmlns:a16="http://schemas.microsoft.com/office/drawing/2014/main" id="{6DD43A3A-E333-4204-9D39-B094CEDECB7C}"/>
              </a:ext>
            </a:extLst>
          </p:cNvPr>
          <p:cNvSpPr txBox="1"/>
          <p:nvPr/>
        </p:nvSpPr>
        <p:spPr>
          <a:xfrm>
            <a:off x="0" y="66827"/>
            <a:ext cx="10778130" cy="584775"/>
          </a:xfrm>
          <a:prstGeom prst="rect">
            <a:avLst/>
          </a:prstGeom>
          <a:noFill/>
        </p:spPr>
        <p:txBody>
          <a:bodyPr wrap="square" rtlCol="0">
            <a:spAutoFit/>
          </a:bodyPr>
          <a:lstStyle/>
          <a:p>
            <a:r>
              <a:rPr kumimoji="1" lang="en-US" sz="3200" dirty="0">
                <a:solidFill>
                  <a:srgbClr val="FFCC00"/>
                </a:solidFill>
                <a:effectLst>
                  <a:outerShdw blurRad="38100" dist="38100" dir="2700000" algn="tl">
                    <a:srgbClr val="000000">
                      <a:alpha val="43137"/>
                    </a:srgbClr>
                  </a:outerShdw>
                </a:effectLst>
              </a:rPr>
              <a:t>Image enhancement of faults</a:t>
            </a:r>
            <a:endParaRPr lang="en-US" sz="3200" dirty="0"/>
          </a:p>
        </p:txBody>
      </p:sp>
      <p:sp>
        <p:nvSpPr>
          <p:cNvPr id="4" name="Slide Number Placeholder 3">
            <a:extLst>
              <a:ext uri="{FF2B5EF4-FFF2-40B4-BE49-F238E27FC236}">
                <a16:creationId xmlns:a16="http://schemas.microsoft.com/office/drawing/2014/main" id="{A361D21C-32E1-48FF-8BD0-2A5FD3FC841C}"/>
              </a:ext>
            </a:extLst>
          </p:cNvPr>
          <p:cNvSpPr>
            <a:spLocks noGrp="1"/>
          </p:cNvSpPr>
          <p:nvPr>
            <p:ph type="sldNum" sz="quarter" idx="10"/>
          </p:nvPr>
        </p:nvSpPr>
        <p:spPr/>
        <p:txBody>
          <a:bodyPr/>
          <a:lstStyle/>
          <a:p>
            <a:pPr>
              <a:defRPr/>
            </a:pPr>
            <a:r>
              <a:rPr lang="en-US"/>
              <a:t>11b-</a:t>
            </a:r>
            <a:fld id="{0D126475-E98B-4E79-A2BB-CBEEB8F86428}" type="slidenum">
              <a:rPr lang="en-US" smtClean="0"/>
              <a:pPr>
                <a:defRPr/>
              </a:pPr>
              <a:t>2</a:t>
            </a:fld>
            <a:endParaRPr lang="en-US" dirty="0">
              <a:solidFill>
                <a:schemeClr val="tx1"/>
              </a:solidFill>
            </a:endParaRPr>
          </a:p>
        </p:txBody>
      </p:sp>
    </p:spTree>
    <p:extLst>
      <p:ext uri="{BB962C8B-B14F-4D97-AF65-F5344CB8AC3E}">
        <p14:creationId xmlns:p14="http://schemas.microsoft.com/office/powerpoint/2010/main" val="220134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2"/>
          <p:cNvGrpSpPr>
            <a:grpSpLocks/>
          </p:cNvGrpSpPr>
          <p:nvPr/>
        </p:nvGrpSpPr>
        <p:grpSpPr bwMode="auto">
          <a:xfrm>
            <a:off x="2530475" y="1600200"/>
            <a:ext cx="2870200" cy="3651250"/>
            <a:chOff x="816" y="720"/>
            <a:chExt cx="1808" cy="2300"/>
          </a:xfrm>
        </p:grpSpPr>
        <p:pic>
          <p:nvPicPr>
            <p:cNvPr id="42025" name="Picture 3" descr="ln1200_live"/>
            <p:cNvPicPr>
              <a:picLocks noChangeAspect="1" noChangeArrowheads="1"/>
            </p:cNvPicPr>
            <p:nvPr/>
          </p:nvPicPr>
          <p:blipFill>
            <a:blip r:embed="rId3" cstate="print"/>
            <a:srcRect/>
            <a:stretch>
              <a:fillRect/>
            </a:stretch>
          </p:blipFill>
          <p:spPr bwMode="auto">
            <a:xfrm>
              <a:off x="816" y="720"/>
              <a:ext cx="1795" cy="2300"/>
            </a:xfrm>
            <a:prstGeom prst="rect">
              <a:avLst/>
            </a:prstGeom>
            <a:noFill/>
            <a:ln w="9525">
              <a:solidFill>
                <a:schemeClr val="tx1"/>
              </a:solidFill>
              <a:miter lim="800000"/>
              <a:headEnd/>
              <a:tailEnd/>
            </a:ln>
          </p:spPr>
        </p:pic>
        <p:sp>
          <p:nvSpPr>
            <p:cNvPr id="42026" name="Line 4"/>
            <p:cNvSpPr>
              <a:spLocks noChangeAspect="1" noChangeShapeType="1"/>
            </p:cNvSpPr>
            <p:nvPr/>
          </p:nvSpPr>
          <p:spPr bwMode="auto">
            <a:xfrm flipV="1">
              <a:off x="820" y="2437"/>
              <a:ext cx="1804" cy="0"/>
            </a:xfrm>
            <a:prstGeom prst="line">
              <a:avLst/>
            </a:prstGeom>
            <a:noFill/>
            <a:ln w="38100">
              <a:solidFill>
                <a:srgbClr val="FFFF00"/>
              </a:solidFill>
              <a:prstDash val="dash"/>
              <a:round/>
              <a:headEnd/>
              <a:tailEnd/>
            </a:ln>
          </p:spPr>
          <p:txBody>
            <a:bodyPr/>
            <a:lstStyle/>
            <a:p>
              <a:endParaRPr lang="en-US" dirty="0">
                <a:effectLst>
                  <a:outerShdw blurRad="38100" dist="38100" dir="2700000" algn="tl">
                    <a:srgbClr val="000000">
                      <a:alpha val="43137"/>
                    </a:srgbClr>
                  </a:outerShdw>
                </a:effectLst>
              </a:endParaRPr>
            </a:p>
          </p:txBody>
        </p:sp>
      </p:grpSp>
      <p:grpSp>
        <p:nvGrpSpPr>
          <p:cNvPr id="3" name="Group 5"/>
          <p:cNvGrpSpPr>
            <a:grpSpLocks/>
          </p:cNvGrpSpPr>
          <p:nvPr/>
        </p:nvGrpSpPr>
        <p:grpSpPr bwMode="auto">
          <a:xfrm>
            <a:off x="2525714" y="1409701"/>
            <a:ext cx="6607175" cy="3844925"/>
            <a:chOff x="711" y="456"/>
            <a:chExt cx="4162" cy="2422"/>
          </a:xfrm>
        </p:grpSpPr>
        <p:grpSp>
          <p:nvGrpSpPr>
            <p:cNvPr id="42021" name="Group 6"/>
            <p:cNvGrpSpPr>
              <a:grpSpLocks noChangeAspect="1"/>
            </p:cNvGrpSpPr>
            <p:nvPr/>
          </p:nvGrpSpPr>
          <p:grpSpPr bwMode="auto">
            <a:xfrm>
              <a:off x="711" y="575"/>
              <a:ext cx="1814" cy="2303"/>
              <a:chOff x="434" y="672"/>
              <a:chExt cx="3151" cy="4000"/>
            </a:xfrm>
          </p:grpSpPr>
          <p:pic>
            <p:nvPicPr>
              <p:cNvPr id="42023" name="Picture 7" descr="ln1200_scube5525"/>
              <p:cNvPicPr>
                <a:picLocks noChangeAspect="1" noChangeArrowheads="1"/>
              </p:cNvPicPr>
              <p:nvPr/>
            </p:nvPicPr>
            <p:blipFill>
              <a:blip r:embed="rId4" cstate="print"/>
              <a:srcRect/>
              <a:stretch>
                <a:fillRect/>
              </a:stretch>
            </p:blipFill>
            <p:spPr bwMode="auto">
              <a:xfrm>
                <a:off x="434" y="672"/>
                <a:ext cx="3136" cy="4000"/>
              </a:xfrm>
              <a:prstGeom prst="rect">
                <a:avLst/>
              </a:prstGeom>
              <a:noFill/>
              <a:ln w="9525">
                <a:solidFill>
                  <a:schemeClr val="tx1"/>
                </a:solidFill>
                <a:miter lim="800000"/>
                <a:headEnd/>
                <a:tailEnd/>
              </a:ln>
            </p:spPr>
          </p:pic>
          <p:sp>
            <p:nvSpPr>
              <p:cNvPr id="42024" name="Line 8"/>
              <p:cNvSpPr>
                <a:spLocks noChangeAspect="1" noChangeShapeType="1"/>
              </p:cNvSpPr>
              <p:nvPr/>
            </p:nvSpPr>
            <p:spPr bwMode="auto">
              <a:xfrm flipV="1">
                <a:off x="449" y="3658"/>
                <a:ext cx="3136" cy="0"/>
              </a:xfrm>
              <a:prstGeom prst="line">
                <a:avLst/>
              </a:prstGeom>
              <a:noFill/>
              <a:ln w="28575">
                <a:solidFill>
                  <a:srgbClr val="FFFF00"/>
                </a:solidFill>
                <a:prstDash val="dash"/>
                <a:round/>
                <a:headEnd/>
                <a:tailEnd/>
              </a:ln>
            </p:spPr>
            <p:txBody>
              <a:bodyPr/>
              <a:lstStyle/>
              <a:p>
                <a:endParaRPr lang="en-US" dirty="0">
                  <a:effectLst>
                    <a:outerShdw blurRad="38100" dist="38100" dir="2700000" algn="tl">
                      <a:srgbClr val="000000">
                        <a:alpha val="43137"/>
                      </a:srgbClr>
                    </a:outerShdw>
                  </a:effectLst>
                </a:endParaRPr>
              </a:p>
            </p:txBody>
          </p:sp>
        </p:grpSp>
        <p:sp>
          <p:nvSpPr>
            <p:cNvPr id="42022" name="Text Box 9"/>
            <p:cNvSpPr txBox="1">
              <a:spLocks noChangeArrowheads="1"/>
            </p:cNvSpPr>
            <p:nvPr/>
          </p:nvSpPr>
          <p:spPr bwMode="auto">
            <a:xfrm>
              <a:off x="2735" y="456"/>
              <a:ext cx="2138" cy="231"/>
            </a:xfrm>
            <a:prstGeom prst="rect">
              <a:avLst/>
            </a:prstGeom>
            <a:noFill/>
            <a:ln w="12700">
              <a:noFill/>
              <a:miter lim="800000"/>
              <a:headEnd/>
              <a:tailEnd/>
            </a:ln>
          </p:spPr>
          <p:txBody>
            <a:bodyPr>
              <a:spAutoFit/>
            </a:bodyPr>
            <a:lstStyle/>
            <a:p>
              <a:r>
                <a:rPr lang="en-US" dirty="0">
                  <a:solidFill>
                    <a:srgbClr val="FFFF00"/>
                  </a:solidFill>
                  <a:effectLst>
                    <a:outerShdw blurRad="38100" dist="38100" dir="2700000" algn="tl">
                      <a:srgbClr val="000000">
                        <a:alpha val="43137"/>
                      </a:srgbClr>
                    </a:outerShdw>
                  </a:effectLst>
                </a:rPr>
                <a:t>1. Coherence computation</a:t>
              </a:r>
            </a:p>
          </p:txBody>
        </p:sp>
      </p:grpSp>
      <p:grpSp>
        <p:nvGrpSpPr>
          <p:cNvPr id="5" name="Group 10"/>
          <p:cNvGrpSpPr>
            <a:grpSpLocks/>
          </p:cNvGrpSpPr>
          <p:nvPr/>
        </p:nvGrpSpPr>
        <p:grpSpPr bwMode="auto">
          <a:xfrm>
            <a:off x="2519364" y="1581151"/>
            <a:ext cx="9215437" cy="3656013"/>
            <a:chOff x="707" y="564"/>
            <a:chExt cx="5805" cy="2303"/>
          </a:xfrm>
        </p:grpSpPr>
        <p:grpSp>
          <p:nvGrpSpPr>
            <p:cNvPr id="42017" name="Group 11"/>
            <p:cNvGrpSpPr>
              <a:grpSpLocks noChangeAspect="1"/>
            </p:cNvGrpSpPr>
            <p:nvPr/>
          </p:nvGrpSpPr>
          <p:grpSpPr bwMode="auto">
            <a:xfrm>
              <a:off x="707" y="564"/>
              <a:ext cx="1814" cy="2303"/>
              <a:chOff x="576" y="624"/>
              <a:chExt cx="3151" cy="4000"/>
            </a:xfrm>
          </p:grpSpPr>
          <p:pic>
            <p:nvPicPr>
              <p:cNvPr id="42019" name="Picture 12" descr="ln1200_sc_rs8_f9"/>
              <p:cNvPicPr>
                <a:picLocks noChangeAspect="1" noChangeArrowheads="1"/>
              </p:cNvPicPr>
              <p:nvPr/>
            </p:nvPicPr>
            <p:blipFill>
              <a:blip r:embed="rId5" cstate="print"/>
              <a:srcRect/>
              <a:stretch>
                <a:fillRect/>
              </a:stretch>
            </p:blipFill>
            <p:spPr bwMode="auto">
              <a:xfrm>
                <a:off x="576" y="624"/>
                <a:ext cx="3136" cy="4000"/>
              </a:xfrm>
              <a:prstGeom prst="rect">
                <a:avLst/>
              </a:prstGeom>
              <a:noFill/>
              <a:ln w="9525">
                <a:solidFill>
                  <a:schemeClr val="tx1"/>
                </a:solidFill>
                <a:miter lim="800000"/>
                <a:headEnd/>
                <a:tailEnd/>
              </a:ln>
            </p:spPr>
          </p:pic>
          <p:sp>
            <p:nvSpPr>
              <p:cNvPr id="42020" name="Line 13"/>
              <p:cNvSpPr>
                <a:spLocks noChangeAspect="1" noChangeShapeType="1"/>
              </p:cNvSpPr>
              <p:nvPr/>
            </p:nvSpPr>
            <p:spPr bwMode="auto">
              <a:xfrm flipV="1">
                <a:off x="591" y="3610"/>
                <a:ext cx="3136" cy="0"/>
              </a:xfrm>
              <a:prstGeom prst="line">
                <a:avLst/>
              </a:prstGeom>
              <a:noFill/>
              <a:ln w="28575">
                <a:solidFill>
                  <a:srgbClr val="0000FF"/>
                </a:solidFill>
                <a:prstDash val="dash"/>
                <a:round/>
                <a:headEnd/>
                <a:tailEnd/>
              </a:ln>
            </p:spPr>
            <p:txBody>
              <a:bodyPr/>
              <a:lstStyle/>
              <a:p>
                <a:endParaRPr lang="en-US" dirty="0">
                  <a:effectLst>
                    <a:outerShdw blurRad="38100" dist="38100" dir="2700000" algn="tl">
                      <a:srgbClr val="000000">
                        <a:alpha val="43137"/>
                      </a:srgbClr>
                    </a:outerShdw>
                  </a:effectLst>
                </a:endParaRPr>
              </a:p>
            </p:txBody>
          </p:sp>
        </p:grpSp>
        <p:sp>
          <p:nvSpPr>
            <p:cNvPr id="42018" name="Text Box 14"/>
            <p:cNvSpPr txBox="1">
              <a:spLocks noChangeArrowheads="1"/>
            </p:cNvSpPr>
            <p:nvPr/>
          </p:nvSpPr>
          <p:spPr bwMode="auto">
            <a:xfrm>
              <a:off x="2719" y="766"/>
              <a:ext cx="3793" cy="231"/>
            </a:xfrm>
            <a:prstGeom prst="rect">
              <a:avLst/>
            </a:prstGeom>
            <a:noFill/>
            <a:ln w="12700">
              <a:noFill/>
              <a:miter lim="800000"/>
              <a:headEnd/>
              <a:tailEnd/>
            </a:ln>
          </p:spPr>
          <p:txBody>
            <a:bodyPr>
              <a:spAutoFit/>
            </a:bodyPr>
            <a:lstStyle/>
            <a:p>
              <a:r>
                <a:rPr lang="en-US" dirty="0">
                  <a:solidFill>
                    <a:srgbClr val="FFFF00"/>
                  </a:solidFill>
                  <a:effectLst>
                    <a:outerShdw blurRad="38100" dist="38100" dir="2700000" algn="tl">
                      <a:srgbClr val="000000">
                        <a:alpha val="43137"/>
                      </a:srgbClr>
                    </a:outerShdw>
                  </a:effectLst>
                </a:rPr>
                <a:t>2. Suppression of horizontal discontinuities</a:t>
              </a:r>
            </a:p>
          </p:txBody>
        </p:sp>
      </p:grpSp>
      <p:grpSp>
        <p:nvGrpSpPr>
          <p:cNvPr id="41990" name="Group 15"/>
          <p:cNvGrpSpPr>
            <a:grpSpLocks/>
          </p:cNvGrpSpPr>
          <p:nvPr/>
        </p:nvGrpSpPr>
        <p:grpSpPr bwMode="auto">
          <a:xfrm>
            <a:off x="2044700" y="1443038"/>
            <a:ext cx="534988" cy="3871912"/>
            <a:chOff x="575" y="672"/>
            <a:chExt cx="337" cy="2439"/>
          </a:xfrm>
        </p:grpSpPr>
        <p:sp>
          <p:nvSpPr>
            <p:cNvPr id="42014" name="Text Box 16"/>
            <p:cNvSpPr txBox="1">
              <a:spLocks noChangeAspect="1" noChangeArrowheads="1"/>
            </p:cNvSpPr>
            <p:nvPr/>
          </p:nvSpPr>
          <p:spPr bwMode="auto">
            <a:xfrm>
              <a:off x="578" y="672"/>
              <a:ext cx="334" cy="212"/>
            </a:xfrm>
            <a:prstGeom prst="rect">
              <a:avLst/>
            </a:prstGeom>
            <a:noFill/>
            <a:ln w="9525">
              <a:noFill/>
              <a:miter lim="800000"/>
              <a:headEnd/>
              <a:tailEnd/>
            </a:ln>
          </p:spPr>
          <p:txBody>
            <a:bodyPr>
              <a:spAutoFit/>
            </a:bodyPr>
            <a:lstStyle/>
            <a:p>
              <a:pPr eaLnBrk="1" hangingPunct="1"/>
              <a:r>
                <a:rPr lang="en-US" sz="1600" dirty="0">
                  <a:solidFill>
                    <a:schemeClr val="bg1"/>
                  </a:solidFill>
                  <a:effectLst>
                    <a:outerShdw blurRad="38100" dist="38100" dir="2700000" algn="tl">
                      <a:srgbClr val="000000">
                        <a:alpha val="43137"/>
                      </a:srgbClr>
                    </a:outerShdw>
                  </a:effectLst>
                </a:rPr>
                <a:t>0.0</a:t>
              </a:r>
            </a:p>
          </p:txBody>
        </p:sp>
        <p:sp>
          <p:nvSpPr>
            <p:cNvPr id="42015" name="Text Box 17"/>
            <p:cNvSpPr txBox="1">
              <a:spLocks noChangeAspect="1" noChangeArrowheads="1"/>
            </p:cNvSpPr>
            <p:nvPr/>
          </p:nvSpPr>
          <p:spPr bwMode="auto">
            <a:xfrm>
              <a:off x="575" y="2899"/>
              <a:ext cx="334" cy="212"/>
            </a:xfrm>
            <a:prstGeom prst="rect">
              <a:avLst/>
            </a:prstGeom>
            <a:noFill/>
            <a:ln w="9525">
              <a:noFill/>
              <a:miter lim="800000"/>
              <a:headEnd/>
              <a:tailEnd/>
            </a:ln>
          </p:spPr>
          <p:txBody>
            <a:bodyPr>
              <a:spAutoFit/>
            </a:bodyPr>
            <a:lstStyle/>
            <a:p>
              <a:pPr eaLnBrk="1" hangingPunct="1"/>
              <a:r>
                <a:rPr lang="en-US" sz="1600" dirty="0">
                  <a:solidFill>
                    <a:schemeClr val="bg1"/>
                  </a:solidFill>
                  <a:effectLst>
                    <a:outerShdw blurRad="38100" dist="38100" dir="2700000" algn="tl">
                      <a:srgbClr val="000000">
                        <a:alpha val="43137"/>
                      </a:srgbClr>
                    </a:outerShdw>
                  </a:effectLst>
                </a:rPr>
                <a:t>4.0</a:t>
              </a:r>
            </a:p>
          </p:txBody>
        </p:sp>
        <p:sp>
          <p:nvSpPr>
            <p:cNvPr id="42016" name="Text Box 18"/>
            <p:cNvSpPr txBox="1">
              <a:spLocks noChangeAspect="1" noChangeArrowheads="1"/>
            </p:cNvSpPr>
            <p:nvPr/>
          </p:nvSpPr>
          <p:spPr bwMode="auto">
            <a:xfrm rot="16200000">
              <a:off x="432" y="1720"/>
              <a:ext cx="534" cy="213"/>
            </a:xfrm>
            <a:prstGeom prst="rect">
              <a:avLst/>
            </a:prstGeom>
            <a:noFill/>
            <a:ln w="9525">
              <a:noFill/>
              <a:miter lim="800000"/>
              <a:headEnd/>
              <a:tailEnd/>
            </a:ln>
          </p:spPr>
          <p:txBody>
            <a:bodyPr wrap="none">
              <a:spAutoFit/>
            </a:bodyPr>
            <a:lstStyle/>
            <a:p>
              <a:pPr eaLnBrk="1" hangingPunct="1"/>
              <a:r>
                <a:rPr lang="en-US" sz="1600" dirty="0">
                  <a:solidFill>
                    <a:schemeClr val="bg1"/>
                  </a:solidFill>
                  <a:effectLst>
                    <a:outerShdw blurRad="38100" dist="38100" dir="2700000" algn="tl">
                      <a:srgbClr val="000000">
                        <a:alpha val="43137"/>
                      </a:srgbClr>
                    </a:outerShdw>
                  </a:effectLst>
                </a:rPr>
                <a:t>Time (s)</a:t>
              </a:r>
            </a:p>
          </p:txBody>
        </p:sp>
      </p:grpSp>
      <p:sp>
        <p:nvSpPr>
          <p:cNvPr id="41991" name="Rectangle 20"/>
          <p:cNvSpPr>
            <a:spLocks noChangeArrowheads="1"/>
          </p:cNvSpPr>
          <p:nvPr/>
        </p:nvSpPr>
        <p:spPr bwMode="auto">
          <a:xfrm>
            <a:off x="9410700" y="6460048"/>
            <a:ext cx="2781300" cy="396875"/>
          </a:xfrm>
          <a:prstGeom prst="rect">
            <a:avLst/>
          </a:prstGeom>
          <a:noFill/>
          <a:ln w="9525">
            <a:noFill/>
            <a:miter lim="800000"/>
            <a:headEnd/>
            <a:tailEnd/>
          </a:ln>
        </p:spPr>
        <p:txBody>
          <a:bodyPr>
            <a:spAutoFit/>
          </a:bodyPr>
          <a:lstStyle/>
          <a:p>
            <a:pPr algn="r">
              <a:spcBef>
                <a:spcPct val="50000"/>
              </a:spcBef>
              <a:spcAft>
                <a:spcPts val="1350"/>
              </a:spcAft>
              <a:buClr>
                <a:srgbClr val="99284C"/>
              </a:buClr>
              <a:buSzPct val="50000"/>
            </a:pPr>
            <a:r>
              <a:rPr lang="en-US" sz="2000" dirty="0">
                <a:solidFill>
                  <a:schemeClr val="bg1">
                    <a:lumMod val="75000"/>
                  </a:schemeClr>
                </a:solidFill>
                <a:effectLst>
                  <a:outerShdw blurRad="38100" dist="38100" dir="2700000" algn="tl">
                    <a:srgbClr val="000000">
                      <a:alpha val="43137"/>
                    </a:srgbClr>
                  </a:outerShdw>
                </a:effectLst>
                <a:cs typeface="Times New Roman" pitchFamily="18" charset="0"/>
              </a:rPr>
              <a:t>(Barnes, 2006)</a:t>
            </a:r>
            <a:endParaRPr lang="en-US" sz="2000" dirty="0">
              <a:solidFill>
                <a:schemeClr val="bg1">
                  <a:lumMod val="75000"/>
                </a:schemeClr>
              </a:solidFill>
              <a:effectLst>
                <a:outerShdw blurRad="38100" dist="38100" dir="2700000" algn="tl">
                  <a:srgbClr val="000000">
                    <a:alpha val="43137"/>
                  </a:srgbClr>
                </a:outerShdw>
              </a:effectLst>
            </a:endParaRPr>
          </a:p>
        </p:txBody>
      </p:sp>
      <p:grpSp>
        <p:nvGrpSpPr>
          <p:cNvPr id="8" name="Group 21"/>
          <p:cNvGrpSpPr>
            <a:grpSpLocks/>
          </p:cNvGrpSpPr>
          <p:nvPr/>
        </p:nvGrpSpPr>
        <p:grpSpPr bwMode="auto">
          <a:xfrm>
            <a:off x="2513014" y="1598613"/>
            <a:ext cx="5051425" cy="3651250"/>
            <a:chOff x="703" y="575"/>
            <a:chExt cx="3182" cy="2300"/>
          </a:xfrm>
        </p:grpSpPr>
        <p:grpSp>
          <p:nvGrpSpPr>
            <p:cNvPr id="42010" name="Group 22"/>
            <p:cNvGrpSpPr>
              <a:grpSpLocks noChangeAspect="1"/>
            </p:cNvGrpSpPr>
            <p:nvPr/>
          </p:nvGrpSpPr>
          <p:grpSpPr bwMode="auto">
            <a:xfrm>
              <a:off x="703" y="575"/>
              <a:ext cx="1808" cy="2300"/>
              <a:chOff x="442" y="770"/>
              <a:chExt cx="3143" cy="4000"/>
            </a:xfrm>
          </p:grpSpPr>
          <p:pic>
            <p:nvPicPr>
              <p:cNvPr id="42012" name="Picture 23" descr="ln1200_sc_rs8_f9_d9"/>
              <p:cNvPicPr>
                <a:picLocks noChangeAspect="1" noChangeArrowheads="1"/>
              </p:cNvPicPr>
              <p:nvPr/>
            </p:nvPicPr>
            <p:blipFill>
              <a:blip r:embed="rId6" cstate="print"/>
              <a:srcRect/>
              <a:stretch>
                <a:fillRect/>
              </a:stretch>
            </p:blipFill>
            <p:spPr bwMode="auto">
              <a:xfrm>
                <a:off x="442" y="770"/>
                <a:ext cx="3120" cy="4000"/>
              </a:xfrm>
              <a:prstGeom prst="rect">
                <a:avLst/>
              </a:prstGeom>
              <a:noFill/>
              <a:ln w="9525">
                <a:solidFill>
                  <a:schemeClr val="tx1"/>
                </a:solidFill>
                <a:miter lim="800000"/>
                <a:headEnd/>
                <a:tailEnd/>
              </a:ln>
            </p:spPr>
          </p:pic>
          <p:sp>
            <p:nvSpPr>
              <p:cNvPr id="42013" name="Line 24"/>
              <p:cNvSpPr>
                <a:spLocks noChangeAspect="1" noChangeShapeType="1"/>
              </p:cNvSpPr>
              <p:nvPr/>
            </p:nvSpPr>
            <p:spPr bwMode="auto">
              <a:xfrm flipV="1">
                <a:off x="449" y="3756"/>
                <a:ext cx="3136" cy="0"/>
              </a:xfrm>
              <a:prstGeom prst="line">
                <a:avLst/>
              </a:prstGeom>
              <a:noFill/>
              <a:ln w="28575">
                <a:solidFill>
                  <a:srgbClr val="0000FF"/>
                </a:solidFill>
                <a:prstDash val="dash"/>
                <a:round/>
                <a:headEnd/>
                <a:tailEnd/>
              </a:ln>
            </p:spPr>
            <p:txBody>
              <a:bodyPr/>
              <a:lstStyle/>
              <a:p>
                <a:endParaRPr lang="en-US" dirty="0">
                  <a:effectLst>
                    <a:outerShdw blurRad="38100" dist="38100" dir="2700000" algn="tl">
                      <a:srgbClr val="000000">
                        <a:alpha val="43137"/>
                      </a:srgbClr>
                    </a:outerShdw>
                  </a:effectLst>
                </a:endParaRPr>
              </a:p>
            </p:txBody>
          </p:sp>
        </p:grpSp>
        <p:sp>
          <p:nvSpPr>
            <p:cNvPr id="42011" name="Text Box 25"/>
            <p:cNvSpPr txBox="1">
              <a:spLocks noChangeArrowheads="1"/>
            </p:cNvSpPr>
            <p:nvPr/>
          </p:nvSpPr>
          <p:spPr bwMode="auto">
            <a:xfrm>
              <a:off x="2749" y="1054"/>
              <a:ext cx="1136" cy="233"/>
            </a:xfrm>
            <a:prstGeom prst="rect">
              <a:avLst/>
            </a:prstGeom>
            <a:noFill/>
            <a:ln w="12700">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rPr>
                <a:t>3. Image dilation </a:t>
              </a:r>
            </a:p>
          </p:txBody>
        </p:sp>
      </p:grpSp>
      <p:grpSp>
        <p:nvGrpSpPr>
          <p:cNvPr id="10" name="Group 26"/>
          <p:cNvGrpSpPr>
            <a:grpSpLocks/>
          </p:cNvGrpSpPr>
          <p:nvPr/>
        </p:nvGrpSpPr>
        <p:grpSpPr bwMode="auto">
          <a:xfrm>
            <a:off x="2513013" y="1604963"/>
            <a:ext cx="5086350" cy="3651250"/>
            <a:chOff x="703" y="579"/>
            <a:chExt cx="3204" cy="2300"/>
          </a:xfrm>
        </p:grpSpPr>
        <p:grpSp>
          <p:nvGrpSpPr>
            <p:cNvPr id="42006" name="Group 27"/>
            <p:cNvGrpSpPr>
              <a:grpSpLocks noChangeAspect="1"/>
            </p:cNvGrpSpPr>
            <p:nvPr/>
          </p:nvGrpSpPr>
          <p:grpSpPr bwMode="auto">
            <a:xfrm>
              <a:off x="703" y="579"/>
              <a:ext cx="1808" cy="2300"/>
              <a:chOff x="442" y="530"/>
              <a:chExt cx="3143" cy="4000"/>
            </a:xfrm>
          </p:grpSpPr>
          <p:pic>
            <p:nvPicPr>
              <p:cNvPr id="42008" name="Picture 28" descr="ln1200_sc_rs8_f9_d9_e5_final"/>
              <p:cNvPicPr>
                <a:picLocks noChangeAspect="1" noChangeArrowheads="1"/>
              </p:cNvPicPr>
              <p:nvPr/>
            </p:nvPicPr>
            <p:blipFill>
              <a:blip r:embed="rId7" cstate="print"/>
              <a:srcRect/>
              <a:stretch>
                <a:fillRect/>
              </a:stretch>
            </p:blipFill>
            <p:spPr bwMode="auto">
              <a:xfrm>
                <a:off x="442" y="530"/>
                <a:ext cx="3120" cy="4000"/>
              </a:xfrm>
              <a:prstGeom prst="rect">
                <a:avLst/>
              </a:prstGeom>
              <a:noFill/>
              <a:ln w="9525">
                <a:solidFill>
                  <a:schemeClr val="tx1"/>
                </a:solidFill>
                <a:miter lim="800000"/>
                <a:headEnd/>
                <a:tailEnd/>
              </a:ln>
            </p:spPr>
          </p:pic>
          <p:sp>
            <p:nvSpPr>
              <p:cNvPr id="42009" name="Line 29"/>
              <p:cNvSpPr>
                <a:spLocks noChangeAspect="1" noChangeShapeType="1"/>
              </p:cNvSpPr>
              <p:nvPr/>
            </p:nvSpPr>
            <p:spPr bwMode="auto">
              <a:xfrm flipV="1">
                <a:off x="449" y="3516"/>
                <a:ext cx="3136" cy="0"/>
              </a:xfrm>
              <a:prstGeom prst="line">
                <a:avLst/>
              </a:prstGeom>
              <a:noFill/>
              <a:ln w="28575">
                <a:solidFill>
                  <a:srgbClr val="0000FF"/>
                </a:solidFill>
                <a:prstDash val="dash"/>
                <a:round/>
                <a:headEnd/>
                <a:tailEnd/>
              </a:ln>
            </p:spPr>
            <p:txBody>
              <a:bodyPr/>
              <a:lstStyle/>
              <a:p>
                <a:endParaRPr lang="en-US" dirty="0">
                  <a:effectLst>
                    <a:outerShdw blurRad="38100" dist="38100" dir="2700000" algn="tl">
                      <a:srgbClr val="000000">
                        <a:alpha val="43137"/>
                      </a:srgbClr>
                    </a:outerShdw>
                  </a:effectLst>
                </a:endParaRPr>
              </a:p>
            </p:txBody>
          </p:sp>
        </p:grpSp>
        <p:sp>
          <p:nvSpPr>
            <p:cNvPr id="42007" name="Text Box 30"/>
            <p:cNvSpPr txBox="1">
              <a:spLocks noChangeArrowheads="1"/>
            </p:cNvSpPr>
            <p:nvPr/>
          </p:nvSpPr>
          <p:spPr bwMode="auto">
            <a:xfrm>
              <a:off x="2741" y="1342"/>
              <a:ext cx="1166" cy="233"/>
            </a:xfrm>
            <a:prstGeom prst="rect">
              <a:avLst/>
            </a:prstGeom>
            <a:noFill/>
            <a:ln w="12700">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rPr>
                <a:t>4. Image erosion. </a:t>
              </a:r>
            </a:p>
          </p:txBody>
        </p:sp>
      </p:grpSp>
      <p:grpSp>
        <p:nvGrpSpPr>
          <p:cNvPr id="12" name="Group 31"/>
          <p:cNvGrpSpPr>
            <a:grpSpLocks/>
          </p:cNvGrpSpPr>
          <p:nvPr/>
        </p:nvGrpSpPr>
        <p:grpSpPr bwMode="auto">
          <a:xfrm>
            <a:off x="2533650" y="1603376"/>
            <a:ext cx="7689850" cy="3660775"/>
            <a:chOff x="716" y="578"/>
            <a:chExt cx="4844" cy="2306"/>
          </a:xfrm>
        </p:grpSpPr>
        <p:grpSp>
          <p:nvGrpSpPr>
            <p:cNvPr id="42002" name="Group 32"/>
            <p:cNvGrpSpPr>
              <a:grpSpLocks noChangeAspect="1"/>
            </p:cNvGrpSpPr>
            <p:nvPr/>
          </p:nvGrpSpPr>
          <p:grpSpPr bwMode="auto">
            <a:xfrm>
              <a:off x="716" y="578"/>
              <a:ext cx="1814" cy="2306"/>
              <a:chOff x="438" y="770"/>
              <a:chExt cx="3147" cy="4000"/>
            </a:xfrm>
          </p:grpSpPr>
          <p:pic>
            <p:nvPicPr>
              <p:cNvPr id="42004" name="Picture 33" descr="ln1200_mrg"/>
              <p:cNvPicPr>
                <a:picLocks noChangeAspect="1" noChangeArrowheads="1"/>
              </p:cNvPicPr>
              <p:nvPr/>
            </p:nvPicPr>
            <p:blipFill>
              <a:blip r:embed="rId8" cstate="print"/>
              <a:srcRect/>
              <a:stretch>
                <a:fillRect/>
              </a:stretch>
            </p:blipFill>
            <p:spPr bwMode="auto">
              <a:xfrm>
                <a:off x="438" y="770"/>
                <a:ext cx="3128" cy="4000"/>
              </a:xfrm>
              <a:prstGeom prst="rect">
                <a:avLst/>
              </a:prstGeom>
              <a:noFill/>
              <a:ln w="9525">
                <a:solidFill>
                  <a:schemeClr val="tx1"/>
                </a:solidFill>
                <a:miter lim="800000"/>
                <a:headEnd/>
                <a:tailEnd/>
              </a:ln>
            </p:spPr>
          </p:pic>
          <p:sp>
            <p:nvSpPr>
              <p:cNvPr id="42005" name="Line 34"/>
              <p:cNvSpPr>
                <a:spLocks noChangeAspect="1" noChangeShapeType="1"/>
              </p:cNvSpPr>
              <p:nvPr/>
            </p:nvSpPr>
            <p:spPr bwMode="auto">
              <a:xfrm flipV="1">
                <a:off x="449" y="3756"/>
                <a:ext cx="3136" cy="0"/>
              </a:xfrm>
              <a:prstGeom prst="line">
                <a:avLst/>
              </a:prstGeom>
              <a:noFill/>
              <a:ln w="28575">
                <a:solidFill>
                  <a:srgbClr val="FFFF00"/>
                </a:solidFill>
                <a:prstDash val="dash"/>
                <a:round/>
                <a:headEnd/>
                <a:tailEnd/>
              </a:ln>
            </p:spPr>
            <p:txBody>
              <a:bodyPr/>
              <a:lstStyle/>
              <a:p>
                <a:endParaRPr lang="en-US" dirty="0">
                  <a:effectLst>
                    <a:outerShdw blurRad="38100" dist="38100" dir="2700000" algn="tl">
                      <a:srgbClr val="000000">
                        <a:alpha val="43137"/>
                      </a:srgbClr>
                    </a:outerShdw>
                  </a:effectLst>
                </a:endParaRPr>
              </a:p>
            </p:txBody>
          </p:sp>
        </p:grpSp>
        <p:sp>
          <p:nvSpPr>
            <p:cNvPr id="42003" name="Rectangle 35"/>
            <p:cNvSpPr>
              <a:spLocks noChangeArrowheads="1"/>
            </p:cNvSpPr>
            <p:nvPr/>
          </p:nvSpPr>
          <p:spPr bwMode="auto">
            <a:xfrm>
              <a:off x="2744" y="1606"/>
              <a:ext cx="2816" cy="231"/>
            </a:xfrm>
            <a:prstGeom prst="rect">
              <a:avLst/>
            </a:prstGeom>
            <a:noFill/>
            <a:ln w="9525">
              <a:noFill/>
              <a:miter lim="800000"/>
              <a:headEnd/>
              <a:tailEnd/>
            </a:ln>
          </p:spPr>
          <p:txBody>
            <a:bodyPr>
              <a:spAutoFit/>
            </a:bodyPr>
            <a:lstStyle/>
            <a:p>
              <a:pPr>
                <a:spcBef>
                  <a:spcPct val="50000"/>
                </a:spcBef>
                <a:spcAft>
                  <a:spcPts val="1350"/>
                </a:spcAft>
                <a:buClr>
                  <a:srgbClr val="99284C"/>
                </a:buClr>
                <a:buSzPct val="50000"/>
              </a:pPr>
              <a:r>
                <a:rPr lang="en-US" dirty="0">
                  <a:solidFill>
                    <a:srgbClr val="FFFF00"/>
                  </a:solidFill>
                  <a:effectLst>
                    <a:outerShdw blurRad="38100" dist="38100" dir="2700000" algn="tl">
                      <a:srgbClr val="000000">
                        <a:alpha val="43137"/>
                      </a:srgbClr>
                    </a:outerShdw>
                  </a:effectLst>
                  <a:cs typeface="Times New Roman" pitchFamily="18" charset="0"/>
                </a:rPr>
                <a:t>5. Merge with seismic in workstation</a:t>
              </a:r>
              <a:endParaRPr lang="en-US" dirty="0">
                <a:solidFill>
                  <a:srgbClr val="FFFF00"/>
                </a:solidFill>
                <a:effectLst>
                  <a:outerShdw blurRad="38100" dist="38100" dir="2700000" algn="tl">
                    <a:srgbClr val="000000">
                      <a:alpha val="43137"/>
                    </a:srgbClr>
                  </a:outerShdw>
                </a:effectLst>
              </a:endParaRPr>
            </a:p>
          </p:txBody>
        </p:sp>
      </p:grpSp>
      <p:sp>
        <p:nvSpPr>
          <p:cNvPr id="687140" name="Rectangle 36"/>
          <p:cNvSpPr>
            <a:spLocks noChangeArrowheads="1"/>
          </p:cNvSpPr>
          <p:nvPr/>
        </p:nvSpPr>
        <p:spPr bwMode="auto">
          <a:xfrm>
            <a:off x="-11111" y="80092"/>
            <a:ext cx="9144000" cy="769938"/>
          </a:xfrm>
          <a:prstGeom prst="rect">
            <a:avLst/>
          </a:prstGeom>
          <a:noFill/>
          <a:ln w="9525">
            <a:noFill/>
            <a:miter lim="800000"/>
            <a:headEnd/>
            <a:tailEnd/>
          </a:ln>
          <a:effectLst/>
        </p:spPr>
        <p:txBody>
          <a:bodyPr anchor="ctr"/>
          <a:lstStyle/>
          <a:p>
            <a:pPr eaLnBrk="1" hangingPunct="1">
              <a:defRPr/>
            </a:pPr>
            <a:r>
              <a:rPr lang="en-US" sz="3200" dirty="0">
                <a:solidFill>
                  <a:srgbClr val="FFCC00"/>
                </a:solidFill>
                <a:effectLst>
                  <a:outerShdw blurRad="38100" dist="38100" dir="2700000" algn="tl">
                    <a:srgbClr val="000000">
                      <a:alpha val="43137"/>
                    </a:srgbClr>
                  </a:outerShdw>
                </a:effectLst>
              </a:rPr>
              <a:t>Image enhancement for fault extraction</a:t>
            </a:r>
          </a:p>
        </p:txBody>
      </p:sp>
      <p:sp>
        <p:nvSpPr>
          <p:cNvPr id="41996" name="Rectangle 37"/>
          <p:cNvSpPr>
            <a:spLocks noChangeArrowheads="1"/>
          </p:cNvSpPr>
          <p:nvPr/>
        </p:nvSpPr>
        <p:spPr bwMode="auto">
          <a:xfrm>
            <a:off x="2946400" y="5457826"/>
            <a:ext cx="2070100" cy="396875"/>
          </a:xfrm>
          <a:prstGeom prst="rect">
            <a:avLst/>
          </a:prstGeom>
          <a:noFill/>
          <a:ln w="9525">
            <a:noFill/>
            <a:miter lim="800000"/>
            <a:headEnd/>
            <a:tailEnd/>
          </a:ln>
        </p:spPr>
        <p:txBody>
          <a:bodyPr>
            <a:spAutoFit/>
          </a:bodyPr>
          <a:lstStyle/>
          <a:p>
            <a:pPr>
              <a:spcBef>
                <a:spcPct val="50000"/>
              </a:spcBef>
              <a:spcAft>
                <a:spcPts val="1350"/>
              </a:spcAft>
              <a:buClr>
                <a:srgbClr val="99284C"/>
              </a:buClr>
              <a:buSzPct val="50000"/>
            </a:pPr>
            <a:r>
              <a:rPr lang="en-US" sz="2000" dirty="0">
                <a:solidFill>
                  <a:schemeClr val="bg1"/>
                </a:solidFill>
                <a:effectLst>
                  <a:outerShdw blurRad="38100" dist="38100" dir="2700000" algn="tl">
                    <a:srgbClr val="000000">
                      <a:alpha val="43137"/>
                    </a:srgbClr>
                  </a:outerShdw>
                </a:effectLst>
                <a:cs typeface="Times New Roman" pitchFamily="18" charset="0"/>
              </a:rPr>
              <a:t>Vertical slices</a:t>
            </a:r>
            <a:endParaRPr lang="en-US" sz="2000" dirty="0">
              <a:solidFill>
                <a:schemeClr val="bg1"/>
              </a:solidFill>
              <a:effectLst>
                <a:outerShdw blurRad="38100" dist="38100" dir="2700000" algn="tl">
                  <a:srgbClr val="000000">
                    <a:alpha val="43137"/>
                  </a:srgbClr>
                </a:outerShdw>
              </a:effectLst>
            </a:endParaRPr>
          </a:p>
        </p:txBody>
      </p:sp>
      <p:grpSp>
        <p:nvGrpSpPr>
          <p:cNvPr id="41997" name="Group 38"/>
          <p:cNvGrpSpPr>
            <a:grpSpLocks/>
          </p:cNvGrpSpPr>
          <p:nvPr/>
        </p:nvGrpSpPr>
        <p:grpSpPr bwMode="auto">
          <a:xfrm>
            <a:off x="3328988" y="1112839"/>
            <a:ext cx="914400" cy="338138"/>
            <a:chOff x="1248" y="420"/>
            <a:chExt cx="576" cy="213"/>
          </a:xfrm>
        </p:grpSpPr>
        <p:sp>
          <p:nvSpPr>
            <p:cNvPr id="42000" name="Line 39"/>
            <p:cNvSpPr>
              <a:spLocks noChangeShapeType="1"/>
            </p:cNvSpPr>
            <p:nvPr/>
          </p:nvSpPr>
          <p:spPr bwMode="auto">
            <a:xfrm>
              <a:off x="1248" y="624"/>
              <a:ext cx="576" cy="0"/>
            </a:xfrm>
            <a:prstGeom prst="line">
              <a:avLst/>
            </a:prstGeom>
            <a:noFill/>
            <a:ln w="38100">
              <a:solidFill>
                <a:schemeClr val="bg1"/>
              </a:solidFill>
              <a:round/>
              <a:headEnd/>
              <a:tailEnd/>
            </a:ln>
          </p:spPr>
          <p:txBody>
            <a:bodyPr/>
            <a:lstStyle/>
            <a:p>
              <a:endParaRPr lang="en-US" dirty="0">
                <a:effectLst>
                  <a:outerShdw blurRad="38100" dist="38100" dir="2700000" algn="tl">
                    <a:srgbClr val="000000">
                      <a:alpha val="43137"/>
                    </a:srgbClr>
                  </a:outerShdw>
                </a:effectLst>
              </a:endParaRPr>
            </a:p>
          </p:txBody>
        </p:sp>
        <p:sp>
          <p:nvSpPr>
            <p:cNvPr id="42001" name="Text Box 40"/>
            <p:cNvSpPr txBox="1">
              <a:spLocks noChangeArrowheads="1"/>
            </p:cNvSpPr>
            <p:nvPr/>
          </p:nvSpPr>
          <p:spPr bwMode="auto">
            <a:xfrm>
              <a:off x="1392" y="420"/>
              <a:ext cx="373" cy="213"/>
            </a:xfrm>
            <a:prstGeom prst="rect">
              <a:avLst/>
            </a:prstGeom>
            <a:noFill/>
            <a:ln w="9525">
              <a:noFill/>
              <a:miter lim="800000"/>
              <a:headEnd/>
              <a:tailEnd/>
            </a:ln>
          </p:spPr>
          <p:txBody>
            <a:bodyPr wrap="none">
              <a:spAutoFit/>
            </a:bodyPr>
            <a:lstStyle/>
            <a:p>
              <a:pPr eaLnBrk="1" hangingPunct="1"/>
              <a:r>
                <a:rPr lang="en-US" sz="1600" dirty="0">
                  <a:solidFill>
                    <a:schemeClr val="bg1"/>
                  </a:solidFill>
                  <a:effectLst>
                    <a:outerShdw blurRad="38100" dist="38100" dir="2700000" algn="tl">
                      <a:srgbClr val="000000">
                        <a:alpha val="43137"/>
                      </a:srgbClr>
                    </a:outerShdw>
                  </a:effectLst>
                </a:rPr>
                <a:t>5 km</a:t>
              </a:r>
            </a:p>
          </p:txBody>
        </p:sp>
      </p:grpSp>
      <p:sp>
        <p:nvSpPr>
          <p:cNvPr id="41998" name="Rectangle 41"/>
          <p:cNvSpPr>
            <a:spLocks noChangeArrowheads="1"/>
          </p:cNvSpPr>
          <p:nvPr/>
        </p:nvSpPr>
        <p:spPr bwMode="auto">
          <a:xfrm>
            <a:off x="2260600" y="1279525"/>
            <a:ext cx="622300" cy="336550"/>
          </a:xfrm>
          <a:prstGeom prst="rect">
            <a:avLst/>
          </a:prstGeom>
          <a:noFill/>
          <a:ln w="9525">
            <a:noFill/>
            <a:miter lim="800000"/>
            <a:headEnd/>
            <a:tailEnd/>
          </a:ln>
        </p:spPr>
        <p:txBody>
          <a:bodyPr>
            <a:spAutoFit/>
          </a:bodyPr>
          <a:lstStyle/>
          <a:p>
            <a:pPr algn="ctr">
              <a:spcBef>
                <a:spcPct val="50000"/>
              </a:spcBef>
              <a:spcAft>
                <a:spcPts val="1350"/>
              </a:spcAft>
              <a:buClr>
                <a:srgbClr val="99284C"/>
              </a:buClr>
              <a:buSzPct val="50000"/>
            </a:pPr>
            <a:r>
              <a:rPr lang="en-US" sz="1600" dirty="0">
                <a:solidFill>
                  <a:schemeClr val="bg1"/>
                </a:solidFill>
                <a:effectLst>
                  <a:outerShdw blurRad="38100" dist="38100" dir="2700000" algn="tl">
                    <a:srgbClr val="000000">
                      <a:alpha val="43137"/>
                    </a:srgbClr>
                  </a:outerShdw>
                </a:effectLst>
                <a:cs typeface="Times New Roman" pitchFamily="18" charset="0"/>
              </a:rPr>
              <a:t>G</a:t>
            </a:r>
            <a:endParaRPr lang="en-US" sz="1600" dirty="0">
              <a:solidFill>
                <a:schemeClr val="bg1"/>
              </a:solidFill>
              <a:effectLst>
                <a:outerShdw blurRad="38100" dist="38100" dir="2700000" algn="tl">
                  <a:srgbClr val="000000">
                    <a:alpha val="43137"/>
                  </a:srgbClr>
                </a:outerShdw>
              </a:effectLst>
            </a:endParaRPr>
          </a:p>
        </p:txBody>
      </p:sp>
      <p:sp>
        <p:nvSpPr>
          <p:cNvPr id="41999" name="Rectangle 42"/>
          <p:cNvSpPr>
            <a:spLocks noChangeArrowheads="1"/>
          </p:cNvSpPr>
          <p:nvPr/>
        </p:nvSpPr>
        <p:spPr bwMode="auto">
          <a:xfrm>
            <a:off x="4965700" y="1241425"/>
            <a:ext cx="622300" cy="336550"/>
          </a:xfrm>
          <a:prstGeom prst="rect">
            <a:avLst/>
          </a:prstGeom>
          <a:noFill/>
          <a:ln w="9525">
            <a:noFill/>
            <a:miter lim="800000"/>
            <a:headEnd/>
            <a:tailEnd/>
          </a:ln>
        </p:spPr>
        <p:txBody>
          <a:bodyPr>
            <a:spAutoFit/>
          </a:bodyPr>
          <a:lstStyle/>
          <a:p>
            <a:pPr algn="ctr">
              <a:spcBef>
                <a:spcPct val="50000"/>
              </a:spcBef>
              <a:spcAft>
                <a:spcPts val="1350"/>
              </a:spcAft>
              <a:buClr>
                <a:srgbClr val="99284C"/>
              </a:buClr>
              <a:buSzPct val="50000"/>
            </a:pPr>
            <a:r>
              <a:rPr lang="en-US" sz="1600" dirty="0">
                <a:solidFill>
                  <a:schemeClr val="bg1"/>
                </a:solidFill>
                <a:effectLst>
                  <a:outerShdw blurRad="38100" dist="38100" dir="2700000" algn="tl">
                    <a:srgbClr val="000000">
                      <a:alpha val="43137"/>
                    </a:srgbClr>
                  </a:outerShdw>
                </a:effectLst>
                <a:cs typeface="Times New Roman" pitchFamily="18" charset="0"/>
              </a:rPr>
              <a:t>G</a:t>
            </a:r>
            <a:r>
              <a:rPr lang="en-US" sz="1600" dirty="0">
                <a:solidFill>
                  <a:schemeClr val="bg1"/>
                </a:solidFill>
                <a:effectLst>
                  <a:outerShdw blurRad="38100" dist="38100" dir="2700000" algn="tl">
                    <a:srgbClr val="000000">
                      <a:alpha val="43137"/>
                    </a:srgbClr>
                  </a:outerShdw>
                </a:effectLst>
                <a:cs typeface="Times New Roman" pitchFamily="18" charset="0"/>
                <a:sym typeface="Symbol" pitchFamily="18" charset="2"/>
              </a:rPr>
              <a:t></a:t>
            </a:r>
            <a:endParaRPr lang="en-US" sz="1600" dirty="0">
              <a:solidFill>
                <a:schemeClr val="bg1"/>
              </a:solidFill>
              <a:effectLst>
                <a:outerShdw blurRad="38100" dist="38100" dir="2700000" algn="tl">
                  <a:srgbClr val="000000">
                    <a:alpha val="43137"/>
                  </a:srgbClr>
                </a:outerShdw>
              </a:effectLst>
              <a:sym typeface="Symbol" pitchFamily="18" charset="2"/>
            </a:endParaRPr>
          </a:p>
        </p:txBody>
      </p:sp>
      <p:sp>
        <p:nvSpPr>
          <p:cNvPr id="2" name="Slide Number Placeholder 1">
            <a:extLst>
              <a:ext uri="{FF2B5EF4-FFF2-40B4-BE49-F238E27FC236}">
                <a16:creationId xmlns:a16="http://schemas.microsoft.com/office/drawing/2014/main" id="{1FCA73F4-821D-4CC3-934C-C3DF5EF7FB61}"/>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20</a:t>
            </a:fld>
            <a:endParaRPr lang="en-US" dirty="0">
              <a:solidFill>
                <a:schemeClr val="tx1"/>
              </a:solidFill>
            </a:endParaRPr>
          </a:p>
        </p:txBody>
      </p:sp>
    </p:spTree>
    <p:extLst>
      <p:ext uri="{BB962C8B-B14F-4D97-AF65-F5344CB8AC3E}">
        <p14:creationId xmlns:p14="http://schemas.microsoft.com/office/powerpoint/2010/main" val="328722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3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tm3000_data"/>
          <p:cNvPicPr>
            <a:picLocks noChangeAspect="1" noChangeArrowheads="1"/>
          </p:cNvPicPr>
          <p:nvPr/>
        </p:nvPicPr>
        <p:blipFill>
          <a:blip r:embed="rId3" cstate="print"/>
          <a:srcRect/>
          <a:stretch>
            <a:fillRect/>
          </a:stretch>
        </p:blipFill>
        <p:spPr bwMode="auto">
          <a:xfrm>
            <a:off x="1903413" y="998538"/>
            <a:ext cx="4838700" cy="3505200"/>
          </a:xfrm>
          <a:prstGeom prst="rect">
            <a:avLst/>
          </a:prstGeom>
          <a:noFill/>
          <a:ln w="9525">
            <a:solidFill>
              <a:schemeClr val="tx1"/>
            </a:solidFill>
            <a:miter lim="800000"/>
            <a:headEnd/>
            <a:tailEnd/>
          </a:ln>
        </p:spPr>
      </p:pic>
      <p:sp>
        <p:nvSpPr>
          <p:cNvPr id="43012" name="Rectangle 4"/>
          <p:cNvSpPr>
            <a:spLocks noChangeArrowheads="1"/>
          </p:cNvSpPr>
          <p:nvPr/>
        </p:nvSpPr>
        <p:spPr bwMode="auto">
          <a:xfrm>
            <a:off x="9296400" y="6367465"/>
            <a:ext cx="2781300" cy="396875"/>
          </a:xfrm>
          <a:prstGeom prst="rect">
            <a:avLst/>
          </a:prstGeom>
          <a:noFill/>
          <a:ln w="9525">
            <a:noFill/>
            <a:miter lim="800000"/>
            <a:headEnd/>
            <a:tailEnd/>
          </a:ln>
        </p:spPr>
        <p:txBody>
          <a:bodyPr>
            <a:spAutoFit/>
          </a:bodyPr>
          <a:lstStyle/>
          <a:p>
            <a:pPr algn="r">
              <a:spcBef>
                <a:spcPct val="50000"/>
              </a:spcBef>
              <a:spcAft>
                <a:spcPts val="1350"/>
              </a:spcAft>
              <a:buClr>
                <a:srgbClr val="99284C"/>
              </a:buClr>
              <a:buSzPct val="50000"/>
            </a:pPr>
            <a:r>
              <a:rPr lang="en-US" sz="2000" dirty="0">
                <a:solidFill>
                  <a:schemeClr val="bg1">
                    <a:lumMod val="75000"/>
                  </a:schemeClr>
                </a:solidFill>
                <a:effectLst>
                  <a:outerShdw blurRad="38100" dist="38100" dir="2700000" algn="tl">
                    <a:srgbClr val="000000">
                      <a:alpha val="43137"/>
                    </a:srgbClr>
                  </a:outerShdw>
                </a:effectLst>
                <a:cs typeface="Times New Roman" pitchFamily="18" charset="0"/>
              </a:rPr>
              <a:t>(Barnes, 2006)</a:t>
            </a:r>
            <a:endParaRPr lang="en-US" sz="2000" dirty="0">
              <a:solidFill>
                <a:schemeClr val="bg1">
                  <a:lumMod val="75000"/>
                </a:schemeClr>
              </a:solidFill>
              <a:effectLst>
                <a:outerShdw blurRad="38100" dist="38100" dir="2700000" algn="tl">
                  <a:srgbClr val="000000">
                    <a:alpha val="43137"/>
                  </a:srgbClr>
                </a:outerShdw>
              </a:effectLst>
            </a:endParaRPr>
          </a:p>
        </p:txBody>
      </p:sp>
      <p:sp>
        <p:nvSpPr>
          <p:cNvPr id="689157" name="Rectangle 5"/>
          <p:cNvSpPr>
            <a:spLocks noChangeArrowheads="1"/>
          </p:cNvSpPr>
          <p:nvPr/>
        </p:nvSpPr>
        <p:spPr bwMode="auto">
          <a:xfrm>
            <a:off x="35339" y="51595"/>
            <a:ext cx="9144000" cy="769937"/>
          </a:xfrm>
          <a:prstGeom prst="rect">
            <a:avLst/>
          </a:prstGeom>
          <a:noFill/>
          <a:ln w="9525">
            <a:noFill/>
            <a:miter lim="800000"/>
            <a:headEnd/>
            <a:tailEnd/>
          </a:ln>
          <a:effectLst/>
        </p:spPr>
        <p:txBody>
          <a:bodyPr anchor="ctr"/>
          <a:lstStyle/>
          <a:p>
            <a:pPr eaLnBrk="1" hangingPunct="1">
              <a:defRPr/>
            </a:pPr>
            <a:r>
              <a:rPr lang="en-US" sz="3200" dirty="0">
                <a:solidFill>
                  <a:srgbClr val="FFC000"/>
                </a:solidFill>
                <a:effectLst>
                  <a:outerShdw blurRad="38100" dist="38100" dir="2700000" algn="tl">
                    <a:srgbClr val="000000">
                      <a:alpha val="43137"/>
                    </a:srgbClr>
                  </a:outerShdw>
                </a:effectLst>
              </a:rPr>
              <a:t>Image enhancement for fault extraction</a:t>
            </a:r>
          </a:p>
        </p:txBody>
      </p:sp>
      <p:grpSp>
        <p:nvGrpSpPr>
          <p:cNvPr id="2" name="Group 6"/>
          <p:cNvGrpSpPr>
            <a:grpSpLocks/>
          </p:cNvGrpSpPr>
          <p:nvPr/>
        </p:nvGrpSpPr>
        <p:grpSpPr bwMode="auto">
          <a:xfrm>
            <a:off x="1936750" y="1017589"/>
            <a:ext cx="5480050" cy="4141787"/>
            <a:chOff x="213" y="422"/>
            <a:chExt cx="3452" cy="2609"/>
          </a:xfrm>
        </p:grpSpPr>
        <p:sp>
          <p:nvSpPr>
            <p:cNvPr id="43033" name="Text Box 7"/>
            <p:cNvSpPr txBox="1">
              <a:spLocks noChangeArrowheads="1"/>
            </p:cNvSpPr>
            <p:nvPr/>
          </p:nvSpPr>
          <p:spPr bwMode="auto">
            <a:xfrm>
              <a:off x="1527" y="2800"/>
              <a:ext cx="2138" cy="231"/>
            </a:xfrm>
            <a:prstGeom prst="rect">
              <a:avLst/>
            </a:prstGeom>
            <a:noFill/>
            <a:ln w="12700">
              <a:noFill/>
              <a:miter lim="800000"/>
              <a:headEnd/>
              <a:tailEnd/>
            </a:ln>
          </p:spPr>
          <p:txBody>
            <a:bodyPr>
              <a:spAutoFit/>
            </a:bodyPr>
            <a:lstStyle/>
            <a:p>
              <a:r>
                <a:rPr lang="en-US" dirty="0">
                  <a:solidFill>
                    <a:srgbClr val="FFFF00"/>
                  </a:solidFill>
                  <a:effectLst>
                    <a:outerShdw blurRad="38100" dist="38100" dir="2700000" algn="tl">
                      <a:srgbClr val="000000">
                        <a:alpha val="43137"/>
                      </a:srgbClr>
                    </a:outerShdw>
                  </a:effectLst>
                </a:rPr>
                <a:t>1. Coherence computation</a:t>
              </a:r>
            </a:p>
          </p:txBody>
        </p:sp>
        <p:pic>
          <p:nvPicPr>
            <p:cNvPr id="43034" name="Picture 8" descr="tm3000_scube5525"/>
            <p:cNvPicPr>
              <a:picLocks noChangeAspect="1" noChangeArrowheads="1"/>
            </p:cNvPicPr>
            <p:nvPr/>
          </p:nvPicPr>
          <p:blipFill>
            <a:blip r:embed="rId4" cstate="print"/>
            <a:srcRect/>
            <a:stretch>
              <a:fillRect/>
            </a:stretch>
          </p:blipFill>
          <p:spPr bwMode="auto">
            <a:xfrm>
              <a:off x="213" y="422"/>
              <a:ext cx="3046" cy="2205"/>
            </a:xfrm>
            <a:prstGeom prst="rect">
              <a:avLst/>
            </a:prstGeom>
            <a:noFill/>
            <a:ln w="9525">
              <a:solidFill>
                <a:schemeClr val="tx1"/>
              </a:solidFill>
              <a:miter lim="800000"/>
              <a:headEnd/>
              <a:tailEnd/>
            </a:ln>
          </p:spPr>
        </p:pic>
      </p:grpSp>
      <p:grpSp>
        <p:nvGrpSpPr>
          <p:cNvPr id="3" name="Group 9"/>
          <p:cNvGrpSpPr>
            <a:grpSpLocks/>
          </p:cNvGrpSpPr>
          <p:nvPr/>
        </p:nvGrpSpPr>
        <p:grpSpPr bwMode="auto">
          <a:xfrm>
            <a:off x="1920876" y="1020764"/>
            <a:ext cx="8074025" cy="4440237"/>
            <a:chOff x="226" y="432"/>
            <a:chExt cx="5086" cy="2797"/>
          </a:xfrm>
        </p:grpSpPr>
        <p:sp>
          <p:nvSpPr>
            <p:cNvPr id="43031" name="Text Box 10"/>
            <p:cNvSpPr txBox="1">
              <a:spLocks noChangeArrowheads="1"/>
            </p:cNvSpPr>
            <p:nvPr/>
          </p:nvSpPr>
          <p:spPr bwMode="auto">
            <a:xfrm>
              <a:off x="1519" y="2998"/>
              <a:ext cx="3793" cy="231"/>
            </a:xfrm>
            <a:prstGeom prst="rect">
              <a:avLst/>
            </a:prstGeom>
            <a:noFill/>
            <a:ln w="12700">
              <a:noFill/>
              <a:miter lim="800000"/>
              <a:headEnd/>
              <a:tailEnd/>
            </a:ln>
          </p:spPr>
          <p:txBody>
            <a:bodyPr>
              <a:spAutoFit/>
            </a:bodyPr>
            <a:lstStyle/>
            <a:p>
              <a:r>
                <a:rPr lang="en-US" dirty="0">
                  <a:solidFill>
                    <a:srgbClr val="FFFF00"/>
                  </a:solidFill>
                  <a:effectLst>
                    <a:outerShdw blurRad="38100" dist="38100" dir="2700000" algn="tl">
                      <a:srgbClr val="000000">
                        <a:alpha val="43137"/>
                      </a:srgbClr>
                    </a:outerShdw>
                  </a:effectLst>
                </a:rPr>
                <a:t>2. Suppression of horizontal discontinuities</a:t>
              </a:r>
            </a:p>
          </p:txBody>
        </p:sp>
        <p:pic>
          <p:nvPicPr>
            <p:cNvPr id="43032" name="Picture 11" descr="tm3000_sc5525_rs8_f9"/>
            <p:cNvPicPr>
              <a:picLocks noChangeAspect="1" noChangeArrowheads="1"/>
            </p:cNvPicPr>
            <p:nvPr/>
          </p:nvPicPr>
          <p:blipFill>
            <a:blip r:embed="rId5" cstate="print"/>
            <a:srcRect/>
            <a:stretch>
              <a:fillRect/>
            </a:stretch>
          </p:blipFill>
          <p:spPr bwMode="auto">
            <a:xfrm>
              <a:off x="226" y="432"/>
              <a:ext cx="3046" cy="2205"/>
            </a:xfrm>
            <a:prstGeom prst="rect">
              <a:avLst/>
            </a:prstGeom>
            <a:noFill/>
            <a:ln w="9525">
              <a:solidFill>
                <a:schemeClr val="tx1"/>
              </a:solidFill>
              <a:miter lim="800000"/>
              <a:headEnd/>
              <a:tailEnd/>
            </a:ln>
          </p:spPr>
        </p:pic>
      </p:grpSp>
      <p:grpSp>
        <p:nvGrpSpPr>
          <p:cNvPr id="4" name="Group 12"/>
          <p:cNvGrpSpPr>
            <a:grpSpLocks/>
          </p:cNvGrpSpPr>
          <p:nvPr/>
        </p:nvGrpSpPr>
        <p:grpSpPr bwMode="auto">
          <a:xfrm>
            <a:off x="1920876" y="993775"/>
            <a:ext cx="4835525" cy="4889501"/>
            <a:chOff x="226" y="439"/>
            <a:chExt cx="3046" cy="3080"/>
          </a:xfrm>
        </p:grpSpPr>
        <p:sp>
          <p:nvSpPr>
            <p:cNvPr id="43029" name="Text Box 13"/>
            <p:cNvSpPr txBox="1">
              <a:spLocks noChangeArrowheads="1"/>
            </p:cNvSpPr>
            <p:nvPr/>
          </p:nvSpPr>
          <p:spPr bwMode="auto">
            <a:xfrm>
              <a:off x="1533" y="3286"/>
              <a:ext cx="1136" cy="233"/>
            </a:xfrm>
            <a:prstGeom prst="rect">
              <a:avLst/>
            </a:prstGeom>
            <a:noFill/>
            <a:ln w="12700">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rPr>
                <a:t>3. Image dilation </a:t>
              </a:r>
            </a:p>
          </p:txBody>
        </p:sp>
        <p:pic>
          <p:nvPicPr>
            <p:cNvPr id="43030" name="Picture 14" descr="tm3000_sc5525_rs8_f9_d9"/>
            <p:cNvPicPr>
              <a:picLocks noChangeAspect="1" noChangeArrowheads="1"/>
            </p:cNvPicPr>
            <p:nvPr/>
          </p:nvPicPr>
          <p:blipFill>
            <a:blip r:embed="rId6" cstate="print"/>
            <a:srcRect/>
            <a:stretch>
              <a:fillRect/>
            </a:stretch>
          </p:blipFill>
          <p:spPr bwMode="auto">
            <a:xfrm>
              <a:off x="226" y="439"/>
              <a:ext cx="3046" cy="2205"/>
            </a:xfrm>
            <a:prstGeom prst="rect">
              <a:avLst/>
            </a:prstGeom>
            <a:noFill/>
            <a:ln w="9525">
              <a:solidFill>
                <a:schemeClr val="tx1"/>
              </a:solidFill>
              <a:miter lim="800000"/>
              <a:headEnd/>
              <a:tailEnd/>
            </a:ln>
          </p:spPr>
        </p:pic>
      </p:grpSp>
      <p:grpSp>
        <p:nvGrpSpPr>
          <p:cNvPr id="5" name="Group 15"/>
          <p:cNvGrpSpPr>
            <a:grpSpLocks/>
          </p:cNvGrpSpPr>
          <p:nvPr/>
        </p:nvGrpSpPr>
        <p:grpSpPr bwMode="auto">
          <a:xfrm>
            <a:off x="1914527" y="1004889"/>
            <a:ext cx="4835525" cy="5348287"/>
            <a:chOff x="230" y="438"/>
            <a:chExt cx="3046" cy="3369"/>
          </a:xfrm>
        </p:grpSpPr>
        <p:sp>
          <p:nvSpPr>
            <p:cNvPr id="43027" name="Text Box 16"/>
            <p:cNvSpPr txBox="1">
              <a:spLocks noChangeArrowheads="1"/>
            </p:cNvSpPr>
            <p:nvPr/>
          </p:nvSpPr>
          <p:spPr bwMode="auto">
            <a:xfrm>
              <a:off x="1525" y="3574"/>
              <a:ext cx="1166" cy="233"/>
            </a:xfrm>
            <a:prstGeom prst="rect">
              <a:avLst/>
            </a:prstGeom>
            <a:noFill/>
            <a:ln w="12700">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rPr>
                <a:t>4. Image erosion. </a:t>
              </a:r>
            </a:p>
          </p:txBody>
        </p:sp>
        <p:pic>
          <p:nvPicPr>
            <p:cNvPr id="43028" name="Picture 17" descr="tm3000_sc5525_rs8_f9_d9_e5_final"/>
            <p:cNvPicPr>
              <a:picLocks noChangeAspect="1" noChangeArrowheads="1"/>
            </p:cNvPicPr>
            <p:nvPr/>
          </p:nvPicPr>
          <p:blipFill>
            <a:blip r:embed="rId7" cstate="print"/>
            <a:srcRect/>
            <a:stretch>
              <a:fillRect/>
            </a:stretch>
          </p:blipFill>
          <p:spPr bwMode="auto">
            <a:xfrm>
              <a:off x="230" y="438"/>
              <a:ext cx="3046" cy="2205"/>
            </a:xfrm>
            <a:prstGeom prst="rect">
              <a:avLst/>
            </a:prstGeom>
            <a:noFill/>
            <a:ln w="9525">
              <a:solidFill>
                <a:schemeClr val="tx1"/>
              </a:solidFill>
              <a:miter lim="800000"/>
              <a:headEnd/>
              <a:tailEnd/>
            </a:ln>
          </p:spPr>
        </p:pic>
      </p:grpSp>
      <p:sp>
        <p:nvSpPr>
          <p:cNvPr id="43018" name="Text Box 18"/>
          <p:cNvSpPr txBox="1">
            <a:spLocks noChangeArrowheads="1"/>
          </p:cNvSpPr>
          <p:nvPr/>
        </p:nvSpPr>
        <p:spPr bwMode="auto">
          <a:xfrm>
            <a:off x="3665538" y="4513263"/>
            <a:ext cx="314510" cy="338554"/>
          </a:xfrm>
          <a:prstGeom prst="rect">
            <a:avLst/>
          </a:prstGeom>
          <a:noFill/>
          <a:ln w="9525">
            <a:noFill/>
            <a:miter lim="800000"/>
            <a:headEnd/>
            <a:tailEnd/>
          </a:ln>
        </p:spPr>
        <p:txBody>
          <a:bodyPr wrap="none">
            <a:spAutoFit/>
          </a:bodyPr>
          <a:lstStyle/>
          <a:p>
            <a:pPr eaLnBrk="1" hangingPunct="1"/>
            <a:r>
              <a:rPr lang="en-US" sz="1600" dirty="0">
                <a:solidFill>
                  <a:schemeClr val="bg1"/>
                </a:solidFill>
                <a:effectLst>
                  <a:outerShdw blurRad="38100" dist="38100" dir="2700000" algn="tl">
                    <a:srgbClr val="000000">
                      <a:alpha val="43137"/>
                    </a:srgbClr>
                  </a:outerShdw>
                </a:effectLst>
              </a:rPr>
              <a:t>G</a:t>
            </a:r>
          </a:p>
        </p:txBody>
      </p:sp>
      <p:grpSp>
        <p:nvGrpSpPr>
          <p:cNvPr id="6" name="Group 19"/>
          <p:cNvGrpSpPr>
            <a:grpSpLocks/>
          </p:cNvGrpSpPr>
          <p:nvPr/>
        </p:nvGrpSpPr>
        <p:grpSpPr bwMode="auto">
          <a:xfrm>
            <a:off x="1908176" y="1006477"/>
            <a:ext cx="6537325" cy="5775326"/>
            <a:chOff x="226" y="431"/>
            <a:chExt cx="4118" cy="3638"/>
          </a:xfrm>
        </p:grpSpPr>
        <p:sp>
          <p:nvSpPr>
            <p:cNvPr id="43025" name="Rectangle 20"/>
            <p:cNvSpPr>
              <a:spLocks noChangeArrowheads="1"/>
            </p:cNvSpPr>
            <p:nvPr/>
          </p:nvSpPr>
          <p:spPr bwMode="auto">
            <a:xfrm>
              <a:off x="1528" y="3838"/>
              <a:ext cx="2816" cy="231"/>
            </a:xfrm>
            <a:prstGeom prst="rect">
              <a:avLst/>
            </a:prstGeom>
            <a:noFill/>
            <a:ln w="9525">
              <a:noFill/>
              <a:miter lim="800000"/>
              <a:headEnd/>
              <a:tailEnd/>
            </a:ln>
          </p:spPr>
          <p:txBody>
            <a:bodyPr>
              <a:spAutoFit/>
            </a:bodyPr>
            <a:lstStyle/>
            <a:p>
              <a:pPr>
                <a:spcBef>
                  <a:spcPct val="50000"/>
                </a:spcBef>
                <a:spcAft>
                  <a:spcPts val="1350"/>
                </a:spcAft>
                <a:buClr>
                  <a:srgbClr val="99284C"/>
                </a:buClr>
                <a:buSzPct val="50000"/>
              </a:pPr>
              <a:r>
                <a:rPr lang="en-US" dirty="0">
                  <a:solidFill>
                    <a:srgbClr val="FFFF00"/>
                  </a:solidFill>
                  <a:effectLst>
                    <a:outerShdw blurRad="38100" dist="38100" dir="2700000" algn="tl">
                      <a:srgbClr val="000000">
                        <a:alpha val="43137"/>
                      </a:srgbClr>
                    </a:outerShdw>
                  </a:effectLst>
                  <a:cs typeface="Times New Roman" pitchFamily="18" charset="0"/>
                </a:rPr>
                <a:t>5. Merge with seismic in workstation</a:t>
              </a:r>
              <a:endParaRPr lang="en-US" dirty="0">
                <a:solidFill>
                  <a:srgbClr val="FFFF00"/>
                </a:solidFill>
                <a:effectLst>
                  <a:outerShdw blurRad="38100" dist="38100" dir="2700000" algn="tl">
                    <a:srgbClr val="000000">
                      <a:alpha val="43137"/>
                    </a:srgbClr>
                  </a:outerShdw>
                </a:effectLst>
              </a:endParaRPr>
            </a:p>
          </p:txBody>
        </p:sp>
        <p:pic>
          <p:nvPicPr>
            <p:cNvPr id="43026" name="Picture 21" descr="tm3000_mrg"/>
            <p:cNvPicPr>
              <a:picLocks noChangeAspect="1" noChangeArrowheads="1"/>
            </p:cNvPicPr>
            <p:nvPr/>
          </p:nvPicPr>
          <p:blipFill>
            <a:blip r:embed="rId8" cstate="print"/>
            <a:srcRect/>
            <a:stretch>
              <a:fillRect/>
            </a:stretch>
          </p:blipFill>
          <p:spPr bwMode="auto">
            <a:xfrm>
              <a:off x="226" y="431"/>
              <a:ext cx="3046" cy="2205"/>
            </a:xfrm>
            <a:prstGeom prst="rect">
              <a:avLst/>
            </a:prstGeom>
            <a:noFill/>
            <a:ln w="9525">
              <a:solidFill>
                <a:schemeClr val="tx1"/>
              </a:solidFill>
              <a:miter lim="800000"/>
              <a:headEnd/>
              <a:tailEnd/>
            </a:ln>
          </p:spPr>
        </p:pic>
      </p:grpSp>
      <p:sp>
        <p:nvSpPr>
          <p:cNvPr id="43020" name="Line 22"/>
          <p:cNvSpPr>
            <a:spLocks noChangeShapeType="1"/>
          </p:cNvSpPr>
          <p:nvPr/>
        </p:nvSpPr>
        <p:spPr bwMode="auto">
          <a:xfrm>
            <a:off x="3886200" y="1600201"/>
            <a:ext cx="0" cy="2887663"/>
          </a:xfrm>
          <a:prstGeom prst="line">
            <a:avLst/>
          </a:prstGeom>
          <a:noFill/>
          <a:ln w="28575">
            <a:solidFill>
              <a:srgbClr val="0000FF"/>
            </a:solidFill>
            <a:prstDash val="dash"/>
            <a:round/>
            <a:headEnd/>
            <a:tailEnd/>
          </a:ln>
        </p:spPr>
        <p:txBody>
          <a:bodyPr/>
          <a:lstStyle/>
          <a:p>
            <a:endParaRPr lang="en-US" dirty="0">
              <a:effectLst>
                <a:outerShdw blurRad="38100" dist="38100" dir="2700000" algn="tl">
                  <a:srgbClr val="000000">
                    <a:alpha val="43137"/>
                  </a:srgbClr>
                </a:outerShdw>
              </a:effectLst>
            </a:endParaRPr>
          </a:p>
        </p:txBody>
      </p:sp>
      <p:sp>
        <p:nvSpPr>
          <p:cNvPr id="43021" name="Text Box 23"/>
          <p:cNvSpPr txBox="1">
            <a:spLocks noChangeArrowheads="1"/>
          </p:cNvSpPr>
          <p:nvPr/>
        </p:nvSpPr>
        <p:spPr bwMode="auto">
          <a:xfrm>
            <a:off x="2195514" y="1173163"/>
            <a:ext cx="591829" cy="338554"/>
          </a:xfrm>
          <a:prstGeom prst="rect">
            <a:avLst/>
          </a:prstGeom>
          <a:noFill/>
          <a:ln w="9525">
            <a:noFill/>
            <a:miter lim="800000"/>
            <a:headEnd/>
            <a:tailEnd/>
          </a:ln>
        </p:spPr>
        <p:txBody>
          <a:bodyPr wrap="none">
            <a:spAutoFit/>
          </a:bodyPr>
          <a:lstStyle/>
          <a:p>
            <a:pPr eaLnBrk="1" hangingPunct="1"/>
            <a:r>
              <a:rPr lang="en-US" sz="1600" dirty="0">
                <a:effectLst>
                  <a:outerShdw blurRad="38100" dist="38100" dir="2700000" algn="tl">
                    <a:srgbClr val="000000">
                      <a:alpha val="43137"/>
                    </a:srgbClr>
                  </a:outerShdw>
                </a:effectLst>
              </a:rPr>
              <a:t>5 km</a:t>
            </a:r>
          </a:p>
        </p:txBody>
      </p:sp>
      <p:sp>
        <p:nvSpPr>
          <p:cNvPr id="43022" name="Text Box 24"/>
          <p:cNvSpPr txBox="1">
            <a:spLocks noChangeArrowheads="1"/>
          </p:cNvSpPr>
          <p:nvPr/>
        </p:nvSpPr>
        <p:spPr bwMode="auto">
          <a:xfrm>
            <a:off x="3668713" y="1209675"/>
            <a:ext cx="365806" cy="338554"/>
          </a:xfrm>
          <a:prstGeom prst="rect">
            <a:avLst/>
          </a:prstGeom>
          <a:noFill/>
          <a:ln w="9525">
            <a:noFill/>
            <a:miter lim="800000"/>
            <a:headEnd/>
            <a:tailEnd/>
          </a:ln>
        </p:spPr>
        <p:txBody>
          <a:bodyPr wrap="none">
            <a:spAutoFit/>
          </a:bodyPr>
          <a:lstStyle/>
          <a:p>
            <a:pPr eaLnBrk="1" hangingPunct="1"/>
            <a:r>
              <a:rPr lang="en-US" sz="1600" dirty="0">
                <a:effectLst>
                  <a:outerShdw blurRad="38100" dist="38100" dir="2700000" algn="tl">
                    <a:srgbClr val="000000">
                      <a:alpha val="43137"/>
                    </a:srgbClr>
                  </a:outerShdw>
                </a:effectLst>
              </a:rPr>
              <a:t>G</a:t>
            </a:r>
            <a:r>
              <a:rPr lang="en-US" sz="1600" dirty="0">
                <a:effectLst>
                  <a:outerShdw blurRad="38100" dist="38100" dir="2700000" algn="tl">
                    <a:srgbClr val="000000">
                      <a:alpha val="43137"/>
                    </a:srgbClr>
                  </a:outerShdw>
                </a:effectLst>
                <a:sym typeface="Symbol" pitchFamily="18" charset="2"/>
              </a:rPr>
              <a:t></a:t>
            </a:r>
            <a:endParaRPr lang="en-US" sz="1600" dirty="0">
              <a:effectLst>
                <a:outerShdw blurRad="38100" dist="38100" dir="2700000" algn="tl">
                  <a:srgbClr val="000000">
                    <a:alpha val="43137"/>
                  </a:srgbClr>
                </a:outerShdw>
              </a:effectLst>
            </a:endParaRPr>
          </a:p>
        </p:txBody>
      </p:sp>
      <p:sp>
        <p:nvSpPr>
          <p:cNvPr id="43023" name="Line 25"/>
          <p:cNvSpPr>
            <a:spLocks noChangeShapeType="1"/>
          </p:cNvSpPr>
          <p:nvPr/>
        </p:nvSpPr>
        <p:spPr bwMode="auto">
          <a:xfrm>
            <a:off x="2044700" y="1503363"/>
            <a:ext cx="914400" cy="0"/>
          </a:xfrm>
          <a:prstGeom prst="line">
            <a:avLst/>
          </a:prstGeom>
          <a:noFill/>
          <a:ln w="38100">
            <a:solidFill>
              <a:schemeClr val="tx1"/>
            </a:solidFill>
            <a:round/>
            <a:headEnd/>
            <a:tailEnd/>
          </a:ln>
        </p:spPr>
        <p:txBody>
          <a:bodyPr/>
          <a:lstStyle/>
          <a:p>
            <a:endParaRPr lang="en-US" dirty="0">
              <a:effectLst>
                <a:outerShdw blurRad="38100" dist="38100" dir="2700000" algn="tl">
                  <a:srgbClr val="000000">
                    <a:alpha val="43137"/>
                  </a:srgbClr>
                </a:outerShdw>
              </a:effectLst>
            </a:endParaRPr>
          </a:p>
        </p:txBody>
      </p:sp>
      <p:sp>
        <p:nvSpPr>
          <p:cNvPr id="43024" name="Rectangle 26"/>
          <p:cNvSpPr>
            <a:spLocks noChangeArrowheads="1"/>
          </p:cNvSpPr>
          <p:nvPr/>
        </p:nvSpPr>
        <p:spPr bwMode="auto">
          <a:xfrm>
            <a:off x="7226300" y="2630489"/>
            <a:ext cx="2070100" cy="396875"/>
          </a:xfrm>
          <a:prstGeom prst="rect">
            <a:avLst/>
          </a:prstGeom>
          <a:noFill/>
          <a:ln w="9525">
            <a:noFill/>
            <a:miter lim="800000"/>
            <a:headEnd/>
            <a:tailEnd/>
          </a:ln>
        </p:spPr>
        <p:txBody>
          <a:bodyPr>
            <a:spAutoFit/>
          </a:bodyPr>
          <a:lstStyle/>
          <a:p>
            <a:pPr>
              <a:spcBef>
                <a:spcPct val="50000"/>
              </a:spcBef>
              <a:spcAft>
                <a:spcPts val="1350"/>
              </a:spcAft>
              <a:buClr>
                <a:srgbClr val="99284C"/>
              </a:buClr>
              <a:buSzPct val="50000"/>
            </a:pPr>
            <a:r>
              <a:rPr lang="en-US" sz="2000" dirty="0">
                <a:solidFill>
                  <a:schemeClr val="bg1"/>
                </a:solidFill>
                <a:effectLst>
                  <a:outerShdw blurRad="38100" dist="38100" dir="2700000" algn="tl">
                    <a:srgbClr val="000000">
                      <a:alpha val="43137"/>
                    </a:srgbClr>
                  </a:outerShdw>
                </a:effectLst>
                <a:cs typeface="Times New Roman" pitchFamily="18" charset="0"/>
              </a:rPr>
              <a:t>Time slices</a:t>
            </a:r>
            <a:endParaRPr lang="en-US" sz="2000" dirty="0">
              <a:solidFill>
                <a:schemeClr val="bg1"/>
              </a:solidFill>
              <a:effectLst>
                <a:outerShdw blurRad="38100" dist="38100" dir="2700000" algn="tl">
                  <a:srgbClr val="000000">
                    <a:alpha val="43137"/>
                  </a:srgbClr>
                </a:outerShdw>
              </a:effectLst>
            </a:endParaRPr>
          </a:p>
        </p:txBody>
      </p:sp>
      <p:sp>
        <p:nvSpPr>
          <p:cNvPr id="8" name="Slide Number Placeholder 7">
            <a:extLst>
              <a:ext uri="{FF2B5EF4-FFF2-40B4-BE49-F238E27FC236}">
                <a16:creationId xmlns:a16="http://schemas.microsoft.com/office/drawing/2014/main" id="{11153FC8-6AB3-47A2-AFF1-8584BD97AC44}"/>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21</a:t>
            </a:fld>
            <a:endParaRPr lang="en-US" dirty="0">
              <a:solidFill>
                <a:schemeClr val="tx1"/>
              </a:solidFill>
            </a:endParaRPr>
          </a:p>
        </p:txBody>
      </p:sp>
    </p:spTree>
    <p:extLst>
      <p:ext uri="{BB962C8B-B14F-4D97-AF65-F5344CB8AC3E}">
        <p14:creationId xmlns:p14="http://schemas.microsoft.com/office/powerpoint/2010/main" val="132801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70974" cy="835572"/>
          </a:xfrm>
        </p:spPr>
        <p:txBody>
          <a:bodyPr/>
          <a:lstStyle/>
          <a:p>
            <a:r>
              <a:rPr lang="en-US" dirty="0"/>
              <a:t>Fault Enhancement using a directional Laplacian of a Gaussian</a:t>
            </a:r>
          </a:p>
        </p:txBody>
      </p:sp>
      <p:sp>
        <p:nvSpPr>
          <p:cNvPr id="3" name="Content Placeholder 2"/>
          <p:cNvSpPr>
            <a:spLocks noGrp="1"/>
          </p:cNvSpPr>
          <p:nvPr>
            <p:ph idx="1"/>
          </p:nvPr>
        </p:nvSpPr>
        <p:spPr>
          <a:xfrm>
            <a:off x="600456" y="1060704"/>
            <a:ext cx="10991088" cy="5378621"/>
          </a:xfrm>
        </p:spPr>
        <p:txBody>
          <a:bodyPr>
            <a:noAutofit/>
          </a:bodyPr>
          <a:lstStyle/>
          <a:p>
            <a:pPr marL="0">
              <a:lnSpc>
                <a:spcPct val="100000"/>
              </a:lnSpc>
              <a:spcBef>
                <a:spcPts val="0"/>
              </a:spcBef>
            </a:pPr>
            <a:r>
              <a:rPr lang="en-US" sz="2400" dirty="0"/>
              <a:t>Compute a volumetric attribute sensitive to faults or axial planes</a:t>
            </a:r>
          </a:p>
          <a:p>
            <a:pPr marL="0">
              <a:lnSpc>
                <a:spcPct val="100000"/>
              </a:lnSpc>
              <a:spcBef>
                <a:spcPts val="0"/>
              </a:spcBef>
            </a:pPr>
            <a:endParaRPr lang="en-US" sz="2400" dirty="0"/>
          </a:p>
          <a:p>
            <a:pPr marL="0">
              <a:lnSpc>
                <a:spcPct val="100000"/>
              </a:lnSpc>
              <a:spcBef>
                <a:spcPts val="0"/>
              </a:spcBef>
            </a:pPr>
            <a:r>
              <a:rPr lang="en-US" sz="2400" dirty="0"/>
              <a:t>Extract a spherical analysis window about each voxel</a:t>
            </a:r>
          </a:p>
          <a:p>
            <a:pPr marL="0">
              <a:lnSpc>
                <a:spcPct val="100000"/>
              </a:lnSpc>
              <a:spcBef>
                <a:spcPts val="0"/>
              </a:spcBef>
            </a:pPr>
            <a:endParaRPr lang="en-US" sz="2400" dirty="0"/>
          </a:p>
          <a:p>
            <a:pPr marL="0">
              <a:lnSpc>
                <a:spcPct val="100000"/>
              </a:lnSpc>
              <a:spcBef>
                <a:spcPts val="0"/>
              </a:spcBef>
            </a:pPr>
            <a:r>
              <a:rPr lang="en-US" sz="2400" dirty="0"/>
              <a:t>Compute eigenvectors and eigenvalues of the second moment tensor</a:t>
            </a:r>
          </a:p>
          <a:p>
            <a:pPr marL="0">
              <a:lnSpc>
                <a:spcPct val="100000"/>
              </a:lnSpc>
              <a:spcBef>
                <a:spcPts val="0"/>
              </a:spcBef>
            </a:pPr>
            <a:endParaRPr lang="en-US" sz="2400" dirty="0"/>
          </a:p>
          <a:p>
            <a:pPr marL="0">
              <a:lnSpc>
                <a:spcPct val="100000"/>
              </a:lnSpc>
              <a:spcBef>
                <a:spcPts val="0"/>
              </a:spcBef>
            </a:pPr>
            <a:r>
              <a:rPr lang="en-US" sz="2400" dirty="0"/>
              <a:t>Smooth parallel to the fault using a rotated Gaussian</a:t>
            </a:r>
          </a:p>
          <a:p>
            <a:pPr marL="0">
              <a:lnSpc>
                <a:spcPct val="100000"/>
              </a:lnSpc>
              <a:spcBef>
                <a:spcPts val="0"/>
              </a:spcBef>
            </a:pPr>
            <a:endParaRPr lang="en-US" sz="2400" dirty="0"/>
          </a:p>
          <a:p>
            <a:pPr marL="0">
              <a:lnSpc>
                <a:spcPct val="100000"/>
              </a:lnSpc>
              <a:spcBef>
                <a:spcPts val="0"/>
              </a:spcBef>
            </a:pPr>
            <a:r>
              <a:rPr lang="en-US" sz="2400" dirty="0"/>
              <a:t>Sharpen perpendicular to the fault using a direction Laplacian of a Gaussian</a:t>
            </a:r>
          </a:p>
          <a:p>
            <a:pPr marL="0">
              <a:lnSpc>
                <a:spcPct val="100000"/>
              </a:lnSpc>
              <a:spcBef>
                <a:spcPts val="0"/>
              </a:spcBef>
            </a:pPr>
            <a:endParaRPr lang="en-US" sz="2400" dirty="0"/>
          </a:p>
          <a:p>
            <a:pPr marL="0">
              <a:lnSpc>
                <a:spcPct val="100000"/>
              </a:lnSpc>
              <a:spcBef>
                <a:spcPts val="0"/>
              </a:spcBef>
            </a:pPr>
            <a:r>
              <a:rPr lang="en-US" sz="2400" dirty="0"/>
              <a:t>(Optionally) apply a filter to enhance or reject features parallel or perpendicular to structural dip </a:t>
            </a:r>
          </a:p>
          <a:p>
            <a:pPr marL="0">
              <a:lnSpc>
                <a:spcPct val="100000"/>
              </a:lnSpc>
              <a:spcBef>
                <a:spcPts val="0"/>
              </a:spcBef>
            </a:pPr>
            <a:endParaRPr lang="en-US" sz="2400" dirty="0"/>
          </a:p>
          <a:p>
            <a:pPr marL="0">
              <a:lnSpc>
                <a:spcPct val="100000"/>
              </a:lnSpc>
              <a:spcBef>
                <a:spcPts val="0"/>
              </a:spcBef>
            </a:pPr>
            <a:r>
              <a:rPr lang="en-US" sz="2400" dirty="0"/>
              <a:t>Co-render sharpened planar feature with its dip magnitude and dip azimuth</a:t>
            </a:r>
          </a:p>
          <a:p>
            <a:pPr marL="0">
              <a:lnSpc>
                <a:spcPct val="100000"/>
              </a:lnSpc>
              <a:spcBef>
                <a:spcPts val="0"/>
              </a:spcBef>
            </a:pPr>
            <a:endParaRPr lang="en-US" sz="2400" dirty="0"/>
          </a:p>
          <a:p>
            <a:pPr marL="0">
              <a:lnSpc>
                <a:spcPct val="100000"/>
              </a:lnSpc>
              <a:spcBef>
                <a:spcPts val="0"/>
              </a:spcBef>
            </a:pPr>
            <a:endParaRPr lang="en-US" sz="2400" dirty="0"/>
          </a:p>
        </p:txBody>
      </p:sp>
      <p:sp>
        <p:nvSpPr>
          <p:cNvPr id="5" name="Slide Number Placeholder 4">
            <a:extLst>
              <a:ext uri="{FF2B5EF4-FFF2-40B4-BE49-F238E27FC236}">
                <a16:creationId xmlns:a16="http://schemas.microsoft.com/office/drawing/2014/main" id="{8F06C105-79BF-47B4-BDCD-DF12C6954693}"/>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22</a:t>
            </a:fld>
            <a:endParaRPr lang="en-US" dirty="0">
              <a:solidFill>
                <a:schemeClr val="tx1"/>
              </a:solidFill>
            </a:endParaRPr>
          </a:p>
        </p:txBody>
      </p:sp>
    </p:spTree>
    <p:extLst>
      <p:ext uri="{BB962C8B-B14F-4D97-AF65-F5344CB8AC3E}">
        <p14:creationId xmlns:p14="http://schemas.microsoft.com/office/powerpoint/2010/main" val="300484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3"/>
          <p:cNvSpPr>
            <a:spLocks noGrp="1"/>
          </p:cNvSpPr>
          <p:nvPr>
            <p:ph type="title"/>
          </p:nvPr>
        </p:nvSpPr>
        <p:spPr>
          <a:xfrm>
            <a:off x="10498" y="20782"/>
            <a:ext cx="11276012" cy="741218"/>
          </a:xfrm>
        </p:spPr>
        <p:txBody>
          <a:bodyPr>
            <a:normAutofit/>
          </a:bodyPr>
          <a:lstStyle/>
          <a:p>
            <a:pPr algn="l"/>
            <a:r>
              <a:rPr lang="en-US" dirty="0">
                <a:latin typeface="+mn-lt"/>
              </a:rPr>
              <a:t>Dynamics of an asteroid</a:t>
            </a:r>
          </a:p>
        </p:txBody>
      </p:sp>
      <p:grpSp>
        <p:nvGrpSpPr>
          <p:cNvPr id="3" name="Group 2">
            <a:extLst>
              <a:ext uri="{FF2B5EF4-FFF2-40B4-BE49-F238E27FC236}">
                <a16:creationId xmlns:a16="http://schemas.microsoft.com/office/drawing/2014/main" id="{21A9C53B-4F08-487B-B57E-34E877560BA7}"/>
              </a:ext>
            </a:extLst>
          </p:cNvPr>
          <p:cNvGrpSpPr>
            <a:grpSpLocks noChangeAspect="1"/>
          </p:cNvGrpSpPr>
          <p:nvPr/>
        </p:nvGrpSpPr>
        <p:grpSpPr>
          <a:xfrm>
            <a:off x="4594731" y="762000"/>
            <a:ext cx="7515129" cy="5493270"/>
            <a:chOff x="4009319" y="868983"/>
            <a:chExt cx="8163786" cy="5967413"/>
          </a:xfrm>
        </p:grpSpPr>
        <p:cxnSp>
          <p:nvCxnSpPr>
            <p:cNvPr id="33" name="Straight Arrow Connector 32"/>
            <p:cNvCxnSpPr/>
            <p:nvPr/>
          </p:nvCxnSpPr>
          <p:spPr>
            <a:xfrm flipV="1">
              <a:off x="4191000" y="1778793"/>
              <a:ext cx="7010400" cy="41148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319" y="868983"/>
              <a:ext cx="7545988" cy="596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Straight Arrow Connector 36"/>
            <p:cNvCxnSpPr/>
            <p:nvPr/>
          </p:nvCxnSpPr>
          <p:spPr>
            <a:xfrm>
              <a:off x="5943600" y="1876148"/>
              <a:ext cx="609600" cy="714653"/>
            </a:xfrm>
            <a:prstGeom prst="straightConnector1">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527193" y="2700074"/>
              <a:ext cx="637997" cy="533400"/>
            </a:xfrm>
            <a:prstGeom prst="straightConnector1">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191000" y="5829300"/>
              <a:ext cx="723900" cy="4191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8001000" y="4267200"/>
              <a:ext cx="609600" cy="762000"/>
            </a:xfrm>
            <a:prstGeom prst="line">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738371" y="1454698"/>
              <a:ext cx="434734" cy="461665"/>
            </a:xfrm>
            <a:prstGeom prst="rect">
              <a:avLst/>
            </a:prstGeom>
            <a:noFill/>
          </p:spPr>
          <p:txBody>
            <a:bodyPr wrap="none" rtlCol="0">
              <a:spAutoFit/>
            </a:bodyPr>
            <a:lstStyle/>
            <a:p>
              <a:pPr defTabSz="1218987"/>
              <a:r>
                <a:rPr lang="en-US" sz="2400" b="1" dirty="0">
                  <a:solidFill>
                    <a:prstClr val="white"/>
                  </a:solidFill>
                  <a:latin typeface="Calibri"/>
                </a:rPr>
                <a:t>v</a:t>
              </a:r>
              <a:r>
                <a:rPr lang="en-US" sz="2400" baseline="-25000" dirty="0">
                  <a:solidFill>
                    <a:prstClr val="white"/>
                  </a:solidFill>
                  <a:latin typeface="Calibri"/>
                </a:rPr>
                <a:t>1</a:t>
              </a:r>
            </a:p>
          </p:txBody>
        </p:sp>
        <p:sp>
          <p:nvSpPr>
            <p:cNvPr id="58" name="TextBox 57"/>
            <p:cNvSpPr txBox="1"/>
            <p:nvPr/>
          </p:nvSpPr>
          <p:spPr>
            <a:xfrm>
              <a:off x="5695929" y="1423987"/>
              <a:ext cx="434734" cy="461665"/>
            </a:xfrm>
            <a:prstGeom prst="rect">
              <a:avLst/>
            </a:prstGeom>
            <a:noFill/>
          </p:spPr>
          <p:txBody>
            <a:bodyPr wrap="none" rtlCol="0">
              <a:spAutoFit/>
            </a:bodyPr>
            <a:lstStyle/>
            <a:p>
              <a:pPr defTabSz="1218987"/>
              <a:r>
                <a:rPr lang="en-US" sz="2400" b="1" dirty="0">
                  <a:solidFill>
                    <a:prstClr val="white"/>
                  </a:solidFill>
                  <a:latin typeface="Calibri"/>
                </a:rPr>
                <a:t>v</a:t>
              </a:r>
              <a:r>
                <a:rPr lang="en-US" sz="2400" baseline="-25000" dirty="0">
                  <a:solidFill>
                    <a:prstClr val="white"/>
                  </a:solidFill>
                  <a:latin typeface="Calibri"/>
                </a:rPr>
                <a:t>2</a:t>
              </a:r>
            </a:p>
          </p:txBody>
        </p:sp>
        <p:sp>
          <p:nvSpPr>
            <p:cNvPr id="64" name="TextBox 63"/>
            <p:cNvSpPr txBox="1"/>
            <p:nvPr/>
          </p:nvSpPr>
          <p:spPr>
            <a:xfrm>
              <a:off x="8189001" y="2359968"/>
              <a:ext cx="434734" cy="461665"/>
            </a:xfrm>
            <a:prstGeom prst="rect">
              <a:avLst/>
            </a:prstGeom>
            <a:noFill/>
          </p:spPr>
          <p:txBody>
            <a:bodyPr wrap="none" rtlCol="0">
              <a:spAutoFit/>
            </a:bodyPr>
            <a:lstStyle/>
            <a:p>
              <a:pPr defTabSz="1218987"/>
              <a:r>
                <a:rPr lang="en-US" sz="2400" b="1" dirty="0">
                  <a:solidFill>
                    <a:prstClr val="white"/>
                  </a:solidFill>
                  <a:effectLst>
                    <a:outerShdw blurRad="38100" dist="38100" dir="2700000" algn="tl">
                      <a:srgbClr val="000000">
                        <a:alpha val="43137"/>
                      </a:srgbClr>
                    </a:outerShdw>
                  </a:effectLst>
                  <a:latin typeface="Calibri"/>
                </a:rPr>
                <a:t>v</a:t>
              </a:r>
              <a:r>
                <a:rPr lang="en-US" sz="2400" baseline="-25000" dirty="0">
                  <a:solidFill>
                    <a:prstClr val="white"/>
                  </a:solidFill>
                  <a:effectLst>
                    <a:outerShdw blurRad="38100" dist="38100" dir="2700000" algn="tl">
                      <a:srgbClr val="000000">
                        <a:alpha val="43137"/>
                      </a:srgbClr>
                    </a:outerShdw>
                  </a:effectLst>
                  <a:latin typeface="Calibri"/>
                </a:rPr>
                <a:t>3</a:t>
              </a:r>
            </a:p>
          </p:txBody>
        </p:sp>
      </p:grpSp>
      <p:cxnSp>
        <p:nvCxnSpPr>
          <p:cNvPr id="81" name="Straight Connector 80"/>
          <p:cNvCxnSpPr/>
          <p:nvPr/>
        </p:nvCxnSpPr>
        <p:spPr>
          <a:xfrm flipV="1">
            <a:off x="11014471" y="1737770"/>
            <a:ext cx="723900" cy="419100"/>
          </a:xfrm>
          <a:prstGeom prst="line">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D565F52-DC9D-4BFF-9A4B-8A2C5A8105CB}"/>
              </a:ext>
            </a:extLst>
          </p:cNvPr>
          <p:cNvSpPr/>
          <p:nvPr/>
        </p:nvSpPr>
        <p:spPr>
          <a:xfrm>
            <a:off x="8670091" y="6457890"/>
            <a:ext cx="3520323" cy="400110"/>
          </a:xfrm>
          <a:prstGeom prst="rect">
            <a:avLst/>
          </a:prstGeom>
        </p:spPr>
        <p:txBody>
          <a:bodyPr wrap="none">
            <a:spAutoFit/>
          </a:bodyPr>
          <a:lstStyle/>
          <a:p>
            <a:pPr defTabSz="1218987"/>
            <a:r>
              <a:rPr lang="en-US" sz="2000" dirty="0">
                <a:solidFill>
                  <a:prstClr val="white">
                    <a:lumMod val="50000"/>
                  </a:prstClr>
                </a:solidFill>
                <a:latin typeface="Calibri"/>
              </a:rPr>
              <a:t>(https://svs.gsfc.nasa.gov/2061)</a:t>
            </a:r>
          </a:p>
        </p:txBody>
      </p:sp>
      <p:graphicFrame>
        <p:nvGraphicFramePr>
          <p:cNvPr id="19" name="Object 23">
            <a:extLst>
              <a:ext uri="{FF2B5EF4-FFF2-40B4-BE49-F238E27FC236}">
                <a16:creationId xmlns:a16="http://schemas.microsoft.com/office/drawing/2014/main" id="{D38FA3A6-6EE1-4EEE-AB78-52427A819610}"/>
              </a:ext>
            </a:extLst>
          </p:cNvPr>
          <p:cNvGraphicFramePr>
            <a:graphicFrameLocks noChangeAspect="1"/>
          </p:cNvGraphicFramePr>
          <p:nvPr>
            <p:extLst>
              <p:ext uri="{D42A27DB-BD31-4B8C-83A1-F6EECF244321}">
                <p14:modId xmlns:p14="http://schemas.microsoft.com/office/powerpoint/2010/main" val="672409631"/>
              </p:ext>
            </p:extLst>
          </p:nvPr>
        </p:nvGraphicFramePr>
        <p:xfrm>
          <a:off x="239713" y="3362325"/>
          <a:ext cx="3481387" cy="1608138"/>
        </p:xfrm>
        <a:graphic>
          <a:graphicData uri="http://schemas.openxmlformats.org/presentationml/2006/ole">
            <mc:AlternateContent xmlns:mc="http://schemas.openxmlformats.org/markup-compatibility/2006">
              <mc:Choice xmlns:v="urn:schemas-microsoft-com:vml" Requires="v">
                <p:oleObj name="Equation" r:id="rId4" imgW="1676160" imgH="774360" progId="Equation.DSMT4">
                  <p:embed/>
                </p:oleObj>
              </mc:Choice>
              <mc:Fallback>
                <p:oleObj name="Equation" r:id="rId4" imgW="1676160" imgH="774360" progId="Equation.DSMT4">
                  <p:embed/>
                  <p:pic>
                    <p:nvPicPr>
                      <p:cNvPr id="15" name="Object 23"/>
                      <p:cNvPicPr>
                        <a:picLocks noChangeAspect="1" noChangeArrowheads="1"/>
                      </p:cNvPicPr>
                      <p:nvPr/>
                    </p:nvPicPr>
                    <p:blipFill>
                      <a:blip r:embed="rId5"/>
                      <a:srcRect/>
                      <a:stretch>
                        <a:fillRect/>
                      </a:stretch>
                    </p:blipFill>
                    <p:spPr bwMode="auto">
                      <a:xfrm>
                        <a:off x="239713" y="3362325"/>
                        <a:ext cx="3481387" cy="1608138"/>
                      </a:xfrm>
                      <a:prstGeom prst="rect">
                        <a:avLst/>
                      </a:prstGeom>
                      <a:solidFill>
                        <a:srgbClr val="EAEAEA"/>
                      </a:solidFill>
                    </p:spPr>
                  </p:pic>
                </p:oleObj>
              </mc:Fallback>
            </mc:AlternateContent>
          </a:graphicData>
        </a:graphic>
      </p:graphicFrame>
      <p:graphicFrame>
        <p:nvGraphicFramePr>
          <p:cNvPr id="20" name="Object 23">
            <a:extLst>
              <a:ext uri="{FF2B5EF4-FFF2-40B4-BE49-F238E27FC236}">
                <a16:creationId xmlns:a16="http://schemas.microsoft.com/office/drawing/2014/main" id="{741E10A3-9CAA-45AA-BDD3-D6CEB4A03AF0}"/>
              </a:ext>
            </a:extLst>
          </p:cNvPr>
          <p:cNvGraphicFramePr>
            <a:graphicFrameLocks noChangeAspect="1"/>
          </p:cNvGraphicFramePr>
          <p:nvPr>
            <p:extLst>
              <p:ext uri="{D42A27DB-BD31-4B8C-83A1-F6EECF244321}">
                <p14:modId xmlns:p14="http://schemas.microsoft.com/office/powerpoint/2010/main" val="1560956859"/>
              </p:ext>
            </p:extLst>
          </p:nvPr>
        </p:nvGraphicFramePr>
        <p:xfrm>
          <a:off x="173037" y="1213495"/>
          <a:ext cx="1306455" cy="1284893"/>
        </p:xfrm>
        <a:graphic>
          <a:graphicData uri="http://schemas.openxmlformats.org/presentationml/2006/ole">
            <mc:AlternateContent xmlns:mc="http://schemas.openxmlformats.org/markup-compatibility/2006">
              <mc:Choice xmlns:v="urn:schemas-microsoft-com:vml" Requires="v">
                <p:oleObj name="Equation" r:id="rId6" imgW="787320" imgH="774360" progId="Equation.DSMT4">
                  <p:embed/>
                </p:oleObj>
              </mc:Choice>
              <mc:Fallback>
                <p:oleObj name="Equation" r:id="rId6" imgW="787320" imgH="774360" progId="Equation.DSMT4">
                  <p:embed/>
                  <p:pic>
                    <p:nvPicPr>
                      <p:cNvPr id="19" name="Object 23">
                        <a:extLst>
                          <a:ext uri="{FF2B5EF4-FFF2-40B4-BE49-F238E27FC236}">
                            <a16:creationId xmlns:a16="http://schemas.microsoft.com/office/drawing/2014/main" id="{D38FA3A6-6EE1-4EEE-AB78-52427A819610}"/>
                          </a:ext>
                        </a:extLst>
                      </p:cNvPr>
                      <p:cNvPicPr>
                        <a:picLocks noChangeAspect="1" noChangeArrowheads="1"/>
                      </p:cNvPicPr>
                      <p:nvPr/>
                    </p:nvPicPr>
                    <p:blipFill>
                      <a:blip r:embed="rId7"/>
                      <a:srcRect/>
                      <a:stretch>
                        <a:fillRect/>
                      </a:stretch>
                    </p:blipFill>
                    <p:spPr bwMode="auto">
                      <a:xfrm>
                        <a:off x="173037" y="1213495"/>
                        <a:ext cx="1306455" cy="1284893"/>
                      </a:xfrm>
                      <a:prstGeom prst="rect">
                        <a:avLst/>
                      </a:prstGeom>
                      <a:solidFill>
                        <a:srgbClr val="EAEAEA"/>
                      </a:solidFill>
                    </p:spPr>
                  </p:pic>
                </p:oleObj>
              </mc:Fallback>
            </mc:AlternateContent>
          </a:graphicData>
        </a:graphic>
      </p:graphicFrame>
      <p:sp>
        <p:nvSpPr>
          <p:cNvPr id="21" name="Title 43">
            <a:extLst>
              <a:ext uri="{FF2B5EF4-FFF2-40B4-BE49-F238E27FC236}">
                <a16:creationId xmlns:a16="http://schemas.microsoft.com/office/drawing/2014/main" id="{5F6C5D24-14D1-4AF4-878F-4D839DB42CBF}"/>
              </a:ext>
            </a:extLst>
          </p:cNvPr>
          <p:cNvSpPr txBox="1">
            <a:spLocks/>
          </p:cNvSpPr>
          <p:nvPr/>
        </p:nvSpPr>
        <p:spPr>
          <a:xfrm>
            <a:off x="44633" y="601908"/>
            <a:ext cx="3527058" cy="741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srgbClr val="FFFF00"/>
                </a:solidFill>
                <a:latin typeface="+mn-lt"/>
              </a:rPr>
              <a:t>Center of mass, </a:t>
            </a:r>
            <a:r>
              <a:rPr lang="el-GR" sz="2400" b="1" dirty="0">
                <a:solidFill>
                  <a:srgbClr val="FFFF00"/>
                </a:solidFill>
                <a:latin typeface="+mn-lt"/>
              </a:rPr>
              <a:t>μ</a:t>
            </a:r>
            <a:r>
              <a:rPr lang="en-US" sz="2400" dirty="0">
                <a:solidFill>
                  <a:srgbClr val="FFFF00"/>
                </a:solidFill>
                <a:latin typeface="+mn-lt"/>
              </a:rPr>
              <a:t>:</a:t>
            </a:r>
          </a:p>
        </p:txBody>
      </p:sp>
      <p:sp>
        <p:nvSpPr>
          <p:cNvPr id="22" name="Title 43">
            <a:extLst>
              <a:ext uri="{FF2B5EF4-FFF2-40B4-BE49-F238E27FC236}">
                <a16:creationId xmlns:a16="http://schemas.microsoft.com/office/drawing/2014/main" id="{14094F57-E684-4721-8E8F-7FAB4F87F10E}"/>
              </a:ext>
            </a:extLst>
          </p:cNvPr>
          <p:cNvSpPr txBox="1">
            <a:spLocks/>
          </p:cNvSpPr>
          <p:nvPr/>
        </p:nvSpPr>
        <p:spPr>
          <a:xfrm>
            <a:off x="44633" y="2672158"/>
            <a:ext cx="3527058" cy="741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srgbClr val="FFFF00"/>
                </a:solidFill>
                <a:latin typeface="+mn-lt"/>
              </a:rPr>
              <a:t>Inertia tensor, </a:t>
            </a:r>
            <a:r>
              <a:rPr lang="en-US" sz="2400" b="1" dirty="0">
                <a:solidFill>
                  <a:srgbClr val="FFFF00"/>
                </a:solidFill>
                <a:latin typeface="+mn-lt"/>
              </a:rPr>
              <a:t>I</a:t>
            </a:r>
            <a:r>
              <a:rPr lang="en-US" sz="2400" dirty="0">
                <a:solidFill>
                  <a:srgbClr val="FFFF00"/>
                </a:solidFill>
                <a:latin typeface="+mn-lt"/>
              </a:rPr>
              <a:t>:</a:t>
            </a:r>
          </a:p>
        </p:txBody>
      </p:sp>
      <p:sp>
        <p:nvSpPr>
          <p:cNvPr id="23" name="Title 43">
            <a:extLst>
              <a:ext uri="{FF2B5EF4-FFF2-40B4-BE49-F238E27FC236}">
                <a16:creationId xmlns:a16="http://schemas.microsoft.com/office/drawing/2014/main" id="{A887D1FC-897C-4E13-93FC-970BCDFCF18F}"/>
              </a:ext>
            </a:extLst>
          </p:cNvPr>
          <p:cNvSpPr txBox="1">
            <a:spLocks/>
          </p:cNvSpPr>
          <p:nvPr/>
        </p:nvSpPr>
        <p:spPr>
          <a:xfrm>
            <a:off x="44632" y="4972775"/>
            <a:ext cx="4717344" cy="741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srgbClr val="FFFF00"/>
                </a:solidFill>
                <a:latin typeface="+mn-lt"/>
              </a:rPr>
              <a:t>Principal axes of inertia tensor, </a:t>
            </a:r>
            <a:r>
              <a:rPr lang="en-US" sz="2400" b="1" dirty="0">
                <a:solidFill>
                  <a:srgbClr val="FFFF00"/>
                </a:solidFill>
                <a:latin typeface="+mn-lt"/>
              </a:rPr>
              <a:t>v</a:t>
            </a:r>
            <a:r>
              <a:rPr lang="en-US" sz="2400" baseline="-25000" dirty="0">
                <a:solidFill>
                  <a:srgbClr val="FFFF00"/>
                </a:solidFill>
                <a:latin typeface="+mn-lt"/>
              </a:rPr>
              <a:t>n</a:t>
            </a:r>
            <a:r>
              <a:rPr lang="en-US" sz="2400" dirty="0">
                <a:solidFill>
                  <a:srgbClr val="FFFF00"/>
                </a:solidFill>
                <a:latin typeface="+mn-lt"/>
              </a:rPr>
              <a:t>:</a:t>
            </a:r>
          </a:p>
        </p:txBody>
      </p:sp>
      <p:graphicFrame>
        <p:nvGraphicFramePr>
          <p:cNvPr id="24" name="Object 23">
            <a:extLst>
              <a:ext uri="{FF2B5EF4-FFF2-40B4-BE49-F238E27FC236}">
                <a16:creationId xmlns:a16="http://schemas.microsoft.com/office/drawing/2014/main" id="{6D9CD5E1-44CD-4B84-8FF2-DB9142E3D6A4}"/>
              </a:ext>
            </a:extLst>
          </p:cNvPr>
          <p:cNvGraphicFramePr>
            <a:graphicFrameLocks noChangeAspect="1"/>
          </p:cNvGraphicFramePr>
          <p:nvPr>
            <p:extLst>
              <p:ext uri="{D42A27DB-BD31-4B8C-83A1-F6EECF244321}">
                <p14:modId xmlns:p14="http://schemas.microsoft.com/office/powerpoint/2010/main" val="3959197754"/>
              </p:ext>
            </p:extLst>
          </p:nvPr>
        </p:nvGraphicFramePr>
        <p:xfrm>
          <a:off x="239713" y="5568950"/>
          <a:ext cx="1792287" cy="842963"/>
        </p:xfrm>
        <a:graphic>
          <a:graphicData uri="http://schemas.openxmlformats.org/presentationml/2006/ole">
            <mc:AlternateContent xmlns:mc="http://schemas.openxmlformats.org/markup-compatibility/2006">
              <mc:Choice xmlns:v="urn:schemas-microsoft-com:vml" Requires="v">
                <p:oleObj name="Equation" r:id="rId8" imgW="863280" imgH="406080" progId="Equation.DSMT4">
                  <p:embed/>
                </p:oleObj>
              </mc:Choice>
              <mc:Fallback>
                <p:oleObj name="Equation" r:id="rId8" imgW="863280" imgH="406080" progId="Equation.DSMT4">
                  <p:embed/>
                  <p:pic>
                    <p:nvPicPr>
                      <p:cNvPr id="19" name="Object 23">
                        <a:extLst>
                          <a:ext uri="{FF2B5EF4-FFF2-40B4-BE49-F238E27FC236}">
                            <a16:creationId xmlns:a16="http://schemas.microsoft.com/office/drawing/2014/main" id="{D38FA3A6-6EE1-4EEE-AB78-52427A819610}"/>
                          </a:ext>
                        </a:extLst>
                      </p:cNvPr>
                      <p:cNvPicPr>
                        <a:picLocks noChangeAspect="1" noChangeArrowheads="1"/>
                      </p:cNvPicPr>
                      <p:nvPr/>
                    </p:nvPicPr>
                    <p:blipFill>
                      <a:blip r:embed="rId9"/>
                      <a:srcRect/>
                      <a:stretch>
                        <a:fillRect/>
                      </a:stretch>
                    </p:blipFill>
                    <p:spPr bwMode="auto">
                      <a:xfrm>
                        <a:off x="239713" y="5568950"/>
                        <a:ext cx="1792287" cy="842963"/>
                      </a:xfrm>
                      <a:prstGeom prst="rect">
                        <a:avLst/>
                      </a:prstGeom>
                      <a:solidFill>
                        <a:srgbClr val="EAEAEA"/>
                      </a:solidFill>
                    </p:spPr>
                  </p:pic>
                </p:oleObj>
              </mc:Fallback>
            </mc:AlternateContent>
          </a:graphicData>
        </a:graphic>
      </p:graphicFrame>
      <p:sp>
        <p:nvSpPr>
          <p:cNvPr id="4" name="Slide Number Placeholder 3">
            <a:extLst>
              <a:ext uri="{FF2B5EF4-FFF2-40B4-BE49-F238E27FC236}">
                <a16:creationId xmlns:a16="http://schemas.microsoft.com/office/drawing/2014/main" id="{CAEDA0D8-6FDB-44F3-9DC0-1E3548165911}"/>
              </a:ext>
            </a:extLst>
          </p:cNvPr>
          <p:cNvSpPr>
            <a:spLocks noGrp="1"/>
          </p:cNvSpPr>
          <p:nvPr>
            <p:ph type="sldNum" sz="quarter" idx="12"/>
          </p:nvPr>
        </p:nvSpPr>
        <p:spPr/>
        <p:txBody>
          <a:bodyPr/>
          <a:lstStyle/>
          <a:p>
            <a:r>
              <a:rPr lang="en-US"/>
              <a:t>11b-</a:t>
            </a:r>
            <a:fld id="{32AB8D3D-FB3C-49A2-855E-BE1E1BCDA17C}" type="slidenum">
              <a:rPr lang="en-US" smtClean="0"/>
              <a:pPr/>
              <a:t>23</a:t>
            </a:fld>
            <a:endParaRPr lang="en-US" dirty="0"/>
          </a:p>
        </p:txBody>
      </p:sp>
    </p:spTree>
    <p:extLst>
      <p:ext uri="{BB962C8B-B14F-4D97-AF65-F5344CB8AC3E}">
        <p14:creationId xmlns:p14="http://schemas.microsoft.com/office/powerpoint/2010/main" val="783070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3"/>
          <p:cNvSpPr>
            <a:spLocks noGrp="1"/>
          </p:cNvSpPr>
          <p:nvPr>
            <p:ph type="title"/>
          </p:nvPr>
        </p:nvSpPr>
        <p:spPr>
          <a:xfrm>
            <a:off x="0" y="11987"/>
            <a:ext cx="12704605" cy="741218"/>
          </a:xfrm>
        </p:spPr>
        <p:txBody>
          <a:bodyPr>
            <a:normAutofit fontScale="90000"/>
          </a:bodyPr>
          <a:lstStyle/>
          <a:p>
            <a:pPr algn="l"/>
            <a:r>
              <a:rPr lang="en-US" dirty="0">
                <a:latin typeface="+mn-lt"/>
              </a:rPr>
              <a:t>Dynamics of a cloud of energy-weighted fault probability anomalies, </a:t>
            </a:r>
            <a:r>
              <a:rPr lang="en-US" dirty="0" err="1">
                <a:latin typeface="+mn-lt"/>
              </a:rPr>
              <a:t>e</a:t>
            </a:r>
            <a:r>
              <a:rPr lang="en-US" i="1" dirty="0" err="1">
                <a:latin typeface="+mn-lt"/>
              </a:rPr>
              <a:t>p</a:t>
            </a:r>
            <a:r>
              <a:rPr lang="en-US" dirty="0" err="1">
                <a:latin typeface="+mn-lt"/>
              </a:rPr>
              <a:t>≡e</a:t>
            </a:r>
            <a:r>
              <a:rPr lang="en-US" dirty="0">
                <a:latin typeface="+mn-lt"/>
              </a:rPr>
              <a:t>(1-</a:t>
            </a:r>
            <a:r>
              <a:rPr lang="en-US" i="1" dirty="0">
                <a:latin typeface="+mn-lt"/>
              </a:rPr>
              <a:t>c)</a:t>
            </a:r>
          </a:p>
        </p:txBody>
      </p:sp>
      <p:graphicFrame>
        <p:nvGraphicFramePr>
          <p:cNvPr id="19" name="Object 23">
            <a:extLst>
              <a:ext uri="{FF2B5EF4-FFF2-40B4-BE49-F238E27FC236}">
                <a16:creationId xmlns:a16="http://schemas.microsoft.com/office/drawing/2014/main" id="{D38FA3A6-6EE1-4EEE-AB78-52427A819610}"/>
              </a:ext>
            </a:extLst>
          </p:cNvPr>
          <p:cNvGraphicFramePr>
            <a:graphicFrameLocks noChangeAspect="1"/>
          </p:cNvGraphicFramePr>
          <p:nvPr>
            <p:extLst>
              <p:ext uri="{D42A27DB-BD31-4B8C-83A1-F6EECF244321}">
                <p14:modId xmlns:p14="http://schemas.microsoft.com/office/powerpoint/2010/main" val="1016949526"/>
              </p:ext>
            </p:extLst>
          </p:nvPr>
        </p:nvGraphicFramePr>
        <p:xfrm>
          <a:off x="134938" y="3362325"/>
          <a:ext cx="3692525" cy="1608138"/>
        </p:xfrm>
        <a:graphic>
          <a:graphicData uri="http://schemas.openxmlformats.org/presentationml/2006/ole">
            <mc:AlternateContent xmlns:mc="http://schemas.openxmlformats.org/markup-compatibility/2006">
              <mc:Choice xmlns:v="urn:schemas-microsoft-com:vml" Requires="v">
                <p:oleObj name="Equation" r:id="rId3" imgW="1777680" imgH="774360" progId="Equation.DSMT4">
                  <p:embed/>
                </p:oleObj>
              </mc:Choice>
              <mc:Fallback>
                <p:oleObj name="Equation" r:id="rId3" imgW="1777680" imgH="774360" progId="Equation.DSMT4">
                  <p:embed/>
                  <p:pic>
                    <p:nvPicPr>
                      <p:cNvPr id="19" name="Object 23">
                        <a:extLst>
                          <a:ext uri="{FF2B5EF4-FFF2-40B4-BE49-F238E27FC236}">
                            <a16:creationId xmlns:a16="http://schemas.microsoft.com/office/drawing/2014/main" id="{D38FA3A6-6EE1-4EEE-AB78-52427A819610}"/>
                          </a:ext>
                        </a:extLst>
                      </p:cNvPr>
                      <p:cNvPicPr>
                        <a:picLocks noChangeAspect="1" noChangeArrowheads="1"/>
                      </p:cNvPicPr>
                      <p:nvPr/>
                    </p:nvPicPr>
                    <p:blipFill>
                      <a:blip r:embed="rId4"/>
                      <a:srcRect/>
                      <a:stretch>
                        <a:fillRect/>
                      </a:stretch>
                    </p:blipFill>
                    <p:spPr bwMode="auto">
                      <a:xfrm>
                        <a:off x="134938" y="3362325"/>
                        <a:ext cx="3692525" cy="1608138"/>
                      </a:xfrm>
                      <a:prstGeom prst="rect">
                        <a:avLst/>
                      </a:prstGeom>
                      <a:solidFill>
                        <a:srgbClr val="EAEAEA"/>
                      </a:solidFill>
                    </p:spPr>
                  </p:pic>
                </p:oleObj>
              </mc:Fallback>
            </mc:AlternateContent>
          </a:graphicData>
        </a:graphic>
      </p:graphicFrame>
      <p:graphicFrame>
        <p:nvGraphicFramePr>
          <p:cNvPr id="20" name="Object 23">
            <a:extLst>
              <a:ext uri="{FF2B5EF4-FFF2-40B4-BE49-F238E27FC236}">
                <a16:creationId xmlns:a16="http://schemas.microsoft.com/office/drawing/2014/main" id="{741E10A3-9CAA-45AA-BDD3-D6CEB4A03AF0}"/>
              </a:ext>
            </a:extLst>
          </p:cNvPr>
          <p:cNvGraphicFramePr>
            <a:graphicFrameLocks noChangeAspect="1"/>
          </p:cNvGraphicFramePr>
          <p:nvPr>
            <p:extLst>
              <p:ext uri="{D42A27DB-BD31-4B8C-83A1-F6EECF244321}">
                <p14:modId xmlns:p14="http://schemas.microsoft.com/office/powerpoint/2010/main" val="893385541"/>
              </p:ext>
            </p:extLst>
          </p:nvPr>
        </p:nvGraphicFramePr>
        <p:xfrm>
          <a:off x="88900" y="1212850"/>
          <a:ext cx="1476375" cy="1285875"/>
        </p:xfrm>
        <a:graphic>
          <a:graphicData uri="http://schemas.openxmlformats.org/presentationml/2006/ole">
            <mc:AlternateContent xmlns:mc="http://schemas.openxmlformats.org/markup-compatibility/2006">
              <mc:Choice xmlns:v="urn:schemas-microsoft-com:vml" Requires="v">
                <p:oleObj name="Equation" r:id="rId5" imgW="888840" imgH="774360" progId="Equation.DSMT4">
                  <p:embed/>
                </p:oleObj>
              </mc:Choice>
              <mc:Fallback>
                <p:oleObj name="Equation" r:id="rId5" imgW="888840" imgH="774360" progId="Equation.DSMT4">
                  <p:embed/>
                  <p:pic>
                    <p:nvPicPr>
                      <p:cNvPr id="20" name="Object 23">
                        <a:extLst>
                          <a:ext uri="{FF2B5EF4-FFF2-40B4-BE49-F238E27FC236}">
                            <a16:creationId xmlns:a16="http://schemas.microsoft.com/office/drawing/2014/main" id="{741E10A3-9CAA-45AA-BDD3-D6CEB4A03AF0}"/>
                          </a:ext>
                        </a:extLst>
                      </p:cNvPr>
                      <p:cNvPicPr>
                        <a:picLocks noChangeAspect="1" noChangeArrowheads="1"/>
                      </p:cNvPicPr>
                      <p:nvPr/>
                    </p:nvPicPr>
                    <p:blipFill>
                      <a:blip r:embed="rId6"/>
                      <a:srcRect/>
                      <a:stretch>
                        <a:fillRect/>
                      </a:stretch>
                    </p:blipFill>
                    <p:spPr bwMode="auto">
                      <a:xfrm>
                        <a:off x="88900" y="1212850"/>
                        <a:ext cx="1476375" cy="1285875"/>
                      </a:xfrm>
                      <a:prstGeom prst="rect">
                        <a:avLst/>
                      </a:prstGeom>
                      <a:solidFill>
                        <a:srgbClr val="EAEAEA"/>
                      </a:solidFill>
                    </p:spPr>
                  </p:pic>
                </p:oleObj>
              </mc:Fallback>
            </mc:AlternateContent>
          </a:graphicData>
        </a:graphic>
      </p:graphicFrame>
      <p:sp>
        <p:nvSpPr>
          <p:cNvPr id="21" name="Title 43">
            <a:extLst>
              <a:ext uri="{FF2B5EF4-FFF2-40B4-BE49-F238E27FC236}">
                <a16:creationId xmlns:a16="http://schemas.microsoft.com/office/drawing/2014/main" id="{5F6C5D24-14D1-4AF4-878F-4D839DB42CBF}"/>
              </a:ext>
            </a:extLst>
          </p:cNvPr>
          <p:cNvSpPr txBox="1">
            <a:spLocks/>
          </p:cNvSpPr>
          <p:nvPr/>
        </p:nvSpPr>
        <p:spPr>
          <a:xfrm>
            <a:off x="44633" y="601908"/>
            <a:ext cx="3527058" cy="741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srgbClr val="FFFF00"/>
                </a:solidFill>
                <a:latin typeface="+mn-lt"/>
              </a:rPr>
              <a:t>Center of mass, </a:t>
            </a:r>
            <a:r>
              <a:rPr lang="el-GR" sz="2400" b="1" dirty="0">
                <a:solidFill>
                  <a:srgbClr val="FFFF00"/>
                </a:solidFill>
                <a:latin typeface="+mn-lt"/>
              </a:rPr>
              <a:t>μ</a:t>
            </a:r>
            <a:r>
              <a:rPr lang="en-US" sz="2400" dirty="0">
                <a:solidFill>
                  <a:srgbClr val="FFFF00"/>
                </a:solidFill>
                <a:latin typeface="+mn-lt"/>
              </a:rPr>
              <a:t>:</a:t>
            </a:r>
          </a:p>
        </p:txBody>
      </p:sp>
      <p:sp>
        <p:nvSpPr>
          <p:cNvPr id="22" name="Title 43">
            <a:extLst>
              <a:ext uri="{FF2B5EF4-FFF2-40B4-BE49-F238E27FC236}">
                <a16:creationId xmlns:a16="http://schemas.microsoft.com/office/drawing/2014/main" id="{14094F57-E684-4721-8E8F-7FAB4F87F10E}"/>
              </a:ext>
            </a:extLst>
          </p:cNvPr>
          <p:cNvSpPr txBox="1">
            <a:spLocks/>
          </p:cNvSpPr>
          <p:nvPr/>
        </p:nvSpPr>
        <p:spPr>
          <a:xfrm>
            <a:off x="44633" y="2672158"/>
            <a:ext cx="3527058" cy="741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srgbClr val="FFFF00"/>
                </a:solidFill>
                <a:latin typeface="+mn-lt"/>
              </a:rPr>
              <a:t>Inertia tensor, </a:t>
            </a:r>
            <a:r>
              <a:rPr lang="en-US" sz="2400" b="1" dirty="0">
                <a:solidFill>
                  <a:srgbClr val="FFFF00"/>
                </a:solidFill>
                <a:latin typeface="+mn-lt"/>
              </a:rPr>
              <a:t>I</a:t>
            </a:r>
            <a:r>
              <a:rPr lang="en-US" sz="2400" dirty="0">
                <a:solidFill>
                  <a:srgbClr val="FFFF00"/>
                </a:solidFill>
                <a:latin typeface="+mn-lt"/>
              </a:rPr>
              <a:t>:</a:t>
            </a:r>
          </a:p>
        </p:txBody>
      </p:sp>
      <p:sp>
        <p:nvSpPr>
          <p:cNvPr id="23" name="Title 43">
            <a:extLst>
              <a:ext uri="{FF2B5EF4-FFF2-40B4-BE49-F238E27FC236}">
                <a16:creationId xmlns:a16="http://schemas.microsoft.com/office/drawing/2014/main" id="{A887D1FC-897C-4E13-93FC-970BCDFCF18F}"/>
              </a:ext>
            </a:extLst>
          </p:cNvPr>
          <p:cNvSpPr txBox="1">
            <a:spLocks/>
          </p:cNvSpPr>
          <p:nvPr/>
        </p:nvSpPr>
        <p:spPr>
          <a:xfrm>
            <a:off x="44632" y="4972775"/>
            <a:ext cx="4717344" cy="741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FFC000"/>
                </a:solidFill>
                <a:effectLst>
                  <a:outerShdw blurRad="38100" dist="38100" dir="2700000" algn="tl">
                    <a:srgbClr val="000000">
                      <a:alpha val="43137"/>
                    </a:srgbClr>
                  </a:outerShdw>
                </a:effectLst>
                <a:latin typeface="+mj-lt"/>
                <a:ea typeface="+mj-ea"/>
                <a:cs typeface="+mj-cs"/>
              </a:defRPr>
            </a:lvl1pPr>
          </a:lstStyle>
          <a:p>
            <a:r>
              <a:rPr lang="en-US" sz="2400" dirty="0">
                <a:solidFill>
                  <a:srgbClr val="FFFF00"/>
                </a:solidFill>
                <a:latin typeface="+mn-lt"/>
              </a:rPr>
              <a:t>Principal axes of inertia tensor, </a:t>
            </a:r>
            <a:r>
              <a:rPr lang="en-US" sz="2400" b="1" dirty="0">
                <a:solidFill>
                  <a:srgbClr val="FFFF00"/>
                </a:solidFill>
                <a:latin typeface="+mn-lt"/>
              </a:rPr>
              <a:t>v</a:t>
            </a:r>
            <a:r>
              <a:rPr lang="en-US" sz="2400" baseline="-25000" dirty="0">
                <a:solidFill>
                  <a:srgbClr val="FFFF00"/>
                </a:solidFill>
                <a:latin typeface="+mn-lt"/>
              </a:rPr>
              <a:t>n</a:t>
            </a:r>
            <a:r>
              <a:rPr lang="en-US" sz="2400" dirty="0">
                <a:solidFill>
                  <a:srgbClr val="FFFF00"/>
                </a:solidFill>
                <a:latin typeface="+mn-lt"/>
              </a:rPr>
              <a:t>:</a:t>
            </a:r>
          </a:p>
        </p:txBody>
      </p:sp>
      <p:graphicFrame>
        <p:nvGraphicFramePr>
          <p:cNvPr id="24" name="Object 23">
            <a:extLst>
              <a:ext uri="{FF2B5EF4-FFF2-40B4-BE49-F238E27FC236}">
                <a16:creationId xmlns:a16="http://schemas.microsoft.com/office/drawing/2014/main" id="{6D9CD5E1-44CD-4B84-8FF2-DB9142E3D6A4}"/>
              </a:ext>
            </a:extLst>
          </p:cNvPr>
          <p:cNvGraphicFramePr>
            <a:graphicFrameLocks noChangeAspect="1"/>
          </p:cNvGraphicFramePr>
          <p:nvPr/>
        </p:nvGraphicFramePr>
        <p:xfrm>
          <a:off x="239713" y="5568950"/>
          <a:ext cx="1792287" cy="842963"/>
        </p:xfrm>
        <a:graphic>
          <a:graphicData uri="http://schemas.openxmlformats.org/presentationml/2006/ole">
            <mc:AlternateContent xmlns:mc="http://schemas.openxmlformats.org/markup-compatibility/2006">
              <mc:Choice xmlns:v="urn:schemas-microsoft-com:vml" Requires="v">
                <p:oleObj name="Equation" r:id="rId7" imgW="863280" imgH="406080" progId="Equation.DSMT4">
                  <p:embed/>
                </p:oleObj>
              </mc:Choice>
              <mc:Fallback>
                <p:oleObj name="Equation" r:id="rId7" imgW="863280" imgH="406080" progId="Equation.DSMT4">
                  <p:embed/>
                  <p:pic>
                    <p:nvPicPr>
                      <p:cNvPr id="24" name="Object 23">
                        <a:extLst>
                          <a:ext uri="{FF2B5EF4-FFF2-40B4-BE49-F238E27FC236}">
                            <a16:creationId xmlns:a16="http://schemas.microsoft.com/office/drawing/2014/main" id="{6D9CD5E1-44CD-4B84-8FF2-DB9142E3D6A4}"/>
                          </a:ext>
                        </a:extLst>
                      </p:cNvPr>
                      <p:cNvPicPr>
                        <a:picLocks noChangeAspect="1" noChangeArrowheads="1"/>
                      </p:cNvPicPr>
                      <p:nvPr/>
                    </p:nvPicPr>
                    <p:blipFill>
                      <a:blip r:embed="rId8"/>
                      <a:srcRect/>
                      <a:stretch>
                        <a:fillRect/>
                      </a:stretch>
                    </p:blipFill>
                    <p:spPr bwMode="auto">
                      <a:xfrm>
                        <a:off x="239713" y="5568950"/>
                        <a:ext cx="1792287" cy="842963"/>
                      </a:xfrm>
                      <a:prstGeom prst="rect">
                        <a:avLst/>
                      </a:prstGeom>
                      <a:solidFill>
                        <a:srgbClr val="EAEAEA"/>
                      </a:solidFill>
                    </p:spPr>
                  </p:pic>
                </p:oleObj>
              </mc:Fallback>
            </mc:AlternateContent>
          </a:graphicData>
        </a:graphic>
      </p:graphicFrame>
      <p:grpSp>
        <p:nvGrpSpPr>
          <p:cNvPr id="16" name="Group 15">
            <a:extLst>
              <a:ext uri="{FF2B5EF4-FFF2-40B4-BE49-F238E27FC236}">
                <a16:creationId xmlns:a16="http://schemas.microsoft.com/office/drawing/2014/main" id="{B8104DD9-A31F-4231-BBAF-E51A978D2D95}"/>
              </a:ext>
            </a:extLst>
          </p:cNvPr>
          <p:cNvGrpSpPr/>
          <p:nvPr/>
        </p:nvGrpSpPr>
        <p:grpSpPr>
          <a:xfrm>
            <a:off x="4249827" y="962270"/>
            <a:ext cx="7050900" cy="5720704"/>
            <a:chOff x="4353911" y="937241"/>
            <a:chExt cx="7050900" cy="5720704"/>
          </a:xfrm>
        </p:grpSpPr>
        <p:pic>
          <p:nvPicPr>
            <p:cNvPr id="8" name="Picture 7">
              <a:extLst>
                <a:ext uri="{FF2B5EF4-FFF2-40B4-BE49-F238E27FC236}">
                  <a16:creationId xmlns:a16="http://schemas.microsoft.com/office/drawing/2014/main" id="{1AF342E1-9D56-42C7-84C4-430D05DCE10E}"/>
                </a:ext>
              </a:extLst>
            </p:cNvPr>
            <p:cNvPicPr>
              <a:picLocks noChangeAspect="1"/>
            </p:cNvPicPr>
            <p:nvPr/>
          </p:nvPicPr>
          <p:blipFill>
            <a:blip r:embed="rId9"/>
            <a:stretch>
              <a:fillRect/>
            </a:stretch>
          </p:blipFill>
          <p:spPr>
            <a:xfrm>
              <a:off x="4495494" y="937241"/>
              <a:ext cx="6723593" cy="5720704"/>
            </a:xfrm>
            <a:prstGeom prst="rect">
              <a:avLst/>
            </a:prstGeom>
          </p:spPr>
        </p:pic>
        <p:pic>
          <p:nvPicPr>
            <p:cNvPr id="31" name="Picture 30">
              <a:extLst>
                <a:ext uri="{FF2B5EF4-FFF2-40B4-BE49-F238E27FC236}">
                  <a16:creationId xmlns:a16="http://schemas.microsoft.com/office/drawing/2014/main" id="{3A2B469C-6F64-4539-8D22-CB94EE85EA7C}"/>
                </a:ext>
              </a:extLst>
            </p:cNvPr>
            <p:cNvPicPr>
              <a:picLocks noChangeAspect="1"/>
            </p:cNvPicPr>
            <p:nvPr/>
          </p:nvPicPr>
          <p:blipFill>
            <a:blip r:embed="rId10"/>
            <a:stretch>
              <a:fillRect/>
            </a:stretch>
          </p:blipFill>
          <p:spPr>
            <a:xfrm rot="18960000">
              <a:off x="4353911" y="1969802"/>
              <a:ext cx="3106406" cy="396316"/>
            </a:xfrm>
            <a:prstGeom prst="rect">
              <a:avLst/>
            </a:prstGeom>
          </p:spPr>
        </p:pic>
        <p:pic>
          <p:nvPicPr>
            <p:cNvPr id="34" name="Picture 33">
              <a:extLst>
                <a:ext uri="{FF2B5EF4-FFF2-40B4-BE49-F238E27FC236}">
                  <a16:creationId xmlns:a16="http://schemas.microsoft.com/office/drawing/2014/main" id="{1724AE9C-3CF9-4617-90D3-D694588C3B13}"/>
                </a:ext>
              </a:extLst>
            </p:cNvPr>
            <p:cNvPicPr>
              <a:picLocks noChangeAspect="1"/>
            </p:cNvPicPr>
            <p:nvPr/>
          </p:nvPicPr>
          <p:blipFill>
            <a:blip r:embed="rId10"/>
            <a:stretch>
              <a:fillRect/>
            </a:stretch>
          </p:blipFill>
          <p:spPr>
            <a:xfrm rot="18960000">
              <a:off x="4958137" y="1528528"/>
              <a:ext cx="1835931" cy="396316"/>
            </a:xfrm>
            <a:prstGeom prst="rect">
              <a:avLst/>
            </a:prstGeom>
          </p:spPr>
        </p:pic>
        <p:cxnSp>
          <p:nvCxnSpPr>
            <p:cNvPr id="10" name="Straight Arrow Connector 9">
              <a:extLst>
                <a:ext uri="{FF2B5EF4-FFF2-40B4-BE49-F238E27FC236}">
                  <a16:creationId xmlns:a16="http://schemas.microsoft.com/office/drawing/2014/main" id="{0BDCF6C0-4C99-489C-8A8C-23ACB9FB72D7}"/>
                </a:ext>
              </a:extLst>
            </p:cNvPr>
            <p:cNvCxnSpPr/>
            <p:nvPr/>
          </p:nvCxnSpPr>
          <p:spPr>
            <a:xfrm flipV="1">
              <a:off x="5436524" y="1734589"/>
              <a:ext cx="1163781" cy="1091738"/>
            </a:xfrm>
            <a:prstGeom prst="straightConnector1">
              <a:avLst/>
            </a:prstGeom>
            <a:ln>
              <a:solidFill>
                <a:schemeClr val="tx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DD92F5-47EC-49F0-A58A-D7BD70BA01F1}"/>
                </a:ext>
              </a:extLst>
            </p:cNvPr>
            <p:cNvSpPr txBox="1"/>
            <p:nvPr/>
          </p:nvSpPr>
          <p:spPr>
            <a:xfrm rot="19127950">
              <a:off x="5719157" y="2003459"/>
              <a:ext cx="492443" cy="276999"/>
            </a:xfrm>
            <a:prstGeom prst="rect">
              <a:avLst/>
            </a:prstGeom>
            <a:noFill/>
          </p:spPr>
          <p:txBody>
            <a:bodyPr wrap="none" rtlCol="0">
              <a:spAutoFit/>
            </a:bodyPr>
            <a:lstStyle/>
            <a:p>
              <a:r>
                <a:rPr lang="en-US" sz="1200" dirty="0"/>
                <a:t>1 km</a:t>
              </a:r>
            </a:p>
          </p:txBody>
        </p:sp>
        <p:pic>
          <p:nvPicPr>
            <p:cNvPr id="13" name="Picture 12">
              <a:extLst>
                <a:ext uri="{FF2B5EF4-FFF2-40B4-BE49-F238E27FC236}">
                  <a16:creationId xmlns:a16="http://schemas.microsoft.com/office/drawing/2014/main" id="{DCD799A8-D046-4A56-8552-5CF74E730800}"/>
                </a:ext>
              </a:extLst>
            </p:cNvPr>
            <p:cNvPicPr>
              <a:picLocks noChangeAspect="1"/>
            </p:cNvPicPr>
            <p:nvPr/>
          </p:nvPicPr>
          <p:blipFill>
            <a:blip r:embed="rId10"/>
            <a:stretch>
              <a:fillRect/>
            </a:stretch>
          </p:blipFill>
          <p:spPr>
            <a:xfrm rot="1080000">
              <a:off x="7008637" y="1577987"/>
              <a:ext cx="3664873" cy="248873"/>
            </a:xfrm>
            <a:prstGeom prst="rect">
              <a:avLst/>
            </a:prstGeom>
          </p:spPr>
        </p:pic>
        <p:pic>
          <p:nvPicPr>
            <p:cNvPr id="32" name="Picture 31">
              <a:extLst>
                <a:ext uri="{FF2B5EF4-FFF2-40B4-BE49-F238E27FC236}">
                  <a16:creationId xmlns:a16="http://schemas.microsoft.com/office/drawing/2014/main" id="{2EFEC56B-B73F-4FFE-810C-FB19C46D6F98}"/>
                </a:ext>
              </a:extLst>
            </p:cNvPr>
            <p:cNvPicPr>
              <a:picLocks noChangeAspect="1"/>
            </p:cNvPicPr>
            <p:nvPr/>
          </p:nvPicPr>
          <p:blipFill>
            <a:blip r:embed="rId10"/>
            <a:stretch>
              <a:fillRect/>
            </a:stretch>
          </p:blipFill>
          <p:spPr>
            <a:xfrm rot="1080000">
              <a:off x="7437527" y="1497404"/>
              <a:ext cx="3664873" cy="248873"/>
            </a:xfrm>
            <a:prstGeom prst="rect">
              <a:avLst/>
            </a:prstGeom>
          </p:spPr>
        </p:pic>
        <p:pic>
          <p:nvPicPr>
            <p:cNvPr id="35" name="Picture 34">
              <a:extLst>
                <a:ext uri="{FF2B5EF4-FFF2-40B4-BE49-F238E27FC236}">
                  <a16:creationId xmlns:a16="http://schemas.microsoft.com/office/drawing/2014/main" id="{B1195F92-5E25-4BB3-879F-5885B0944B51}"/>
                </a:ext>
              </a:extLst>
            </p:cNvPr>
            <p:cNvPicPr>
              <a:picLocks noChangeAspect="1"/>
            </p:cNvPicPr>
            <p:nvPr/>
          </p:nvPicPr>
          <p:blipFill>
            <a:blip r:embed="rId10"/>
            <a:stretch>
              <a:fillRect/>
            </a:stretch>
          </p:blipFill>
          <p:spPr>
            <a:xfrm rot="18960000">
              <a:off x="8216320" y="5309248"/>
              <a:ext cx="3069524" cy="307900"/>
            </a:xfrm>
            <a:prstGeom prst="rect">
              <a:avLst/>
            </a:prstGeom>
          </p:spPr>
        </p:pic>
        <p:pic>
          <p:nvPicPr>
            <p:cNvPr id="36" name="Picture 35">
              <a:extLst>
                <a:ext uri="{FF2B5EF4-FFF2-40B4-BE49-F238E27FC236}">
                  <a16:creationId xmlns:a16="http://schemas.microsoft.com/office/drawing/2014/main" id="{EACE0AB3-CDB0-44A1-A384-CDB097F206C8}"/>
                </a:ext>
              </a:extLst>
            </p:cNvPr>
            <p:cNvPicPr>
              <a:picLocks noChangeAspect="1"/>
            </p:cNvPicPr>
            <p:nvPr/>
          </p:nvPicPr>
          <p:blipFill>
            <a:blip r:embed="rId10"/>
            <a:stretch>
              <a:fillRect/>
            </a:stretch>
          </p:blipFill>
          <p:spPr>
            <a:xfrm rot="1080000">
              <a:off x="4978202" y="5796322"/>
              <a:ext cx="3664873" cy="248873"/>
            </a:xfrm>
            <a:prstGeom prst="rect">
              <a:avLst/>
            </a:prstGeom>
          </p:spPr>
        </p:pic>
        <p:pic>
          <p:nvPicPr>
            <p:cNvPr id="38" name="Picture 37">
              <a:extLst>
                <a:ext uri="{FF2B5EF4-FFF2-40B4-BE49-F238E27FC236}">
                  <a16:creationId xmlns:a16="http://schemas.microsoft.com/office/drawing/2014/main" id="{DDA8E3FE-C0CA-4F56-A62D-91041213C220}"/>
                </a:ext>
              </a:extLst>
            </p:cNvPr>
            <p:cNvPicPr>
              <a:picLocks noChangeAspect="1"/>
            </p:cNvPicPr>
            <p:nvPr/>
          </p:nvPicPr>
          <p:blipFill>
            <a:blip r:embed="rId10"/>
            <a:stretch>
              <a:fillRect/>
            </a:stretch>
          </p:blipFill>
          <p:spPr>
            <a:xfrm rot="18960000">
              <a:off x="9148564" y="5220549"/>
              <a:ext cx="2256247" cy="396316"/>
            </a:xfrm>
            <a:prstGeom prst="rect">
              <a:avLst/>
            </a:prstGeom>
          </p:spPr>
        </p:pic>
        <p:pic>
          <p:nvPicPr>
            <p:cNvPr id="39" name="Picture 38">
              <a:extLst>
                <a:ext uri="{FF2B5EF4-FFF2-40B4-BE49-F238E27FC236}">
                  <a16:creationId xmlns:a16="http://schemas.microsoft.com/office/drawing/2014/main" id="{75A4034F-E1C4-4CA2-A37F-E5100BB0789D}"/>
                </a:ext>
              </a:extLst>
            </p:cNvPr>
            <p:cNvPicPr>
              <a:picLocks noChangeAspect="1"/>
            </p:cNvPicPr>
            <p:nvPr/>
          </p:nvPicPr>
          <p:blipFill>
            <a:blip r:embed="rId10"/>
            <a:stretch>
              <a:fillRect/>
            </a:stretch>
          </p:blipFill>
          <p:spPr>
            <a:xfrm rot="1080000" flipV="1">
              <a:off x="5019797" y="5715966"/>
              <a:ext cx="3176851" cy="409584"/>
            </a:xfrm>
            <a:prstGeom prst="rect">
              <a:avLst/>
            </a:prstGeom>
          </p:spPr>
        </p:pic>
        <p:pic>
          <p:nvPicPr>
            <p:cNvPr id="44" name="Picture 43">
              <a:extLst>
                <a:ext uri="{FF2B5EF4-FFF2-40B4-BE49-F238E27FC236}">
                  <a16:creationId xmlns:a16="http://schemas.microsoft.com/office/drawing/2014/main" id="{ABE8A7E0-274E-4740-A1FD-5B16CAEE6911}"/>
                </a:ext>
              </a:extLst>
            </p:cNvPr>
            <p:cNvPicPr>
              <a:picLocks noChangeAspect="1"/>
            </p:cNvPicPr>
            <p:nvPr/>
          </p:nvPicPr>
          <p:blipFill>
            <a:blip r:embed="rId10"/>
            <a:stretch>
              <a:fillRect/>
            </a:stretch>
          </p:blipFill>
          <p:spPr>
            <a:xfrm rot="5340000" flipV="1">
              <a:off x="9178384" y="3413636"/>
              <a:ext cx="3176851" cy="586865"/>
            </a:xfrm>
            <a:prstGeom prst="rect">
              <a:avLst/>
            </a:prstGeom>
          </p:spPr>
        </p:pic>
        <p:pic>
          <p:nvPicPr>
            <p:cNvPr id="45" name="Picture 44">
              <a:extLst>
                <a:ext uri="{FF2B5EF4-FFF2-40B4-BE49-F238E27FC236}">
                  <a16:creationId xmlns:a16="http://schemas.microsoft.com/office/drawing/2014/main" id="{34740C20-5B40-4BA6-96F4-F02FA4DFC922}"/>
                </a:ext>
              </a:extLst>
            </p:cNvPr>
            <p:cNvPicPr>
              <a:picLocks noChangeAspect="1"/>
            </p:cNvPicPr>
            <p:nvPr/>
          </p:nvPicPr>
          <p:blipFill>
            <a:blip r:embed="rId10"/>
            <a:stretch>
              <a:fillRect/>
            </a:stretch>
          </p:blipFill>
          <p:spPr>
            <a:xfrm rot="5340000" flipV="1">
              <a:off x="3285299" y="4413284"/>
              <a:ext cx="3176851" cy="675104"/>
            </a:xfrm>
            <a:prstGeom prst="rect">
              <a:avLst/>
            </a:prstGeom>
          </p:spPr>
        </p:pic>
        <p:cxnSp>
          <p:nvCxnSpPr>
            <p:cNvPr id="46" name="Straight Arrow Connector 45">
              <a:extLst>
                <a:ext uri="{FF2B5EF4-FFF2-40B4-BE49-F238E27FC236}">
                  <a16:creationId xmlns:a16="http://schemas.microsoft.com/office/drawing/2014/main" id="{A5A4E9F8-9083-4A18-9F72-B56C29930AB7}"/>
                </a:ext>
              </a:extLst>
            </p:cNvPr>
            <p:cNvCxnSpPr>
              <a:cxnSpLocks/>
            </p:cNvCxnSpPr>
            <p:nvPr/>
          </p:nvCxnSpPr>
          <p:spPr>
            <a:xfrm flipH="1" flipV="1">
              <a:off x="5052723" y="3362325"/>
              <a:ext cx="12672" cy="1735249"/>
            </a:xfrm>
            <a:prstGeom prst="straightConnector1">
              <a:avLst/>
            </a:prstGeom>
            <a:ln>
              <a:solidFill>
                <a:schemeClr val="tx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A8C8DE5-52EA-408A-94D9-147517E83D7F}"/>
                </a:ext>
              </a:extLst>
            </p:cNvPr>
            <p:cNvSpPr txBox="1"/>
            <p:nvPr/>
          </p:nvSpPr>
          <p:spPr>
            <a:xfrm rot="16200000">
              <a:off x="4648722" y="4111158"/>
              <a:ext cx="476412" cy="276999"/>
            </a:xfrm>
            <a:prstGeom prst="rect">
              <a:avLst/>
            </a:prstGeom>
            <a:noFill/>
          </p:spPr>
          <p:txBody>
            <a:bodyPr wrap="none" rtlCol="0">
              <a:spAutoFit/>
            </a:bodyPr>
            <a:lstStyle/>
            <a:p>
              <a:r>
                <a:rPr lang="en-US" sz="1200" dirty="0"/>
                <a:t>0.5 s</a:t>
              </a:r>
            </a:p>
          </p:txBody>
        </p:sp>
      </p:grpSp>
      <p:grpSp>
        <p:nvGrpSpPr>
          <p:cNvPr id="27" name="Group 26">
            <a:extLst>
              <a:ext uri="{FF2B5EF4-FFF2-40B4-BE49-F238E27FC236}">
                <a16:creationId xmlns:a16="http://schemas.microsoft.com/office/drawing/2014/main" id="{BE4BB223-C42E-4B4D-B476-4265BADFB04B}"/>
              </a:ext>
            </a:extLst>
          </p:cNvPr>
          <p:cNvGrpSpPr/>
          <p:nvPr/>
        </p:nvGrpSpPr>
        <p:grpSpPr>
          <a:xfrm>
            <a:off x="11121760" y="1037183"/>
            <a:ext cx="895004" cy="2968892"/>
            <a:chOff x="11121760" y="1037183"/>
            <a:chExt cx="895004" cy="2968892"/>
          </a:xfrm>
        </p:grpSpPr>
        <p:pic>
          <p:nvPicPr>
            <p:cNvPr id="25" name="Picture 24">
              <a:extLst>
                <a:ext uri="{FF2B5EF4-FFF2-40B4-BE49-F238E27FC236}">
                  <a16:creationId xmlns:a16="http://schemas.microsoft.com/office/drawing/2014/main" id="{1401AD84-034B-460A-9901-47A44B185B9F}"/>
                </a:ext>
              </a:extLst>
            </p:cNvPr>
            <p:cNvPicPr preferRelativeResize="0">
              <a:picLocks noChangeAspect="1"/>
            </p:cNvPicPr>
            <p:nvPr/>
          </p:nvPicPr>
          <p:blipFill>
            <a:blip r:embed="rId11"/>
            <a:stretch>
              <a:fillRect/>
            </a:stretch>
          </p:blipFill>
          <p:spPr>
            <a:xfrm flipV="1">
              <a:off x="11436952" y="1422205"/>
              <a:ext cx="182880" cy="2445371"/>
            </a:xfrm>
            <a:prstGeom prst="rect">
              <a:avLst/>
            </a:prstGeom>
            <a:ln>
              <a:solidFill>
                <a:schemeClr val="bg1"/>
              </a:solidFill>
            </a:ln>
          </p:spPr>
        </p:pic>
        <p:sp>
          <p:nvSpPr>
            <p:cNvPr id="26" name="TextBox 25">
              <a:extLst>
                <a:ext uri="{FF2B5EF4-FFF2-40B4-BE49-F238E27FC236}">
                  <a16:creationId xmlns:a16="http://schemas.microsoft.com/office/drawing/2014/main" id="{101E12F4-8A22-47E0-A58F-96B898A93DAA}"/>
                </a:ext>
              </a:extLst>
            </p:cNvPr>
            <p:cNvSpPr txBox="1"/>
            <p:nvPr/>
          </p:nvSpPr>
          <p:spPr>
            <a:xfrm>
              <a:off x="11636532" y="3729076"/>
              <a:ext cx="380232" cy="276999"/>
            </a:xfrm>
            <a:prstGeom prst="rect">
              <a:avLst/>
            </a:prstGeom>
            <a:noFill/>
          </p:spPr>
          <p:txBody>
            <a:bodyPr wrap="none" rtlCol="0">
              <a:spAutoFit/>
            </a:bodyPr>
            <a:lstStyle/>
            <a:p>
              <a:r>
                <a:rPr lang="en-US" sz="1200" dirty="0">
                  <a:solidFill>
                    <a:schemeClr val="bg1"/>
                  </a:solidFill>
                </a:rPr>
                <a:t>0.0</a:t>
              </a:r>
            </a:p>
          </p:txBody>
        </p:sp>
        <p:sp>
          <p:nvSpPr>
            <p:cNvPr id="50" name="TextBox 49">
              <a:extLst>
                <a:ext uri="{FF2B5EF4-FFF2-40B4-BE49-F238E27FC236}">
                  <a16:creationId xmlns:a16="http://schemas.microsoft.com/office/drawing/2014/main" id="{E969AAAC-FEB8-4B0B-ABAD-8A245A969CCE}"/>
                </a:ext>
              </a:extLst>
            </p:cNvPr>
            <p:cNvSpPr txBox="1"/>
            <p:nvPr/>
          </p:nvSpPr>
          <p:spPr>
            <a:xfrm>
              <a:off x="11600715" y="1246250"/>
              <a:ext cx="380232" cy="276999"/>
            </a:xfrm>
            <a:prstGeom prst="rect">
              <a:avLst/>
            </a:prstGeom>
            <a:noFill/>
          </p:spPr>
          <p:txBody>
            <a:bodyPr wrap="none" rtlCol="0">
              <a:spAutoFit/>
            </a:bodyPr>
            <a:lstStyle/>
            <a:p>
              <a:r>
                <a:rPr lang="en-US" sz="1200" dirty="0">
                  <a:solidFill>
                    <a:schemeClr val="bg1"/>
                  </a:solidFill>
                </a:rPr>
                <a:t>0.7</a:t>
              </a:r>
            </a:p>
          </p:txBody>
        </p:sp>
        <p:sp>
          <p:nvSpPr>
            <p:cNvPr id="51" name="TextBox 50">
              <a:extLst>
                <a:ext uri="{FF2B5EF4-FFF2-40B4-BE49-F238E27FC236}">
                  <a16:creationId xmlns:a16="http://schemas.microsoft.com/office/drawing/2014/main" id="{342D09C0-B5F5-4F90-9267-6EE211E37C95}"/>
                </a:ext>
              </a:extLst>
            </p:cNvPr>
            <p:cNvSpPr txBox="1"/>
            <p:nvPr/>
          </p:nvSpPr>
          <p:spPr>
            <a:xfrm>
              <a:off x="11121760" y="1037183"/>
              <a:ext cx="857029" cy="276999"/>
            </a:xfrm>
            <a:prstGeom prst="rect">
              <a:avLst/>
            </a:prstGeom>
            <a:noFill/>
          </p:spPr>
          <p:txBody>
            <a:bodyPr wrap="none" rtlCol="0">
              <a:spAutoFit/>
            </a:bodyPr>
            <a:lstStyle/>
            <a:p>
              <a:r>
                <a:rPr lang="en-US" sz="1200" dirty="0">
                  <a:solidFill>
                    <a:schemeClr val="bg1"/>
                  </a:solidFill>
                </a:rPr>
                <a:t>Probability</a:t>
              </a:r>
            </a:p>
          </p:txBody>
        </p:sp>
      </p:grpSp>
      <p:sp>
        <p:nvSpPr>
          <p:cNvPr id="2" name="Slide Number Placeholder 1">
            <a:extLst>
              <a:ext uri="{FF2B5EF4-FFF2-40B4-BE49-F238E27FC236}">
                <a16:creationId xmlns:a16="http://schemas.microsoft.com/office/drawing/2014/main" id="{1095F89E-E6B9-4B50-BE32-FD908AF6F0B9}"/>
              </a:ext>
            </a:extLst>
          </p:cNvPr>
          <p:cNvSpPr>
            <a:spLocks noGrp="1"/>
          </p:cNvSpPr>
          <p:nvPr>
            <p:ph type="sldNum" sz="quarter" idx="12"/>
          </p:nvPr>
        </p:nvSpPr>
        <p:spPr/>
        <p:txBody>
          <a:bodyPr/>
          <a:lstStyle/>
          <a:p>
            <a:r>
              <a:rPr lang="en-US"/>
              <a:t>11b-</a:t>
            </a:r>
            <a:fld id="{32AB8D3D-FB3C-49A2-855E-BE1E1BCDA17C}" type="slidenum">
              <a:rPr lang="en-US" smtClean="0"/>
              <a:pPr/>
              <a:t>24</a:t>
            </a:fld>
            <a:endParaRPr lang="en-US" dirty="0"/>
          </a:p>
        </p:txBody>
      </p:sp>
    </p:spTree>
    <p:extLst>
      <p:ext uri="{BB962C8B-B14F-4D97-AF65-F5344CB8AC3E}">
        <p14:creationId xmlns:p14="http://schemas.microsoft.com/office/powerpoint/2010/main" val="191163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828" t="7347" r="9133" b="10205"/>
          <a:stretch/>
        </p:blipFill>
        <p:spPr>
          <a:xfrm>
            <a:off x="1759891" y="1020817"/>
            <a:ext cx="3462951" cy="2743200"/>
          </a:xfrm>
          <a:prstGeom prst="rect">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134" t="7753" r="9132" b="10614"/>
          <a:stretch/>
        </p:blipFill>
        <p:spPr>
          <a:xfrm>
            <a:off x="5809374" y="1020817"/>
            <a:ext cx="3483864" cy="2743200"/>
          </a:xfrm>
          <a:prstGeom prst="rect">
            <a:avLst/>
          </a:prstGeom>
          <a:ln>
            <a:solidFill>
              <a:schemeClr val="tx1"/>
            </a:solidFill>
          </a:ln>
        </p:spPr>
      </p:pic>
      <p:sp>
        <p:nvSpPr>
          <p:cNvPr id="7" name="TextBox 13"/>
          <p:cNvSpPr txBox="1"/>
          <p:nvPr/>
        </p:nvSpPr>
        <p:spPr>
          <a:xfrm>
            <a:off x="381000" y="2065846"/>
            <a:ext cx="137889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r"/>
            <a:r>
              <a:rPr lang="en-US" sz="2400" dirty="0">
                <a:solidFill>
                  <a:srgbClr val="FFFF00"/>
                </a:solidFill>
                <a:effectLst>
                  <a:outerShdw blurRad="38100" dist="38100" dir="2700000" algn="tl">
                    <a:srgbClr val="000000">
                      <a:alpha val="43137"/>
                    </a:srgbClr>
                  </a:outerShdw>
                </a:effectLst>
                <a:latin typeface="Calibri"/>
              </a:rPr>
              <a:t>Original</a:t>
            </a:r>
          </a:p>
        </p:txBody>
      </p:sp>
      <p:sp>
        <p:nvSpPr>
          <p:cNvPr id="8" name="TextBox 14"/>
          <p:cNvSpPr txBox="1"/>
          <p:nvPr/>
        </p:nvSpPr>
        <p:spPr>
          <a:xfrm>
            <a:off x="9284723" y="2065846"/>
            <a:ext cx="148764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en-US" sz="2400" dirty="0">
                <a:solidFill>
                  <a:srgbClr val="FFFF00"/>
                </a:solidFill>
                <a:effectLst>
                  <a:outerShdw blurRad="38100" dist="38100" dir="2700000" algn="tl">
                    <a:srgbClr val="000000">
                      <a:alpha val="43137"/>
                    </a:srgbClr>
                  </a:outerShdw>
                </a:effectLst>
                <a:latin typeface="Calibri"/>
              </a:rPr>
              <a:t>Gaussian</a:t>
            </a:r>
          </a:p>
        </p:txBody>
      </p:sp>
      <p:sp>
        <p:nvSpPr>
          <p:cNvPr id="9" name="TextBox 15"/>
          <p:cNvSpPr txBox="1"/>
          <p:nvPr/>
        </p:nvSpPr>
        <p:spPr>
          <a:xfrm>
            <a:off x="208567" y="5438478"/>
            <a:ext cx="1535426"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r"/>
            <a:r>
              <a:rPr lang="en-US" sz="2400" dirty="0">
                <a:solidFill>
                  <a:srgbClr val="FFFF00"/>
                </a:solidFill>
                <a:effectLst>
                  <a:outerShdw blurRad="38100" dist="38100" dir="2700000" algn="tl">
                    <a:srgbClr val="000000">
                      <a:alpha val="43137"/>
                    </a:srgbClr>
                  </a:outerShdw>
                </a:effectLst>
                <a:latin typeface="Calibri"/>
              </a:rPr>
              <a:t>Laplacian</a:t>
            </a:r>
          </a:p>
        </p:txBody>
      </p:sp>
      <p:sp>
        <p:nvSpPr>
          <p:cNvPr id="10" name="TextBox 16"/>
          <p:cNvSpPr txBox="1"/>
          <p:nvPr/>
        </p:nvSpPr>
        <p:spPr>
          <a:xfrm>
            <a:off x="9253279" y="5438477"/>
            <a:ext cx="3139047"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en-US" sz="2400" dirty="0">
                <a:solidFill>
                  <a:srgbClr val="FFFF00"/>
                </a:solidFill>
                <a:effectLst>
                  <a:outerShdw blurRad="38100" dist="38100" dir="2700000" algn="tl">
                    <a:srgbClr val="000000">
                      <a:alpha val="43137"/>
                    </a:srgbClr>
                  </a:outerShdw>
                </a:effectLst>
                <a:latin typeface="Calibri"/>
              </a:rPr>
              <a:t>Laplacian of Gaussian</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2215" t="8163" r="17497" b="11429"/>
          <a:stretch/>
        </p:blipFill>
        <p:spPr>
          <a:xfrm>
            <a:off x="1738942" y="3962400"/>
            <a:ext cx="3492373" cy="2699094"/>
          </a:xfrm>
          <a:prstGeom prst="rect">
            <a:avLst/>
          </a:prstGeom>
          <a:ln>
            <a:solidFill>
              <a:schemeClr val="tx1"/>
            </a:solidFill>
          </a:ln>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2216" t="7754" r="17702" b="12246"/>
          <a:stretch/>
        </p:blipFill>
        <p:spPr>
          <a:xfrm>
            <a:off x="5788424" y="3903652"/>
            <a:ext cx="3483864" cy="2757842"/>
          </a:xfrm>
          <a:prstGeom prst="rect">
            <a:avLst/>
          </a:prstGeom>
          <a:ln>
            <a:solidFill>
              <a:schemeClr val="tx1"/>
            </a:solidFill>
          </a:ln>
        </p:spPr>
      </p:pic>
      <p:sp>
        <p:nvSpPr>
          <p:cNvPr id="13" name="Title 43"/>
          <p:cNvSpPr>
            <a:spLocks noGrp="1"/>
          </p:cNvSpPr>
          <p:nvPr>
            <p:ph type="title"/>
          </p:nvPr>
        </p:nvSpPr>
        <p:spPr>
          <a:xfrm>
            <a:off x="10498" y="20782"/>
            <a:ext cx="11276012" cy="741218"/>
          </a:xfrm>
        </p:spPr>
        <p:txBody>
          <a:bodyPr>
            <a:normAutofit/>
          </a:bodyPr>
          <a:lstStyle/>
          <a:p>
            <a:pPr algn="l"/>
            <a:r>
              <a:rPr lang="en-US" dirty="0">
                <a:latin typeface="+mn-lt"/>
              </a:rPr>
              <a:t>Edge enhancement filters applied to a photo</a:t>
            </a:r>
          </a:p>
        </p:txBody>
      </p:sp>
      <p:sp>
        <p:nvSpPr>
          <p:cNvPr id="14" name="Rectangle 24"/>
          <p:cNvSpPr>
            <a:spLocks noChangeArrowheads="1"/>
          </p:cNvSpPr>
          <p:nvPr/>
        </p:nvSpPr>
        <p:spPr bwMode="auto">
          <a:xfrm>
            <a:off x="10314578" y="6457890"/>
            <a:ext cx="1875835"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(Marfurt, 2018)</a:t>
            </a:r>
          </a:p>
        </p:txBody>
      </p:sp>
      <p:sp>
        <p:nvSpPr>
          <p:cNvPr id="2" name="Slide Number Placeholder 1">
            <a:extLst>
              <a:ext uri="{FF2B5EF4-FFF2-40B4-BE49-F238E27FC236}">
                <a16:creationId xmlns:a16="http://schemas.microsoft.com/office/drawing/2014/main" id="{B627F530-7E1F-42A5-A2D4-2677127F80B7}"/>
              </a:ext>
            </a:extLst>
          </p:cNvPr>
          <p:cNvSpPr>
            <a:spLocks noGrp="1"/>
          </p:cNvSpPr>
          <p:nvPr>
            <p:ph type="sldNum" sz="quarter" idx="12"/>
          </p:nvPr>
        </p:nvSpPr>
        <p:spPr/>
        <p:txBody>
          <a:bodyPr/>
          <a:lstStyle/>
          <a:p>
            <a:r>
              <a:rPr lang="en-US"/>
              <a:t>11b-</a:t>
            </a:r>
            <a:fld id="{32AB8D3D-FB3C-49A2-855E-BE1E1BCDA17C}" type="slidenum">
              <a:rPr lang="en-US" smtClean="0"/>
              <a:pPr/>
              <a:t>25</a:t>
            </a:fld>
            <a:endParaRPr lang="en-US" dirty="0"/>
          </a:p>
        </p:txBody>
      </p:sp>
    </p:spTree>
    <p:extLst>
      <p:ext uri="{BB962C8B-B14F-4D97-AF65-F5344CB8AC3E}">
        <p14:creationId xmlns:p14="http://schemas.microsoft.com/office/powerpoint/2010/main" val="423397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Box 65"/>
          <p:cNvSpPr txBox="1"/>
          <p:nvPr/>
        </p:nvSpPr>
        <p:spPr>
          <a:xfrm>
            <a:off x="0" y="20979"/>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Fault enhancement workflow</a:t>
            </a:r>
          </a:p>
        </p:txBody>
      </p:sp>
      <p:sp>
        <p:nvSpPr>
          <p:cNvPr id="58" name="Flowchart: Magnetic Disk 57"/>
          <p:cNvSpPr/>
          <p:nvPr/>
        </p:nvSpPr>
        <p:spPr>
          <a:xfrm>
            <a:off x="756892" y="632671"/>
            <a:ext cx="1207401" cy="810122"/>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Seismic amplitude</a:t>
            </a:r>
          </a:p>
        </p:txBody>
      </p:sp>
      <p:sp>
        <p:nvSpPr>
          <p:cNvPr id="59" name="Rounded Rectangle 58"/>
          <p:cNvSpPr/>
          <p:nvPr/>
        </p:nvSpPr>
        <p:spPr>
          <a:xfrm>
            <a:off x="690350" y="1809658"/>
            <a:ext cx="1346659" cy="568949"/>
          </a:xfrm>
          <a:prstGeom prst="roundRect">
            <a:avLst/>
          </a:prstGeom>
          <a:solidFill>
            <a:schemeClr val="tx1">
              <a:lumMod val="75000"/>
              <a:lumOff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Structure oriented filtering</a:t>
            </a:r>
          </a:p>
        </p:txBody>
      </p:sp>
      <p:sp>
        <p:nvSpPr>
          <p:cNvPr id="60" name="Flowchart: Magnetic Disk 59"/>
          <p:cNvSpPr/>
          <p:nvPr/>
        </p:nvSpPr>
        <p:spPr>
          <a:xfrm>
            <a:off x="766617" y="2807709"/>
            <a:ext cx="1207401" cy="858204"/>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Filtered seismic amplitude</a:t>
            </a:r>
          </a:p>
        </p:txBody>
      </p:sp>
      <p:sp>
        <p:nvSpPr>
          <p:cNvPr id="61" name="Rounded Rectangle 60"/>
          <p:cNvSpPr/>
          <p:nvPr/>
        </p:nvSpPr>
        <p:spPr>
          <a:xfrm>
            <a:off x="4051300" y="4578171"/>
            <a:ext cx="1435100" cy="604250"/>
          </a:xfrm>
          <a:prstGeom prst="roundRect">
            <a:avLst/>
          </a:prstGeom>
          <a:solidFill>
            <a:schemeClr val="tx1">
              <a:lumMod val="75000"/>
              <a:lumOff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Skeletonization &amp; interpolation</a:t>
            </a:r>
          </a:p>
        </p:txBody>
      </p:sp>
      <p:sp>
        <p:nvSpPr>
          <p:cNvPr id="62" name="Flowchart: Magnetic Disk 61"/>
          <p:cNvSpPr/>
          <p:nvPr/>
        </p:nvSpPr>
        <p:spPr>
          <a:xfrm>
            <a:off x="2673114" y="3372465"/>
            <a:ext cx="1013319" cy="738296"/>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Planar event probability</a:t>
            </a:r>
          </a:p>
        </p:txBody>
      </p:sp>
      <p:sp>
        <p:nvSpPr>
          <p:cNvPr id="63" name="Flowchart: Magnetic Disk 62"/>
          <p:cNvSpPr/>
          <p:nvPr/>
        </p:nvSpPr>
        <p:spPr>
          <a:xfrm>
            <a:off x="4291030" y="3373452"/>
            <a:ext cx="965441" cy="738294"/>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Planar event dip magnitude</a:t>
            </a:r>
          </a:p>
        </p:txBody>
      </p:sp>
      <p:sp>
        <p:nvSpPr>
          <p:cNvPr id="64" name="Flowchart: Magnetic Disk 63"/>
          <p:cNvSpPr/>
          <p:nvPr/>
        </p:nvSpPr>
        <p:spPr>
          <a:xfrm>
            <a:off x="5916516" y="3372465"/>
            <a:ext cx="989143" cy="738294"/>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Planar event dip azimuth</a:t>
            </a:r>
          </a:p>
        </p:txBody>
      </p:sp>
      <p:sp>
        <p:nvSpPr>
          <p:cNvPr id="65" name="Flowchart: Magnetic Disk 64"/>
          <p:cNvSpPr/>
          <p:nvPr/>
        </p:nvSpPr>
        <p:spPr>
          <a:xfrm>
            <a:off x="3905858" y="5443350"/>
            <a:ext cx="1711408" cy="951360"/>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Skeletonized fault, stratigraphic edge, or unconformity</a:t>
            </a:r>
          </a:p>
        </p:txBody>
      </p:sp>
      <p:cxnSp>
        <p:nvCxnSpPr>
          <p:cNvPr id="68" name="Elbow Connector 67"/>
          <p:cNvCxnSpPr>
            <a:stCxn id="62" idx="3"/>
            <a:endCxn id="61" idx="0"/>
          </p:cNvCxnSpPr>
          <p:nvPr/>
        </p:nvCxnSpPr>
        <p:spPr>
          <a:xfrm rot="16200000" flipH="1">
            <a:off x="3740607" y="3549928"/>
            <a:ext cx="467410" cy="1589076"/>
          </a:xfrm>
          <a:prstGeom prst="bentConnector3">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3" idx="3"/>
            <a:endCxn id="61" idx="0"/>
          </p:cNvCxnSpPr>
          <p:nvPr/>
        </p:nvCxnSpPr>
        <p:spPr>
          <a:xfrm flipH="1">
            <a:off x="4768850" y="4111746"/>
            <a:ext cx="4901" cy="46642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64" idx="3"/>
            <a:endCxn id="61" idx="0"/>
          </p:cNvCxnSpPr>
          <p:nvPr/>
        </p:nvCxnSpPr>
        <p:spPr>
          <a:xfrm rot="5400000">
            <a:off x="5356263" y="3523346"/>
            <a:ext cx="467412" cy="1642238"/>
          </a:xfrm>
          <a:prstGeom prst="bentConnector3">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1" idx="2"/>
            <a:endCxn id="65" idx="1"/>
          </p:cNvCxnSpPr>
          <p:nvPr/>
        </p:nvCxnSpPr>
        <p:spPr>
          <a:xfrm flipH="1">
            <a:off x="4761562" y="5182421"/>
            <a:ext cx="7288" cy="26092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Rounded Rectangle 71"/>
          <p:cNvSpPr/>
          <p:nvPr/>
        </p:nvSpPr>
        <p:spPr>
          <a:xfrm>
            <a:off x="766618" y="4134140"/>
            <a:ext cx="1207400" cy="568949"/>
          </a:xfrm>
          <a:prstGeom prst="roundRect">
            <a:avLst/>
          </a:prstGeom>
          <a:solidFill>
            <a:schemeClr val="tx1">
              <a:lumMod val="75000"/>
              <a:lumOff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Attribute computation</a:t>
            </a:r>
          </a:p>
        </p:txBody>
      </p:sp>
      <p:cxnSp>
        <p:nvCxnSpPr>
          <p:cNvPr id="73" name="Straight Arrow Connector 72"/>
          <p:cNvCxnSpPr>
            <a:cxnSpLocks/>
            <a:stCxn id="72" idx="3"/>
            <a:endCxn id="79" idx="1"/>
          </p:cNvCxnSpPr>
          <p:nvPr/>
        </p:nvCxnSpPr>
        <p:spPr>
          <a:xfrm flipV="1">
            <a:off x="1974018" y="981958"/>
            <a:ext cx="2077282" cy="3436657"/>
          </a:xfrm>
          <a:prstGeom prst="bentConnector4">
            <a:avLst>
              <a:gd name="adj1" fmla="val 23338"/>
              <a:gd name="adj2" fmla="val 106652"/>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3904043" y="2108961"/>
            <a:ext cx="1711407" cy="568949"/>
          </a:xfrm>
          <a:prstGeom prst="roundRect">
            <a:avLst/>
          </a:prstGeom>
          <a:solidFill>
            <a:schemeClr val="tx1">
              <a:lumMod val="75000"/>
              <a:lumOff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Directional Laplacian of a Gaussian filtering</a:t>
            </a:r>
          </a:p>
        </p:txBody>
      </p:sp>
      <p:cxnSp>
        <p:nvCxnSpPr>
          <p:cNvPr id="76" name="Elbow Connector 75"/>
          <p:cNvCxnSpPr>
            <a:stCxn id="74" idx="2"/>
            <a:endCxn id="62" idx="1"/>
          </p:cNvCxnSpPr>
          <p:nvPr/>
        </p:nvCxnSpPr>
        <p:spPr>
          <a:xfrm rot="5400000">
            <a:off x="3622484" y="2235201"/>
            <a:ext cx="694555" cy="1579973"/>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74" idx="2"/>
          </p:cNvCxnSpPr>
          <p:nvPr/>
        </p:nvCxnSpPr>
        <p:spPr>
          <a:xfrm rot="16200000" flipH="1">
            <a:off x="4418977" y="3018679"/>
            <a:ext cx="695542" cy="14003"/>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74" idx="2"/>
            <a:endCxn id="64" idx="1"/>
          </p:cNvCxnSpPr>
          <p:nvPr/>
        </p:nvCxnSpPr>
        <p:spPr>
          <a:xfrm rot="16200000" flipH="1">
            <a:off x="5238140" y="2199516"/>
            <a:ext cx="694555" cy="1651341"/>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9" name="Flowchart: Magnetic Disk 78"/>
          <p:cNvSpPr/>
          <p:nvPr/>
        </p:nvSpPr>
        <p:spPr>
          <a:xfrm>
            <a:off x="3437874" y="981958"/>
            <a:ext cx="1226851" cy="641527"/>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Coherence</a:t>
            </a:r>
          </a:p>
        </p:txBody>
      </p:sp>
      <p:cxnSp>
        <p:nvCxnSpPr>
          <p:cNvPr id="80" name="Straight Arrow Connector 79"/>
          <p:cNvCxnSpPr>
            <a:stCxn id="58" idx="3"/>
            <a:endCxn id="59" idx="0"/>
          </p:cNvCxnSpPr>
          <p:nvPr/>
        </p:nvCxnSpPr>
        <p:spPr>
          <a:xfrm>
            <a:off x="1360593" y="1442793"/>
            <a:ext cx="3087" cy="3668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59" idx="2"/>
            <a:endCxn id="60" idx="1"/>
          </p:cNvCxnSpPr>
          <p:nvPr/>
        </p:nvCxnSpPr>
        <p:spPr>
          <a:xfrm>
            <a:off x="1363680" y="2378607"/>
            <a:ext cx="6638" cy="42910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0" idx="3"/>
            <a:endCxn id="72" idx="0"/>
          </p:cNvCxnSpPr>
          <p:nvPr/>
        </p:nvCxnSpPr>
        <p:spPr>
          <a:xfrm>
            <a:off x="1370318" y="3665913"/>
            <a:ext cx="0" cy="4682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7" name="Content Placeholder 2"/>
          <p:cNvSpPr>
            <a:spLocks noGrp="1"/>
          </p:cNvSpPr>
          <p:nvPr>
            <p:ph idx="1"/>
          </p:nvPr>
        </p:nvSpPr>
        <p:spPr>
          <a:xfrm>
            <a:off x="7135129" y="1492334"/>
            <a:ext cx="4665222" cy="4753433"/>
          </a:xfrm>
        </p:spPr>
        <p:txBody>
          <a:bodyPr>
            <a:normAutofit/>
          </a:bodyPr>
          <a:lstStyle/>
          <a:p>
            <a:pPr algn="just"/>
            <a:r>
              <a:rPr lang="en-US" sz="1800" b="0" dirty="0">
                <a:solidFill>
                  <a:schemeClr val="bg1"/>
                </a:solidFill>
                <a:effectLst>
                  <a:outerShdw blurRad="38100" dist="38100" dir="2700000" algn="tl">
                    <a:srgbClr val="000000">
                      <a:alpha val="43137"/>
                    </a:srgbClr>
                  </a:outerShdw>
                </a:effectLst>
              </a:rPr>
              <a:t>Compute coherence or other edge attribute</a:t>
            </a:r>
          </a:p>
          <a:p>
            <a:pPr algn="just"/>
            <a:endParaRPr lang="en-US" sz="1800" b="0" dirty="0">
              <a:solidFill>
                <a:schemeClr val="bg1"/>
              </a:solidFill>
              <a:effectLst>
                <a:outerShdw blurRad="38100" dist="38100" dir="2700000" algn="tl">
                  <a:srgbClr val="000000">
                    <a:alpha val="43137"/>
                  </a:srgbClr>
                </a:outerShdw>
              </a:effectLst>
            </a:endParaRPr>
          </a:p>
          <a:p>
            <a:pPr algn="just"/>
            <a:r>
              <a:rPr lang="en-US" altLang="zh-CN" sz="1800" b="0" dirty="0">
                <a:solidFill>
                  <a:schemeClr val="bg1"/>
                </a:solidFill>
                <a:effectLst>
                  <a:outerShdw blurRad="38100" dist="38100" dir="2700000" algn="tl">
                    <a:srgbClr val="000000">
                      <a:alpha val="43137"/>
                    </a:srgbClr>
                  </a:outerShdw>
                </a:effectLst>
              </a:rPr>
              <a:t>Apply the </a:t>
            </a:r>
            <a:r>
              <a:rPr lang="en-US" altLang="zh-CN" sz="1800" b="0" dirty="0" err="1">
                <a:solidFill>
                  <a:schemeClr val="bg1"/>
                </a:solidFill>
                <a:effectLst>
                  <a:outerShdw blurRad="38100" dist="38100" dir="2700000" algn="tl">
                    <a:srgbClr val="000000">
                      <a:alpha val="43137"/>
                    </a:srgbClr>
                  </a:outerShdw>
                </a:effectLst>
              </a:rPr>
              <a:t>LoG</a:t>
            </a:r>
            <a:r>
              <a:rPr lang="en-US" altLang="zh-CN" sz="1800" b="0" dirty="0">
                <a:solidFill>
                  <a:schemeClr val="bg1"/>
                </a:solidFill>
                <a:effectLst>
                  <a:outerShdw blurRad="38100" dist="38100" dir="2700000" algn="tl">
                    <a:srgbClr val="000000">
                      <a:alpha val="43137"/>
                    </a:srgbClr>
                  </a:outerShdw>
                </a:effectLst>
              </a:rPr>
              <a:t> operator to enhance discontinuous anomalies</a:t>
            </a:r>
          </a:p>
          <a:p>
            <a:pPr algn="just"/>
            <a:endParaRPr lang="en-US" altLang="zh-CN" sz="1800" b="0" dirty="0">
              <a:solidFill>
                <a:schemeClr val="bg1"/>
              </a:solidFill>
              <a:effectLst>
                <a:outerShdw blurRad="38100" dist="38100" dir="2700000" algn="tl">
                  <a:srgbClr val="000000">
                    <a:alpha val="43137"/>
                  </a:srgbClr>
                </a:outerShdw>
              </a:effectLst>
            </a:endParaRPr>
          </a:p>
          <a:p>
            <a:pPr algn="just"/>
            <a:r>
              <a:rPr lang="en-US" altLang="zh-CN" sz="1800" b="0" dirty="0">
                <a:solidFill>
                  <a:schemeClr val="bg1"/>
                </a:solidFill>
                <a:effectLst>
                  <a:outerShdw blurRad="38100" dist="38100" dir="2700000" algn="tl">
                    <a:srgbClr val="000000">
                      <a:alpha val="43137"/>
                    </a:srgbClr>
                  </a:outerShdw>
                </a:effectLst>
              </a:rPr>
              <a:t>Compute</a:t>
            </a:r>
            <a:r>
              <a:rPr lang="en-US" sz="1800" b="0" dirty="0">
                <a:solidFill>
                  <a:schemeClr val="bg1"/>
                </a:solidFill>
                <a:effectLst>
                  <a:outerShdw blurRad="38100" dist="38100" dir="2700000" algn="tl">
                    <a:srgbClr val="000000">
                      <a:alpha val="43137"/>
                    </a:srgbClr>
                  </a:outerShdw>
                </a:effectLst>
              </a:rPr>
              <a:t> fault dip magnitude, and dip azimuth based on second moment tensor method</a:t>
            </a:r>
          </a:p>
          <a:p>
            <a:pPr marL="0" indent="0" algn="just">
              <a:buNone/>
            </a:pPr>
            <a:endParaRPr lang="en-US" sz="1800" b="0" dirty="0">
              <a:solidFill>
                <a:schemeClr val="bg1"/>
              </a:solidFill>
              <a:effectLst>
                <a:outerShdw blurRad="38100" dist="38100" dir="2700000" algn="tl">
                  <a:srgbClr val="000000">
                    <a:alpha val="43137"/>
                  </a:srgbClr>
                </a:outerShdw>
              </a:effectLst>
            </a:endParaRPr>
          </a:p>
          <a:p>
            <a:pPr algn="just"/>
            <a:r>
              <a:rPr lang="en-US" sz="1800" b="0" dirty="0">
                <a:solidFill>
                  <a:schemeClr val="bg1"/>
                </a:solidFill>
                <a:effectLst>
                  <a:outerShdw blurRad="38100" dist="38100" dir="2700000" algn="tl">
                    <a:srgbClr val="000000">
                      <a:alpha val="43137"/>
                    </a:srgbClr>
                  </a:outerShdw>
                </a:effectLst>
              </a:rPr>
              <a:t>Skeletonize the LoG -filtered images </a:t>
            </a:r>
          </a:p>
          <a:p>
            <a:pPr algn="just"/>
            <a:endParaRPr lang="en-US" sz="1800" b="0" dirty="0">
              <a:solidFill>
                <a:schemeClr val="bg1"/>
              </a:solidFill>
              <a:effectLst>
                <a:outerShdw blurRad="38100" dist="38100" dir="2700000" algn="tl">
                  <a:srgbClr val="000000">
                    <a:alpha val="43137"/>
                  </a:srgbClr>
                </a:outerShdw>
              </a:effectLst>
            </a:endParaRPr>
          </a:p>
          <a:p>
            <a:pPr algn="just"/>
            <a:r>
              <a:rPr lang="en-US" sz="1800" b="0" dirty="0">
                <a:solidFill>
                  <a:schemeClr val="bg1"/>
                </a:solidFill>
                <a:effectLst>
                  <a:outerShdw blurRad="38100" dist="38100" dir="2700000" algn="tl">
                    <a:srgbClr val="000000">
                      <a:alpha val="43137"/>
                    </a:srgbClr>
                  </a:outerShdw>
                </a:effectLst>
              </a:rPr>
              <a:t>Interpolate highest fault probability sample</a:t>
            </a:r>
            <a:endParaRPr lang="en-US" sz="1800" dirty="0">
              <a:solidFill>
                <a:schemeClr val="bg1"/>
              </a:solidFill>
            </a:endParaRPr>
          </a:p>
        </p:txBody>
      </p:sp>
      <p:sp>
        <p:nvSpPr>
          <p:cNvPr id="31" name="Rectangle 24">
            <a:extLst>
              <a:ext uri="{FF2B5EF4-FFF2-40B4-BE49-F238E27FC236}">
                <a16:creationId xmlns:a16="http://schemas.microsoft.com/office/drawing/2014/main" id="{1098DAEF-1F8B-42F5-BA61-2F0C0AE5EF2D}"/>
              </a:ext>
            </a:extLst>
          </p:cNvPr>
          <p:cNvSpPr>
            <a:spLocks noChangeArrowheads="1"/>
          </p:cNvSpPr>
          <p:nvPr/>
        </p:nvSpPr>
        <p:spPr bwMode="auto">
          <a:xfrm>
            <a:off x="10242443" y="6457890"/>
            <a:ext cx="194797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et al., 2018)</a:t>
            </a:r>
          </a:p>
        </p:txBody>
      </p:sp>
      <p:sp>
        <p:nvSpPr>
          <p:cNvPr id="32" name="Flowchart: Magnetic Disk 31">
            <a:extLst>
              <a:ext uri="{FF2B5EF4-FFF2-40B4-BE49-F238E27FC236}">
                <a16:creationId xmlns:a16="http://schemas.microsoft.com/office/drawing/2014/main" id="{AC739711-D88A-48EF-84BB-66C83041292C}"/>
              </a:ext>
            </a:extLst>
          </p:cNvPr>
          <p:cNvSpPr/>
          <p:nvPr/>
        </p:nvSpPr>
        <p:spPr>
          <a:xfrm>
            <a:off x="4872974" y="981957"/>
            <a:ext cx="1226851" cy="641527"/>
          </a:xfrm>
          <a:prstGeom prst="flowChartMagneticDisk">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Energy</a:t>
            </a:r>
          </a:p>
        </p:txBody>
      </p:sp>
      <p:cxnSp>
        <p:nvCxnSpPr>
          <p:cNvPr id="33" name="Straight Arrow Connector 72">
            <a:extLst>
              <a:ext uri="{FF2B5EF4-FFF2-40B4-BE49-F238E27FC236}">
                <a16:creationId xmlns:a16="http://schemas.microsoft.com/office/drawing/2014/main" id="{0B292050-1F48-4FCC-86E9-6A0BF8096734}"/>
              </a:ext>
            </a:extLst>
          </p:cNvPr>
          <p:cNvCxnSpPr>
            <a:cxnSpLocks/>
            <a:stCxn id="72" idx="3"/>
            <a:endCxn id="32" idx="1"/>
          </p:cNvCxnSpPr>
          <p:nvPr/>
        </p:nvCxnSpPr>
        <p:spPr>
          <a:xfrm flipV="1">
            <a:off x="1974018" y="981957"/>
            <a:ext cx="3512382" cy="3436658"/>
          </a:xfrm>
          <a:prstGeom prst="bentConnector4">
            <a:avLst>
              <a:gd name="adj1" fmla="val 13475"/>
              <a:gd name="adj2" fmla="val 106652"/>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72">
            <a:extLst>
              <a:ext uri="{FF2B5EF4-FFF2-40B4-BE49-F238E27FC236}">
                <a16:creationId xmlns:a16="http://schemas.microsoft.com/office/drawing/2014/main" id="{CF4498C4-6866-4391-91DA-808331704FBE}"/>
              </a:ext>
            </a:extLst>
          </p:cNvPr>
          <p:cNvCxnSpPr>
            <a:cxnSpLocks/>
            <a:stCxn id="79" idx="3"/>
            <a:endCxn id="74" idx="0"/>
          </p:cNvCxnSpPr>
          <p:nvPr/>
        </p:nvCxnSpPr>
        <p:spPr>
          <a:xfrm rot="16200000" flipH="1">
            <a:off x="4162785" y="1511999"/>
            <a:ext cx="485476" cy="708447"/>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72">
            <a:extLst>
              <a:ext uri="{FF2B5EF4-FFF2-40B4-BE49-F238E27FC236}">
                <a16:creationId xmlns:a16="http://schemas.microsoft.com/office/drawing/2014/main" id="{A3218468-86E7-47EA-8B7D-36A743F582FB}"/>
              </a:ext>
            </a:extLst>
          </p:cNvPr>
          <p:cNvCxnSpPr>
            <a:cxnSpLocks/>
            <a:stCxn id="32" idx="3"/>
            <a:endCxn id="74" idx="0"/>
          </p:cNvCxnSpPr>
          <p:nvPr/>
        </p:nvCxnSpPr>
        <p:spPr>
          <a:xfrm rot="5400000">
            <a:off x="4880336" y="1502896"/>
            <a:ext cx="485477" cy="726653"/>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DC6ABB6-091D-4BCF-9FCC-442BE5ED4E46}"/>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26</a:t>
            </a:fld>
            <a:endParaRPr lang="en-US" dirty="0">
              <a:solidFill>
                <a:srgbClr val="FFFFFF"/>
              </a:solidFill>
            </a:endParaRPr>
          </a:p>
        </p:txBody>
      </p:sp>
    </p:spTree>
    <p:extLst>
      <p:ext uri="{BB962C8B-B14F-4D97-AF65-F5344CB8AC3E}">
        <p14:creationId xmlns:p14="http://schemas.microsoft.com/office/powerpoint/2010/main" val="8231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wipe(left)">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7">
                                            <p:txEl>
                                              <p:pRg st="2" end="2"/>
                                            </p:txEl>
                                          </p:spTgt>
                                        </p:tgtEl>
                                        <p:attrNameLst>
                                          <p:attrName>style.visibility</p:attrName>
                                        </p:attrNameLst>
                                      </p:cBhvr>
                                      <p:to>
                                        <p:strVal val="visible"/>
                                      </p:to>
                                    </p:set>
                                    <p:animEffect transition="in" filter="wipe(left)">
                                      <p:cBhvr>
                                        <p:cTn id="12" dur="500"/>
                                        <p:tgtEl>
                                          <p:spTgt spid="1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7">
                                            <p:txEl>
                                              <p:pRg st="4" end="4"/>
                                            </p:txEl>
                                          </p:spTgt>
                                        </p:tgtEl>
                                        <p:attrNameLst>
                                          <p:attrName>style.visibility</p:attrName>
                                        </p:attrNameLst>
                                      </p:cBhvr>
                                      <p:to>
                                        <p:strVal val="visible"/>
                                      </p:to>
                                    </p:set>
                                    <p:animEffect transition="in" filter="wipe(left)">
                                      <p:cBhvr>
                                        <p:cTn id="17" dur="500"/>
                                        <p:tgtEl>
                                          <p:spTgt spid="1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7">
                                            <p:txEl>
                                              <p:pRg st="6" end="6"/>
                                            </p:txEl>
                                          </p:spTgt>
                                        </p:tgtEl>
                                        <p:attrNameLst>
                                          <p:attrName>style.visibility</p:attrName>
                                        </p:attrNameLst>
                                      </p:cBhvr>
                                      <p:to>
                                        <p:strVal val="visible"/>
                                      </p:to>
                                    </p:set>
                                    <p:animEffect transition="in" filter="wipe(left)">
                                      <p:cBhvr>
                                        <p:cTn id="22" dur="500"/>
                                        <p:tgtEl>
                                          <p:spTgt spid="117">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17">
                                            <p:txEl>
                                              <p:pRg st="8" end="8"/>
                                            </p:txEl>
                                          </p:spTgt>
                                        </p:tgtEl>
                                        <p:attrNameLst>
                                          <p:attrName>style.visibility</p:attrName>
                                        </p:attrNameLst>
                                      </p:cBhvr>
                                      <p:to>
                                        <p:strVal val="visible"/>
                                      </p:to>
                                    </p:set>
                                    <p:animEffect transition="in" filter="wipe(left)">
                                      <p:cBhvr>
                                        <p:cTn id="25" dur="500"/>
                                        <p:tgtEl>
                                          <p:spTgt spid="1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86698" y="6457890"/>
            <a:ext cx="1805302" cy="400110"/>
          </a:xfrm>
          <a:prstGeom prst="rect">
            <a:avLst/>
          </a:prstGeom>
          <a:noFill/>
        </p:spPr>
        <p:txBody>
          <a:bodyPr wrap="none" rtlCol="0">
            <a:spAutoFit/>
          </a:bodyPr>
          <a:lstStyle/>
          <a:p>
            <a:pPr algn="r" defTabSz="1218987"/>
            <a:r>
              <a:rPr lang="en-US" sz="2000" dirty="0">
                <a:solidFill>
                  <a:schemeClr val="tx1">
                    <a:lumMod val="50000"/>
                  </a:schemeClr>
                </a:solidFill>
                <a:latin typeface="Calibri"/>
              </a:rPr>
              <a:t>(Marfurt, 2018)</a:t>
            </a:r>
          </a:p>
        </p:txBody>
      </p:sp>
      <p:sp>
        <p:nvSpPr>
          <p:cNvPr id="3" name="Title 2"/>
          <p:cNvSpPr>
            <a:spLocks noGrp="1"/>
          </p:cNvSpPr>
          <p:nvPr>
            <p:ph type="title"/>
          </p:nvPr>
        </p:nvSpPr>
        <p:spPr>
          <a:xfrm>
            <a:off x="37071" y="0"/>
            <a:ext cx="10969943" cy="762000"/>
          </a:xfrm>
        </p:spPr>
        <p:txBody>
          <a:bodyPr/>
          <a:lstStyle/>
          <a:p>
            <a:pPr algn="l"/>
            <a:r>
              <a:rPr lang="en-US" dirty="0"/>
              <a:t>The 3D directional Laplacian of a Gaussian operator</a:t>
            </a:r>
          </a:p>
        </p:txBody>
      </p:sp>
      <p:sp>
        <p:nvSpPr>
          <p:cNvPr id="32" name="Rectangle: Rounded Corners 31">
            <a:extLst>
              <a:ext uri="{FF2B5EF4-FFF2-40B4-BE49-F238E27FC236}">
                <a16:creationId xmlns:a16="http://schemas.microsoft.com/office/drawing/2014/main" id="{3B8E2B59-A981-43F0-890B-38B3985521F8}"/>
              </a:ext>
            </a:extLst>
          </p:cNvPr>
          <p:cNvSpPr/>
          <p:nvPr/>
        </p:nvSpPr>
        <p:spPr>
          <a:xfrm>
            <a:off x="1600200" y="990600"/>
            <a:ext cx="9296400" cy="533400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Cube 32">
            <a:extLst>
              <a:ext uri="{FF2B5EF4-FFF2-40B4-BE49-F238E27FC236}">
                <a16:creationId xmlns:a16="http://schemas.microsoft.com/office/drawing/2014/main" id="{9F219729-B1E1-4219-BE56-07C2DD1345E0}"/>
              </a:ext>
            </a:extLst>
          </p:cNvPr>
          <p:cNvSpPr/>
          <p:nvPr/>
        </p:nvSpPr>
        <p:spPr>
          <a:xfrm>
            <a:off x="2658631" y="1346887"/>
            <a:ext cx="6629400" cy="4317393"/>
          </a:xfrm>
          <a:prstGeom prst="cube">
            <a:avLst/>
          </a:prstGeom>
          <a:solidFill>
            <a:sysClr val="window" lastClr="FFFFFF">
              <a:lumMod val="95000"/>
            </a:sysClr>
          </a:solidFill>
          <a:ln w="19050" cap="flat" cmpd="sng" algn="ctr">
            <a:solidFill>
              <a:srgbClr val="4F81BD">
                <a:shade val="50000"/>
              </a:srgbClr>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Parallelogram 33">
            <a:extLst>
              <a:ext uri="{FF2B5EF4-FFF2-40B4-BE49-F238E27FC236}">
                <a16:creationId xmlns:a16="http://schemas.microsoft.com/office/drawing/2014/main" id="{B7897C78-72A0-4A41-A146-C90C7DDB5438}"/>
              </a:ext>
            </a:extLst>
          </p:cNvPr>
          <p:cNvSpPr>
            <a:spLocks noChangeAspect="1"/>
          </p:cNvSpPr>
          <p:nvPr/>
        </p:nvSpPr>
        <p:spPr>
          <a:xfrm rot="4011063" flipV="1">
            <a:off x="3834944" y="3022089"/>
            <a:ext cx="3760551" cy="538484"/>
          </a:xfrm>
          <a:prstGeom prst="parallelogram">
            <a:avLst>
              <a:gd name="adj" fmla="val 65307"/>
            </a:avLst>
          </a:prstGeom>
          <a:solidFill>
            <a:sysClr val="windowText" lastClr="000000">
              <a:lumMod val="50000"/>
              <a:lumOff val="50000"/>
              <a:alpha val="23137"/>
            </a:sysClr>
          </a:solidFill>
          <a:ln w="1905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AFE2D3F6-54A5-436C-9D83-38CBBF7BD7DB}"/>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7736036">
            <a:off x="4186672" y="2431107"/>
            <a:ext cx="2530059" cy="2735817"/>
          </a:xfrm>
          <a:prstGeom prst="rect">
            <a:avLst/>
          </a:prstGeom>
        </p:spPr>
      </p:pic>
      <p:sp>
        <p:nvSpPr>
          <p:cNvPr id="37" name="Parallelogram 36">
            <a:extLst>
              <a:ext uri="{FF2B5EF4-FFF2-40B4-BE49-F238E27FC236}">
                <a16:creationId xmlns:a16="http://schemas.microsoft.com/office/drawing/2014/main" id="{297189E2-312A-4AF1-816A-3E0477FCCF5A}"/>
              </a:ext>
            </a:extLst>
          </p:cNvPr>
          <p:cNvSpPr>
            <a:spLocks noChangeAspect="1"/>
          </p:cNvSpPr>
          <p:nvPr/>
        </p:nvSpPr>
        <p:spPr>
          <a:xfrm rot="4011063" flipV="1">
            <a:off x="3479675" y="3567729"/>
            <a:ext cx="3764375" cy="525302"/>
          </a:xfrm>
          <a:prstGeom prst="parallelogram">
            <a:avLst>
              <a:gd name="adj" fmla="val 65307"/>
            </a:avLst>
          </a:prstGeom>
          <a:solidFill>
            <a:sysClr val="windowText" lastClr="000000">
              <a:lumMod val="50000"/>
              <a:lumOff val="50000"/>
              <a:alpha val="23137"/>
            </a:sysClr>
          </a:solidFill>
          <a:ln w="1905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CFE293BD-52DE-4A99-987A-3D0631804C47}"/>
              </a:ext>
            </a:extLst>
          </p:cNvPr>
          <p:cNvSpPr txBox="1"/>
          <p:nvPr/>
        </p:nvSpPr>
        <p:spPr>
          <a:xfrm rot="19476098">
            <a:off x="4607488" y="1789127"/>
            <a:ext cx="1062725" cy="461665"/>
          </a:xfrm>
          <a:prstGeom prst="rect">
            <a:avLst/>
          </a:prstGeom>
          <a:noFill/>
        </p:spPr>
        <p:txBody>
          <a:bodyPr wrap="square" rtlCol="0">
            <a:spAutoFit/>
            <a:scene3d>
              <a:camera prst="isometricRightUp">
                <a:rot lat="1800000" lon="19800000" rev="0"/>
              </a:camera>
              <a:lightRig rig="threePt" dir="t"/>
            </a:scene3d>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Fault</a:t>
            </a:r>
          </a:p>
        </p:txBody>
      </p:sp>
      <p:cxnSp>
        <p:nvCxnSpPr>
          <p:cNvPr id="39" name="Straight Arrow Connector 38">
            <a:extLst>
              <a:ext uri="{FF2B5EF4-FFF2-40B4-BE49-F238E27FC236}">
                <a16:creationId xmlns:a16="http://schemas.microsoft.com/office/drawing/2014/main" id="{9054814D-72CF-4606-A00C-AD5714A0D13F}"/>
              </a:ext>
            </a:extLst>
          </p:cNvPr>
          <p:cNvCxnSpPr>
            <a:cxnSpLocks/>
            <a:stCxn id="37" idx="4"/>
          </p:cNvCxnSpPr>
          <p:nvPr/>
        </p:nvCxnSpPr>
        <p:spPr>
          <a:xfrm flipV="1">
            <a:off x="5603366" y="3124200"/>
            <a:ext cx="1098596" cy="602926"/>
          </a:xfrm>
          <a:prstGeom prst="straightConnector1">
            <a:avLst/>
          </a:prstGeom>
          <a:noFill/>
          <a:ln w="9525" cap="flat" cmpd="sng" algn="ctr">
            <a:solidFill>
              <a:sysClr val="windowText" lastClr="000000"/>
            </a:solidFill>
            <a:prstDash val="solid"/>
            <a:tailEnd type="triangle"/>
          </a:ln>
          <a:effectLst/>
        </p:spPr>
      </p:cxnSp>
      <p:sp>
        <p:nvSpPr>
          <p:cNvPr id="46" name="TextBox 45">
            <a:extLst>
              <a:ext uri="{FF2B5EF4-FFF2-40B4-BE49-F238E27FC236}">
                <a16:creationId xmlns:a16="http://schemas.microsoft.com/office/drawing/2014/main" id="{10563CA9-0DFA-4C17-976A-66B75FED4C9C}"/>
              </a:ext>
            </a:extLst>
          </p:cNvPr>
          <p:cNvSpPr txBox="1"/>
          <p:nvPr/>
        </p:nvSpPr>
        <p:spPr>
          <a:xfrm>
            <a:off x="6661909" y="2806152"/>
            <a:ext cx="393056" cy="400110"/>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v</a:t>
            </a:r>
            <a:r>
              <a:rPr kumimoji="0" lang="en-US" sz="2000" b="0" i="0" u="none" strike="noStrike" kern="0" cap="none" spc="0" normalizeH="0" baseline="-25000" noProof="0" dirty="0">
                <a:ln>
                  <a:noFill/>
                </a:ln>
                <a:solidFill>
                  <a:prstClr val="black"/>
                </a:solidFill>
                <a:effectLst/>
                <a:uLnTx/>
                <a:uFillTx/>
              </a:rPr>
              <a:t>3</a:t>
            </a:r>
          </a:p>
        </p:txBody>
      </p:sp>
      <p:sp>
        <p:nvSpPr>
          <p:cNvPr id="47" name="TextBox 46">
            <a:extLst>
              <a:ext uri="{FF2B5EF4-FFF2-40B4-BE49-F238E27FC236}">
                <a16:creationId xmlns:a16="http://schemas.microsoft.com/office/drawing/2014/main" id="{4B6C93AC-9196-4C88-A4F3-1E7D31A5EED8}"/>
              </a:ext>
            </a:extLst>
          </p:cNvPr>
          <p:cNvSpPr txBox="1"/>
          <p:nvPr/>
        </p:nvSpPr>
        <p:spPr>
          <a:xfrm>
            <a:off x="6308906" y="5089002"/>
            <a:ext cx="393056" cy="400110"/>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v</a:t>
            </a:r>
            <a:r>
              <a:rPr kumimoji="0" lang="en-US" sz="2000" b="0" i="0" u="none" strike="noStrike" kern="0" cap="none" spc="0" normalizeH="0" baseline="-25000" noProof="0" dirty="0">
                <a:ln>
                  <a:noFill/>
                </a:ln>
                <a:solidFill>
                  <a:prstClr val="black"/>
                </a:solidFill>
                <a:effectLst/>
                <a:uLnTx/>
                <a:uFillTx/>
              </a:rPr>
              <a:t>2</a:t>
            </a:r>
          </a:p>
        </p:txBody>
      </p:sp>
      <p:sp>
        <p:nvSpPr>
          <p:cNvPr id="48" name="TextBox 47">
            <a:extLst>
              <a:ext uri="{FF2B5EF4-FFF2-40B4-BE49-F238E27FC236}">
                <a16:creationId xmlns:a16="http://schemas.microsoft.com/office/drawing/2014/main" id="{EDFD008B-F150-4DF1-8DAC-413D7C0FFDAB}"/>
              </a:ext>
            </a:extLst>
          </p:cNvPr>
          <p:cNvSpPr txBox="1"/>
          <p:nvPr/>
        </p:nvSpPr>
        <p:spPr>
          <a:xfrm>
            <a:off x="4561446" y="4834566"/>
            <a:ext cx="393056" cy="400110"/>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v</a:t>
            </a:r>
            <a:r>
              <a:rPr kumimoji="0" lang="en-US" sz="2000" b="0" i="0" u="none" strike="noStrike" kern="0" cap="none" spc="0" normalizeH="0" baseline="-25000" noProof="0" dirty="0">
                <a:ln>
                  <a:noFill/>
                </a:ln>
                <a:solidFill>
                  <a:prstClr val="black"/>
                </a:solidFill>
                <a:effectLst/>
                <a:uLnTx/>
                <a:uFillTx/>
              </a:rPr>
              <a:t>1</a:t>
            </a:r>
          </a:p>
        </p:txBody>
      </p:sp>
      <p:cxnSp>
        <p:nvCxnSpPr>
          <p:cNvPr id="49" name="Straight Arrow Connector 48">
            <a:extLst>
              <a:ext uri="{FF2B5EF4-FFF2-40B4-BE49-F238E27FC236}">
                <a16:creationId xmlns:a16="http://schemas.microsoft.com/office/drawing/2014/main" id="{3260A88D-38F0-483C-B6AB-2EFED54C0F68}"/>
              </a:ext>
            </a:extLst>
          </p:cNvPr>
          <p:cNvCxnSpPr>
            <a:cxnSpLocks/>
          </p:cNvCxnSpPr>
          <p:nvPr/>
        </p:nvCxnSpPr>
        <p:spPr>
          <a:xfrm>
            <a:off x="5603367" y="3727127"/>
            <a:ext cx="739931" cy="1443185"/>
          </a:xfrm>
          <a:prstGeom prst="straightConnector1">
            <a:avLst/>
          </a:prstGeom>
          <a:noFill/>
          <a:ln w="9525" cap="flat" cmpd="sng" algn="ctr">
            <a:solidFill>
              <a:sysClr val="windowText" lastClr="000000"/>
            </a:solidFill>
            <a:prstDash val="solid"/>
            <a:tailEnd type="triangle"/>
          </a:ln>
          <a:effectLst/>
        </p:spPr>
      </p:cxnSp>
      <p:cxnSp>
        <p:nvCxnSpPr>
          <p:cNvPr id="50" name="Straight Arrow Connector 49">
            <a:extLst>
              <a:ext uri="{FF2B5EF4-FFF2-40B4-BE49-F238E27FC236}">
                <a16:creationId xmlns:a16="http://schemas.microsoft.com/office/drawing/2014/main" id="{5CF7FA9C-9F31-4A79-BBF3-27971293C187}"/>
              </a:ext>
            </a:extLst>
          </p:cNvPr>
          <p:cNvCxnSpPr>
            <a:cxnSpLocks/>
          </p:cNvCxnSpPr>
          <p:nvPr/>
        </p:nvCxnSpPr>
        <p:spPr>
          <a:xfrm flipH="1">
            <a:off x="4804884" y="3732094"/>
            <a:ext cx="798484" cy="1211084"/>
          </a:xfrm>
          <a:prstGeom prst="straightConnector1">
            <a:avLst/>
          </a:prstGeom>
          <a:noFill/>
          <a:ln w="9525" cap="flat" cmpd="sng" algn="ctr">
            <a:solidFill>
              <a:sysClr val="windowText" lastClr="000000"/>
            </a:solidFill>
            <a:prstDash val="solid"/>
            <a:tailEnd type="triangle"/>
          </a:ln>
          <a:effectLst/>
        </p:spPr>
      </p:cxnSp>
      <p:grpSp>
        <p:nvGrpSpPr>
          <p:cNvPr id="51" name="Group 50">
            <a:extLst>
              <a:ext uri="{FF2B5EF4-FFF2-40B4-BE49-F238E27FC236}">
                <a16:creationId xmlns:a16="http://schemas.microsoft.com/office/drawing/2014/main" id="{7AC8E627-E3DF-403D-BC4E-D86963E54BF4}"/>
              </a:ext>
            </a:extLst>
          </p:cNvPr>
          <p:cNvGrpSpPr/>
          <p:nvPr/>
        </p:nvGrpSpPr>
        <p:grpSpPr>
          <a:xfrm>
            <a:off x="9466706" y="1018402"/>
            <a:ext cx="1085366" cy="2302079"/>
            <a:chOff x="9465118" y="1018401"/>
            <a:chExt cx="1085366" cy="2302079"/>
          </a:xfrm>
        </p:grpSpPr>
        <p:pic>
          <p:nvPicPr>
            <p:cNvPr id="52" name="Picture 51">
              <a:extLst>
                <a:ext uri="{FF2B5EF4-FFF2-40B4-BE49-F238E27FC236}">
                  <a16:creationId xmlns:a16="http://schemas.microsoft.com/office/drawing/2014/main" id="{FC5E2A1D-2228-46A0-90EA-BA40A33ECC4D}"/>
                </a:ext>
              </a:extLst>
            </p:cNvPr>
            <p:cNvPicPr>
              <a:picLocks/>
            </p:cNvPicPr>
            <p:nvPr/>
          </p:nvPicPr>
          <p:blipFill>
            <a:blip r:embed="rId4"/>
            <a:stretch>
              <a:fillRect/>
            </a:stretch>
          </p:blipFill>
          <p:spPr>
            <a:xfrm>
              <a:off x="9605055" y="1346139"/>
              <a:ext cx="228600" cy="1828800"/>
            </a:xfrm>
            <a:prstGeom prst="rect">
              <a:avLst/>
            </a:prstGeom>
            <a:ln>
              <a:solidFill>
                <a:sysClr val="windowText" lastClr="000000"/>
              </a:solidFill>
            </a:ln>
          </p:spPr>
        </p:pic>
        <p:sp>
          <p:nvSpPr>
            <p:cNvPr id="53" name="TextBox 52">
              <a:extLst>
                <a:ext uri="{FF2B5EF4-FFF2-40B4-BE49-F238E27FC236}">
                  <a16:creationId xmlns:a16="http://schemas.microsoft.com/office/drawing/2014/main" id="{15FF86B4-10F0-44B4-A7C1-424A3FECF37D}"/>
                </a:ext>
              </a:extLst>
            </p:cNvPr>
            <p:cNvSpPr txBox="1"/>
            <p:nvPr/>
          </p:nvSpPr>
          <p:spPr>
            <a:xfrm>
              <a:off x="9816950" y="1207639"/>
              <a:ext cx="670633" cy="276999"/>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Positive</a:t>
              </a:r>
            </a:p>
          </p:txBody>
        </p:sp>
        <p:sp>
          <p:nvSpPr>
            <p:cNvPr id="54" name="TextBox 53">
              <a:extLst>
                <a:ext uri="{FF2B5EF4-FFF2-40B4-BE49-F238E27FC236}">
                  <a16:creationId xmlns:a16="http://schemas.microsoft.com/office/drawing/2014/main" id="{D0EACED2-D2A3-49E9-B272-418A902BE5A7}"/>
                </a:ext>
              </a:extLst>
            </p:cNvPr>
            <p:cNvSpPr txBox="1"/>
            <p:nvPr/>
          </p:nvSpPr>
          <p:spPr>
            <a:xfrm>
              <a:off x="9816950" y="3043481"/>
              <a:ext cx="733534" cy="276999"/>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Negative</a:t>
              </a:r>
            </a:p>
          </p:txBody>
        </p:sp>
        <p:sp>
          <p:nvSpPr>
            <p:cNvPr id="55" name="TextBox 54">
              <a:extLst>
                <a:ext uri="{FF2B5EF4-FFF2-40B4-BE49-F238E27FC236}">
                  <a16:creationId xmlns:a16="http://schemas.microsoft.com/office/drawing/2014/main" id="{B38B34AB-541B-4AD6-9206-982C7BD28501}"/>
                </a:ext>
              </a:extLst>
            </p:cNvPr>
            <p:cNvSpPr txBox="1"/>
            <p:nvPr/>
          </p:nvSpPr>
          <p:spPr>
            <a:xfrm>
              <a:off x="9897405" y="2093240"/>
              <a:ext cx="263214" cy="276999"/>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0</a:t>
              </a:r>
            </a:p>
          </p:txBody>
        </p:sp>
        <p:sp>
          <p:nvSpPr>
            <p:cNvPr id="56" name="TextBox 55">
              <a:extLst>
                <a:ext uri="{FF2B5EF4-FFF2-40B4-BE49-F238E27FC236}">
                  <a16:creationId xmlns:a16="http://schemas.microsoft.com/office/drawing/2014/main" id="{691AD497-D9EA-44A8-8A55-605364D37026}"/>
                </a:ext>
              </a:extLst>
            </p:cNvPr>
            <p:cNvSpPr txBox="1"/>
            <p:nvPr/>
          </p:nvSpPr>
          <p:spPr>
            <a:xfrm>
              <a:off x="9465118" y="1018401"/>
              <a:ext cx="508473" cy="276999"/>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dLoG</a:t>
              </a:r>
            </a:p>
          </p:txBody>
        </p:sp>
      </p:grpSp>
      <p:sp>
        <p:nvSpPr>
          <p:cNvPr id="57" name="Rectangle 24">
            <a:extLst>
              <a:ext uri="{FF2B5EF4-FFF2-40B4-BE49-F238E27FC236}">
                <a16:creationId xmlns:a16="http://schemas.microsoft.com/office/drawing/2014/main" id="{258AFBD4-451C-48B0-A4B0-79522E5579A6}"/>
              </a:ext>
            </a:extLst>
          </p:cNvPr>
          <p:cNvSpPr>
            <a:spLocks noChangeArrowheads="1"/>
          </p:cNvSpPr>
          <p:nvPr/>
        </p:nvSpPr>
        <p:spPr bwMode="auto">
          <a:xfrm>
            <a:off x="10314579" y="6457890"/>
            <a:ext cx="1875834"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(Marfurt, 2018)</a:t>
            </a:r>
          </a:p>
        </p:txBody>
      </p:sp>
      <p:sp>
        <p:nvSpPr>
          <p:cNvPr id="2" name="Slide Number Placeholder 1">
            <a:extLst>
              <a:ext uri="{FF2B5EF4-FFF2-40B4-BE49-F238E27FC236}">
                <a16:creationId xmlns:a16="http://schemas.microsoft.com/office/drawing/2014/main" id="{EC8234CB-8BBC-4900-A5D2-FC08F2085FFB}"/>
              </a:ext>
            </a:extLst>
          </p:cNvPr>
          <p:cNvSpPr>
            <a:spLocks noGrp="1"/>
          </p:cNvSpPr>
          <p:nvPr>
            <p:ph type="sldNum" sz="quarter" idx="12"/>
          </p:nvPr>
        </p:nvSpPr>
        <p:spPr/>
        <p:txBody>
          <a:bodyPr/>
          <a:lstStyle/>
          <a:p>
            <a:r>
              <a:rPr lang="en-US"/>
              <a:t>11b-</a:t>
            </a:r>
            <a:fld id="{32AB8D3D-FB3C-49A2-855E-BE1E1BCDA17C}" type="slidenum">
              <a:rPr lang="en-US" smtClean="0"/>
              <a:pPr/>
              <a:t>27</a:t>
            </a:fld>
            <a:endParaRPr lang="en-US" dirty="0"/>
          </a:p>
        </p:txBody>
      </p:sp>
    </p:spTree>
    <p:extLst>
      <p:ext uri="{BB962C8B-B14F-4D97-AF65-F5344CB8AC3E}">
        <p14:creationId xmlns:p14="http://schemas.microsoft.com/office/powerpoint/2010/main" val="4102648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3"/>
          <p:cNvGrpSpPr/>
          <p:nvPr/>
        </p:nvGrpSpPr>
        <p:grpSpPr>
          <a:xfrm>
            <a:off x="1563023" y="1679367"/>
            <a:ext cx="2949133" cy="4028663"/>
            <a:chOff x="2398644" y="1007165"/>
            <a:chExt cx="2949133" cy="4028663"/>
          </a:xfrm>
          <a:solidFill>
            <a:srgbClr val="92D050"/>
          </a:solidFill>
        </p:grpSpPr>
        <p:sp>
          <p:nvSpPr>
            <p:cNvPr id="31" name="Parallelogram 30"/>
            <p:cNvSpPr/>
            <p:nvPr/>
          </p:nvSpPr>
          <p:spPr>
            <a:xfrm>
              <a:off x="2464904" y="1007165"/>
              <a:ext cx="1961322" cy="1974574"/>
            </a:xfrm>
            <a:prstGeom prst="parallelogram">
              <a:avLst>
                <a:gd name="adj" fmla="val 520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2" name="Trapezoid 31"/>
            <p:cNvSpPr/>
            <p:nvPr/>
          </p:nvSpPr>
          <p:spPr>
            <a:xfrm>
              <a:off x="2398644" y="2981740"/>
              <a:ext cx="2014331" cy="2054088"/>
            </a:xfrm>
            <a:custGeom>
              <a:avLst/>
              <a:gdLst>
                <a:gd name="connsiteX0" fmla="*/ 0 w 1815548"/>
                <a:gd name="connsiteY0" fmla="*/ 2040835 h 2040835"/>
                <a:gd name="connsiteX1" fmla="*/ 424076 w 1815548"/>
                <a:gd name="connsiteY1" fmla="*/ 0 h 2040835"/>
                <a:gd name="connsiteX2" fmla="*/ 1391472 w 1815548"/>
                <a:gd name="connsiteY2" fmla="*/ 0 h 2040835"/>
                <a:gd name="connsiteX3" fmla="*/ 1815548 w 1815548"/>
                <a:gd name="connsiteY3" fmla="*/ 2040835 h 2040835"/>
                <a:gd name="connsiteX4" fmla="*/ 0 w 1815548"/>
                <a:gd name="connsiteY4" fmla="*/ 2040835 h 2040835"/>
                <a:gd name="connsiteX0" fmla="*/ 0 w 1444487"/>
                <a:gd name="connsiteY0" fmla="*/ 2040835 h 2040835"/>
                <a:gd name="connsiteX1" fmla="*/ 53015 w 1444487"/>
                <a:gd name="connsiteY1" fmla="*/ 0 h 2040835"/>
                <a:gd name="connsiteX2" fmla="*/ 1020411 w 1444487"/>
                <a:gd name="connsiteY2" fmla="*/ 0 h 2040835"/>
                <a:gd name="connsiteX3" fmla="*/ 1444487 w 1444487"/>
                <a:gd name="connsiteY3" fmla="*/ 2040835 h 2040835"/>
                <a:gd name="connsiteX4" fmla="*/ 0 w 1444487"/>
                <a:gd name="connsiteY4" fmla="*/ 2040835 h 2040835"/>
                <a:gd name="connsiteX0" fmla="*/ 0 w 2014331"/>
                <a:gd name="connsiteY0" fmla="*/ 2040835 h 2054088"/>
                <a:gd name="connsiteX1" fmla="*/ 53015 w 2014331"/>
                <a:gd name="connsiteY1" fmla="*/ 0 h 2054088"/>
                <a:gd name="connsiteX2" fmla="*/ 1020411 w 2014331"/>
                <a:gd name="connsiteY2" fmla="*/ 0 h 2054088"/>
                <a:gd name="connsiteX3" fmla="*/ 2014331 w 2014331"/>
                <a:gd name="connsiteY3" fmla="*/ 2054088 h 2054088"/>
                <a:gd name="connsiteX4" fmla="*/ 0 w 2014331"/>
                <a:gd name="connsiteY4" fmla="*/ 2040835 h 205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331" h="2054088">
                  <a:moveTo>
                    <a:pt x="0" y="2040835"/>
                  </a:moveTo>
                  <a:lnTo>
                    <a:pt x="53015" y="0"/>
                  </a:lnTo>
                  <a:lnTo>
                    <a:pt x="1020411" y="0"/>
                  </a:lnTo>
                  <a:lnTo>
                    <a:pt x="2014331" y="2054088"/>
                  </a:lnTo>
                  <a:lnTo>
                    <a:pt x="0" y="2040835"/>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3" name="Parallelogram 32"/>
            <p:cNvSpPr/>
            <p:nvPr/>
          </p:nvSpPr>
          <p:spPr>
            <a:xfrm rot="7032825">
              <a:off x="2636704" y="2103329"/>
              <a:ext cx="3585810" cy="1836336"/>
            </a:xfrm>
            <a:prstGeom prst="parallelogram">
              <a:avLst>
                <a:gd name="adj" fmla="val 722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grpSp>
      <p:grpSp>
        <p:nvGrpSpPr>
          <p:cNvPr id="6" name="Group 38"/>
          <p:cNvGrpSpPr/>
          <p:nvPr/>
        </p:nvGrpSpPr>
        <p:grpSpPr>
          <a:xfrm>
            <a:off x="2576690" y="1678242"/>
            <a:ext cx="3057927" cy="4115110"/>
            <a:chOff x="6453296" y="689114"/>
            <a:chExt cx="3057927" cy="4475005"/>
          </a:xfrm>
          <a:solidFill>
            <a:srgbClr val="00B0F0"/>
          </a:solidFill>
        </p:grpSpPr>
        <p:sp>
          <p:nvSpPr>
            <p:cNvPr id="28" name="Parallelogram 34"/>
            <p:cNvSpPr/>
            <p:nvPr/>
          </p:nvSpPr>
          <p:spPr>
            <a:xfrm>
              <a:off x="6453296" y="689114"/>
              <a:ext cx="2967725" cy="2180058"/>
            </a:xfrm>
            <a:custGeom>
              <a:avLst/>
              <a:gdLst>
                <a:gd name="connsiteX0" fmla="*/ 0 w 2943974"/>
                <a:gd name="connsiteY0" fmla="*/ 2004731 h 2004731"/>
                <a:gd name="connsiteX1" fmla="*/ 1043863 w 2943974"/>
                <a:gd name="connsiteY1" fmla="*/ 0 h 2004731"/>
                <a:gd name="connsiteX2" fmla="*/ 2943974 w 2943974"/>
                <a:gd name="connsiteY2" fmla="*/ 0 h 2004731"/>
                <a:gd name="connsiteX3" fmla="*/ 1900111 w 2943974"/>
                <a:gd name="connsiteY3" fmla="*/ 2004731 h 2004731"/>
                <a:gd name="connsiteX4" fmla="*/ 0 w 2943974"/>
                <a:gd name="connsiteY4" fmla="*/ 2004731 h 2004731"/>
                <a:gd name="connsiteX0" fmla="*/ 0 w 2943974"/>
                <a:gd name="connsiteY0" fmla="*/ 2004731 h 2004731"/>
                <a:gd name="connsiteX1" fmla="*/ 984486 w 2943974"/>
                <a:gd name="connsiteY1" fmla="*/ 0 h 2004731"/>
                <a:gd name="connsiteX2" fmla="*/ 2943974 w 2943974"/>
                <a:gd name="connsiteY2" fmla="*/ 0 h 2004731"/>
                <a:gd name="connsiteX3" fmla="*/ 1900111 w 2943974"/>
                <a:gd name="connsiteY3" fmla="*/ 2004731 h 2004731"/>
                <a:gd name="connsiteX4" fmla="*/ 0 w 2943974"/>
                <a:gd name="connsiteY4" fmla="*/ 2004731 h 2004731"/>
                <a:gd name="connsiteX0" fmla="*/ 0 w 2943974"/>
                <a:gd name="connsiteY0" fmla="*/ 2004731 h 2004731"/>
                <a:gd name="connsiteX1" fmla="*/ 984486 w 2943974"/>
                <a:gd name="connsiteY1" fmla="*/ 0 h 2004731"/>
                <a:gd name="connsiteX2" fmla="*/ 2943974 w 2943974"/>
                <a:gd name="connsiteY2" fmla="*/ 0 h 2004731"/>
                <a:gd name="connsiteX3" fmla="*/ 1900111 w 2943974"/>
                <a:gd name="connsiteY3" fmla="*/ 2004731 h 2004731"/>
                <a:gd name="connsiteX4" fmla="*/ 0 w 2943974"/>
                <a:gd name="connsiteY4" fmla="*/ 2004731 h 2004731"/>
                <a:gd name="connsiteX0" fmla="*/ 0 w 2967725"/>
                <a:gd name="connsiteY0" fmla="*/ 1980980 h 2004731"/>
                <a:gd name="connsiteX1" fmla="*/ 1008237 w 2967725"/>
                <a:gd name="connsiteY1" fmla="*/ 0 h 2004731"/>
                <a:gd name="connsiteX2" fmla="*/ 2967725 w 2967725"/>
                <a:gd name="connsiteY2" fmla="*/ 0 h 2004731"/>
                <a:gd name="connsiteX3" fmla="*/ 1923862 w 2967725"/>
                <a:gd name="connsiteY3" fmla="*/ 2004731 h 2004731"/>
                <a:gd name="connsiteX4" fmla="*/ 0 w 2967725"/>
                <a:gd name="connsiteY4" fmla="*/ 1980980 h 2004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25" h="2004731">
                  <a:moveTo>
                    <a:pt x="0" y="1980980"/>
                  </a:moveTo>
                  <a:lnTo>
                    <a:pt x="1008237" y="0"/>
                  </a:lnTo>
                  <a:lnTo>
                    <a:pt x="2967725" y="0"/>
                  </a:lnTo>
                  <a:lnTo>
                    <a:pt x="1923862" y="2004731"/>
                  </a:lnTo>
                  <a:lnTo>
                    <a:pt x="0" y="198098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9" name="Parallelogram 36"/>
            <p:cNvSpPr/>
            <p:nvPr/>
          </p:nvSpPr>
          <p:spPr>
            <a:xfrm rot="17875357">
              <a:off x="6763686" y="2416581"/>
              <a:ext cx="4394788" cy="1100287"/>
            </a:xfrm>
            <a:custGeom>
              <a:avLst/>
              <a:gdLst>
                <a:gd name="connsiteX0" fmla="*/ 0 w 3304999"/>
                <a:gd name="connsiteY0" fmla="*/ 758811 h 758811"/>
                <a:gd name="connsiteX1" fmla="*/ 1263762 w 3304999"/>
                <a:gd name="connsiteY1" fmla="*/ 0 h 758811"/>
                <a:gd name="connsiteX2" fmla="*/ 3304999 w 3304999"/>
                <a:gd name="connsiteY2" fmla="*/ 0 h 758811"/>
                <a:gd name="connsiteX3" fmla="*/ 2041237 w 3304999"/>
                <a:gd name="connsiteY3" fmla="*/ 758811 h 758811"/>
                <a:gd name="connsiteX4" fmla="*/ 0 w 3304999"/>
                <a:gd name="connsiteY4" fmla="*/ 758811 h 758811"/>
                <a:gd name="connsiteX0" fmla="*/ 0 w 3371334"/>
                <a:gd name="connsiteY0" fmla="*/ 685031 h 758811"/>
                <a:gd name="connsiteX1" fmla="*/ 1330097 w 3371334"/>
                <a:gd name="connsiteY1" fmla="*/ 0 h 758811"/>
                <a:gd name="connsiteX2" fmla="*/ 3371334 w 3371334"/>
                <a:gd name="connsiteY2" fmla="*/ 0 h 758811"/>
                <a:gd name="connsiteX3" fmla="*/ 2107572 w 3371334"/>
                <a:gd name="connsiteY3" fmla="*/ 758811 h 758811"/>
                <a:gd name="connsiteX4" fmla="*/ 0 w 3371334"/>
                <a:gd name="connsiteY4" fmla="*/ 685031 h 758811"/>
                <a:gd name="connsiteX0" fmla="*/ 0 w 3576659"/>
                <a:gd name="connsiteY0" fmla="*/ 767717 h 767717"/>
                <a:gd name="connsiteX1" fmla="*/ 1535422 w 3576659"/>
                <a:gd name="connsiteY1" fmla="*/ 0 h 767717"/>
                <a:gd name="connsiteX2" fmla="*/ 3576659 w 3576659"/>
                <a:gd name="connsiteY2" fmla="*/ 0 h 767717"/>
                <a:gd name="connsiteX3" fmla="*/ 2312897 w 3576659"/>
                <a:gd name="connsiteY3" fmla="*/ 758811 h 767717"/>
                <a:gd name="connsiteX4" fmla="*/ 0 w 3576659"/>
                <a:gd name="connsiteY4" fmla="*/ 767717 h 767717"/>
                <a:gd name="connsiteX0" fmla="*/ 0 w 3576659"/>
                <a:gd name="connsiteY0" fmla="*/ 767717 h 949725"/>
                <a:gd name="connsiteX1" fmla="*/ 1535422 w 3576659"/>
                <a:gd name="connsiteY1" fmla="*/ 0 h 949725"/>
                <a:gd name="connsiteX2" fmla="*/ 3576659 w 3576659"/>
                <a:gd name="connsiteY2" fmla="*/ 0 h 949725"/>
                <a:gd name="connsiteX3" fmla="*/ 1987691 w 3576659"/>
                <a:gd name="connsiteY3" fmla="*/ 949725 h 949725"/>
                <a:gd name="connsiteX4" fmla="*/ 0 w 3576659"/>
                <a:gd name="connsiteY4" fmla="*/ 767717 h 949725"/>
                <a:gd name="connsiteX0" fmla="*/ 0 w 3584851"/>
                <a:gd name="connsiteY0" fmla="*/ 818345 h 949725"/>
                <a:gd name="connsiteX1" fmla="*/ 1543614 w 3584851"/>
                <a:gd name="connsiteY1" fmla="*/ 0 h 949725"/>
                <a:gd name="connsiteX2" fmla="*/ 3584851 w 3584851"/>
                <a:gd name="connsiteY2" fmla="*/ 0 h 949725"/>
                <a:gd name="connsiteX3" fmla="*/ 1995883 w 3584851"/>
                <a:gd name="connsiteY3" fmla="*/ 949725 h 949725"/>
                <a:gd name="connsiteX4" fmla="*/ 0 w 3584851"/>
                <a:gd name="connsiteY4" fmla="*/ 818345 h 94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851" h="949725">
                  <a:moveTo>
                    <a:pt x="0" y="818345"/>
                  </a:moveTo>
                  <a:lnTo>
                    <a:pt x="1543614" y="0"/>
                  </a:lnTo>
                  <a:lnTo>
                    <a:pt x="3584851" y="0"/>
                  </a:lnTo>
                  <a:lnTo>
                    <a:pt x="1995883" y="949725"/>
                  </a:lnTo>
                  <a:lnTo>
                    <a:pt x="0" y="818345"/>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0" name="Trapezoid 37"/>
            <p:cNvSpPr/>
            <p:nvPr/>
          </p:nvSpPr>
          <p:spPr>
            <a:xfrm rot="10800000">
              <a:off x="6467060" y="2862896"/>
              <a:ext cx="1893258" cy="2222648"/>
            </a:xfrm>
            <a:custGeom>
              <a:avLst/>
              <a:gdLst>
                <a:gd name="connsiteX0" fmla="*/ 0 w 1908313"/>
                <a:gd name="connsiteY0" fmla="*/ 1815548 h 1815548"/>
                <a:gd name="connsiteX1" fmla="*/ 453887 w 1908313"/>
                <a:gd name="connsiteY1" fmla="*/ 0 h 1815548"/>
                <a:gd name="connsiteX2" fmla="*/ 1454426 w 1908313"/>
                <a:gd name="connsiteY2" fmla="*/ 0 h 1815548"/>
                <a:gd name="connsiteX3" fmla="*/ 1908313 w 1908313"/>
                <a:gd name="connsiteY3" fmla="*/ 1815548 h 1815548"/>
                <a:gd name="connsiteX4" fmla="*/ 0 w 1908313"/>
                <a:gd name="connsiteY4" fmla="*/ 1815548 h 1815548"/>
                <a:gd name="connsiteX0" fmla="*/ 0 w 1908313"/>
                <a:gd name="connsiteY0" fmla="*/ 1828800 h 1828800"/>
                <a:gd name="connsiteX1" fmla="*/ 16566 w 1908313"/>
                <a:gd name="connsiteY1" fmla="*/ 0 h 1828800"/>
                <a:gd name="connsiteX2" fmla="*/ 1454426 w 1908313"/>
                <a:gd name="connsiteY2" fmla="*/ 13252 h 1828800"/>
                <a:gd name="connsiteX3" fmla="*/ 1908313 w 1908313"/>
                <a:gd name="connsiteY3" fmla="*/ 1828800 h 1828800"/>
                <a:gd name="connsiteX4" fmla="*/ 0 w 1908313"/>
                <a:gd name="connsiteY4" fmla="*/ 1828800 h 1828800"/>
                <a:gd name="connsiteX0" fmla="*/ 0 w 1908313"/>
                <a:gd name="connsiteY0" fmla="*/ 1828800 h 1828800"/>
                <a:gd name="connsiteX1" fmla="*/ 16566 w 1908313"/>
                <a:gd name="connsiteY1" fmla="*/ 0 h 1828800"/>
                <a:gd name="connsiteX2" fmla="*/ 1210926 w 1908313"/>
                <a:gd name="connsiteY2" fmla="*/ 13252 h 1828800"/>
                <a:gd name="connsiteX3" fmla="*/ 1908313 w 1908313"/>
                <a:gd name="connsiteY3" fmla="*/ 1828800 h 1828800"/>
                <a:gd name="connsiteX4" fmla="*/ 0 w 1908313"/>
                <a:gd name="connsiteY4" fmla="*/ 1828800 h 1828800"/>
                <a:gd name="connsiteX0" fmla="*/ 0 w 1908313"/>
                <a:gd name="connsiteY0" fmla="*/ 1828800 h 1828800"/>
                <a:gd name="connsiteX1" fmla="*/ 16566 w 1908313"/>
                <a:gd name="connsiteY1" fmla="*/ 0 h 1828800"/>
                <a:gd name="connsiteX2" fmla="*/ 1103198 w 1908313"/>
                <a:gd name="connsiteY2" fmla="*/ 13252 h 1828800"/>
                <a:gd name="connsiteX3" fmla="*/ 1908313 w 1908313"/>
                <a:gd name="connsiteY3" fmla="*/ 1828800 h 1828800"/>
                <a:gd name="connsiteX4" fmla="*/ 0 w 1908313"/>
                <a:gd name="connsiteY4" fmla="*/ 1828800 h 1828800"/>
                <a:gd name="connsiteX0" fmla="*/ 0 w 1908313"/>
                <a:gd name="connsiteY0" fmla="*/ 1837019 h 1837019"/>
                <a:gd name="connsiteX1" fmla="*/ 16566 w 1908313"/>
                <a:gd name="connsiteY1" fmla="*/ 8219 h 1837019"/>
                <a:gd name="connsiteX2" fmla="*/ 947592 w 1908313"/>
                <a:gd name="connsiteY2" fmla="*/ 0 h 1837019"/>
                <a:gd name="connsiteX3" fmla="*/ 1908313 w 1908313"/>
                <a:gd name="connsiteY3" fmla="*/ 1837019 h 1837019"/>
                <a:gd name="connsiteX4" fmla="*/ 0 w 1908313"/>
                <a:gd name="connsiteY4" fmla="*/ 1837019 h 1837019"/>
                <a:gd name="connsiteX0" fmla="*/ 0 w 1908313"/>
                <a:gd name="connsiteY0" fmla="*/ 1837019 h 1837019"/>
                <a:gd name="connsiteX1" fmla="*/ 16566 w 1908313"/>
                <a:gd name="connsiteY1" fmla="*/ 8219 h 1837019"/>
                <a:gd name="connsiteX2" fmla="*/ 803955 w 1908313"/>
                <a:gd name="connsiteY2" fmla="*/ 0 h 1837019"/>
                <a:gd name="connsiteX3" fmla="*/ 1908313 w 1908313"/>
                <a:gd name="connsiteY3" fmla="*/ 1837019 h 1837019"/>
                <a:gd name="connsiteX4" fmla="*/ 0 w 1908313"/>
                <a:gd name="connsiteY4" fmla="*/ 1837019 h 1837019"/>
                <a:gd name="connsiteX0" fmla="*/ 0 w 1908313"/>
                <a:gd name="connsiteY0" fmla="*/ 1837019 h 1837019"/>
                <a:gd name="connsiteX1" fmla="*/ 16566 w 1908313"/>
                <a:gd name="connsiteY1" fmla="*/ 8219 h 1837019"/>
                <a:gd name="connsiteX2" fmla="*/ 923652 w 1908313"/>
                <a:gd name="connsiteY2" fmla="*/ 0 h 1837019"/>
                <a:gd name="connsiteX3" fmla="*/ 1908313 w 1908313"/>
                <a:gd name="connsiteY3" fmla="*/ 1837019 h 1837019"/>
                <a:gd name="connsiteX4" fmla="*/ 0 w 1908313"/>
                <a:gd name="connsiteY4" fmla="*/ 1837019 h 1837019"/>
                <a:gd name="connsiteX0" fmla="*/ 0 w 1908313"/>
                <a:gd name="connsiteY0" fmla="*/ 1837019 h 1869226"/>
                <a:gd name="connsiteX1" fmla="*/ 16566 w 1908313"/>
                <a:gd name="connsiteY1" fmla="*/ 8219 h 1869226"/>
                <a:gd name="connsiteX2" fmla="*/ 923652 w 1908313"/>
                <a:gd name="connsiteY2" fmla="*/ 0 h 1869226"/>
                <a:gd name="connsiteX3" fmla="*/ 1908313 w 1908313"/>
                <a:gd name="connsiteY3" fmla="*/ 1869226 h 1869226"/>
                <a:gd name="connsiteX4" fmla="*/ 0 w 1908313"/>
                <a:gd name="connsiteY4" fmla="*/ 1837019 h 1869226"/>
                <a:gd name="connsiteX0" fmla="*/ 0 w 1908313"/>
                <a:gd name="connsiteY0" fmla="*/ 1837019 h 1858491"/>
                <a:gd name="connsiteX1" fmla="*/ 16566 w 1908313"/>
                <a:gd name="connsiteY1" fmla="*/ 8219 h 1858491"/>
                <a:gd name="connsiteX2" fmla="*/ 923652 w 1908313"/>
                <a:gd name="connsiteY2" fmla="*/ 0 h 1858491"/>
                <a:gd name="connsiteX3" fmla="*/ 1908313 w 1908313"/>
                <a:gd name="connsiteY3" fmla="*/ 1858491 h 1858491"/>
                <a:gd name="connsiteX4" fmla="*/ 0 w 1908313"/>
                <a:gd name="connsiteY4" fmla="*/ 1837019 h 1858491"/>
                <a:gd name="connsiteX0" fmla="*/ 0 w 1908313"/>
                <a:gd name="connsiteY0" fmla="*/ 1828800 h 1850272"/>
                <a:gd name="connsiteX1" fmla="*/ 16566 w 1908313"/>
                <a:gd name="connsiteY1" fmla="*/ 0 h 1850272"/>
                <a:gd name="connsiteX2" fmla="*/ 923652 w 1908313"/>
                <a:gd name="connsiteY2" fmla="*/ 2517 h 1850272"/>
                <a:gd name="connsiteX3" fmla="*/ 1908313 w 1908313"/>
                <a:gd name="connsiteY3" fmla="*/ 1850272 h 1850272"/>
                <a:gd name="connsiteX4" fmla="*/ 0 w 1908313"/>
                <a:gd name="connsiteY4" fmla="*/ 1828800 h 1850272"/>
                <a:gd name="connsiteX0" fmla="*/ 0 w 1908313"/>
                <a:gd name="connsiteY0" fmla="*/ 1826283 h 1847755"/>
                <a:gd name="connsiteX1" fmla="*/ 4596 w 1908313"/>
                <a:gd name="connsiteY1" fmla="*/ 18954 h 1847755"/>
                <a:gd name="connsiteX2" fmla="*/ 923652 w 1908313"/>
                <a:gd name="connsiteY2" fmla="*/ 0 h 1847755"/>
                <a:gd name="connsiteX3" fmla="*/ 1908313 w 1908313"/>
                <a:gd name="connsiteY3" fmla="*/ 1847755 h 1847755"/>
                <a:gd name="connsiteX4" fmla="*/ 0 w 1908313"/>
                <a:gd name="connsiteY4" fmla="*/ 1826283 h 184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13" h="1847755">
                  <a:moveTo>
                    <a:pt x="0" y="1826283"/>
                  </a:moveTo>
                  <a:lnTo>
                    <a:pt x="4596" y="18954"/>
                  </a:lnTo>
                  <a:lnTo>
                    <a:pt x="923652" y="0"/>
                  </a:lnTo>
                  <a:lnTo>
                    <a:pt x="1908313" y="1847755"/>
                  </a:lnTo>
                  <a:lnTo>
                    <a:pt x="0" y="1826283"/>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grpSp>
      <p:grpSp>
        <p:nvGrpSpPr>
          <p:cNvPr id="16" name="Group 15"/>
          <p:cNvGrpSpPr/>
          <p:nvPr/>
        </p:nvGrpSpPr>
        <p:grpSpPr>
          <a:xfrm>
            <a:off x="2601969" y="1679367"/>
            <a:ext cx="6945848" cy="3033915"/>
            <a:chOff x="2601969" y="1679367"/>
            <a:chExt cx="6945848" cy="3033915"/>
          </a:xfrm>
        </p:grpSpPr>
        <p:cxnSp>
          <p:nvCxnSpPr>
            <p:cNvPr id="7" name="Straight Connector 45"/>
            <p:cNvCxnSpPr/>
            <p:nvPr/>
          </p:nvCxnSpPr>
          <p:spPr>
            <a:xfrm>
              <a:off x="3577354" y="1679367"/>
              <a:ext cx="525693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3"/>
            <p:cNvCxnSpPr/>
            <p:nvPr/>
          </p:nvCxnSpPr>
          <p:spPr>
            <a:xfrm>
              <a:off x="2601969" y="3628889"/>
              <a:ext cx="5195659" cy="2617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74"/>
            <p:cNvCxnSpPr/>
            <p:nvPr/>
          </p:nvCxnSpPr>
          <p:spPr>
            <a:xfrm>
              <a:off x="3096837" y="4713282"/>
              <a:ext cx="525693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Parallelogram 46"/>
            <p:cNvSpPr/>
            <p:nvPr/>
          </p:nvSpPr>
          <p:spPr>
            <a:xfrm rot="3737527" flipV="1">
              <a:off x="7334471" y="2313309"/>
              <a:ext cx="2578628" cy="1848065"/>
            </a:xfrm>
            <a:prstGeom prst="parallelogram">
              <a:avLst>
                <a:gd name="adj" fmla="val 65045"/>
              </a:avLst>
            </a:prstGeom>
            <a:solidFill>
              <a:srgbClr val="92D050"/>
            </a:solidFill>
            <a:ln>
              <a:solidFill>
                <a:schemeClr val="bg1"/>
              </a:solidFill>
            </a:ln>
            <a:effectLst>
              <a:glow>
                <a:schemeClr val="accent1">
                  <a:alpha val="40000"/>
                </a:schemeClr>
              </a:glow>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cxnSp>
          <p:nvCxnSpPr>
            <p:cNvPr id="11" name="Straight Connector 70"/>
            <p:cNvCxnSpPr/>
            <p:nvPr/>
          </p:nvCxnSpPr>
          <p:spPr>
            <a:xfrm flipV="1">
              <a:off x="4064285" y="2919048"/>
              <a:ext cx="4070559" cy="2846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095163" y="1903780"/>
            <a:ext cx="4017327" cy="4182572"/>
            <a:chOff x="2095163" y="1903780"/>
            <a:chExt cx="4017327" cy="4182572"/>
          </a:xfrm>
        </p:grpSpPr>
        <p:sp>
          <p:nvSpPr>
            <p:cNvPr id="17" name="TextBox 86"/>
            <p:cNvSpPr txBox="1"/>
            <p:nvPr/>
          </p:nvSpPr>
          <p:spPr>
            <a:xfrm>
              <a:off x="3616401" y="3930269"/>
              <a:ext cx="18538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Hanging wall</a:t>
              </a:r>
            </a:p>
          </p:txBody>
        </p:sp>
        <p:sp>
          <p:nvSpPr>
            <p:cNvPr id="18" name="TextBox 93"/>
            <p:cNvSpPr txBox="1"/>
            <p:nvPr/>
          </p:nvSpPr>
          <p:spPr>
            <a:xfrm>
              <a:off x="2095163" y="2469463"/>
              <a:ext cx="18538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Footwall</a:t>
              </a:r>
            </a:p>
          </p:txBody>
        </p:sp>
        <p:cxnSp>
          <p:nvCxnSpPr>
            <p:cNvPr id="20" name="Straight Arrow Connector 95"/>
            <p:cNvCxnSpPr/>
            <p:nvPr/>
          </p:nvCxnSpPr>
          <p:spPr>
            <a:xfrm flipV="1">
              <a:off x="2388538" y="1982448"/>
              <a:ext cx="2168977" cy="41039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98"/>
            <p:cNvSpPr txBox="1"/>
            <p:nvPr/>
          </p:nvSpPr>
          <p:spPr>
            <a:xfrm>
              <a:off x="4750805" y="1903780"/>
              <a:ext cx="1361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Fault strike</a:t>
              </a:r>
            </a:p>
          </p:txBody>
        </p:sp>
        <p:sp>
          <p:nvSpPr>
            <p:cNvPr id="24" name="TextBox 102"/>
            <p:cNvSpPr txBox="1"/>
            <p:nvPr/>
          </p:nvSpPr>
          <p:spPr>
            <a:xfrm rot="18133599">
              <a:off x="2775527" y="2741183"/>
              <a:ext cx="14641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Fault throw</a:t>
              </a:r>
            </a:p>
          </p:txBody>
        </p:sp>
      </p:grpSp>
      <p:cxnSp>
        <p:nvCxnSpPr>
          <p:cNvPr id="26" name="Straight Connector 106"/>
          <p:cNvCxnSpPr/>
          <p:nvPr/>
        </p:nvCxnSpPr>
        <p:spPr>
          <a:xfrm>
            <a:off x="8662968" y="3227447"/>
            <a:ext cx="1026333" cy="1093"/>
          </a:xfrm>
          <a:prstGeom prst="line">
            <a:avLst/>
          </a:prstGeom>
          <a:ln w="28575">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6879464" y="2117631"/>
            <a:ext cx="4614856" cy="2268751"/>
            <a:chOff x="6879464" y="2117631"/>
            <a:chExt cx="4614856" cy="2268751"/>
          </a:xfrm>
        </p:grpSpPr>
        <p:sp>
          <p:nvSpPr>
            <p:cNvPr id="22" name="Arc 100"/>
            <p:cNvSpPr/>
            <p:nvPr/>
          </p:nvSpPr>
          <p:spPr>
            <a:xfrm rot="9534427">
              <a:off x="8163627" y="2498455"/>
              <a:ext cx="1234699" cy="1305453"/>
            </a:xfrm>
            <a:prstGeom prst="arc">
              <a:avLst>
                <a:gd name="adj1" fmla="val 18538453"/>
                <a:gd name="adj2" fmla="val 123734"/>
              </a:avLst>
            </a:prstGeom>
            <a:ln w="28575">
              <a:solidFill>
                <a:schemeClr val="bg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3" name="TextBox 101"/>
            <p:cNvSpPr txBox="1"/>
            <p:nvPr/>
          </p:nvSpPr>
          <p:spPr>
            <a:xfrm rot="19424330">
              <a:off x="6879464" y="4078605"/>
              <a:ext cx="15006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Dip magnitude </a:t>
              </a:r>
              <a:r>
                <a:rPr kumimoji="0" lang="el-GR" sz="1400" b="0" i="0" u="none" strike="noStrike" kern="1200" cap="none" spc="0" normalizeH="0" baseline="0" noProof="0" dirty="0">
                  <a:ln>
                    <a:noFill/>
                  </a:ln>
                  <a:solidFill>
                    <a:srgbClr val="FFFFFF"/>
                  </a:solidFill>
                  <a:effectLst/>
                  <a:uLnTx/>
                  <a:uFillTx/>
                  <a:ea typeface="+mn-ea"/>
                  <a:cs typeface="+mn-cs"/>
                </a:rPr>
                <a:t>θ</a:t>
              </a:r>
              <a:endParaRPr kumimoji="0" lang="en-US" sz="1400" b="0" i="0" u="none" strike="noStrike" kern="1200" cap="none" spc="0" normalizeH="0" baseline="0" noProof="0" dirty="0">
                <a:ln>
                  <a:noFill/>
                </a:ln>
                <a:solidFill>
                  <a:srgbClr val="FFFFFF"/>
                </a:solidFill>
                <a:effectLst/>
                <a:uLnTx/>
                <a:uFillTx/>
                <a:ea typeface="+mn-ea"/>
                <a:cs typeface="+mn-cs"/>
              </a:endParaRPr>
            </a:p>
          </p:txBody>
        </p:sp>
        <mc:AlternateContent xmlns:mc="http://schemas.openxmlformats.org/markup-compatibility/2006" xmlns:a14="http://schemas.microsoft.com/office/drawing/2010/main">
          <mc:Choice Requires="a14">
            <p:sp>
              <p:nvSpPr>
                <p:cNvPr id="42" name="TextBox 101"/>
                <p:cNvSpPr txBox="1"/>
                <p:nvPr/>
              </p:nvSpPr>
              <p:spPr>
                <a:xfrm rot="19891820">
                  <a:off x="9139519" y="2117631"/>
                  <a:ext cx="2354801"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Dip azimuth </a:t>
                  </a:r>
                  <a14:m>
                    <m:oMath xmlns:m="http://schemas.openxmlformats.org/officeDocument/2006/math">
                      <m:r>
                        <a:rPr kumimoji="0" lang="en-US" sz="1400" b="0"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t>𝜑</m:t>
                      </m:r>
                    </m:oMath>
                  </a14:m>
                  <a:endParaRPr kumimoji="0" lang="en-US" sz="1400" b="0" i="0" u="none" strike="noStrike" kern="1200" cap="none" spc="0" normalizeH="0" baseline="0" noProof="0" dirty="0">
                    <a:ln>
                      <a:noFill/>
                    </a:ln>
                    <a:solidFill>
                      <a:srgbClr val="FFFFFF"/>
                    </a:solidFill>
                    <a:effectLst/>
                    <a:uLnTx/>
                    <a:uFillTx/>
                    <a:ea typeface="+mn-ea"/>
                    <a:cs typeface="+mn-cs"/>
                  </a:endParaRPr>
                </a:p>
              </p:txBody>
            </p:sp>
          </mc:Choice>
          <mc:Fallback xmlns="">
            <p:sp>
              <p:nvSpPr>
                <p:cNvPr id="42" name="TextBox 101"/>
                <p:cNvSpPr txBox="1">
                  <a:spLocks noRot="1" noChangeAspect="1" noMove="1" noResize="1" noEditPoints="1" noAdjustHandles="1" noChangeArrowheads="1" noChangeShapeType="1" noTextEdit="1"/>
                </p:cNvSpPr>
                <p:nvPr/>
              </p:nvSpPr>
              <p:spPr>
                <a:xfrm rot="19891820">
                  <a:off x="9139519" y="2117631"/>
                  <a:ext cx="2354801" cy="307777"/>
                </a:xfrm>
                <a:prstGeom prst="rect">
                  <a:avLst/>
                </a:prstGeom>
                <a:blipFill>
                  <a:blip r:embed="rId3"/>
                  <a:stretch>
                    <a:fillRect l="-822" b="-4367"/>
                  </a:stretch>
                </a:blipFill>
                <a:ln>
                  <a:noFill/>
                </a:ln>
              </p:spPr>
              <p:txBody>
                <a:bodyPr/>
                <a:lstStyle/>
                <a:p>
                  <a:r>
                    <a:rPr lang="en-US">
                      <a:noFill/>
                    </a:rPr>
                    <a:t> </a:t>
                  </a:r>
                </a:p>
              </p:txBody>
            </p:sp>
          </mc:Fallback>
        </mc:AlternateContent>
        <p:sp>
          <p:nvSpPr>
            <p:cNvPr id="43" name="Arc 100"/>
            <p:cNvSpPr/>
            <p:nvPr/>
          </p:nvSpPr>
          <p:spPr>
            <a:xfrm rot="21030769">
              <a:off x="8211291" y="2756649"/>
              <a:ext cx="1290672" cy="989212"/>
            </a:xfrm>
            <a:prstGeom prst="arc">
              <a:avLst>
                <a:gd name="adj1" fmla="val 18136056"/>
                <a:gd name="adj2" fmla="val 511188"/>
              </a:avLst>
            </a:prstGeom>
            <a:ln w="28575">
              <a:solidFill>
                <a:schemeClr val="bg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grpSp>
        <p:nvGrpSpPr>
          <p:cNvPr id="25" name="Group 24"/>
          <p:cNvGrpSpPr/>
          <p:nvPr/>
        </p:nvGrpSpPr>
        <p:grpSpPr>
          <a:xfrm>
            <a:off x="3791995" y="2520257"/>
            <a:ext cx="7256245" cy="1197184"/>
            <a:chOff x="3791995" y="2520257"/>
            <a:chExt cx="7256245" cy="1197184"/>
          </a:xfrm>
        </p:grpSpPr>
        <p:cxnSp>
          <p:nvCxnSpPr>
            <p:cNvPr id="12" name="Straight Arrow Connector 53"/>
            <p:cNvCxnSpPr/>
            <p:nvPr/>
          </p:nvCxnSpPr>
          <p:spPr>
            <a:xfrm flipH="1">
              <a:off x="7051912" y="3473344"/>
              <a:ext cx="775080" cy="244097"/>
            </a:xfrm>
            <a:prstGeom prst="straightConnector1">
              <a:avLst/>
            </a:prstGeom>
            <a:ln w="38100">
              <a:solidFill>
                <a:srgbClr val="FF99C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63"/>
            <p:cNvCxnSpPr/>
            <p:nvPr/>
          </p:nvCxnSpPr>
          <p:spPr>
            <a:xfrm flipV="1">
              <a:off x="8596295" y="2838795"/>
              <a:ext cx="1146267" cy="405107"/>
            </a:xfrm>
            <a:prstGeom prst="line">
              <a:avLst/>
            </a:prstGeom>
            <a:ln w="38100">
              <a:solidFill>
                <a:srgbClr val="FF99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83"/>
            <p:cNvSpPr txBox="1"/>
            <p:nvPr/>
          </p:nvSpPr>
          <p:spPr>
            <a:xfrm>
              <a:off x="9689301" y="2520257"/>
              <a:ext cx="1358939"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99CC"/>
                  </a:solidFill>
                  <a:effectLst/>
                  <a:uLnTx/>
                  <a:uFillTx/>
                  <a:ea typeface="+mn-ea"/>
                  <a:cs typeface="+mn-cs"/>
                </a:rPr>
                <a:t>V</a:t>
              </a:r>
              <a:r>
                <a:rPr kumimoji="0" lang="en-US" sz="2400" b="0" i="0" u="none" strike="noStrike" kern="1200" cap="none" spc="0" normalizeH="0" baseline="-25000" noProof="0" dirty="0">
                  <a:ln>
                    <a:noFill/>
                  </a:ln>
                  <a:solidFill>
                    <a:srgbClr val="FF99CC"/>
                  </a:solidFill>
                  <a:effectLst/>
                  <a:uLnTx/>
                  <a:uFillTx/>
                  <a:ea typeface="+mn-ea"/>
                  <a:cs typeface="+mn-cs"/>
                </a:rPr>
                <a:t>3</a:t>
              </a:r>
              <a:endParaRPr kumimoji="0" lang="en-US" sz="2400" b="0" i="0" u="none" strike="noStrike" kern="1200" cap="none" spc="0" normalizeH="0" baseline="0" noProof="0" dirty="0">
                <a:ln>
                  <a:noFill/>
                </a:ln>
                <a:solidFill>
                  <a:srgbClr val="FF99CC"/>
                </a:solidFill>
                <a:effectLst/>
                <a:uLnTx/>
                <a:uFillTx/>
                <a:ea typeface="+mn-ea"/>
                <a:cs typeface="+mn-cs"/>
              </a:endParaRPr>
            </a:p>
          </p:txBody>
        </p:sp>
        <p:cxnSp>
          <p:nvCxnSpPr>
            <p:cNvPr id="48" name="Straight Connector 63"/>
            <p:cNvCxnSpPr/>
            <p:nvPr/>
          </p:nvCxnSpPr>
          <p:spPr>
            <a:xfrm flipV="1">
              <a:off x="3791995" y="3053614"/>
              <a:ext cx="1146267" cy="405107"/>
            </a:xfrm>
            <a:prstGeom prst="line">
              <a:avLst/>
            </a:prstGeom>
            <a:ln w="38100">
              <a:solidFill>
                <a:srgbClr val="FF99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515857" y="3875146"/>
            <a:ext cx="991552" cy="1462300"/>
            <a:chOff x="2515857" y="3875146"/>
            <a:chExt cx="991552" cy="1462300"/>
          </a:xfrm>
        </p:grpSpPr>
        <p:sp>
          <p:nvSpPr>
            <p:cNvPr id="49" name="箭头: 右 1"/>
            <p:cNvSpPr/>
            <p:nvPr/>
          </p:nvSpPr>
          <p:spPr>
            <a:xfrm rot="14687868">
              <a:off x="2369992" y="4021011"/>
              <a:ext cx="501058" cy="2093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50" name="箭头: 右 35"/>
            <p:cNvSpPr/>
            <p:nvPr/>
          </p:nvSpPr>
          <p:spPr>
            <a:xfrm rot="3966917">
              <a:off x="3152216" y="4982253"/>
              <a:ext cx="501058" cy="2093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grpSp>
      <p:grpSp>
        <p:nvGrpSpPr>
          <p:cNvPr id="34" name="Group 33"/>
          <p:cNvGrpSpPr/>
          <p:nvPr/>
        </p:nvGrpSpPr>
        <p:grpSpPr>
          <a:xfrm>
            <a:off x="8589945" y="1749432"/>
            <a:ext cx="2493698" cy="3978270"/>
            <a:chOff x="8589945" y="1749432"/>
            <a:chExt cx="2493698" cy="3978270"/>
          </a:xfrm>
        </p:grpSpPr>
        <p:grpSp>
          <p:nvGrpSpPr>
            <p:cNvPr id="27" name="Group 26"/>
            <p:cNvGrpSpPr/>
            <p:nvPr/>
          </p:nvGrpSpPr>
          <p:grpSpPr>
            <a:xfrm>
              <a:off x="8589945" y="1749432"/>
              <a:ext cx="2493698" cy="3699668"/>
              <a:chOff x="8589945" y="1749432"/>
              <a:chExt cx="2493698" cy="3699668"/>
            </a:xfrm>
          </p:grpSpPr>
          <p:sp>
            <p:nvSpPr>
              <p:cNvPr id="35" name="文本框 17"/>
              <p:cNvSpPr txBox="1"/>
              <p:nvPr/>
            </p:nvSpPr>
            <p:spPr>
              <a:xfrm>
                <a:off x="9953123" y="1749432"/>
                <a:ext cx="74019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N</a:t>
                </a:r>
              </a:p>
            </p:txBody>
          </p:sp>
          <p:cxnSp>
            <p:nvCxnSpPr>
              <p:cNvPr id="38" name="Straight Connector 111"/>
              <p:cNvCxnSpPr/>
              <p:nvPr/>
            </p:nvCxnSpPr>
            <p:spPr>
              <a:xfrm>
                <a:off x="8589945" y="3241272"/>
                <a:ext cx="150463" cy="2207828"/>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Connector 106"/>
              <p:cNvCxnSpPr/>
              <p:nvPr/>
            </p:nvCxnSpPr>
            <p:spPr>
              <a:xfrm flipH="1" flipV="1">
                <a:off x="8609843" y="3277046"/>
                <a:ext cx="1797994" cy="589939"/>
              </a:xfrm>
              <a:prstGeom prst="line">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106"/>
              <p:cNvCxnSpPr/>
              <p:nvPr/>
            </p:nvCxnSpPr>
            <p:spPr>
              <a:xfrm flipH="1">
                <a:off x="8600044" y="1953732"/>
                <a:ext cx="1383624" cy="1303679"/>
              </a:xfrm>
              <a:prstGeom prst="line">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文本框 60"/>
              <p:cNvSpPr txBox="1"/>
              <p:nvPr/>
            </p:nvSpPr>
            <p:spPr>
              <a:xfrm>
                <a:off x="10343446" y="3866985"/>
                <a:ext cx="74019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E</a:t>
                </a:r>
              </a:p>
            </p:txBody>
          </p:sp>
        </p:grpSp>
        <p:sp>
          <p:nvSpPr>
            <p:cNvPr id="46" name="文本框 60"/>
            <p:cNvSpPr txBox="1"/>
            <p:nvPr/>
          </p:nvSpPr>
          <p:spPr>
            <a:xfrm>
              <a:off x="8691296" y="5358370"/>
              <a:ext cx="74019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Z</a:t>
              </a:r>
            </a:p>
          </p:txBody>
        </p:sp>
      </p:grpSp>
      <p:sp>
        <p:nvSpPr>
          <p:cNvPr id="51" name="TextBox 87">
            <a:extLst>
              <a:ext uri="{FF2B5EF4-FFF2-40B4-BE49-F238E27FC236}">
                <a16:creationId xmlns:a16="http://schemas.microsoft.com/office/drawing/2014/main" id="{C32A7B4F-3D87-4B6A-B208-5A310639F5C4}"/>
              </a:ext>
            </a:extLst>
          </p:cNvPr>
          <p:cNvSpPr txBox="1"/>
          <p:nvPr/>
        </p:nvSpPr>
        <p:spPr>
          <a:xfrm>
            <a:off x="93947" y="86567"/>
            <a:ext cx="27573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ea typeface="+mn-ea"/>
                <a:cs typeface="+mn-cs"/>
              </a:rPr>
              <a:t>Normal fault</a:t>
            </a:r>
          </a:p>
        </p:txBody>
      </p:sp>
      <p:sp>
        <p:nvSpPr>
          <p:cNvPr id="3" name="Slide Number Placeholder 2">
            <a:extLst>
              <a:ext uri="{FF2B5EF4-FFF2-40B4-BE49-F238E27FC236}">
                <a16:creationId xmlns:a16="http://schemas.microsoft.com/office/drawing/2014/main" id="{AD4381A4-BA8D-483F-A549-1A808D76665A}"/>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28</a:t>
            </a:fld>
            <a:endParaRPr lang="en-US" dirty="0">
              <a:solidFill>
                <a:srgbClr val="FFFFFF"/>
              </a:solidFill>
            </a:endParaRPr>
          </a:p>
        </p:txBody>
      </p:sp>
    </p:spTree>
    <p:extLst>
      <p:ext uri="{BB962C8B-B14F-4D97-AF65-F5344CB8AC3E}">
        <p14:creationId xmlns:p14="http://schemas.microsoft.com/office/powerpoint/2010/main" val="7999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29167E-6 -4.81481E-6 L 0.04571 0.15163 " pathEditMode="relative" rAng="0" ptsTypes="AA">
                                      <p:cBhvr>
                                        <p:cTn id="11" dur="2000" fill="hold"/>
                                        <p:tgtEl>
                                          <p:spTgt spid="6"/>
                                        </p:tgtEl>
                                        <p:attrNameLst>
                                          <p:attrName>ppt_x</p:attrName>
                                          <p:attrName>ppt_y</p:attrName>
                                        </p:attrNameLst>
                                      </p:cBhvr>
                                      <p:rCtr x="2279" y="7569"/>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2"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heel(2)">
                                      <p:cBhvr>
                                        <p:cTn id="41"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469" t="14151" r="14028" b="11822"/>
          <a:stretch/>
        </p:blipFill>
        <p:spPr>
          <a:xfrm>
            <a:off x="2430286" y="1466492"/>
            <a:ext cx="6542774" cy="2855343"/>
          </a:xfrm>
          <a:prstGeom prst="rect">
            <a:avLst/>
          </a:prstGeom>
        </p:spPr>
      </p:pic>
      <p:sp>
        <p:nvSpPr>
          <p:cNvPr id="6" name="TextBox 5"/>
          <p:cNvSpPr txBox="1"/>
          <p:nvPr/>
        </p:nvSpPr>
        <p:spPr>
          <a:xfrm>
            <a:off x="1651137" y="4346558"/>
            <a:ext cx="8089271" cy="461665"/>
          </a:xfrm>
          <a:prstGeom prst="rect">
            <a:avLst/>
          </a:prstGeom>
          <a:noFill/>
        </p:spPr>
        <p:txBody>
          <a:bodyPr wrap="square" rtlCol="0">
            <a:spAutoFit/>
          </a:bodyPr>
          <a:lstStyle/>
          <a:p>
            <a:pPr algn="ctr" defTabSz="1218987"/>
            <a:r>
              <a:rPr lang="en-US" sz="2400" dirty="0">
                <a:solidFill>
                  <a:srgbClr val="FFFF00"/>
                </a:solidFill>
                <a:effectLst>
                  <a:outerShdw blurRad="38100" dist="38100" dir="2700000" algn="tl">
                    <a:srgbClr val="000000">
                      <a:alpha val="43137"/>
                    </a:srgbClr>
                  </a:outerShdw>
                </a:effectLst>
                <a:latin typeface="Calibri"/>
              </a:rPr>
              <a:t>Seismic amplitude</a:t>
            </a:r>
          </a:p>
        </p:txBody>
      </p:sp>
      <p:sp>
        <p:nvSpPr>
          <p:cNvPr id="11" name="Title 1">
            <a:extLst>
              <a:ext uri="{FF2B5EF4-FFF2-40B4-BE49-F238E27FC236}">
                <a16:creationId xmlns:a16="http://schemas.microsoft.com/office/drawing/2014/main" id="{EC264BE3-5298-4871-8F81-1F598BE7C287}"/>
              </a:ext>
            </a:extLst>
          </p:cNvPr>
          <p:cNvSpPr txBox="1">
            <a:spLocks/>
          </p:cNvSpPr>
          <p:nvPr/>
        </p:nvSpPr>
        <p:spPr>
          <a:xfrm>
            <a:off x="20782"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12" name="TextBox 11">
            <a:extLst>
              <a:ext uri="{FF2B5EF4-FFF2-40B4-BE49-F238E27FC236}">
                <a16:creationId xmlns:a16="http://schemas.microsoft.com/office/drawing/2014/main" id="{24BEB946-E26D-451E-8142-CA2A93EC2EE0}"/>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grpSp>
        <p:nvGrpSpPr>
          <p:cNvPr id="4" name="Group 3">
            <a:extLst>
              <a:ext uri="{FF2B5EF4-FFF2-40B4-BE49-F238E27FC236}">
                <a16:creationId xmlns:a16="http://schemas.microsoft.com/office/drawing/2014/main" id="{4F364300-BE0A-4922-ADBF-862729FFE682}"/>
              </a:ext>
            </a:extLst>
          </p:cNvPr>
          <p:cNvGrpSpPr/>
          <p:nvPr/>
        </p:nvGrpSpPr>
        <p:grpSpPr>
          <a:xfrm>
            <a:off x="1779634" y="1305719"/>
            <a:ext cx="658767" cy="3145599"/>
            <a:chOff x="1778045" y="1305718"/>
            <a:chExt cx="658767" cy="3145599"/>
          </a:xfrm>
        </p:grpSpPr>
        <p:sp>
          <p:nvSpPr>
            <p:cNvPr id="2" name="TextBox 1">
              <a:extLst>
                <a:ext uri="{FF2B5EF4-FFF2-40B4-BE49-F238E27FC236}">
                  <a16:creationId xmlns:a16="http://schemas.microsoft.com/office/drawing/2014/main" id="{007073AA-D7AC-4240-90A3-3CDF54E5CAD4}"/>
                </a:ext>
              </a:extLst>
            </p:cNvPr>
            <p:cNvSpPr txBox="1"/>
            <p:nvPr/>
          </p:nvSpPr>
          <p:spPr>
            <a:xfrm>
              <a:off x="2048466" y="130571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13" name="TextBox 12">
              <a:extLst>
                <a:ext uri="{FF2B5EF4-FFF2-40B4-BE49-F238E27FC236}">
                  <a16:creationId xmlns:a16="http://schemas.microsoft.com/office/drawing/2014/main" id="{0A6C07B2-527B-4807-A708-E17F2134EA04}"/>
                </a:ext>
              </a:extLst>
            </p:cNvPr>
            <p:cNvSpPr txBox="1"/>
            <p:nvPr/>
          </p:nvSpPr>
          <p:spPr>
            <a:xfrm>
              <a:off x="2056580" y="1868660"/>
              <a:ext cx="380232" cy="276999"/>
            </a:xfrm>
            <a:prstGeom prst="rect">
              <a:avLst/>
            </a:prstGeom>
            <a:noFill/>
          </p:spPr>
          <p:txBody>
            <a:bodyPr wrap="none" rtlCol="0">
              <a:spAutoFit/>
            </a:bodyPr>
            <a:lstStyle/>
            <a:p>
              <a:pPr algn="r" defTabSz="1218987"/>
              <a:r>
                <a:rPr lang="en-US" sz="1200" dirty="0">
                  <a:solidFill>
                    <a:prstClr val="white"/>
                  </a:solidFill>
                  <a:latin typeface="Calibri"/>
                </a:rPr>
                <a:t>1.4</a:t>
              </a:r>
            </a:p>
          </p:txBody>
        </p:sp>
        <p:sp>
          <p:nvSpPr>
            <p:cNvPr id="14" name="TextBox 13">
              <a:extLst>
                <a:ext uri="{FF2B5EF4-FFF2-40B4-BE49-F238E27FC236}">
                  <a16:creationId xmlns:a16="http://schemas.microsoft.com/office/drawing/2014/main" id="{DEAAEB43-3899-4FD0-9CE6-0134A70A1204}"/>
                </a:ext>
              </a:extLst>
            </p:cNvPr>
            <p:cNvSpPr txBox="1"/>
            <p:nvPr/>
          </p:nvSpPr>
          <p:spPr>
            <a:xfrm>
              <a:off x="2055812" y="2466201"/>
              <a:ext cx="380232" cy="276999"/>
            </a:xfrm>
            <a:prstGeom prst="rect">
              <a:avLst/>
            </a:prstGeom>
            <a:noFill/>
          </p:spPr>
          <p:txBody>
            <a:bodyPr wrap="none" rtlCol="0">
              <a:spAutoFit/>
            </a:bodyPr>
            <a:lstStyle/>
            <a:p>
              <a:pPr algn="r" defTabSz="1218987"/>
              <a:r>
                <a:rPr lang="en-US" sz="1200" dirty="0">
                  <a:solidFill>
                    <a:prstClr val="white"/>
                  </a:solidFill>
                  <a:latin typeface="Calibri"/>
                </a:rPr>
                <a:t>1.6</a:t>
              </a:r>
            </a:p>
          </p:txBody>
        </p:sp>
        <p:sp>
          <p:nvSpPr>
            <p:cNvPr id="15" name="TextBox 14">
              <a:extLst>
                <a:ext uri="{FF2B5EF4-FFF2-40B4-BE49-F238E27FC236}">
                  <a16:creationId xmlns:a16="http://schemas.microsoft.com/office/drawing/2014/main" id="{6062321D-722D-435E-B85F-EFF67AAFEEC2}"/>
                </a:ext>
              </a:extLst>
            </p:cNvPr>
            <p:cNvSpPr txBox="1"/>
            <p:nvPr/>
          </p:nvSpPr>
          <p:spPr>
            <a:xfrm>
              <a:off x="2056580" y="3038088"/>
              <a:ext cx="380232" cy="276999"/>
            </a:xfrm>
            <a:prstGeom prst="rect">
              <a:avLst/>
            </a:prstGeom>
            <a:noFill/>
          </p:spPr>
          <p:txBody>
            <a:bodyPr wrap="none" rtlCol="0">
              <a:spAutoFit/>
            </a:bodyPr>
            <a:lstStyle/>
            <a:p>
              <a:pPr algn="r" defTabSz="1218987"/>
              <a:r>
                <a:rPr lang="en-US" sz="1200" dirty="0">
                  <a:solidFill>
                    <a:prstClr val="white"/>
                  </a:solidFill>
                  <a:latin typeface="Calibri"/>
                </a:rPr>
                <a:t>1.8</a:t>
              </a:r>
            </a:p>
          </p:txBody>
        </p:sp>
        <p:sp>
          <p:nvSpPr>
            <p:cNvPr id="16" name="TextBox 15">
              <a:extLst>
                <a:ext uri="{FF2B5EF4-FFF2-40B4-BE49-F238E27FC236}">
                  <a16:creationId xmlns:a16="http://schemas.microsoft.com/office/drawing/2014/main" id="{DF126BAA-E996-4EF5-B871-F011A5AF6018}"/>
                </a:ext>
              </a:extLst>
            </p:cNvPr>
            <p:cNvSpPr txBox="1"/>
            <p:nvPr/>
          </p:nvSpPr>
          <p:spPr>
            <a:xfrm>
              <a:off x="2056580" y="3581400"/>
              <a:ext cx="380232" cy="276999"/>
            </a:xfrm>
            <a:prstGeom prst="rect">
              <a:avLst/>
            </a:prstGeom>
            <a:noFill/>
          </p:spPr>
          <p:txBody>
            <a:bodyPr wrap="none" rtlCol="0">
              <a:spAutoFit/>
            </a:bodyPr>
            <a:lstStyle/>
            <a:p>
              <a:pPr algn="r" defTabSz="1218987"/>
              <a:r>
                <a:rPr lang="en-US" sz="1200" dirty="0">
                  <a:solidFill>
                    <a:prstClr val="white"/>
                  </a:solidFill>
                  <a:latin typeface="Calibri"/>
                </a:rPr>
                <a:t>2.0</a:t>
              </a:r>
            </a:p>
          </p:txBody>
        </p:sp>
        <p:sp>
          <p:nvSpPr>
            <p:cNvPr id="17" name="TextBox 16">
              <a:extLst>
                <a:ext uri="{FF2B5EF4-FFF2-40B4-BE49-F238E27FC236}">
                  <a16:creationId xmlns:a16="http://schemas.microsoft.com/office/drawing/2014/main" id="{739CC688-2A7F-400B-A0E9-0A264CB0C5F1}"/>
                </a:ext>
              </a:extLst>
            </p:cNvPr>
            <p:cNvSpPr txBox="1"/>
            <p:nvPr/>
          </p:nvSpPr>
          <p:spPr>
            <a:xfrm>
              <a:off x="2056580" y="4174318"/>
              <a:ext cx="380232" cy="276999"/>
            </a:xfrm>
            <a:prstGeom prst="rect">
              <a:avLst/>
            </a:prstGeom>
            <a:noFill/>
          </p:spPr>
          <p:txBody>
            <a:bodyPr wrap="none" rtlCol="0">
              <a:spAutoFit/>
            </a:bodyPr>
            <a:lstStyle/>
            <a:p>
              <a:pPr algn="r" defTabSz="1218987"/>
              <a:r>
                <a:rPr lang="en-US" sz="1200" dirty="0">
                  <a:solidFill>
                    <a:prstClr val="white"/>
                  </a:solidFill>
                  <a:latin typeface="Calibri"/>
                </a:rPr>
                <a:t>2.2</a:t>
              </a:r>
            </a:p>
          </p:txBody>
        </p:sp>
        <p:sp>
          <p:nvSpPr>
            <p:cNvPr id="18" name="TextBox 17">
              <a:extLst>
                <a:ext uri="{FF2B5EF4-FFF2-40B4-BE49-F238E27FC236}">
                  <a16:creationId xmlns:a16="http://schemas.microsoft.com/office/drawing/2014/main" id="{5872239E-94A3-4712-BA59-B91ACB687071}"/>
                </a:ext>
              </a:extLst>
            </p:cNvPr>
            <p:cNvSpPr txBox="1"/>
            <p:nvPr/>
          </p:nvSpPr>
          <p:spPr>
            <a:xfrm rot="16200000">
              <a:off x="1574143" y="2720640"/>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3" name="Group 22">
            <a:extLst>
              <a:ext uri="{FF2B5EF4-FFF2-40B4-BE49-F238E27FC236}">
                <a16:creationId xmlns:a16="http://schemas.microsoft.com/office/drawing/2014/main" id="{AF7EFB24-5C6C-43E9-8C2D-984BAAA95355}"/>
              </a:ext>
            </a:extLst>
          </p:cNvPr>
          <p:cNvGrpSpPr/>
          <p:nvPr/>
        </p:nvGrpSpPr>
        <p:grpSpPr>
          <a:xfrm>
            <a:off x="5435168" y="1028132"/>
            <a:ext cx="521208" cy="312250"/>
            <a:chOff x="4341812" y="449750"/>
            <a:chExt cx="521208" cy="312250"/>
          </a:xfrm>
        </p:grpSpPr>
        <p:cxnSp>
          <p:nvCxnSpPr>
            <p:cNvPr id="20" name="Straight Connector 19">
              <a:extLst>
                <a:ext uri="{FF2B5EF4-FFF2-40B4-BE49-F238E27FC236}">
                  <a16:creationId xmlns:a16="http://schemas.microsoft.com/office/drawing/2014/main" id="{05D7EF04-0672-4498-937A-E3A4BAB4D1F7}"/>
                </a:ext>
              </a:extLst>
            </p:cNvPr>
            <p:cNvCxnSpPr>
              <a:cxnSpLocks/>
            </p:cNvCxnSpPr>
            <p:nvPr/>
          </p:nvCxnSpPr>
          <p:spPr>
            <a:xfrm>
              <a:off x="4341812" y="762000"/>
              <a:ext cx="5212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08D4380-773C-4BA4-AAF5-22D17A15CE2C}"/>
                </a:ext>
              </a:extLst>
            </p:cNvPr>
            <p:cNvSpPr txBox="1"/>
            <p:nvPr/>
          </p:nvSpPr>
          <p:spPr>
            <a:xfrm>
              <a:off x="4341812" y="449750"/>
              <a:ext cx="492443" cy="276999"/>
            </a:xfrm>
            <a:prstGeom prst="rect">
              <a:avLst/>
            </a:prstGeom>
            <a:noFill/>
          </p:spPr>
          <p:txBody>
            <a:bodyPr wrap="none" rtlCol="0">
              <a:spAutoFit/>
            </a:bodyPr>
            <a:lstStyle/>
            <a:p>
              <a:pPr algn="r" defTabSz="1218987"/>
              <a:r>
                <a:rPr lang="en-US" sz="1200" dirty="0">
                  <a:solidFill>
                    <a:prstClr val="white"/>
                  </a:solidFill>
                  <a:latin typeface="Calibri"/>
                </a:rPr>
                <a:t>1 km</a:t>
              </a:r>
            </a:p>
          </p:txBody>
        </p:sp>
      </p:grpSp>
      <p:grpSp>
        <p:nvGrpSpPr>
          <p:cNvPr id="29" name="Group 28">
            <a:extLst>
              <a:ext uri="{FF2B5EF4-FFF2-40B4-BE49-F238E27FC236}">
                <a16:creationId xmlns:a16="http://schemas.microsoft.com/office/drawing/2014/main" id="{149338DD-A152-474C-91AA-8A6F972A518D}"/>
              </a:ext>
            </a:extLst>
          </p:cNvPr>
          <p:cNvGrpSpPr/>
          <p:nvPr/>
        </p:nvGrpSpPr>
        <p:grpSpPr>
          <a:xfrm>
            <a:off x="8915401" y="1219201"/>
            <a:ext cx="1365801" cy="2247575"/>
            <a:chOff x="10278957" y="1140737"/>
            <a:chExt cx="1365801" cy="2247575"/>
          </a:xfrm>
        </p:grpSpPr>
        <p:pic>
          <p:nvPicPr>
            <p:cNvPr id="24" name="Picture 23">
              <a:extLst>
                <a:ext uri="{FF2B5EF4-FFF2-40B4-BE49-F238E27FC236}">
                  <a16:creationId xmlns:a16="http://schemas.microsoft.com/office/drawing/2014/main" id="{E25205B9-67C3-4045-A03A-203928EE964A}"/>
                </a:ext>
              </a:extLst>
            </p:cNvPr>
            <p:cNvPicPr preferRelativeResize="0">
              <a:picLocks/>
            </p:cNvPicPr>
            <p:nvPr/>
          </p:nvPicPr>
          <p:blipFill rotWithShape="1">
            <a:blip r:embed="rId4"/>
            <a:srcRect l="1" r="10045" b="2768"/>
            <a:stretch/>
          </p:blipFill>
          <p:spPr>
            <a:xfrm>
              <a:off x="10661935" y="1423626"/>
              <a:ext cx="233078" cy="1828800"/>
            </a:xfrm>
            <a:prstGeom prst="rect">
              <a:avLst/>
            </a:prstGeom>
            <a:ln>
              <a:solidFill>
                <a:schemeClr val="bg1"/>
              </a:solidFill>
            </a:ln>
          </p:spPr>
        </p:pic>
        <p:sp>
          <p:nvSpPr>
            <p:cNvPr id="25" name="TextBox 24">
              <a:extLst>
                <a:ext uri="{FF2B5EF4-FFF2-40B4-BE49-F238E27FC236}">
                  <a16:creationId xmlns:a16="http://schemas.microsoft.com/office/drawing/2014/main" id="{923869AB-EBE7-46B5-8E7F-9CECADF5EB8D}"/>
                </a:ext>
              </a:extLst>
            </p:cNvPr>
            <p:cNvSpPr txBox="1"/>
            <p:nvPr/>
          </p:nvSpPr>
          <p:spPr>
            <a:xfrm>
              <a:off x="10278957" y="1140737"/>
              <a:ext cx="837089" cy="276999"/>
            </a:xfrm>
            <a:prstGeom prst="rect">
              <a:avLst/>
            </a:prstGeom>
            <a:noFill/>
          </p:spPr>
          <p:txBody>
            <a:bodyPr wrap="none" rtlCol="0">
              <a:spAutoFit/>
            </a:bodyPr>
            <a:lstStyle/>
            <a:p>
              <a:pPr algn="r" defTabSz="1218987"/>
              <a:r>
                <a:rPr lang="en-US" sz="1200" dirty="0">
                  <a:solidFill>
                    <a:prstClr val="white"/>
                  </a:solidFill>
                  <a:latin typeface="Calibri"/>
                </a:rPr>
                <a:t>Amplitude</a:t>
              </a:r>
            </a:p>
          </p:txBody>
        </p:sp>
        <p:sp>
          <p:nvSpPr>
            <p:cNvPr id="26" name="TextBox 25">
              <a:extLst>
                <a:ext uri="{FF2B5EF4-FFF2-40B4-BE49-F238E27FC236}">
                  <a16:creationId xmlns:a16="http://schemas.microsoft.com/office/drawing/2014/main" id="{83F80E8E-415E-45A2-B9EE-4EA43FF90A54}"/>
                </a:ext>
              </a:extLst>
            </p:cNvPr>
            <p:cNvSpPr txBox="1"/>
            <p:nvPr/>
          </p:nvSpPr>
          <p:spPr>
            <a:xfrm>
              <a:off x="10919759" y="2239738"/>
              <a:ext cx="263214"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27" name="TextBox 26">
              <a:extLst>
                <a:ext uri="{FF2B5EF4-FFF2-40B4-BE49-F238E27FC236}">
                  <a16:creationId xmlns:a16="http://schemas.microsoft.com/office/drawing/2014/main" id="{F68D9EEF-10D6-41DF-96AF-F6AB5E324D23}"/>
                </a:ext>
              </a:extLst>
            </p:cNvPr>
            <p:cNvSpPr txBox="1"/>
            <p:nvPr/>
          </p:nvSpPr>
          <p:spPr>
            <a:xfrm>
              <a:off x="10911224" y="3111313"/>
              <a:ext cx="733534" cy="276999"/>
            </a:xfrm>
            <a:prstGeom prst="rect">
              <a:avLst/>
            </a:prstGeom>
            <a:noFill/>
          </p:spPr>
          <p:txBody>
            <a:bodyPr wrap="none" rtlCol="0">
              <a:spAutoFit/>
            </a:bodyPr>
            <a:lstStyle/>
            <a:p>
              <a:pPr defTabSz="1218987"/>
              <a:r>
                <a:rPr lang="en-US" sz="1200" dirty="0">
                  <a:solidFill>
                    <a:prstClr val="white"/>
                  </a:solidFill>
                  <a:latin typeface="Calibri"/>
                </a:rPr>
                <a:t>Negative</a:t>
              </a:r>
            </a:p>
          </p:txBody>
        </p:sp>
        <p:sp>
          <p:nvSpPr>
            <p:cNvPr id="28" name="TextBox 27">
              <a:extLst>
                <a:ext uri="{FF2B5EF4-FFF2-40B4-BE49-F238E27FC236}">
                  <a16:creationId xmlns:a16="http://schemas.microsoft.com/office/drawing/2014/main" id="{2FF1DA6D-CBAA-458D-BDF8-8256E848C4B0}"/>
                </a:ext>
              </a:extLst>
            </p:cNvPr>
            <p:cNvSpPr txBox="1"/>
            <p:nvPr/>
          </p:nvSpPr>
          <p:spPr>
            <a:xfrm>
              <a:off x="10891246" y="1305718"/>
              <a:ext cx="670633" cy="276999"/>
            </a:xfrm>
            <a:prstGeom prst="rect">
              <a:avLst/>
            </a:prstGeom>
            <a:noFill/>
          </p:spPr>
          <p:txBody>
            <a:bodyPr wrap="none" rtlCol="0">
              <a:spAutoFit/>
            </a:bodyPr>
            <a:lstStyle/>
            <a:p>
              <a:pPr defTabSz="1218987"/>
              <a:r>
                <a:rPr lang="en-US" sz="1200" dirty="0">
                  <a:solidFill>
                    <a:prstClr val="white"/>
                  </a:solidFill>
                  <a:latin typeface="Calibri"/>
                </a:rPr>
                <a:t>Positive</a:t>
              </a:r>
            </a:p>
          </p:txBody>
        </p:sp>
      </p:grpSp>
      <p:sp>
        <p:nvSpPr>
          <p:cNvPr id="3" name="Slide Number Placeholder 2">
            <a:extLst>
              <a:ext uri="{FF2B5EF4-FFF2-40B4-BE49-F238E27FC236}">
                <a16:creationId xmlns:a16="http://schemas.microsoft.com/office/drawing/2014/main" id="{E1211E14-2A5E-4670-98A5-A5669C06E429}"/>
              </a:ext>
            </a:extLst>
          </p:cNvPr>
          <p:cNvSpPr>
            <a:spLocks noGrp="1"/>
          </p:cNvSpPr>
          <p:nvPr>
            <p:ph type="sldNum" sz="quarter" idx="12"/>
          </p:nvPr>
        </p:nvSpPr>
        <p:spPr/>
        <p:txBody>
          <a:bodyPr/>
          <a:lstStyle/>
          <a:p>
            <a:r>
              <a:rPr lang="en-US"/>
              <a:t>11b-</a:t>
            </a:r>
            <a:fld id="{32AB8D3D-FB3C-49A2-855E-BE1E1BCDA17C}" type="slidenum">
              <a:rPr lang="en-US" smtClean="0"/>
              <a:pPr/>
              <a:t>29</a:t>
            </a:fld>
            <a:endParaRPr lang="en-US" dirty="0"/>
          </a:p>
        </p:txBody>
      </p:sp>
    </p:spTree>
    <p:extLst>
      <p:ext uri="{BB962C8B-B14F-4D97-AF65-F5344CB8AC3E}">
        <p14:creationId xmlns:p14="http://schemas.microsoft.com/office/powerpoint/2010/main" val="2610483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2485.JPG"/>
          <p:cNvPicPr>
            <a:picLocks noChangeAspect="1"/>
          </p:cNvPicPr>
          <p:nvPr/>
        </p:nvPicPr>
        <p:blipFill rotWithShape="1">
          <a:blip r:embed="rId3" cstate="print"/>
          <a:srcRect t="8465" b="5395"/>
          <a:stretch/>
        </p:blipFill>
        <p:spPr>
          <a:xfrm>
            <a:off x="2357797" y="586024"/>
            <a:ext cx="9126437" cy="5896058"/>
          </a:xfrm>
          <a:prstGeom prst="rect">
            <a:avLst/>
          </a:prstGeom>
        </p:spPr>
      </p:pic>
      <p:sp>
        <p:nvSpPr>
          <p:cNvPr id="6" name="Text Box 14"/>
          <p:cNvSpPr txBox="1">
            <a:spLocks noChangeArrowheads="1"/>
          </p:cNvSpPr>
          <p:nvPr/>
        </p:nvSpPr>
        <p:spPr bwMode="auto">
          <a:xfrm>
            <a:off x="-503183" y="6586"/>
            <a:ext cx="3429000" cy="579438"/>
          </a:xfrm>
          <a:prstGeom prst="rect">
            <a:avLst/>
          </a:prstGeom>
          <a:noFill/>
          <a:ln w="12700">
            <a:noFill/>
            <a:miter lim="800000"/>
            <a:headEnd/>
            <a:tailEnd/>
          </a:ln>
          <a:effectLst/>
        </p:spPr>
        <p:txBody>
          <a:bodyPr>
            <a:spAutoFit/>
          </a:bodyPr>
          <a:lstStyle/>
          <a:p>
            <a:pPr algn="ctr">
              <a:defRPr/>
            </a:pPr>
            <a:r>
              <a:rPr lang="en-US" sz="3200" dirty="0">
                <a:solidFill>
                  <a:srgbClr val="FFCC00"/>
                </a:solidFill>
                <a:effectLst>
                  <a:outerShdw blurRad="38100" dist="38100" dir="2700000" algn="tl">
                    <a:srgbClr val="000000"/>
                  </a:outerShdw>
                </a:effectLst>
              </a:rPr>
              <a:t>Ant-tracking</a:t>
            </a:r>
          </a:p>
        </p:txBody>
      </p:sp>
      <p:sp>
        <p:nvSpPr>
          <p:cNvPr id="3" name="TextBox 2">
            <a:extLst>
              <a:ext uri="{FF2B5EF4-FFF2-40B4-BE49-F238E27FC236}">
                <a16:creationId xmlns:a16="http://schemas.microsoft.com/office/drawing/2014/main" id="{CE48DAF1-495E-49EA-B096-9775E520254D}"/>
              </a:ext>
            </a:extLst>
          </p:cNvPr>
          <p:cNvSpPr txBox="1"/>
          <p:nvPr/>
        </p:nvSpPr>
        <p:spPr>
          <a:xfrm>
            <a:off x="10421006" y="6482082"/>
            <a:ext cx="1805302" cy="400110"/>
          </a:xfrm>
          <a:prstGeom prst="rect">
            <a:avLst/>
          </a:prstGeom>
          <a:noFill/>
        </p:spPr>
        <p:txBody>
          <a:bodyPr wrap="none" rtlCol="0">
            <a:spAutoFit/>
          </a:bodyPr>
          <a:lstStyle/>
          <a:p>
            <a:pPr algn="r"/>
            <a:r>
              <a:rPr lang="en-US" sz="2000" dirty="0">
                <a:solidFill>
                  <a:schemeClr val="bg1">
                    <a:lumMod val="65000"/>
                  </a:schemeClr>
                </a:solidFill>
              </a:rPr>
              <a:t>(Marfurt, 2018)</a:t>
            </a:r>
          </a:p>
        </p:txBody>
      </p:sp>
      <p:sp>
        <p:nvSpPr>
          <p:cNvPr id="4" name="Slide Number Placeholder 3">
            <a:extLst>
              <a:ext uri="{FF2B5EF4-FFF2-40B4-BE49-F238E27FC236}">
                <a16:creationId xmlns:a16="http://schemas.microsoft.com/office/drawing/2014/main" id="{9E292F11-32C2-4E5C-9576-E4A6A11A249E}"/>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3</a:t>
            </a:fld>
            <a:endParaRPr lang="en-US" dirty="0">
              <a:solidFill>
                <a:schemeClr val="tx1"/>
              </a:solidFill>
            </a:endParaRPr>
          </a:p>
        </p:txBody>
      </p:sp>
    </p:spTree>
    <p:extLst>
      <p:ext uri="{BB962C8B-B14F-4D97-AF65-F5344CB8AC3E}">
        <p14:creationId xmlns:p14="http://schemas.microsoft.com/office/powerpoint/2010/main" val="1239039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553" t="14090" r="13887" b="12107"/>
          <a:stretch/>
        </p:blipFill>
        <p:spPr>
          <a:xfrm>
            <a:off x="2520501" y="1457865"/>
            <a:ext cx="6547449" cy="2846717"/>
          </a:xfrm>
          <a:prstGeom prst="rect">
            <a:avLst/>
          </a:prstGeom>
          <a:solidFill>
            <a:schemeClr val="bg1"/>
          </a:solidFill>
        </p:spPr>
      </p:pic>
      <p:sp>
        <p:nvSpPr>
          <p:cNvPr id="6" name="TextBox 5"/>
          <p:cNvSpPr txBox="1"/>
          <p:nvPr/>
        </p:nvSpPr>
        <p:spPr>
          <a:xfrm>
            <a:off x="1825164" y="4341951"/>
            <a:ext cx="8089271" cy="830997"/>
          </a:xfrm>
          <a:prstGeom prst="rect">
            <a:avLst/>
          </a:prstGeom>
          <a:noFill/>
        </p:spPr>
        <p:txBody>
          <a:bodyPr wrap="square" rtlCol="0">
            <a:spAutoFit/>
          </a:bodyPr>
          <a:lstStyle/>
          <a:p>
            <a:pPr algn="ctr" defTabSz="1218987"/>
            <a:r>
              <a:rPr lang="en-US" sz="2400" dirty="0">
                <a:solidFill>
                  <a:srgbClr val="FFFF00"/>
                </a:solidFill>
                <a:effectLst>
                  <a:outerShdw blurRad="38100" dist="38100" dir="2700000" algn="tl">
                    <a:srgbClr val="000000">
                      <a:alpha val="43137"/>
                    </a:srgbClr>
                  </a:outerShdw>
                </a:effectLst>
                <a:latin typeface="Calibri"/>
              </a:rPr>
              <a:t>Co-rendered seismic amplitude and original coherence </a:t>
            </a:r>
          </a:p>
          <a:p>
            <a:pPr algn="ctr" defTabSz="1218987"/>
            <a:r>
              <a:rPr lang="en-US" sz="2400" dirty="0">
                <a:solidFill>
                  <a:srgbClr val="FFFF00"/>
                </a:solidFill>
                <a:effectLst>
                  <a:outerShdw blurRad="38100" dist="38100" dir="2700000" algn="tl">
                    <a:srgbClr val="000000">
                      <a:alpha val="43137"/>
                    </a:srgbClr>
                  </a:outerShdw>
                </a:effectLst>
                <a:latin typeface="Calibri"/>
              </a:rPr>
              <a:t>(5 traces, 1 complex sample)</a:t>
            </a:r>
          </a:p>
        </p:txBody>
      </p:sp>
      <p:sp>
        <p:nvSpPr>
          <p:cNvPr id="11" name="Title 1">
            <a:extLst>
              <a:ext uri="{FF2B5EF4-FFF2-40B4-BE49-F238E27FC236}">
                <a16:creationId xmlns:a16="http://schemas.microsoft.com/office/drawing/2014/main" id="{63EC9C2D-9C46-42C8-84FC-7A0451577B38}"/>
              </a:ext>
            </a:extLst>
          </p:cNvPr>
          <p:cNvSpPr txBox="1">
            <a:spLocks/>
          </p:cNvSpPr>
          <p:nvPr/>
        </p:nvSpPr>
        <p:spPr>
          <a:xfrm>
            <a:off x="29570"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12" name="TextBox 11">
            <a:extLst>
              <a:ext uri="{FF2B5EF4-FFF2-40B4-BE49-F238E27FC236}">
                <a16:creationId xmlns:a16="http://schemas.microsoft.com/office/drawing/2014/main" id="{EE46DDAC-6C01-496E-B6B1-DFD1C10F386F}"/>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grpSp>
        <p:nvGrpSpPr>
          <p:cNvPr id="13" name="Group 12">
            <a:extLst>
              <a:ext uri="{FF2B5EF4-FFF2-40B4-BE49-F238E27FC236}">
                <a16:creationId xmlns:a16="http://schemas.microsoft.com/office/drawing/2014/main" id="{DE4C35FC-47FE-4504-AF99-7EA5AB2B1279}"/>
              </a:ext>
            </a:extLst>
          </p:cNvPr>
          <p:cNvGrpSpPr/>
          <p:nvPr/>
        </p:nvGrpSpPr>
        <p:grpSpPr>
          <a:xfrm>
            <a:off x="1779634" y="1305719"/>
            <a:ext cx="658767" cy="3145599"/>
            <a:chOff x="1778045" y="1305718"/>
            <a:chExt cx="658767" cy="3145599"/>
          </a:xfrm>
        </p:grpSpPr>
        <p:sp>
          <p:nvSpPr>
            <p:cNvPr id="14" name="TextBox 13">
              <a:extLst>
                <a:ext uri="{FF2B5EF4-FFF2-40B4-BE49-F238E27FC236}">
                  <a16:creationId xmlns:a16="http://schemas.microsoft.com/office/drawing/2014/main" id="{7002CC48-C10E-4633-A592-D0E8C1EF35AA}"/>
                </a:ext>
              </a:extLst>
            </p:cNvPr>
            <p:cNvSpPr txBox="1"/>
            <p:nvPr/>
          </p:nvSpPr>
          <p:spPr>
            <a:xfrm>
              <a:off x="2048466" y="130571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15" name="TextBox 14">
              <a:extLst>
                <a:ext uri="{FF2B5EF4-FFF2-40B4-BE49-F238E27FC236}">
                  <a16:creationId xmlns:a16="http://schemas.microsoft.com/office/drawing/2014/main" id="{A96C55B5-640E-4063-946C-429378B39599}"/>
                </a:ext>
              </a:extLst>
            </p:cNvPr>
            <p:cNvSpPr txBox="1"/>
            <p:nvPr/>
          </p:nvSpPr>
          <p:spPr>
            <a:xfrm>
              <a:off x="2056580" y="1868660"/>
              <a:ext cx="380232" cy="276999"/>
            </a:xfrm>
            <a:prstGeom prst="rect">
              <a:avLst/>
            </a:prstGeom>
            <a:noFill/>
          </p:spPr>
          <p:txBody>
            <a:bodyPr wrap="none" rtlCol="0">
              <a:spAutoFit/>
            </a:bodyPr>
            <a:lstStyle/>
            <a:p>
              <a:pPr algn="r" defTabSz="1218987"/>
              <a:r>
                <a:rPr lang="en-US" sz="1200" dirty="0">
                  <a:solidFill>
                    <a:prstClr val="white"/>
                  </a:solidFill>
                  <a:latin typeface="Calibri"/>
                </a:rPr>
                <a:t>1.4</a:t>
              </a:r>
            </a:p>
          </p:txBody>
        </p:sp>
        <p:sp>
          <p:nvSpPr>
            <p:cNvPr id="16" name="TextBox 15">
              <a:extLst>
                <a:ext uri="{FF2B5EF4-FFF2-40B4-BE49-F238E27FC236}">
                  <a16:creationId xmlns:a16="http://schemas.microsoft.com/office/drawing/2014/main" id="{DF233F72-E10B-4D4C-9076-26EAAC6756C1}"/>
                </a:ext>
              </a:extLst>
            </p:cNvPr>
            <p:cNvSpPr txBox="1"/>
            <p:nvPr/>
          </p:nvSpPr>
          <p:spPr>
            <a:xfrm>
              <a:off x="2055812" y="2466201"/>
              <a:ext cx="380232" cy="276999"/>
            </a:xfrm>
            <a:prstGeom prst="rect">
              <a:avLst/>
            </a:prstGeom>
            <a:noFill/>
          </p:spPr>
          <p:txBody>
            <a:bodyPr wrap="none" rtlCol="0">
              <a:spAutoFit/>
            </a:bodyPr>
            <a:lstStyle/>
            <a:p>
              <a:pPr algn="r" defTabSz="1218987"/>
              <a:r>
                <a:rPr lang="en-US" sz="1200" dirty="0">
                  <a:solidFill>
                    <a:prstClr val="white"/>
                  </a:solidFill>
                  <a:latin typeface="Calibri"/>
                </a:rPr>
                <a:t>1.6</a:t>
              </a:r>
            </a:p>
          </p:txBody>
        </p:sp>
        <p:sp>
          <p:nvSpPr>
            <p:cNvPr id="17" name="TextBox 16">
              <a:extLst>
                <a:ext uri="{FF2B5EF4-FFF2-40B4-BE49-F238E27FC236}">
                  <a16:creationId xmlns:a16="http://schemas.microsoft.com/office/drawing/2014/main" id="{1036EB0B-F87B-4BAB-BCA5-B7275EACFE84}"/>
                </a:ext>
              </a:extLst>
            </p:cNvPr>
            <p:cNvSpPr txBox="1"/>
            <p:nvPr/>
          </p:nvSpPr>
          <p:spPr>
            <a:xfrm>
              <a:off x="2056580" y="3038088"/>
              <a:ext cx="380232" cy="276999"/>
            </a:xfrm>
            <a:prstGeom prst="rect">
              <a:avLst/>
            </a:prstGeom>
            <a:noFill/>
          </p:spPr>
          <p:txBody>
            <a:bodyPr wrap="none" rtlCol="0">
              <a:spAutoFit/>
            </a:bodyPr>
            <a:lstStyle/>
            <a:p>
              <a:pPr algn="r" defTabSz="1218987"/>
              <a:r>
                <a:rPr lang="en-US" sz="1200" dirty="0">
                  <a:solidFill>
                    <a:prstClr val="white"/>
                  </a:solidFill>
                  <a:latin typeface="Calibri"/>
                </a:rPr>
                <a:t>1.8</a:t>
              </a:r>
            </a:p>
          </p:txBody>
        </p:sp>
        <p:sp>
          <p:nvSpPr>
            <p:cNvPr id="18" name="TextBox 17">
              <a:extLst>
                <a:ext uri="{FF2B5EF4-FFF2-40B4-BE49-F238E27FC236}">
                  <a16:creationId xmlns:a16="http://schemas.microsoft.com/office/drawing/2014/main" id="{4AA3F68F-3223-478F-BB4D-F19C7C2BB55A}"/>
                </a:ext>
              </a:extLst>
            </p:cNvPr>
            <p:cNvSpPr txBox="1"/>
            <p:nvPr/>
          </p:nvSpPr>
          <p:spPr>
            <a:xfrm>
              <a:off x="2056580" y="3581400"/>
              <a:ext cx="380232" cy="276999"/>
            </a:xfrm>
            <a:prstGeom prst="rect">
              <a:avLst/>
            </a:prstGeom>
            <a:noFill/>
          </p:spPr>
          <p:txBody>
            <a:bodyPr wrap="none" rtlCol="0">
              <a:spAutoFit/>
            </a:bodyPr>
            <a:lstStyle/>
            <a:p>
              <a:pPr algn="r" defTabSz="1218987"/>
              <a:r>
                <a:rPr lang="en-US" sz="1200" dirty="0">
                  <a:solidFill>
                    <a:prstClr val="white"/>
                  </a:solidFill>
                  <a:latin typeface="Calibri"/>
                </a:rPr>
                <a:t>2.0</a:t>
              </a:r>
            </a:p>
          </p:txBody>
        </p:sp>
        <p:sp>
          <p:nvSpPr>
            <p:cNvPr id="19" name="TextBox 18">
              <a:extLst>
                <a:ext uri="{FF2B5EF4-FFF2-40B4-BE49-F238E27FC236}">
                  <a16:creationId xmlns:a16="http://schemas.microsoft.com/office/drawing/2014/main" id="{9D88D525-1BF1-49B1-84F6-C4BCA941A333}"/>
                </a:ext>
              </a:extLst>
            </p:cNvPr>
            <p:cNvSpPr txBox="1"/>
            <p:nvPr/>
          </p:nvSpPr>
          <p:spPr>
            <a:xfrm>
              <a:off x="2056580" y="4174318"/>
              <a:ext cx="380232" cy="276999"/>
            </a:xfrm>
            <a:prstGeom prst="rect">
              <a:avLst/>
            </a:prstGeom>
            <a:noFill/>
          </p:spPr>
          <p:txBody>
            <a:bodyPr wrap="none" rtlCol="0">
              <a:spAutoFit/>
            </a:bodyPr>
            <a:lstStyle/>
            <a:p>
              <a:pPr algn="r" defTabSz="1218987"/>
              <a:r>
                <a:rPr lang="en-US" sz="1200" dirty="0">
                  <a:solidFill>
                    <a:prstClr val="white"/>
                  </a:solidFill>
                  <a:latin typeface="Calibri"/>
                </a:rPr>
                <a:t>2.2</a:t>
              </a:r>
            </a:p>
          </p:txBody>
        </p:sp>
        <p:sp>
          <p:nvSpPr>
            <p:cNvPr id="20" name="TextBox 19">
              <a:extLst>
                <a:ext uri="{FF2B5EF4-FFF2-40B4-BE49-F238E27FC236}">
                  <a16:creationId xmlns:a16="http://schemas.microsoft.com/office/drawing/2014/main" id="{DEA4ADCC-9375-42B2-BBE2-04A445E3E6FA}"/>
                </a:ext>
              </a:extLst>
            </p:cNvPr>
            <p:cNvSpPr txBox="1"/>
            <p:nvPr/>
          </p:nvSpPr>
          <p:spPr>
            <a:xfrm rot="16200000">
              <a:off x="1574143" y="2720640"/>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1" name="Group 20">
            <a:extLst>
              <a:ext uri="{FF2B5EF4-FFF2-40B4-BE49-F238E27FC236}">
                <a16:creationId xmlns:a16="http://schemas.microsoft.com/office/drawing/2014/main" id="{1DDF4289-F26B-444F-8ECC-45B9F2B4C9A3}"/>
              </a:ext>
            </a:extLst>
          </p:cNvPr>
          <p:cNvGrpSpPr/>
          <p:nvPr/>
        </p:nvGrpSpPr>
        <p:grpSpPr>
          <a:xfrm>
            <a:off x="5435168" y="1028132"/>
            <a:ext cx="521208" cy="312250"/>
            <a:chOff x="4341812" y="449750"/>
            <a:chExt cx="521208" cy="312250"/>
          </a:xfrm>
        </p:grpSpPr>
        <p:cxnSp>
          <p:nvCxnSpPr>
            <p:cNvPr id="22" name="Straight Connector 21">
              <a:extLst>
                <a:ext uri="{FF2B5EF4-FFF2-40B4-BE49-F238E27FC236}">
                  <a16:creationId xmlns:a16="http://schemas.microsoft.com/office/drawing/2014/main" id="{349D82F9-0030-42C6-80BD-255F148CD633}"/>
                </a:ext>
              </a:extLst>
            </p:cNvPr>
            <p:cNvCxnSpPr>
              <a:cxnSpLocks/>
            </p:cNvCxnSpPr>
            <p:nvPr/>
          </p:nvCxnSpPr>
          <p:spPr>
            <a:xfrm>
              <a:off x="4341812" y="762000"/>
              <a:ext cx="521208"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106A42F1-460F-4FB6-A6E2-2C48B18FE5F9}"/>
                </a:ext>
              </a:extLst>
            </p:cNvPr>
            <p:cNvSpPr txBox="1"/>
            <p:nvPr/>
          </p:nvSpPr>
          <p:spPr>
            <a:xfrm>
              <a:off x="4341812" y="449750"/>
              <a:ext cx="492443" cy="276999"/>
            </a:xfrm>
            <a:prstGeom prst="rect">
              <a:avLst/>
            </a:prstGeom>
            <a:noFill/>
          </p:spPr>
          <p:txBody>
            <a:bodyPr wrap="none" rtlCol="0">
              <a:spAutoFit/>
            </a:bodyPr>
            <a:lstStyle/>
            <a:p>
              <a:pPr algn="r" defTabSz="1218987"/>
              <a:r>
                <a:rPr lang="en-US" sz="1200" dirty="0">
                  <a:solidFill>
                    <a:prstClr val="white"/>
                  </a:solidFill>
                  <a:latin typeface="Calibri"/>
                </a:rPr>
                <a:t>1 km</a:t>
              </a:r>
            </a:p>
          </p:txBody>
        </p:sp>
      </p:grpSp>
      <p:grpSp>
        <p:nvGrpSpPr>
          <p:cNvPr id="24" name="Group 23">
            <a:extLst>
              <a:ext uri="{FF2B5EF4-FFF2-40B4-BE49-F238E27FC236}">
                <a16:creationId xmlns:a16="http://schemas.microsoft.com/office/drawing/2014/main" id="{87EC13B8-6169-4B76-ADBA-CFA70502E338}"/>
              </a:ext>
            </a:extLst>
          </p:cNvPr>
          <p:cNvGrpSpPr/>
          <p:nvPr/>
        </p:nvGrpSpPr>
        <p:grpSpPr>
          <a:xfrm>
            <a:off x="8915401" y="1219201"/>
            <a:ext cx="1365801" cy="2247575"/>
            <a:chOff x="10278957" y="1140737"/>
            <a:chExt cx="1365801" cy="2247575"/>
          </a:xfrm>
        </p:grpSpPr>
        <p:pic>
          <p:nvPicPr>
            <p:cNvPr id="25" name="Picture 24">
              <a:extLst>
                <a:ext uri="{FF2B5EF4-FFF2-40B4-BE49-F238E27FC236}">
                  <a16:creationId xmlns:a16="http://schemas.microsoft.com/office/drawing/2014/main" id="{13B1444F-4245-45F4-9985-9E68EC096F64}"/>
                </a:ext>
              </a:extLst>
            </p:cNvPr>
            <p:cNvPicPr preferRelativeResize="0">
              <a:picLocks/>
            </p:cNvPicPr>
            <p:nvPr/>
          </p:nvPicPr>
          <p:blipFill rotWithShape="1">
            <a:blip r:embed="rId3"/>
            <a:srcRect l="1" r="10045" b="2768"/>
            <a:stretch/>
          </p:blipFill>
          <p:spPr>
            <a:xfrm>
              <a:off x="10661935" y="1423626"/>
              <a:ext cx="233078" cy="1828800"/>
            </a:xfrm>
            <a:prstGeom prst="rect">
              <a:avLst/>
            </a:prstGeom>
            <a:ln>
              <a:solidFill>
                <a:schemeClr val="bg1"/>
              </a:solidFill>
            </a:ln>
          </p:spPr>
        </p:pic>
        <p:sp>
          <p:nvSpPr>
            <p:cNvPr id="26" name="TextBox 25">
              <a:extLst>
                <a:ext uri="{FF2B5EF4-FFF2-40B4-BE49-F238E27FC236}">
                  <a16:creationId xmlns:a16="http://schemas.microsoft.com/office/drawing/2014/main" id="{CAFB7AA6-CDAF-41BC-BBB1-8638E1F63CFB}"/>
                </a:ext>
              </a:extLst>
            </p:cNvPr>
            <p:cNvSpPr txBox="1"/>
            <p:nvPr/>
          </p:nvSpPr>
          <p:spPr>
            <a:xfrm>
              <a:off x="10278957" y="1140737"/>
              <a:ext cx="837089" cy="276999"/>
            </a:xfrm>
            <a:prstGeom prst="rect">
              <a:avLst/>
            </a:prstGeom>
            <a:noFill/>
          </p:spPr>
          <p:txBody>
            <a:bodyPr wrap="none" rtlCol="0">
              <a:spAutoFit/>
            </a:bodyPr>
            <a:lstStyle/>
            <a:p>
              <a:pPr algn="r" defTabSz="1218987"/>
              <a:r>
                <a:rPr lang="en-US" sz="1200" dirty="0">
                  <a:solidFill>
                    <a:prstClr val="white"/>
                  </a:solidFill>
                  <a:latin typeface="Calibri"/>
                </a:rPr>
                <a:t>Amplitude</a:t>
              </a:r>
            </a:p>
          </p:txBody>
        </p:sp>
        <p:sp>
          <p:nvSpPr>
            <p:cNvPr id="27" name="TextBox 26">
              <a:extLst>
                <a:ext uri="{FF2B5EF4-FFF2-40B4-BE49-F238E27FC236}">
                  <a16:creationId xmlns:a16="http://schemas.microsoft.com/office/drawing/2014/main" id="{3C6CECCD-E0B0-4E86-9261-90D7CD4E54E1}"/>
                </a:ext>
              </a:extLst>
            </p:cNvPr>
            <p:cNvSpPr txBox="1"/>
            <p:nvPr/>
          </p:nvSpPr>
          <p:spPr>
            <a:xfrm>
              <a:off x="10919759" y="2239738"/>
              <a:ext cx="263214"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28" name="TextBox 27">
              <a:extLst>
                <a:ext uri="{FF2B5EF4-FFF2-40B4-BE49-F238E27FC236}">
                  <a16:creationId xmlns:a16="http://schemas.microsoft.com/office/drawing/2014/main" id="{D7C0A824-1674-436B-A15C-8BDA8A4B9B87}"/>
                </a:ext>
              </a:extLst>
            </p:cNvPr>
            <p:cNvSpPr txBox="1"/>
            <p:nvPr/>
          </p:nvSpPr>
          <p:spPr>
            <a:xfrm>
              <a:off x="10911224" y="3111313"/>
              <a:ext cx="733534" cy="276999"/>
            </a:xfrm>
            <a:prstGeom prst="rect">
              <a:avLst/>
            </a:prstGeom>
            <a:noFill/>
          </p:spPr>
          <p:txBody>
            <a:bodyPr wrap="none" rtlCol="0">
              <a:spAutoFit/>
            </a:bodyPr>
            <a:lstStyle/>
            <a:p>
              <a:pPr defTabSz="1218987"/>
              <a:r>
                <a:rPr lang="en-US" sz="1200" dirty="0">
                  <a:solidFill>
                    <a:prstClr val="white"/>
                  </a:solidFill>
                  <a:latin typeface="Calibri"/>
                </a:rPr>
                <a:t>Negative</a:t>
              </a:r>
            </a:p>
          </p:txBody>
        </p:sp>
        <p:sp>
          <p:nvSpPr>
            <p:cNvPr id="29" name="TextBox 28">
              <a:extLst>
                <a:ext uri="{FF2B5EF4-FFF2-40B4-BE49-F238E27FC236}">
                  <a16:creationId xmlns:a16="http://schemas.microsoft.com/office/drawing/2014/main" id="{7699533E-F04A-4DD5-8B65-F5F61CC37D8B}"/>
                </a:ext>
              </a:extLst>
            </p:cNvPr>
            <p:cNvSpPr txBox="1"/>
            <p:nvPr/>
          </p:nvSpPr>
          <p:spPr>
            <a:xfrm>
              <a:off x="10891246" y="1305718"/>
              <a:ext cx="670633" cy="276999"/>
            </a:xfrm>
            <a:prstGeom prst="rect">
              <a:avLst/>
            </a:prstGeom>
            <a:noFill/>
          </p:spPr>
          <p:txBody>
            <a:bodyPr wrap="none" rtlCol="0">
              <a:spAutoFit/>
            </a:bodyPr>
            <a:lstStyle/>
            <a:p>
              <a:pPr defTabSz="1218987"/>
              <a:r>
                <a:rPr lang="en-US" sz="1200" dirty="0">
                  <a:solidFill>
                    <a:prstClr val="white"/>
                  </a:solidFill>
                  <a:latin typeface="Calibri"/>
                </a:rPr>
                <a:t>Positive</a:t>
              </a:r>
            </a:p>
          </p:txBody>
        </p:sp>
      </p:grpSp>
      <p:grpSp>
        <p:nvGrpSpPr>
          <p:cNvPr id="30" name="Group 29">
            <a:extLst>
              <a:ext uri="{FF2B5EF4-FFF2-40B4-BE49-F238E27FC236}">
                <a16:creationId xmlns:a16="http://schemas.microsoft.com/office/drawing/2014/main" id="{A52A4262-53FC-4241-AF6B-1B3CDF7C6E21}"/>
              </a:ext>
            </a:extLst>
          </p:cNvPr>
          <p:cNvGrpSpPr/>
          <p:nvPr/>
        </p:nvGrpSpPr>
        <p:grpSpPr>
          <a:xfrm>
            <a:off x="10143746" y="1163489"/>
            <a:ext cx="1733549" cy="2669357"/>
            <a:chOff x="418756" y="3429000"/>
            <a:chExt cx="1733549" cy="2669357"/>
          </a:xfrm>
        </p:grpSpPr>
        <p:pic>
          <p:nvPicPr>
            <p:cNvPr id="31" name="Picture 3">
              <a:extLst>
                <a:ext uri="{FF2B5EF4-FFF2-40B4-BE49-F238E27FC236}">
                  <a16:creationId xmlns:a16="http://schemas.microsoft.com/office/drawing/2014/main" id="{B25A5964-099F-4DA9-9259-66D786D3489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00" y="3779763"/>
              <a:ext cx="2286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32" name="Group 31">
              <a:extLst>
                <a:ext uri="{FF2B5EF4-FFF2-40B4-BE49-F238E27FC236}">
                  <a16:creationId xmlns:a16="http://schemas.microsoft.com/office/drawing/2014/main" id="{51FEDA6B-4415-46B4-8944-3D40C0222B3D}"/>
                </a:ext>
              </a:extLst>
            </p:cNvPr>
            <p:cNvGrpSpPr/>
            <p:nvPr/>
          </p:nvGrpSpPr>
          <p:grpSpPr>
            <a:xfrm>
              <a:off x="418756" y="3429000"/>
              <a:ext cx="1733549" cy="2669357"/>
              <a:chOff x="9466263" y="3068472"/>
              <a:chExt cx="1733549" cy="2669357"/>
            </a:xfrm>
          </p:grpSpPr>
          <p:grpSp>
            <p:nvGrpSpPr>
              <p:cNvPr id="33" name="Group 32">
                <a:extLst>
                  <a:ext uri="{FF2B5EF4-FFF2-40B4-BE49-F238E27FC236}">
                    <a16:creationId xmlns:a16="http://schemas.microsoft.com/office/drawing/2014/main" id="{2F922D65-6377-4396-B0F1-472DED543CA6}"/>
                  </a:ext>
                </a:extLst>
              </p:cNvPr>
              <p:cNvGrpSpPr/>
              <p:nvPr/>
            </p:nvGrpSpPr>
            <p:grpSpPr>
              <a:xfrm>
                <a:off x="9466263" y="3068472"/>
                <a:ext cx="1276349" cy="2336632"/>
                <a:chOff x="8139770" y="468867"/>
                <a:chExt cx="1276349" cy="2336632"/>
              </a:xfrm>
            </p:grpSpPr>
            <p:sp>
              <p:nvSpPr>
                <p:cNvPr id="41" name="TextBox 40">
                  <a:extLst>
                    <a:ext uri="{FF2B5EF4-FFF2-40B4-BE49-F238E27FC236}">
                      <a16:creationId xmlns:a16="http://schemas.microsoft.com/office/drawing/2014/main" id="{CB3535FD-1BB5-48DF-A3B9-DE590C31FB14}"/>
                    </a:ext>
                  </a:extLst>
                </p:cNvPr>
                <p:cNvSpPr txBox="1"/>
                <p:nvPr/>
              </p:nvSpPr>
              <p:spPr>
                <a:xfrm>
                  <a:off x="8139770" y="468867"/>
                  <a:ext cx="1276349"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Coherence</a:t>
                  </a:r>
                </a:p>
              </p:txBody>
            </p:sp>
            <p:sp>
              <p:nvSpPr>
                <p:cNvPr id="42" name="TextBox 41">
                  <a:extLst>
                    <a:ext uri="{FF2B5EF4-FFF2-40B4-BE49-F238E27FC236}">
                      <a16:creationId xmlns:a16="http://schemas.microsoft.com/office/drawing/2014/main" id="{AD0A62C5-D04E-4443-88D1-A09BEC4E612C}"/>
                    </a:ext>
                  </a:extLst>
                </p:cNvPr>
                <p:cNvSpPr txBox="1"/>
                <p:nvPr/>
              </p:nvSpPr>
              <p:spPr>
                <a:xfrm>
                  <a:off x="8284529" y="25285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0.6</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43" name="TextBox 42">
                  <a:extLst>
                    <a:ext uri="{FF2B5EF4-FFF2-40B4-BE49-F238E27FC236}">
                      <a16:creationId xmlns:a16="http://schemas.microsoft.com/office/drawing/2014/main" id="{F4296D24-F615-40D7-8D0F-2B0848C5ACBE}"/>
                    </a:ext>
                  </a:extLst>
                </p:cNvPr>
                <p:cNvSpPr txBox="1"/>
                <p:nvPr/>
              </p:nvSpPr>
              <p:spPr>
                <a:xfrm>
                  <a:off x="8270816" y="6997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1.0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grpSp>
            <p:nvGrpSpPr>
              <p:cNvPr id="34" name="Group 33">
                <a:extLst>
                  <a:ext uri="{FF2B5EF4-FFF2-40B4-BE49-F238E27FC236}">
                    <a16:creationId xmlns:a16="http://schemas.microsoft.com/office/drawing/2014/main" id="{004F8BE6-662F-4157-964E-20BBBCA8D27C}"/>
                  </a:ext>
                </a:extLst>
              </p:cNvPr>
              <p:cNvGrpSpPr/>
              <p:nvPr/>
            </p:nvGrpSpPr>
            <p:grpSpPr>
              <a:xfrm>
                <a:off x="10242607" y="3429000"/>
                <a:ext cx="957205" cy="2308829"/>
                <a:chOff x="10242607" y="3429000"/>
                <a:chExt cx="957205" cy="2308829"/>
              </a:xfrm>
            </p:grpSpPr>
            <p:sp>
              <p:nvSpPr>
                <p:cNvPr id="35" name="Rectangle 34">
                  <a:extLst>
                    <a:ext uri="{FF2B5EF4-FFF2-40B4-BE49-F238E27FC236}">
                      <a16:creationId xmlns:a16="http://schemas.microsoft.com/office/drawing/2014/main" id="{2248DFA8-79AA-44CB-9FFF-F83FE6BDDD08}"/>
                    </a:ext>
                  </a:extLst>
                </p:cNvPr>
                <p:cNvSpPr/>
                <p:nvPr/>
              </p:nvSpPr>
              <p:spPr>
                <a:xfrm>
                  <a:off x="10437812" y="3429000"/>
                  <a:ext cx="457200" cy="1837604"/>
                </a:xfrm>
                <a:prstGeom prst="rect">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effectLst>
                      <a:outerShdw blurRad="38100" dist="38100" dir="2700000" algn="tl">
                        <a:srgbClr val="000000">
                          <a:alpha val="43137"/>
                        </a:srgbClr>
                      </a:outerShdw>
                    </a:effectLst>
                    <a:latin typeface="Calibri"/>
                  </a:endParaRPr>
                </a:p>
              </p:txBody>
            </p:sp>
            <p:cxnSp>
              <p:nvCxnSpPr>
                <p:cNvPr id="36" name="Straight Arrow Connector 35">
                  <a:extLst>
                    <a:ext uri="{FF2B5EF4-FFF2-40B4-BE49-F238E27FC236}">
                      <a16:creationId xmlns:a16="http://schemas.microsoft.com/office/drawing/2014/main" id="{358E27B8-E020-482F-9935-91371316064A}"/>
                    </a:ext>
                  </a:extLst>
                </p:cNvPr>
                <p:cNvCxnSpPr/>
                <p:nvPr/>
              </p:nvCxnSpPr>
              <p:spPr>
                <a:xfrm flipV="1">
                  <a:off x="10437812" y="5266604"/>
                  <a:ext cx="762000" cy="1"/>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F5D3E78-2827-41BA-B69B-506BC5AA312D}"/>
                    </a:ext>
                  </a:extLst>
                </p:cNvPr>
                <p:cNvSpPr txBox="1"/>
                <p:nvPr/>
              </p:nvSpPr>
              <p:spPr>
                <a:xfrm>
                  <a:off x="10262729" y="5460830"/>
                  <a:ext cx="860883"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Opacity</a:t>
                  </a:r>
                </a:p>
              </p:txBody>
            </p:sp>
            <p:sp>
              <p:nvSpPr>
                <p:cNvPr id="38" name="TextBox 37">
                  <a:extLst>
                    <a:ext uri="{FF2B5EF4-FFF2-40B4-BE49-F238E27FC236}">
                      <a16:creationId xmlns:a16="http://schemas.microsoft.com/office/drawing/2014/main" id="{B7332AA6-AA54-44DE-8304-9833AB7001E2}"/>
                    </a:ext>
                  </a:extLst>
                </p:cNvPr>
                <p:cNvSpPr txBox="1"/>
                <p:nvPr/>
              </p:nvSpPr>
              <p:spPr>
                <a:xfrm>
                  <a:off x="10666412" y="5264086"/>
                  <a:ext cx="457199"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100</a:t>
                  </a:r>
                </a:p>
              </p:txBody>
            </p:sp>
            <p:sp>
              <p:nvSpPr>
                <p:cNvPr id="39" name="TextBox 38">
                  <a:extLst>
                    <a:ext uri="{FF2B5EF4-FFF2-40B4-BE49-F238E27FC236}">
                      <a16:creationId xmlns:a16="http://schemas.microsoft.com/office/drawing/2014/main" id="{60145655-84DD-483A-BA0D-A9559B3368A9}"/>
                    </a:ext>
                  </a:extLst>
                </p:cNvPr>
                <p:cNvSpPr txBox="1"/>
                <p:nvPr/>
              </p:nvSpPr>
              <p:spPr>
                <a:xfrm>
                  <a:off x="10242607" y="5263702"/>
                  <a:ext cx="457199"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a:t>
                  </a:r>
                </a:p>
              </p:txBody>
            </p:sp>
            <p:cxnSp>
              <p:nvCxnSpPr>
                <p:cNvPr id="40" name="Straight Connector 39">
                  <a:extLst>
                    <a:ext uri="{FF2B5EF4-FFF2-40B4-BE49-F238E27FC236}">
                      <a16:creationId xmlns:a16="http://schemas.microsoft.com/office/drawing/2014/main" id="{C9EAD4E9-DF7A-42DD-93EE-5B4134F9A8A2}"/>
                    </a:ext>
                  </a:extLst>
                </p:cNvPr>
                <p:cNvCxnSpPr>
                  <a:endCxn id="38" idx="0"/>
                </p:cNvCxnSpPr>
                <p:nvPr/>
              </p:nvCxnSpPr>
              <p:spPr>
                <a:xfrm>
                  <a:off x="10437812" y="3437804"/>
                  <a:ext cx="457200" cy="18262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 name="Slide Number Placeholder 1">
            <a:extLst>
              <a:ext uri="{FF2B5EF4-FFF2-40B4-BE49-F238E27FC236}">
                <a16:creationId xmlns:a16="http://schemas.microsoft.com/office/drawing/2014/main" id="{D8248D52-0CEF-44D8-BEA0-D1322F2B3529}"/>
              </a:ext>
            </a:extLst>
          </p:cNvPr>
          <p:cNvSpPr>
            <a:spLocks noGrp="1"/>
          </p:cNvSpPr>
          <p:nvPr>
            <p:ph type="sldNum" sz="quarter" idx="12"/>
          </p:nvPr>
        </p:nvSpPr>
        <p:spPr/>
        <p:txBody>
          <a:bodyPr/>
          <a:lstStyle/>
          <a:p>
            <a:r>
              <a:rPr lang="en-US"/>
              <a:t>11b-</a:t>
            </a:r>
            <a:fld id="{32AB8D3D-FB3C-49A2-855E-BE1E1BCDA17C}" type="slidenum">
              <a:rPr lang="en-US" smtClean="0"/>
              <a:pPr/>
              <a:t>30</a:t>
            </a:fld>
            <a:endParaRPr lang="en-US" dirty="0"/>
          </a:p>
        </p:txBody>
      </p:sp>
    </p:spTree>
    <p:extLst>
      <p:ext uri="{BB962C8B-B14F-4D97-AF65-F5344CB8AC3E}">
        <p14:creationId xmlns:p14="http://schemas.microsoft.com/office/powerpoint/2010/main" val="928327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809" t="13961" r="14178" b="12286"/>
          <a:stretch/>
        </p:blipFill>
        <p:spPr>
          <a:xfrm>
            <a:off x="2541588" y="1452880"/>
            <a:ext cx="6502400" cy="2844800"/>
          </a:xfrm>
          <a:prstGeom prst="rect">
            <a:avLst/>
          </a:prstGeom>
          <a:solidFill>
            <a:schemeClr val="bg1"/>
          </a:solidFill>
        </p:spPr>
      </p:pic>
      <p:sp>
        <p:nvSpPr>
          <p:cNvPr id="3" name="TextBox 2"/>
          <p:cNvSpPr txBox="1"/>
          <p:nvPr/>
        </p:nvSpPr>
        <p:spPr>
          <a:xfrm>
            <a:off x="3461100" y="4350604"/>
            <a:ext cx="4789283" cy="830997"/>
          </a:xfrm>
          <a:prstGeom prst="rect">
            <a:avLst/>
          </a:prstGeom>
          <a:noFill/>
        </p:spPr>
        <p:txBody>
          <a:bodyPr wrap="square" rtlCol="0">
            <a:spAutoFit/>
          </a:bodyPr>
          <a:lstStyle/>
          <a:p>
            <a:pPr algn="ctr" defTabSz="1218987"/>
            <a:r>
              <a:rPr lang="en-US" sz="2400" dirty="0">
                <a:solidFill>
                  <a:srgbClr val="FFFF00"/>
                </a:solidFill>
                <a:effectLst>
                  <a:outerShdw blurRad="38100" dist="38100" dir="2700000" algn="tl">
                    <a:srgbClr val="000000">
                      <a:alpha val="43137"/>
                    </a:srgbClr>
                  </a:outerShdw>
                </a:effectLst>
                <a:latin typeface="Calibri"/>
              </a:rPr>
              <a:t>Original coherence </a:t>
            </a:r>
          </a:p>
          <a:p>
            <a:pPr algn="ctr" defTabSz="1218987"/>
            <a:r>
              <a:rPr lang="en-US" sz="2400" dirty="0">
                <a:solidFill>
                  <a:srgbClr val="FFFF00"/>
                </a:solidFill>
                <a:effectLst>
                  <a:outerShdw blurRad="38100" dist="38100" dir="2700000" algn="tl">
                    <a:srgbClr val="000000">
                      <a:alpha val="43137"/>
                    </a:srgbClr>
                  </a:outerShdw>
                </a:effectLst>
                <a:latin typeface="Calibri"/>
              </a:rPr>
              <a:t>(5 traces, 1 complex sample)</a:t>
            </a:r>
          </a:p>
        </p:txBody>
      </p:sp>
      <p:sp>
        <p:nvSpPr>
          <p:cNvPr id="10" name="Title 1">
            <a:extLst>
              <a:ext uri="{FF2B5EF4-FFF2-40B4-BE49-F238E27FC236}">
                <a16:creationId xmlns:a16="http://schemas.microsoft.com/office/drawing/2014/main" id="{17A43056-193C-474E-8E29-B753F77FC0C9}"/>
              </a:ext>
            </a:extLst>
          </p:cNvPr>
          <p:cNvSpPr txBox="1">
            <a:spLocks/>
          </p:cNvSpPr>
          <p:nvPr/>
        </p:nvSpPr>
        <p:spPr>
          <a:xfrm>
            <a:off x="20782"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11" name="TextBox 10">
            <a:extLst>
              <a:ext uri="{FF2B5EF4-FFF2-40B4-BE49-F238E27FC236}">
                <a16:creationId xmlns:a16="http://schemas.microsoft.com/office/drawing/2014/main" id="{0A211347-95E1-4042-90B5-B9D3C3F28B57}"/>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grpSp>
        <p:nvGrpSpPr>
          <p:cNvPr id="12" name="Group 11">
            <a:extLst>
              <a:ext uri="{FF2B5EF4-FFF2-40B4-BE49-F238E27FC236}">
                <a16:creationId xmlns:a16="http://schemas.microsoft.com/office/drawing/2014/main" id="{A2136F92-018F-413E-B99A-D72B810384D5}"/>
              </a:ext>
            </a:extLst>
          </p:cNvPr>
          <p:cNvGrpSpPr/>
          <p:nvPr/>
        </p:nvGrpSpPr>
        <p:grpSpPr>
          <a:xfrm>
            <a:off x="9286831" y="1144334"/>
            <a:ext cx="1052820" cy="2336632"/>
            <a:chOff x="8273101" y="468867"/>
            <a:chExt cx="1052820" cy="2336632"/>
          </a:xfrm>
        </p:grpSpPr>
        <p:pic>
          <p:nvPicPr>
            <p:cNvPr id="13" name="Picture 2">
              <a:extLst>
                <a:ext uri="{FF2B5EF4-FFF2-40B4-BE49-F238E27FC236}">
                  <a16:creationId xmlns:a16="http://schemas.microsoft.com/office/drawing/2014/main" id="{4AAD30B2-E790-4F58-848C-307B9FB46E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5211" y="838200"/>
              <a:ext cx="2286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a:extLst>
                <a:ext uri="{FF2B5EF4-FFF2-40B4-BE49-F238E27FC236}">
                  <a16:creationId xmlns:a16="http://schemas.microsoft.com/office/drawing/2014/main" id="{61E3B332-226A-4D24-8795-A4D452A89CC2}"/>
                </a:ext>
              </a:extLst>
            </p:cNvPr>
            <p:cNvSpPr txBox="1"/>
            <p:nvPr/>
          </p:nvSpPr>
          <p:spPr>
            <a:xfrm>
              <a:off x="8273101" y="468867"/>
              <a:ext cx="1052820"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Coherence</a:t>
              </a:r>
            </a:p>
          </p:txBody>
        </p:sp>
        <p:sp>
          <p:nvSpPr>
            <p:cNvPr id="15" name="TextBox 14">
              <a:extLst>
                <a:ext uri="{FF2B5EF4-FFF2-40B4-BE49-F238E27FC236}">
                  <a16:creationId xmlns:a16="http://schemas.microsoft.com/office/drawing/2014/main" id="{93BAE345-F9CE-40CA-B766-9BF63DBFC478}"/>
                </a:ext>
              </a:extLst>
            </p:cNvPr>
            <p:cNvSpPr txBox="1"/>
            <p:nvPr/>
          </p:nvSpPr>
          <p:spPr>
            <a:xfrm>
              <a:off x="8303765" y="25285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0.6</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6" name="TextBox 15">
              <a:extLst>
                <a:ext uri="{FF2B5EF4-FFF2-40B4-BE49-F238E27FC236}">
                  <a16:creationId xmlns:a16="http://schemas.microsoft.com/office/drawing/2014/main" id="{F346A09F-F513-4232-BB7D-DA22BDC50A28}"/>
                </a:ext>
              </a:extLst>
            </p:cNvPr>
            <p:cNvSpPr txBox="1"/>
            <p:nvPr/>
          </p:nvSpPr>
          <p:spPr>
            <a:xfrm>
              <a:off x="8330150" y="6997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1.0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grpSp>
        <p:nvGrpSpPr>
          <p:cNvPr id="17" name="Group 16">
            <a:extLst>
              <a:ext uri="{FF2B5EF4-FFF2-40B4-BE49-F238E27FC236}">
                <a16:creationId xmlns:a16="http://schemas.microsoft.com/office/drawing/2014/main" id="{E8115565-9B97-4B7C-A64F-DCE0573E596B}"/>
              </a:ext>
            </a:extLst>
          </p:cNvPr>
          <p:cNvGrpSpPr/>
          <p:nvPr/>
        </p:nvGrpSpPr>
        <p:grpSpPr>
          <a:xfrm>
            <a:off x="1779634" y="1305719"/>
            <a:ext cx="658767" cy="3145599"/>
            <a:chOff x="1778045" y="1305718"/>
            <a:chExt cx="658767" cy="3145599"/>
          </a:xfrm>
        </p:grpSpPr>
        <p:sp>
          <p:nvSpPr>
            <p:cNvPr id="18" name="TextBox 17">
              <a:extLst>
                <a:ext uri="{FF2B5EF4-FFF2-40B4-BE49-F238E27FC236}">
                  <a16:creationId xmlns:a16="http://schemas.microsoft.com/office/drawing/2014/main" id="{C00AB01A-FCA0-40B3-8DAE-9E4EAA06AFB4}"/>
                </a:ext>
              </a:extLst>
            </p:cNvPr>
            <p:cNvSpPr txBox="1"/>
            <p:nvPr/>
          </p:nvSpPr>
          <p:spPr>
            <a:xfrm>
              <a:off x="2048466" y="130571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19" name="TextBox 18">
              <a:extLst>
                <a:ext uri="{FF2B5EF4-FFF2-40B4-BE49-F238E27FC236}">
                  <a16:creationId xmlns:a16="http://schemas.microsoft.com/office/drawing/2014/main" id="{10CDD1AA-0423-4272-83B4-78CE690F697A}"/>
                </a:ext>
              </a:extLst>
            </p:cNvPr>
            <p:cNvSpPr txBox="1"/>
            <p:nvPr/>
          </p:nvSpPr>
          <p:spPr>
            <a:xfrm>
              <a:off x="2056580" y="1868660"/>
              <a:ext cx="380232" cy="276999"/>
            </a:xfrm>
            <a:prstGeom prst="rect">
              <a:avLst/>
            </a:prstGeom>
            <a:noFill/>
          </p:spPr>
          <p:txBody>
            <a:bodyPr wrap="none" rtlCol="0">
              <a:spAutoFit/>
            </a:bodyPr>
            <a:lstStyle/>
            <a:p>
              <a:pPr algn="r" defTabSz="1218987"/>
              <a:r>
                <a:rPr lang="en-US" sz="1200" dirty="0">
                  <a:solidFill>
                    <a:prstClr val="white"/>
                  </a:solidFill>
                  <a:latin typeface="Calibri"/>
                </a:rPr>
                <a:t>1.4</a:t>
              </a:r>
            </a:p>
          </p:txBody>
        </p:sp>
        <p:sp>
          <p:nvSpPr>
            <p:cNvPr id="20" name="TextBox 19">
              <a:extLst>
                <a:ext uri="{FF2B5EF4-FFF2-40B4-BE49-F238E27FC236}">
                  <a16:creationId xmlns:a16="http://schemas.microsoft.com/office/drawing/2014/main" id="{3878D825-5DA2-41F1-B2DE-1D9D9A2FBBD6}"/>
                </a:ext>
              </a:extLst>
            </p:cNvPr>
            <p:cNvSpPr txBox="1"/>
            <p:nvPr/>
          </p:nvSpPr>
          <p:spPr>
            <a:xfrm>
              <a:off x="2055812" y="2466201"/>
              <a:ext cx="380232" cy="276999"/>
            </a:xfrm>
            <a:prstGeom prst="rect">
              <a:avLst/>
            </a:prstGeom>
            <a:noFill/>
          </p:spPr>
          <p:txBody>
            <a:bodyPr wrap="none" rtlCol="0">
              <a:spAutoFit/>
            </a:bodyPr>
            <a:lstStyle/>
            <a:p>
              <a:pPr algn="r" defTabSz="1218987"/>
              <a:r>
                <a:rPr lang="en-US" sz="1200" dirty="0">
                  <a:solidFill>
                    <a:prstClr val="white"/>
                  </a:solidFill>
                  <a:latin typeface="Calibri"/>
                </a:rPr>
                <a:t>1.6</a:t>
              </a:r>
            </a:p>
          </p:txBody>
        </p:sp>
        <p:sp>
          <p:nvSpPr>
            <p:cNvPr id="21" name="TextBox 20">
              <a:extLst>
                <a:ext uri="{FF2B5EF4-FFF2-40B4-BE49-F238E27FC236}">
                  <a16:creationId xmlns:a16="http://schemas.microsoft.com/office/drawing/2014/main" id="{70A50D7B-3FED-4BA9-8D20-8741E75B8622}"/>
                </a:ext>
              </a:extLst>
            </p:cNvPr>
            <p:cNvSpPr txBox="1"/>
            <p:nvPr/>
          </p:nvSpPr>
          <p:spPr>
            <a:xfrm>
              <a:off x="2056580" y="3038088"/>
              <a:ext cx="380232" cy="276999"/>
            </a:xfrm>
            <a:prstGeom prst="rect">
              <a:avLst/>
            </a:prstGeom>
            <a:noFill/>
          </p:spPr>
          <p:txBody>
            <a:bodyPr wrap="none" rtlCol="0">
              <a:spAutoFit/>
            </a:bodyPr>
            <a:lstStyle/>
            <a:p>
              <a:pPr algn="r" defTabSz="1218987"/>
              <a:r>
                <a:rPr lang="en-US" sz="1200" dirty="0">
                  <a:solidFill>
                    <a:prstClr val="white"/>
                  </a:solidFill>
                  <a:latin typeface="Calibri"/>
                </a:rPr>
                <a:t>1.8</a:t>
              </a:r>
            </a:p>
          </p:txBody>
        </p:sp>
        <p:sp>
          <p:nvSpPr>
            <p:cNvPr id="22" name="TextBox 21">
              <a:extLst>
                <a:ext uri="{FF2B5EF4-FFF2-40B4-BE49-F238E27FC236}">
                  <a16:creationId xmlns:a16="http://schemas.microsoft.com/office/drawing/2014/main" id="{BED1E351-D729-4C40-8547-5492024D837A}"/>
                </a:ext>
              </a:extLst>
            </p:cNvPr>
            <p:cNvSpPr txBox="1"/>
            <p:nvPr/>
          </p:nvSpPr>
          <p:spPr>
            <a:xfrm>
              <a:off x="2056580" y="3581400"/>
              <a:ext cx="380232" cy="276999"/>
            </a:xfrm>
            <a:prstGeom prst="rect">
              <a:avLst/>
            </a:prstGeom>
            <a:noFill/>
          </p:spPr>
          <p:txBody>
            <a:bodyPr wrap="none" rtlCol="0">
              <a:spAutoFit/>
            </a:bodyPr>
            <a:lstStyle/>
            <a:p>
              <a:pPr algn="r" defTabSz="1218987"/>
              <a:r>
                <a:rPr lang="en-US" sz="1200" dirty="0">
                  <a:solidFill>
                    <a:prstClr val="white"/>
                  </a:solidFill>
                  <a:latin typeface="Calibri"/>
                </a:rPr>
                <a:t>2.0</a:t>
              </a:r>
            </a:p>
          </p:txBody>
        </p:sp>
        <p:sp>
          <p:nvSpPr>
            <p:cNvPr id="23" name="TextBox 22">
              <a:extLst>
                <a:ext uri="{FF2B5EF4-FFF2-40B4-BE49-F238E27FC236}">
                  <a16:creationId xmlns:a16="http://schemas.microsoft.com/office/drawing/2014/main" id="{0D636608-9F64-45F3-AA90-151376073CFA}"/>
                </a:ext>
              </a:extLst>
            </p:cNvPr>
            <p:cNvSpPr txBox="1"/>
            <p:nvPr/>
          </p:nvSpPr>
          <p:spPr>
            <a:xfrm>
              <a:off x="2056580" y="4174318"/>
              <a:ext cx="380232" cy="276999"/>
            </a:xfrm>
            <a:prstGeom prst="rect">
              <a:avLst/>
            </a:prstGeom>
            <a:noFill/>
          </p:spPr>
          <p:txBody>
            <a:bodyPr wrap="none" rtlCol="0">
              <a:spAutoFit/>
            </a:bodyPr>
            <a:lstStyle/>
            <a:p>
              <a:pPr algn="r" defTabSz="1218987"/>
              <a:r>
                <a:rPr lang="en-US" sz="1200" dirty="0">
                  <a:solidFill>
                    <a:prstClr val="white"/>
                  </a:solidFill>
                  <a:latin typeface="Calibri"/>
                </a:rPr>
                <a:t>2.2</a:t>
              </a:r>
            </a:p>
          </p:txBody>
        </p:sp>
        <p:sp>
          <p:nvSpPr>
            <p:cNvPr id="24" name="TextBox 23">
              <a:extLst>
                <a:ext uri="{FF2B5EF4-FFF2-40B4-BE49-F238E27FC236}">
                  <a16:creationId xmlns:a16="http://schemas.microsoft.com/office/drawing/2014/main" id="{DADEDD87-D2F9-4907-9BF9-55357F136702}"/>
                </a:ext>
              </a:extLst>
            </p:cNvPr>
            <p:cNvSpPr txBox="1"/>
            <p:nvPr/>
          </p:nvSpPr>
          <p:spPr>
            <a:xfrm rot="16200000">
              <a:off x="1574143" y="2720640"/>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5" name="Group 24">
            <a:extLst>
              <a:ext uri="{FF2B5EF4-FFF2-40B4-BE49-F238E27FC236}">
                <a16:creationId xmlns:a16="http://schemas.microsoft.com/office/drawing/2014/main" id="{04905CBE-FB49-443D-BF3B-7ED34B5539E1}"/>
              </a:ext>
            </a:extLst>
          </p:cNvPr>
          <p:cNvGrpSpPr/>
          <p:nvPr/>
        </p:nvGrpSpPr>
        <p:grpSpPr>
          <a:xfrm>
            <a:off x="5435168" y="1028132"/>
            <a:ext cx="521208" cy="312250"/>
            <a:chOff x="4341812" y="449750"/>
            <a:chExt cx="521208" cy="312250"/>
          </a:xfrm>
        </p:grpSpPr>
        <p:cxnSp>
          <p:nvCxnSpPr>
            <p:cNvPr id="26" name="Straight Connector 25">
              <a:extLst>
                <a:ext uri="{FF2B5EF4-FFF2-40B4-BE49-F238E27FC236}">
                  <a16:creationId xmlns:a16="http://schemas.microsoft.com/office/drawing/2014/main" id="{0BB6309E-C7CD-4D1A-B395-9EAF1F2353CA}"/>
                </a:ext>
              </a:extLst>
            </p:cNvPr>
            <p:cNvCxnSpPr>
              <a:cxnSpLocks/>
            </p:cNvCxnSpPr>
            <p:nvPr/>
          </p:nvCxnSpPr>
          <p:spPr>
            <a:xfrm>
              <a:off x="4341812" y="762000"/>
              <a:ext cx="521208" cy="0"/>
            </a:xfrm>
            <a:prstGeom prst="line">
              <a:avLst/>
            </a:prstGeom>
            <a:ln w="38100">
              <a:solidFill>
                <a:srgbClr val="FFFF00"/>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ED81F8CA-D305-4866-B22B-09AC504A108C}"/>
                </a:ext>
              </a:extLst>
            </p:cNvPr>
            <p:cNvSpPr txBox="1"/>
            <p:nvPr/>
          </p:nvSpPr>
          <p:spPr>
            <a:xfrm>
              <a:off x="4341812" y="449750"/>
              <a:ext cx="492443" cy="276999"/>
            </a:xfrm>
            <a:prstGeom prst="rect">
              <a:avLst/>
            </a:prstGeom>
            <a:noFill/>
          </p:spPr>
          <p:txBody>
            <a:bodyPr wrap="none" rtlCol="0">
              <a:spAutoFit/>
            </a:bodyPr>
            <a:lstStyle/>
            <a:p>
              <a:pPr algn="r" defTabSz="1218987"/>
              <a:r>
                <a:rPr lang="en-US" sz="1200" dirty="0">
                  <a:solidFill>
                    <a:prstClr val="white"/>
                  </a:solidFill>
                  <a:latin typeface="Calibri"/>
                </a:rPr>
                <a:t>1 km</a:t>
              </a:r>
            </a:p>
          </p:txBody>
        </p:sp>
      </p:grpSp>
      <p:sp>
        <p:nvSpPr>
          <p:cNvPr id="2" name="Arrow: Right 1">
            <a:extLst>
              <a:ext uri="{FF2B5EF4-FFF2-40B4-BE49-F238E27FC236}">
                <a16:creationId xmlns:a16="http://schemas.microsoft.com/office/drawing/2014/main" id="{316C72A3-8689-413A-8145-A504C29B74F8}"/>
              </a:ext>
            </a:extLst>
          </p:cNvPr>
          <p:cNvSpPr/>
          <p:nvPr/>
        </p:nvSpPr>
        <p:spPr>
          <a:xfrm flipH="1">
            <a:off x="8839200" y="1917059"/>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8" name="Arrow: Right 27">
            <a:extLst>
              <a:ext uri="{FF2B5EF4-FFF2-40B4-BE49-F238E27FC236}">
                <a16:creationId xmlns:a16="http://schemas.microsoft.com/office/drawing/2014/main" id="{DFD725E0-C9DA-42E9-A9DA-1A1444B8073B}"/>
              </a:ext>
            </a:extLst>
          </p:cNvPr>
          <p:cNvSpPr/>
          <p:nvPr/>
        </p:nvSpPr>
        <p:spPr>
          <a:xfrm flipH="1">
            <a:off x="8876532" y="2069459"/>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9" name="Arrow: Right 28">
            <a:extLst>
              <a:ext uri="{FF2B5EF4-FFF2-40B4-BE49-F238E27FC236}">
                <a16:creationId xmlns:a16="http://schemas.microsoft.com/office/drawing/2014/main" id="{8554C798-F0A0-4249-AB68-82CA3518E8B2}"/>
              </a:ext>
            </a:extLst>
          </p:cNvPr>
          <p:cNvSpPr/>
          <p:nvPr/>
        </p:nvSpPr>
        <p:spPr>
          <a:xfrm flipH="1">
            <a:off x="8843988" y="2598174"/>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0" name="Arrow: Right 29">
            <a:extLst>
              <a:ext uri="{FF2B5EF4-FFF2-40B4-BE49-F238E27FC236}">
                <a16:creationId xmlns:a16="http://schemas.microsoft.com/office/drawing/2014/main" id="{64E440DB-085E-48E4-85C6-8D24366F508C}"/>
              </a:ext>
            </a:extLst>
          </p:cNvPr>
          <p:cNvSpPr/>
          <p:nvPr/>
        </p:nvSpPr>
        <p:spPr>
          <a:xfrm flipH="1">
            <a:off x="8839200" y="3333627"/>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4" name="Slide Number Placeholder 3">
            <a:extLst>
              <a:ext uri="{FF2B5EF4-FFF2-40B4-BE49-F238E27FC236}">
                <a16:creationId xmlns:a16="http://schemas.microsoft.com/office/drawing/2014/main" id="{DE988AB7-F8BA-40A7-8ACF-B94B482F119D}"/>
              </a:ext>
            </a:extLst>
          </p:cNvPr>
          <p:cNvSpPr>
            <a:spLocks noGrp="1"/>
          </p:cNvSpPr>
          <p:nvPr>
            <p:ph type="sldNum" sz="quarter" idx="12"/>
          </p:nvPr>
        </p:nvSpPr>
        <p:spPr/>
        <p:txBody>
          <a:bodyPr/>
          <a:lstStyle/>
          <a:p>
            <a:r>
              <a:rPr lang="en-US"/>
              <a:t>11b-</a:t>
            </a:r>
            <a:fld id="{32AB8D3D-FB3C-49A2-855E-BE1E1BCDA17C}" type="slidenum">
              <a:rPr lang="en-US" smtClean="0"/>
              <a:pPr/>
              <a:t>31</a:t>
            </a:fld>
            <a:endParaRPr lang="en-US" dirty="0"/>
          </a:p>
        </p:txBody>
      </p:sp>
    </p:spTree>
    <p:extLst>
      <p:ext uri="{BB962C8B-B14F-4D97-AF65-F5344CB8AC3E}">
        <p14:creationId xmlns:p14="http://schemas.microsoft.com/office/powerpoint/2010/main" val="370163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563" t="14161" r="13314" b="12405"/>
          <a:stretch/>
        </p:blipFill>
        <p:spPr>
          <a:xfrm>
            <a:off x="2521268" y="1463040"/>
            <a:ext cx="6593840" cy="2844800"/>
          </a:xfrm>
          <a:prstGeom prst="rect">
            <a:avLst/>
          </a:prstGeom>
        </p:spPr>
      </p:pic>
      <p:sp>
        <p:nvSpPr>
          <p:cNvPr id="5" name="TextBox 4"/>
          <p:cNvSpPr txBox="1"/>
          <p:nvPr/>
        </p:nvSpPr>
        <p:spPr>
          <a:xfrm>
            <a:off x="3505232" y="4343401"/>
            <a:ext cx="4789283" cy="461665"/>
          </a:xfrm>
          <a:prstGeom prst="rect">
            <a:avLst/>
          </a:prstGeom>
          <a:noFill/>
        </p:spPr>
        <p:txBody>
          <a:bodyPr wrap="square" rtlCol="0">
            <a:spAutoFit/>
          </a:bodyPr>
          <a:lstStyle/>
          <a:p>
            <a:pPr algn="ctr" defTabSz="1218987"/>
            <a:r>
              <a:rPr lang="en-US" sz="2400" dirty="0">
                <a:solidFill>
                  <a:srgbClr val="FFFF00"/>
                </a:solidFill>
                <a:effectLst>
                  <a:outerShdw blurRad="38100" dist="38100" dir="2700000" algn="tl">
                    <a:srgbClr val="000000">
                      <a:alpha val="43137"/>
                    </a:srgbClr>
                  </a:outerShdw>
                </a:effectLst>
                <a:latin typeface="Calibri"/>
              </a:rPr>
              <a:t>Fault probability (iteration 1)</a:t>
            </a:r>
          </a:p>
        </p:txBody>
      </p:sp>
      <p:sp>
        <p:nvSpPr>
          <p:cNvPr id="10" name="Title 1">
            <a:extLst>
              <a:ext uri="{FF2B5EF4-FFF2-40B4-BE49-F238E27FC236}">
                <a16:creationId xmlns:a16="http://schemas.microsoft.com/office/drawing/2014/main" id="{FCEE1A72-3D23-4474-B5B2-33BCE94A5BDB}"/>
              </a:ext>
            </a:extLst>
          </p:cNvPr>
          <p:cNvSpPr txBox="1">
            <a:spLocks/>
          </p:cNvSpPr>
          <p:nvPr/>
        </p:nvSpPr>
        <p:spPr>
          <a:xfrm>
            <a:off x="20782"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11" name="TextBox 10">
            <a:extLst>
              <a:ext uri="{FF2B5EF4-FFF2-40B4-BE49-F238E27FC236}">
                <a16:creationId xmlns:a16="http://schemas.microsoft.com/office/drawing/2014/main" id="{5AC9CA4C-C88D-4C85-A317-F80F97037B9F}"/>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grpSp>
        <p:nvGrpSpPr>
          <p:cNvPr id="12" name="Group 11">
            <a:extLst>
              <a:ext uri="{FF2B5EF4-FFF2-40B4-BE49-F238E27FC236}">
                <a16:creationId xmlns:a16="http://schemas.microsoft.com/office/drawing/2014/main" id="{4CF20DA6-23BF-4C6C-8147-B02FDFF067F9}"/>
              </a:ext>
            </a:extLst>
          </p:cNvPr>
          <p:cNvGrpSpPr/>
          <p:nvPr/>
        </p:nvGrpSpPr>
        <p:grpSpPr>
          <a:xfrm>
            <a:off x="9286832" y="1066880"/>
            <a:ext cx="1088335" cy="2414086"/>
            <a:chOff x="8273101" y="391413"/>
            <a:chExt cx="1088335" cy="2414086"/>
          </a:xfrm>
        </p:grpSpPr>
        <p:pic>
          <p:nvPicPr>
            <p:cNvPr id="13" name="Picture 2">
              <a:extLst>
                <a:ext uri="{FF2B5EF4-FFF2-40B4-BE49-F238E27FC236}">
                  <a16:creationId xmlns:a16="http://schemas.microsoft.com/office/drawing/2014/main" id="{DB0E2F05-A08B-4CF7-8728-3387A79383C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685211" y="838200"/>
              <a:ext cx="2286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a:extLst>
                <a:ext uri="{FF2B5EF4-FFF2-40B4-BE49-F238E27FC236}">
                  <a16:creationId xmlns:a16="http://schemas.microsoft.com/office/drawing/2014/main" id="{453F1DA0-150E-40C4-9975-608AF21398B9}"/>
                </a:ext>
              </a:extLst>
            </p:cNvPr>
            <p:cNvSpPr txBox="1"/>
            <p:nvPr/>
          </p:nvSpPr>
          <p:spPr>
            <a:xfrm>
              <a:off x="8273101" y="391413"/>
              <a:ext cx="1052820" cy="461665"/>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Fault Probability</a:t>
              </a:r>
            </a:p>
          </p:txBody>
        </p:sp>
        <p:sp>
          <p:nvSpPr>
            <p:cNvPr id="15" name="TextBox 14">
              <a:extLst>
                <a:ext uri="{FF2B5EF4-FFF2-40B4-BE49-F238E27FC236}">
                  <a16:creationId xmlns:a16="http://schemas.microsoft.com/office/drawing/2014/main" id="{543768C2-8809-413C-AAB3-BD091E851242}"/>
                </a:ext>
              </a:extLst>
            </p:cNvPr>
            <p:cNvSpPr txBox="1"/>
            <p:nvPr/>
          </p:nvSpPr>
          <p:spPr>
            <a:xfrm>
              <a:off x="8866653" y="25285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16" name="TextBox 15">
              <a:extLst>
                <a:ext uri="{FF2B5EF4-FFF2-40B4-BE49-F238E27FC236}">
                  <a16:creationId xmlns:a16="http://schemas.microsoft.com/office/drawing/2014/main" id="{B4DC2F63-1514-493A-B23B-A1F46EDA23B9}"/>
                </a:ext>
              </a:extLst>
            </p:cNvPr>
            <p:cNvSpPr txBox="1"/>
            <p:nvPr/>
          </p:nvSpPr>
          <p:spPr>
            <a:xfrm>
              <a:off x="8893038" y="699700"/>
              <a:ext cx="468398"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High</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grpSp>
        <p:nvGrpSpPr>
          <p:cNvPr id="17" name="Group 16">
            <a:extLst>
              <a:ext uri="{FF2B5EF4-FFF2-40B4-BE49-F238E27FC236}">
                <a16:creationId xmlns:a16="http://schemas.microsoft.com/office/drawing/2014/main" id="{FF1DEF29-C714-4BCD-AD5E-D991E56AC3FB}"/>
              </a:ext>
            </a:extLst>
          </p:cNvPr>
          <p:cNvGrpSpPr/>
          <p:nvPr/>
        </p:nvGrpSpPr>
        <p:grpSpPr>
          <a:xfrm>
            <a:off x="1779634" y="1305719"/>
            <a:ext cx="658767" cy="3145599"/>
            <a:chOff x="1778045" y="1305718"/>
            <a:chExt cx="658767" cy="3145599"/>
          </a:xfrm>
        </p:grpSpPr>
        <p:sp>
          <p:nvSpPr>
            <p:cNvPr id="18" name="TextBox 17">
              <a:extLst>
                <a:ext uri="{FF2B5EF4-FFF2-40B4-BE49-F238E27FC236}">
                  <a16:creationId xmlns:a16="http://schemas.microsoft.com/office/drawing/2014/main" id="{1552D03D-6FB8-4A71-B250-313ADD554D21}"/>
                </a:ext>
              </a:extLst>
            </p:cNvPr>
            <p:cNvSpPr txBox="1"/>
            <p:nvPr/>
          </p:nvSpPr>
          <p:spPr>
            <a:xfrm>
              <a:off x="2048466" y="130571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19" name="TextBox 18">
              <a:extLst>
                <a:ext uri="{FF2B5EF4-FFF2-40B4-BE49-F238E27FC236}">
                  <a16:creationId xmlns:a16="http://schemas.microsoft.com/office/drawing/2014/main" id="{C735D20C-7CF3-42F8-9826-F36BF249FB38}"/>
                </a:ext>
              </a:extLst>
            </p:cNvPr>
            <p:cNvSpPr txBox="1"/>
            <p:nvPr/>
          </p:nvSpPr>
          <p:spPr>
            <a:xfrm>
              <a:off x="2056580" y="1868660"/>
              <a:ext cx="380232" cy="276999"/>
            </a:xfrm>
            <a:prstGeom prst="rect">
              <a:avLst/>
            </a:prstGeom>
            <a:noFill/>
          </p:spPr>
          <p:txBody>
            <a:bodyPr wrap="none" rtlCol="0">
              <a:spAutoFit/>
            </a:bodyPr>
            <a:lstStyle/>
            <a:p>
              <a:pPr algn="r" defTabSz="1218987"/>
              <a:r>
                <a:rPr lang="en-US" sz="1200" dirty="0">
                  <a:solidFill>
                    <a:prstClr val="white"/>
                  </a:solidFill>
                  <a:latin typeface="Calibri"/>
                </a:rPr>
                <a:t>1.4</a:t>
              </a:r>
            </a:p>
          </p:txBody>
        </p:sp>
        <p:sp>
          <p:nvSpPr>
            <p:cNvPr id="20" name="TextBox 19">
              <a:extLst>
                <a:ext uri="{FF2B5EF4-FFF2-40B4-BE49-F238E27FC236}">
                  <a16:creationId xmlns:a16="http://schemas.microsoft.com/office/drawing/2014/main" id="{CC7DA3B2-238E-4131-9A76-7BC6BB555D87}"/>
                </a:ext>
              </a:extLst>
            </p:cNvPr>
            <p:cNvSpPr txBox="1"/>
            <p:nvPr/>
          </p:nvSpPr>
          <p:spPr>
            <a:xfrm>
              <a:off x="2055812" y="2466201"/>
              <a:ext cx="380232" cy="276999"/>
            </a:xfrm>
            <a:prstGeom prst="rect">
              <a:avLst/>
            </a:prstGeom>
            <a:noFill/>
          </p:spPr>
          <p:txBody>
            <a:bodyPr wrap="none" rtlCol="0">
              <a:spAutoFit/>
            </a:bodyPr>
            <a:lstStyle/>
            <a:p>
              <a:pPr algn="r" defTabSz="1218987"/>
              <a:r>
                <a:rPr lang="en-US" sz="1200" dirty="0">
                  <a:solidFill>
                    <a:prstClr val="white"/>
                  </a:solidFill>
                  <a:latin typeface="Calibri"/>
                </a:rPr>
                <a:t>1.6</a:t>
              </a:r>
            </a:p>
          </p:txBody>
        </p:sp>
        <p:sp>
          <p:nvSpPr>
            <p:cNvPr id="21" name="TextBox 20">
              <a:extLst>
                <a:ext uri="{FF2B5EF4-FFF2-40B4-BE49-F238E27FC236}">
                  <a16:creationId xmlns:a16="http://schemas.microsoft.com/office/drawing/2014/main" id="{A0AD9C88-111E-448C-8E8D-F6CA66AD9742}"/>
                </a:ext>
              </a:extLst>
            </p:cNvPr>
            <p:cNvSpPr txBox="1"/>
            <p:nvPr/>
          </p:nvSpPr>
          <p:spPr>
            <a:xfrm>
              <a:off x="2056580" y="3038088"/>
              <a:ext cx="380232" cy="276999"/>
            </a:xfrm>
            <a:prstGeom prst="rect">
              <a:avLst/>
            </a:prstGeom>
            <a:noFill/>
          </p:spPr>
          <p:txBody>
            <a:bodyPr wrap="none" rtlCol="0">
              <a:spAutoFit/>
            </a:bodyPr>
            <a:lstStyle/>
            <a:p>
              <a:pPr algn="r" defTabSz="1218987"/>
              <a:r>
                <a:rPr lang="en-US" sz="1200" dirty="0">
                  <a:solidFill>
                    <a:prstClr val="white"/>
                  </a:solidFill>
                  <a:latin typeface="Calibri"/>
                </a:rPr>
                <a:t>1.8</a:t>
              </a:r>
            </a:p>
          </p:txBody>
        </p:sp>
        <p:sp>
          <p:nvSpPr>
            <p:cNvPr id="22" name="TextBox 21">
              <a:extLst>
                <a:ext uri="{FF2B5EF4-FFF2-40B4-BE49-F238E27FC236}">
                  <a16:creationId xmlns:a16="http://schemas.microsoft.com/office/drawing/2014/main" id="{8339F1B2-AFCD-4146-98DF-37ADF440FFC5}"/>
                </a:ext>
              </a:extLst>
            </p:cNvPr>
            <p:cNvSpPr txBox="1"/>
            <p:nvPr/>
          </p:nvSpPr>
          <p:spPr>
            <a:xfrm>
              <a:off x="2056580" y="3581400"/>
              <a:ext cx="380232" cy="276999"/>
            </a:xfrm>
            <a:prstGeom prst="rect">
              <a:avLst/>
            </a:prstGeom>
            <a:noFill/>
          </p:spPr>
          <p:txBody>
            <a:bodyPr wrap="none" rtlCol="0">
              <a:spAutoFit/>
            </a:bodyPr>
            <a:lstStyle/>
            <a:p>
              <a:pPr algn="r" defTabSz="1218987"/>
              <a:r>
                <a:rPr lang="en-US" sz="1200" dirty="0">
                  <a:solidFill>
                    <a:prstClr val="white"/>
                  </a:solidFill>
                  <a:latin typeface="Calibri"/>
                </a:rPr>
                <a:t>2.0</a:t>
              </a:r>
            </a:p>
          </p:txBody>
        </p:sp>
        <p:sp>
          <p:nvSpPr>
            <p:cNvPr id="23" name="TextBox 22">
              <a:extLst>
                <a:ext uri="{FF2B5EF4-FFF2-40B4-BE49-F238E27FC236}">
                  <a16:creationId xmlns:a16="http://schemas.microsoft.com/office/drawing/2014/main" id="{0A779F4E-6208-4965-ACA0-6C922C32900D}"/>
                </a:ext>
              </a:extLst>
            </p:cNvPr>
            <p:cNvSpPr txBox="1"/>
            <p:nvPr/>
          </p:nvSpPr>
          <p:spPr>
            <a:xfrm>
              <a:off x="2056580" y="4174318"/>
              <a:ext cx="380232" cy="276999"/>
            </a:xfrm>
            <a:prstGeom prst="rect">
              <a:avLst/>
            </a:prstGeom>
            <a:noFill/>
          </p:spPr>
          <p:txBody>
            <a:bodyPr wrap="none" rtlCol="0">
              <a:spAutoFit/>
            </a:bodyPr>
            <a:lstStyle/>
            <a:p>
              <a:pPr algn="r" defTabSz="1218987"/>
              <a:r>
                <a:rPr lang="en-US" sz="1200" dirty="0">
                  <a:solidFill>
                    <a:prstClr val="white"/>
                  </a:solidFill>
                  <a:latin typeface="Calibri"/>
                </a:rPr>
                <a:t>2.2</a:t>
              </a:r>
            </a:p>
          </p:txBody>
        </p:sp>
        <p:sp>
          <p:nvSpPr>
            <p:cNvPr id="24" name="TextBox 23">
              <a:extLst>
                <a:ext uri="{FF2B5EF4-FFF2-40B4-BE49-F238E27FC236}">
                  <a16:creationId xmlns:a16="http://schemas.microsoft.com/office/drawing/2014/main" id="{A77EDA3F-3A93-487B-B0A0-5E98C7663423}"/>
                </a:ext>
              </a:extLst>
            </p:cNvPr>
            <p:cNvSpPr txBox="1"/>
            <p:nvPr/>
          </p:nvSpPr>
          <p:spPr>
            <a:xfrm rot="16200000">
              <a:off x="1574143" y="2720640"/>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5" name="Group 24">
            <a:extLst>
              <a:ext uri="{FF2B5EF4-FFF2-40B4-BE49-F238E27FC236}">
                <a16:creationId xmlns:a16="http://schemas.microsoft.com/office/drawing/2014/main" id="{750B75DC-9DB9-440D-8553-85A344C38A1F}"/>
              </a:ext>
            </a:extLst>
          </p:cNvPr>
          <p:cNvGrpSpPr/>
          <p:nvPr/>
        </p:nvGrpSpPr>
        <p:grpSpPr>
          <a:xfrm>
            <a:off x="5435168" y="1028132"/>
            <a:ext cx="521208" cy="312250"/>
            <a:chOff x="4341812" y="449750"/>
            <a:chExt cx="521208" cy="312250"/>
          </a:xfrm>
        </p:grpSpPr>
        <p:cxnSp>
          <p:nvCxnSpPr>
            <p:cNvPr id="26" name="Straight Connector 25">
              <a:extLst>
                <a:ext uri="{FF2B5EF4-FFF2-40B4-BE49-F238E27FC236}">
                  <a16:creationId xmlns:a16="http://schemas.microsoft.com/office/drawing/2014/main" id="{68561561-A77B-4B92-A596-9F9C65A732DB}"/>
                </a:ext>
              </a:extLst>
            </p:cNvPr>
            <p:cNvCxnSpPr>
              <a:cxnSpLocks/>
            </p:cNvCxnSpPr>
            <p:nvPr/>
          </p:nvCxnSpPr>
          <p:spPr>
            <a:xfrm>
              <a:off x="4341812" y="762000"/>
              <a:ext cx="521208"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E7B86FC9-CE83-4821-9325-7BAFDF2F7C19}"/>
                </a:ext>
              </a:extLst>
            </p:cNvPr>
            <p:cNvSpPr txBox="1"/>
            <p:nvPr/>
          </p:nvSpPr>
          <p:spPr>
            <a:xfrm>
              <a:off x="4341812" y="449750"/>
              <a:ext cx="492443" cy="276999"/>
            </a:xfrm>
            <a:prstGeom prst="rect">
              <a:avLst/>
            </a:prstGeom>
            <a:noFill/>
          </p:spPr>
          <p:txBody>
            <a:bodyPr wrap="none" rtlCol="0">
              <a:spAutoFit/>
            </a:bodyPr>
            <a:lstStyle/>
            <a:p>
              <a:pPr algn="r" defTabSz="1218987"/>
              <a:r>
                <a:rPr lang="en-US" sz="1200" dirty="0">
                  <a:solidFill>
                    <a:prstClr val="white"/>
                  </a:solidFill>
                  <a:latin typeface="Calibri"/>
                </a:rPr>
                <a:t>1 km</a:t>
              </a:r>
            </a:p>
          </p:txBody>
        </p:sp>
      </p:grpSp>
      <p:sp>
        <p:nvSpPr>
          <p:cNvPr id="29" name="Arrow: Right 28">
            <a:extLst>
              <a:ext uri="{FF2B5EF4-FFF2-40B4-BE49-F238E27FC236}">
                <a16:creationId xmlns:a16="http://schemas.microsoft.com/office/drawing/2014/main" id="{5531028E-760C-4227-83D2-C271C6F8796E}"/>
              </a:ext>
            </a:extLst>
          </p:cNvPr>
          <p:cNvSpPr/>
          <p:nvPr/>
        </p:nvSpPr>
        <p:spPr>
          <a:xfrm flipH="1">
            <a:off x="8839200" y="1917059"/>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0" name="Arrow: Right 29">
            <a:extLst>
              <a:ext uri="{FF2B5EF4-FFF2-40B4-BE49-F238E27FC236}">
                <a16:creationId xmlns:a16="http://schemas.microsoft.com/office/drawing/2014/main" id="{8FA1D9BA-1D3C-48B2-A903-78673845196B}"/>
              </a:ext>
            </a:extLst>
          </p:cNvPr>
          <p:cNvSpPr/>
          <p:nvPr/>
        </p:nvSpPr>
        <p:spPr>
          <a:xfrm flipH="1">
            <a:off x="8876532" y="2069459"/>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1" name="Arrow: Right 30">
            <a:extLst>
              <a:ext uri="{FF2B5EF4-FFF2-40B4-BE49-F238E27FC236}">
                <a16:creationId xmlns:a16="http://schemas.microsoft.com/office/drawing/2014/main" id="{B8103196-3EA5-4FDB-9499-A571FB3B4FF7}"/>
              </a:ext>
            </a:extLst>
          </p:cNvPr>
          <p:cNvSpPr/>
          <p:nvPr/>
        </p:nvSpPr>
        <p:spPr>
          <a:xfrm flipH="1">
            <a:off x="8843988" y="2598174"/>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2" name="Arrow: Right 31">
            <a:extLst>
              <a:ext uri="{FF2B5EF4-FFF2-40B4-BE49-F238E27FC236}">
                <a16:creationId xmlns:a16="http://schemas.microsoft.com/office/drawing/2014/main" id="{7AEDE1EB-A037-4841-A38C-7363225C6362}"/>
              </a:ext>
            </a:extLst>
          </p:cNvPr>
          <p:cNvSpPr/>
          <p:nvPr/>
        </p:nvSpPr>
        <p:spPr>
          <a:xfrm flipH="1">
            <a:off x="8839200" y="3333627"/>
            <a:ext cx="68580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 name="Slide Number Placeholder 2">
            <a:extLst>
              <a:ext uri="{FF2B5EF4-FFF2-40B4-BE49-F238E27FC236}">
                <a16:creationId xmlns:a16="http://schemas.microsoft.com/office/drawing/2014/main" id="{36E1360E-9898-4554-BB07-ECFD47DD5C27}"/>
              </a:ext>
            </a:extLst>
          </p:cNvPr>
          <p:cNvSpPr>
            <a:spLocks noGrp="1"/>
          </p:cNvSpPr>
          <p:nvPr>
            <p:ph type="sldNum" sz="quarter" idx="12"/>
          </p:nvPr>
        </p:nvSpPr>
        <p:spPr/>
        <p:txBody>
          <a:bodyPr/>
          <a:lstStyle/>
          <a:p>
            <a:r>
              <a:rPr lang="en-US"/>
              <a:t>11b-</a:t>
            </a:r>
            <a:fld id="{32AB8D3D-FB3C-49A2-855E-BE1E1BCDA17C}" type="slidenum">
              <a:rPr lang="en-US" smtClean="0"/>
              <a:pPr/>
              <a:t>32</a:t>
            </a:fld>
            <a:endParaRPr lang="en-US" dirty="0"/>
          </a:p>
        </p:txBody>
      </p:sp>
    </p:spTree>
    <p:extLst>
      <p:ext uri="{BB962C8B-B14F-4D97-AF65-F5344CB8AC3E}">
        <p14:creationId xmlns:p14="http://schemas.microsoft.com/office/powerpoint/2010/main" val="259791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481" t="14424" r="13889" b="12405"/>
          <a:stretch/>
        </p:blipFill>
        <p:spPr>
          <a:xfrm>
            <a:off x="2514600" y="1473200"/>
            <a:ext cx="6553200" cy="2834640"/>
          </a:xfrm>
          <a:prstGeom prst="rect">
            <a:avLst/>
          </a:prstGeom>
        </p:spPr>
      </p:pic>
      <p:sp>
        <p:nvSpPr>
          <p:cNvPr id="9" name="Title 1">
            <a:extLst>
              <a:ext uri="{FF2B5EF4-FFF2-40B4-BE49-F238E27FC236}">
                <a16:creationId xmlns:a16="http://schemas.microsoft.com/office/drawing/2014/main" id="{BCBD83EB-0F81-4305-931B-0ECD1E905F0E}"/>
              </a:ext>
            </a:extLst>
          </p:cNvPr>
          <p:cNvSpPr txBox="1">
            <a:spLocks/>
          </p:cNvSpPr>
          <p:nvPr/>
        </p:nvSpPr>
        <p:spPr>
          <a:xfrm>
            <a:off x="20782"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10" name="TextBox 9">
            <a:extLst>
              <a:ext uri="{FF2B5EF4-FFF2-40B4-BE49-F238E27FC236}">
                <a16:creationId xmlns:a16="http://schemas.microsoft.com/office/drawing/2014/main" id="{76CEDEE8-00AA-4E6F-A337-1E05461CF8B4}"/>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grpSp>
        <p:nvGrpSpPr>
          <p:cNvPr id="17" name="Group 16">
            <a:extLst>
              <a:ext uri="{FF2B5EF4-FFF2-40B4-BE49-F238E27FC236}">
                <a16:creationId xmlns:a16="http://schemas.microsoft.com/office/drawing/2014/main" id="{90DFF3BB-6561-408C-8075-FE9BF2906824}"/>
              </a:ext>
            </a:extLst>
          </p:cNvPr>
          <p:cNvGrpSpPr/>
          <p:nvPr/>
        </p:nvGrpSpPr>
        <p:grpSpPr>
          <a:xfrm>
            <a:off x="1779634" y="1305719"/>
            <a:ext cx="658767" cy="3145599"/>
            <a:chOff x="1778045" y="1305718"/>
            <a:chExt cx="658767" cy="3145599"/>
          </a:xfrm>
        </p:grpSpPr>
        <p:sp>
          <p:nvSpPr>
            <p:cNvPr id="18" name="TextBox 17">
              <a:extLst>
                <a:ext uri="{FF2B5EF4-FFF2-40B4-BE49-F238E27FC236}">
                  <a16:creationId xmlns:a16="http://schemas.microsoft.com/office/drawing/2014/main" id="{A4541FEA-CB5A-4420-8F4B-CB55D1250862}"/>
                </a:ext>
              </a:extLst>
            </p:cNvPr>
            <p:cNvSpPr txBox="1"/>
            <p:nvPr/>
          </p:nvSpPr>
          <p:spPr>
            <a:xfrm>
              <a:off x="2048466" y="130571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19" name="TextBox 18">
              <a:extLst>
                <a:ext uri="{FF2B5EF4-FFF2-40B4-BE49-F238E27FC236}">
                  <a16:creationId xmlns:a16="http://schemas.microsoft.com/office/drawing/2014/main" id="{CA6E1775-7C0F-4DEC-862E-AE38B22163D4}"/>
                </a:ext>
              </a:extLst>
            </p:cNvPr>
            <p:cNvSpPr txBox="1"/>
            <p:nvPr/>
          </p:nvSpPr>
          <p:spPr>
            <a:xfrm>
              <a:off x="2056580" y="1868660"/>
              <a:ext cx="380232" cy="276999"/>
            </a:xfrm>
            <a:prstGeom prst="rect">
              <a:avLst/>
            </a:prstGeom>
            <a:noFill/>
          </p:spPr>
          <p:txBody>
            <a:bodyPr wrap="none" rtlCol="0">
              <a:spAutoFit/>
            </a:bodyPr>
            <a:lstStyle/>
            <a:p>
              <a:pPr algn="r" defTabSz="1218987"/>
              <a:r>
                <a:rPr lang="en-US" sz="1200" dirty="0">
                  <a:solidFill>
                    <a:prstClr val="white"/>
                  </a:solidFill>
                  <a:latin typeface="Calibri"/>
                </a:rPr>
                <a:t>1.4</a:t>
              </a:r>
            </a:p>
          </p:txBody>
        </p:sp>
        <p:sp>
          <p:nvSpPr>
            <p:cNvPr id="20" name="TextBox 19">
              <a:extLst>
                <a:ext uri="{FF2B5EF4-FFF2-40B4-BE49-F238E27FC236}">
                  <a16:creationId xmlns:a16="http://schemas.microsoft.com/office/drawing/2014/main" id="{7F1A2450-2D56-4F26-95E8-5B7B8ED4D4D5}"/>
                </a:ext>
              </a:extLst>
            </p:cNvPr>
            <p:cNvSpPr txBox="1"/>
            <p:nvPr/>
          </p:nvSpPr>
          <p:spPr>
            <a:xfrm>
              <a:off x="2055812" y="2466201"/>
              <a:ext cx="380232" cy="276999"/>
            </a:xfrm>
            <a:prstGeom prst="rect">
              <a:avLst/>
            </a:prstGeom>
            <a:noFill/>
          </p:spPr>
          <p:txBody>
            <a:bodyPr wrap="none" rtlCol="0">
              <a:spAutoFit/>
            </a:bodyPr>
            <a:lstStyle/>
            <a:p>
              <a:pPr algn="r" defTabSz="1218987"/>
              <a:r>
                <a:rPr lang="en-US" sz="1200" dirty="0">
                  <a:solidFill>
                    <a:prstClr val="white"/>
                  </a:solidFill>
                  <a:latin typeface="Calibri"/>
                </a:rPr>
                <a:t>1.6</a:t>
              </a:r>
            </a:p>
          </p:txBody>
        </p:sp>
        <p:sp>
          <p:nvSpPr>
            <p:cNvPr id="21" name="TextBox 20">
              <a:extLst>
                <a:ext uri="{FF2B5EF4-FFF2-40B4-BE49-F238E27FC236}">
                  <a16:creationId xmlns:a16="http://schemas.microsoft.com/office/drawing/2014/main" id="{0C98DA84-4E6E-439F-A73A-4498235A1169}"/>
                </a:ext>
              </a:extLst>
            </p:cNvPr>
            <p:cNvSpPr txBox="1"/>
            <p:nvPr/>
          </p:nvSpPr>
          <p:spPr>
            <a:xfrm>
              <a:off x="2056580" y="3038088"/>
              <a:ext cx="380232" cy="276999"/>
            </a:xfrm>
            <a:prstGeom prst="rect">
              <a:avLst/>
            </a:prstGeom>
            <a:noFill/>
          </p:spPr>
          <p:txBody>
            <a:bodyPr wrap="none" rtlCol="0">
              <a:spAutoFit/>
            </a:bodyPr>
            <a:lstStyle/>
            <a:p>
              <a:pPr algn="r" defTabSz="1218987"/>
              <a:r>
                <a:rPr lang="en-US" sz="1200" dirty="0">
                  <a:solidFill>
                    <a:prstClr val="white"/>
                  </a:solidFill>
                  <a:latin typeface="Calibri"/>
                </a:rPr>
                <a:t>1.8</a:t>
              </a:r>
            </a:p>
          </p:txBody>
        </p:sp>
        <p:sp>
          <p:nvSpPr>
            <p:cNvPr id="22" name="TextBox 21">
              <a:extLst>
                <a:ext uri="{FF2B5EF4-FFF2-40B4-BE49-F238E27FC236}">
                  <a16:creationId xmlns:a16="http://schemas.microsoft.com/office/drawing/2014/main" id="{562AD574-FB35-40AE-81EF-9BBEF86F8E0C}"/>
                </a:ext>
              </a:extLst>
            </p:cNvPr>
            <p:cNvSpPr txBox="1"/>
            <p:nvPr/>
          </p:nvSpPr>
          <p:spPr>
            <a:xfrm>
              <a:off x="2056580" y="3581400"/>
              <a:ext cx="380232" cy="276999"/>
            </a:xfrm>
            <a:prstGeom prst="rect">
              <a:avLst/>
            </a:prstGeom>
            <a:noFill/>
          </p:spPr>
          <p:txBody>
            <a:bodyPr wrap="none" rtlCol="0">
              <a:spAutoFit/>
            </a:bodyPr>
            <a:lstStyle/>
            <a:p>
              <a:pPr algn="r" defTabSz="1218987"/>
              <a:r>
                <a:rPr lang="en-US" sz="1200" dirty="0">
                  <a:solidFill>
                    <a:prstClr val="white"/>
                  </a:solidFill>
                  <a:latin typeface="Calibri"/>
                </a:rPr>
                <a:t>2.0</a:t>
              </a:r>
            </a:p>
          </p:txBody>
        </p:sp>
        <p:sp>
          <p:nvSpPr>
            <p:cNvPr id="23" name="TextBox 22">
              <a:extLst>
                <a:ext uri="{FF2B5EF4-FFF2-40B4-BE49-F238E27FC236}">
                  <a16:creationId xmlns:a16="http://schemas.microsoft.com/office/drawing/2014/main" id="{4C2662F6-71CC-49EF-A669-E08EF96C5F10}"/>
                </a:ext>
              </a:extLst>
            </p:cNvPr>
            <p:cNvSpPr txBox="1"/>
            <p:nvPr/>
          </p:nvSpPr>
          <p:spPr>
            <a:xfrm>
              <a:off x="2056580" y="4174318"/>
              <a:ext cx="380232" cy="276999"/>
            </a:xfrm>
            <a:prstGeom prst="rect">
              <a:avLst/>
            </a:prstGeom>
            <a:noFill/>
          </p:spPr>
          <p:txBody>
            <a:bodyPr wrap="none" rtlCol="0">
              <a:spAutoFit/>
            </a:bodyPr>
            <a:lstStyle/>
            <a:p>
              <a:pPr algn="r" defTabSz="1218987"/>
              <a:r>
                <a:rPr lang="en-US" sz="1200" dirty="0">
                  <a:solidFill>
                    <a:prstClr val="white"/>
                  </a:solidFill>
                  <a:latin typeface="Calibri"/>
                </a:rPr>
                <a:t>2.2</a:t>
              </a:r>
            </a:p>
          </p:txBody>
        </p:sp>
        <p:sp>
          <p:nvSpPr>
            <p:cNvPr id="24" name="TextBox 23">
              <a:extLst>
                <a:ext uri="{FF2B5EF4-FFF2-40B4-BE49-F238E27FC236}">
                  <a16:creationId xmlns:a16="http://schemas.microsoft.com/office/drawing/2014/main" id="{B60E64E8-4DDD-4E7E-945B-9ED084D285D3}"/>
                </a:ext>
              </a:extLst>
            </p:cNvPr>
            <p:cNvSpPr txBox="1"/>
            <p:nvPr/>
          </p:nvSpPr>
          <p:spPr>
            <a:xfrm rot="16200000">
              <a:off x="1574143" y="2720640"/>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5" name="Group 24">
            <a:extLst>
              <a:ext uri="{FF2B5EF4-FFF2-40B4-BE49-F238E27FC236}">
                <a16:creationId xmlns:a16="http://schemas.microsoft.com/office/drawing/2014/main" id="{EC35236A-FA95-4C4B-B7AB-2F2A44CE07C8}"/>
              </a:ext>
            </a:extLst>
          </p:cNvPr>
          <p:cNvGrpSpPr/>
          <p:nvPr/>
        </p:nvGrpSpPr>
        <p:grpSpPr>
          <a:xfrm>
            <a:off x="5435168" y="1028132"/>
            <a:ext cx="521208" cy="312250"/>
            <a:chOff x="4341812" y="449750"/>
            <a:chExt cx="521208" cy="312250"/>
          </a:xfrm>
        </p:grpSpPr>
        <p:cxnSp>
          <p:nvCxnSpPr>
            <p:cNvPr id="26" name="Straight Connector 25">
              <a:extLst>
                <a:ext uri="{FF2B5EF4-FFF2-40B4-BE49-F238E27FC236}">
                  <a16:creationId xmlns:a16="http://schemas.microsoft.com/office/drawing/2014/main" id="{4A2C6053-9950-4DD7-AB1F-05653890F571}"/>
                </a:ext>
              </a:extLst>
            </p:cNvPr>
            <p:cNvCxnSpPr>
              <a:cxnSpLocks/>
            </p:cNvCxnSpPr>
            <p:nvPr/>
          </p:nvCxnSpPr>
          <p:spPr>
            <a:xfrm>
              <a:off x="4341812" y="762000"/>
              <a:ext cx="521208"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35E78979-3EE8-442F-801B-1A9D68519196}"/>
                </a:ext>
              </a:extLst>
            </p:cNvPr>
            <p:cNvSpPr txBox="1"/>
            <p:nvPr/>
          </p:nvSpPr>
          <p:spPr>
            <a:xfrm>
              <a:off x="4341812" y="449750"/>
              <a:ext cx="492443" cy="276999"/>
            </a:xfrm>
            <a:prstGeom prst="rect">
              <a:avLst/>
            </a:prstGeom>
            <a:noFill/>
          </p:spPr>
          <p:txBody>
            <a:bodyPr wrap="none" rtlCol="0">
              <a:spAutoFit/>
            </a:bodyPr>
            <a:lstStyle/>
            <a:p>
              <a:pPr algn="r" defTabSz="1218987"/>
              <a:r>
                <a:rPr lang="en-US" sz="1200" dirty="0">
                  <a:solidFill>
                    <a:prstClr val="white"/>
                  </a:solidFill>
                  <a:latin typeface="Calibri"/>
                </a:rPr>
                <a:t>1 km</a:t>
              </a:r>
            </a:p>
          </p:txBody>
        </p:sp>
      </p:grpSp>
      <p:grpSp>
        <p:nvGrpSpPr>
          <p:cNvPr id="28" name="Group 27">
            <a:extLst>
              <a:ext uri="{FF2B5EF4-FFF2-40B4-BE49-F238E27FC236}">
                <a16:creationId xmlns:a16="http://schemas.microsoft.com/office/drawing/2014/main" id="{4B0F05BF-0505-4757-892B-470326243479}"/>
              </a:ext>
            </a:extLst>
          </p:cNvPr>
          <p:cNvGrpSpPr/>
          <p:nvPr/>
        </p:nvGrpSpPr>
        <p:grpSpPr>
          <a:xfrm>
            <a:off x="9286832" y="1066880"/>
            <a:ext cx="1088335" cy="2414086"/>
            <a:chOff x="8273101" y="391413"/>
            <a:chExt cx="1088335" cy="2414086"/>
          </a:xfrm>
        </p:grpSpPr>
        <p:pic>
          <p:nvPicPr>
            <p:cNvPr id="29" name="Picture 2">
              <a:extLst>
                <a:ext uri="{FF2B5EF4-FFF2-40B4-BE49-F238E27FC236}">
                  <a16:creationId xmlns:a16="http://schemas.microsoft.com/office/drawing/2014/main" id="{40B27C1E-C877-40DE-9A79-469C1BD744A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685211" y="838200"/>
              <a:ext cx="2286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a:extLst>
                <a:ext uri="{FF2B5EF4-FFF2-40B4-BE49-F238E27FC236}">
                  <a16:creationId xmlns:a16="http://schemas.microsoft.com/office/drawing/2014/main" id="{0C977CBA-9B15-42BE-92D1-938D29752F81}"/>
                </a:ext>
              </a:extLst>
            </p:cNvPr>
            <p:cNvSpPr txBox="1"/>
            <p:nvPr/>
          </p:nvSpPr>
          <p:spPr>
            <a:xfrm>
              <a:off x="8273101" y="391413"/>
              <a:ext cx="1052820" cy="461665"/>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Fault Probability</a:t>
              </a:r>
            </a:p>
          </p:txBody>
        </p:sp>
        <p:sp>
          <p:nvSpPr>
            <p:cNvPr id="31" name="TextBox 30">
              <a:extLst>
                <a:ext uri="{FF2B5EF4-FFF2-40B4-BE49-F238E27FC236}">
                  <a16:creationId xmlns:a16="http://schemas.microsoft.com/office/drawing/2014/main" id="{762C10FF-E5FD-4F3E-B653-66A715C45C13}"/>
                </a:ext>
              </a:extLst>
            </p:cNvPr>
            <p:cNvSpPr txBox="1"/>
            <p:nvPr/>
          </p:nvSpPr>
          <p:spPr>
            <a:xfrm>
              <a:off x="8866653" y="25285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32" name="TextBox 31">
              <a:extLst>
                <a:ext uri="{FF2B5EF4-FFF2-40B4-BE49-F238E27FC236}">
                  <a16:creationId xmlns:a16="http://schemas.microsoft.com/office/drawing/2014/main" id="{AD7E2FFE-369A-46AD-8F86-B13A5420A9E7}"/>
                </a:ext>
              </a:extLst>
            </p:cNvPr>
            <p:cNvSpPr txBox="1"/>
            <p:nvPr/>
          </p:nvSpPr>
          <p:spPr>
            <a:xfrm>
              <a:off x="8893038" y="699700"/>
              <a:ext cx="468398"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High</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sp>
        <p:nvSpPr>
          <p:cNvPr id="33" name="TextBox 32">
            <a:extLst>
              <a:ext uri="{FF2B5EF4-FFF2-40B4-BE49-F238E27FC236}">
                <a16:creationId xmlns:a16="http://schemas.microsoft.com/office/drawing/2014/main" id="{EB367C8F-DE33-4E92-9189-CD6D327C6532}"/>
              </a:ext>
            </a:extLst>
          </p:cNvPr>
          <p:cNvSpPr txBox="1"/>
          <p:nvPr/>
        </p:nvSpPr>
        <p:spPr>
          <a:xfrm>
            <a:off x="3505232" y="4343401"/>
            <a:ext cx="4789283" cy="461665"/>
          </a:xfrm>
          <a:prstGeom prst="rect">
            <a:avLst/>
          </a:prstGeom>
          <a:noFill/>
        </p:spPr>
        <p:txBody>
          <a:bodyPr wrap="square" rtlCol="0">
            <a:spAutoFit/>
          </a:bodyPr>
          <a:lstStyle/>
          <a:p>
            <a:pPr algn="ctr" defTabSz="1218987"/>
            <a:r>
              <a:rPr lang="en-US" sz="2400" dirty="0">
                <a:solidFill>
                  <a:srgbClr val="FFFF00"/>
                </a:solidFill>
                <a:effectLst>
                  <a:outerShdw blurRad="38100" dist="38100" dir="2700000" algn="tl">
                    <a:srgbClr val="000000">
                      <a:alpha val="43137"/>
                    </a:srgbClr>
                  </a:outerShdw>
                </a:effectLst>
                <a:latin typeface="Calibri"/>
              </a:rPr>
              <a:t>Fault probability (iteration 2)</a:t>
            </a:r>
          </a:p>
        </p:txBody>
      </p:sp>
      <p:sp>
        <p:nvSpPr>
          <p:cNvPr id="3" name="Slide Number Placeholder 2">
            <a:extLst>
              <a:ext uri="{FF2B5EF4-FFF2-40B4-BE49-F238E27FC236}">
                <a16:creationId xmlns:a16="http://schemas.microsoft.com/office/drawing/2014/main" id="{91756F12-01CF-4B1C-8E84-BFE05827A5B7}"/>
              </a:ext>
            </a:extLst>
          </p:cNvPr>
          <p:cNvSpPr>
            <a:spLocks noGrp="1"/>
          </p:cNvSpPr>
          <p:nvPr>
            <p:ph type="sldNum" sz="quarter" idx="12"/>
          </p:nvPr>
        </p:nvSpPr>
        <p:spPr/>
        <p:txBody>
          <a:bodyPr/>
          <a:lstStyle/>
          <a:p>
            <a:r>
              <a:rPr lang="en-US"/>
              <a:t>11b-</a:t>
            </a:r>
            <a:fld id="{32AB8D3D-FB3C-49A2-855E-BE1E1BCDA17C}" type="slidenum">
              <a:rPr lang="en-US" smtClean="0"/>
              <a:pPr/>
              <a:t>33</a:t>
            </a:fld>
            <a:endParaRPr lang="en-US" dirty="0"/>
          </a:p>
        </p:txBody>
      </p:sp>
    </p:spTree>
    <p:extLst>
      <p:ext uri="{BB962C8B-B14F-4D97-AF65-F5344CB8AC3E}">
        <p14:creationId xmlns:p14="http://schemas.microsoft.com/office/powerpoint/2010/main" val="388172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86" t="13696" r="14301" b="12024"/>
          <a:stretch/>
        </p:blipFill>
        <p:spPr>
          <a:xfrm>
            <a:off x="2531428" y="1442720"/>
            <a:ext cx="6502400" cy="2865120"/>
          </a:xfrm>
          <a:prstGeom prst="rect">
            <a:avLst/>
          </a:prstGeom>
        </p:spPr>
      </p:pic>
      <p:sp>
        <p:nvSpPr>
          <p:cNvPr id="10" name="Title 1">
            <a:extLst>
              <a:ext uri="{FF2B5EF4-FFF2-40B4-BE49-F238E27FC236}">
                <a16:creationId xmlns:a16="http://schemas.microsoft.com/office/drawing/2014/main" id="{3F199C86-94E6-4C52-8388-99FF4B82F1C6}"/>
              </a:ext>
            </a:extLst>
          </p:cNvPr>
          <p:cNvSpPr txBox="1">
            <a:spLocks/>
          </p:cNvSpPr>
          <p:nvPr/>
        </p:nvSpPr>
        <p:spPr>
          <a:xfrm>
            <a:off x="20782"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11" name="TextBox 10">
            <a:extLst>
              <a:ext uri="{FF2B5EF4-FFF2-40B4-BE49-F238E27FC236}">
                <a16:creationId xmlns:a16="http://schemas.microsoft.com/office/drawing/2014/main" id="{28F2E47E-8FFA-4EC3-BC5B-4CDEB4820DBE}"/>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grpSp>
        <p:nvGrpSpPr>
          <p:cNvPr id="13" name="Group 12">
            <a:extLst>
              <a:ext uri="{FF2B5EF4-FFF2-40B4-BE49-F238E27FC236}">
                <a16:creationId xmlns:a16="http://schemas.microsoft.com/office/drawing/2014/main" id="{4C8EDEF6-039E-4A2D-83D9-0E790C786127}"/>
              </a:ext>
            </a:extLst>
          </p:cNvPr>
          <p:cNvGrpSpPr/>
          <p:nvPr/>
        </p:nvGrpSpPr>
        <p:grpSpPr>
          <a:xfrm>
            <a:off x="1779634" y="1305719"/>
            <a:ext cx="658767" cy="3145599"/>
            <a:chOff x="1778045" y="1305718"/>
            <a:chExt cx="658767" cy="3145599"/>
          </a:xfrm>
        </p:grpSpPr>
        <p:sp>
          <p:nvSpPr>
            <p:cNvPr id="14" name="TextBox 13">
              <a:extLst>
                <a:ext uri="{FF2B5EF4-FFF2-40B4-BE49-F238E27FC236}">
                  <a16:creationId xmlns:a16="http://schemas.microsoft.com/office/drawing/2014/main" id="{E71D169C-D1CC-40D7-8F11-87FED40608A1}"/>
                </a:ext>
              </a:extLst>
            </p:cNvPr>
            <p:cNvSpPr txBox="1"/>
            <p:nvPr/>
          </p:nvSpPr>
          <p:spPr>
            <a:xfrm>
              <a:off x="2048466" y="130571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15" name="TextBox 14">
              <a:extLst>
                <a:ext uri="{FF2B5EF4-FFF2-40B4-BE49-F238E27FC236}">
                  <a16:creationId xmlns:a16="http://schemas.microsoft.com/office/drawing/2014/main" id="{EC23ACA7-FB5A-411B-A837-3632A784ECFB}"/>
                </a:ext>
              </a:extLst>
            </p:cNvPr>
            <p:cNvSpPr txBox="1"/>
            <p:nvPr/>
          </p:nvSpPr>
          <p:spPr>
            <a:xfrm>
              <a:off x="2056580" y="1868660"/>
              <a:ext cx="380232" cy="276999"/>
            </a:xfrm>
            <a:prstGeom prst="rect">
              <a:avLst/>
            </a:prstGeom>
            <a:noFill/>
          </p:spPr>
          <p:txBody>
            <a:bodyPr wrap="none" rtlCol="0">
              <a:spAutoFit/>
            </a:bodyPr>
            <a:lstStyle/>
            <a:p>
              <a:pPr algn="r" defTabSz="1218987"/>
              <a:r>
                <a:rPr lang="en-US" sz="1200" dirty="0">
                  <a:solidFill>
                    <a:prstClr val="white"/>
                  </a:solidFill>
                  <a:latin typeface="Calibri"/>
                </a:rPr>
                <a:t>1.4</a:t>
              </a:r>
            </a:p>
          </p:txBody>
        </p:sp>
        <p:sp>
          <p:nvSpPr>
            <p:cNvPr id="16" name="TextBox 15">
              <a:extLst>
                <a:ext uri="{FF2B5EF4-FFF2-40B4-BE49-F238E27FC236}">
                  <a16:creationId xmlns:a16="http://schemas.microsoft.com/office/drawing/2014/main" id="{FE0519DE-A54C-4E55-8BF2-627EE455BA44}"/>
                </a:ext>
              </a:extLst>
            </p:cNvPr>
            <p:cNvSpPr txBox="1"/>
            <p:nvPr/>
          </p:nvSpPr>
          <p:spPr>
            <a:xfrm>
              <a:off x="2055812" y="2466201"/>
              <a:ext cx="380232" cy="276999"/>
            </a:xfrm>
            <a:prstGeom prst="rect">
              <a:avLst/>
            </a:prstGeom>
            <a:noFill/>
          </p:spPr>
          <p:txBody>
            <a:bodyPr wrap="none" rtlCol="0">
              <a:spAutoFit/>
            </a:bodyPr>
            <a:lstStyle/>
            <a:p>
              <a:pPr algn="r" defTabSz="1218987"/>
              <a:r>
                <a:rPr lang="en-US" sz="1200" dirty="0">
                  <a:solidFill>
                    <a:prstClr val="white"/>
                  </a:solidFill>
                  <a:latin typeface="Calibri"/>
                </a:rPr>
                <a:t>1.6</a:t>
              </a:r>
            </a:p>
          </p:txBody>
        </p:sp>
        <p:sp>
          <p:nvSpPr>
            <p:cNvPr id="17" name="TextBox 16">
              <a:extLst>
                <a:ext uri="{FF2B5EF4-FFF2-40B4-BE49-F238E27FC236}">
                  <a16:creationId xmlns:a16="http://schemas.microsoft.com/office/drawing/2014/main" id="{EB31F796-E8A4-44FC-8A92-EE83AE18A2CC}"/>
                </a:ext>
              </a:extLst>
            </p:cNvPr>
            <p:cNvSpPr txBox="1"/>
            <p:nvPr/>
          </p:nvSpPr>
          <p:spPr>
            <a:xfrm>
              <a:off x="2056580" y="3038088"/>
              <a:ext cx="380232" cy="276999"/>
            </a:xfrm>
            <a:prstGeom prst="rect">
              <a:avLst/>
            </a:prstGeom>
            <a:noFill/>
          </p:spPr>
          <p:txBody>
            <a:bodyPr wrap="none" rtlCol="0">
              <a:spAutoFit/>
            </a:bodyPr>
            <a:lstStyle/>
            <a:p>
              <a:pPr algn="r" defTabSz="1218987"/>
              <a:r>
                <a:rPr lang="en-US" sz="1200" dirty="0">
                  <a:solidFill>
                    <a:prstClr val="white"/>
                  </a:solidFill>
                  <a:latin typeface="Calibri"/>
                </a:rPr>
                <a:t>1.8</a:t>
              </a:r>
            </a:p>
          </p:txBody>
        </p:sp>
        <p:sp>
          <p:nvSpPr>
            <p:cNvPr id="18" name="TextBox 17">
              <a:extLst>
                <a:ext uri="{FF2B5EF4-FFF2-40B4-BE49-F238E27FC236}">
                  <a16:creationId xmlns:a16="http://schemas.microsoft.com/office/drawing/2014/main" id="{7B499E45-CD34-4215-BE72-E1620961DDC7}"/>
                </a:ext>
              </a:extLst>
            </p:cNvPr>
            <p:cNvSpPr txBox="1"/>
            <p:nvPr/>
          </p:nvSpPr>
          <p:spPr>
            <a:xfrm>
              <a:off x="2056580" y="3581400"/>
              <a:ext cx="380232" cy="276999"/>
            </a:xfrm>
            <a:prstGeom prst="rect">
              <a:avLst/>
            </a:prstGeom>
            <a:noFill/>
          </p:spPr>
          <p:txBody>
            <a:bodyPr wrap="none" rtlCol="0">
              <a:spAutoFit/>
            </a:bodyPr>
            <a:lstStyle/>
            <a:p>
              <a:pPr algn="r" defTabSz="1218987"/>
              <a:r>
                <a:rPr lang="en-US" sz="1200" dirty="0">
                  <a:solidFill>
                    <a:prstClr val="white"/>
                  </a:solidFill>
                  <a:latin typeface="Calibri"/>
                </a:rPr>
                <a:t>2.0</a:t>
              </a:r>
            </a:p>
          </p:txBody>
        </p:sp>
        <p:sp>
          <p:nvSpPr>
            <p:cNvPr id="19" name="TextBox 18">
              <a:extLst>
                <a:ext uri="{FF2B5EF4-FFF2-40B4-BE49-F238E27FC236}">
                  <a16:creationId xmlns:a16="http://schemas.microsoft.com/office/drawing/2014/main" id="{856ABC3A-7024-477B-A330-CBAE60BAD178}"/>
                </a:ext>
              </a:extLst>
            </p:cNvPr>
            <p:cNvSpPr txBox="1"/>
            <p:nvPr/>
          </p:nvSpPr>
          <p:spPr>
            <a:xfrm>
              <a:off x="2056580" y="4174318"/>
              <a:ext cx="380232" cy="276999"/>
            </a:xfrm>
            <a:prstGeom prst="rect">
              <a:avLst/>
            </a:prstGeom>
            <a:noFill/>
          </p:spPr>
          <p:txBody>
            <a:bodyPr wrap="none" rtlCol="0">
              <a:spAutoFit/>
            </a:bodyPr>
            <a:lstStyle/>
            <a:p>
              <a:pPr algn="r" defTabSz="1218987"/>
              <a:r>
                <a:rPr lang="en-US" sz="1200" dirty="0">
                  <a:solidFill>
                    <a:prstClr val="white"/>
                  </a:solidFill>
                  <a:latin typeface="Calibri"/>
                </a:rPr>
                <a:t>2.2</a:t>
              </a:r>
            </a:p>
          </p:txBody>
        </p:sp>
        <p:sp>
          <p:nvSpPr>
            <p:cNvPr id="20" name="TextBox 19">
              <a:extLst>
                <a:ext uri="{FF2B5EF4-FFF2-40B4-BE49-F238E27FC236}">
                  <a16:creationId xmlns:a16="http://schemas.microsoft.com/office/drawing/2014/main" id="{F1AD9651-BC7F-48F9-B4CD-2493C765DA49}"/>
                </a:ext>
              </a:extLst>
            </p:cNvPr>
            <p:cNvSpPr txBox="1"/>
            <p:nvPr/>
          </p:nvSpPr>
          <p:spPr>
            <a:xfrm rot="16200000">
              <a:off x="1574143" y="2720640"/>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1" name="Group 20">
            <a:extLst>
              <a:ext uri="{FF2B5EF4-FFF2-40B4-BE49-F238E27FC236}">
                <a16:creationId xmlns:a16="http://schemas.microsoft.com/office/drawing/2014/main" id="{818E7273-1AF5-489F-8999-D7774F29A0C9}"/>
              </a:ext>
            </a:extLst>
          </p:cNvPr>
          <p:cNvGrpSpPr/>
          <p:nvPr/>
        </p:nvGrpSpPr>
        <p:grpSpPr>
          <a:xfrm>
            <a:off x="5435168" y="1028132"/>
            <a:ext cx="521208" cy="312250"/>
            <a:chOff x="4341812" y="449750"/>
            <a:chExt cx="521208" cy="312250"/>
          </a:xfrm>
        </p:grpSpPr>
        <p:cxnSp>
          <p:nvCxnSpPr>
            <p:cNvPr id="22" name="Straight Connector 21">
              <a:extLst>
                <a:ext uri="{FF2B5EF4-FFF2-40B4-BE49-F238E27FC236}">
                  <a16:creationId xmlns:a16="http://schemas.microsoft.com/office/drawing/2014/main" id="{2F9F30C1-A7D4-484C-A1AA-F2CDCA40E470}"/>
                </a:ext>
              </a:extLst>
            </p:cNvPr>
            <p:cNvCxnSpPr>
              <a:cxnSpLocks/>
            </p:cNvCxnSpPr>
            <p:nvPr/>
          </p:nvCxnSpPr>
          <p:spPr>
            <a:xfrm>
              <a:off x="4341812" y="762000"/>
              <a:ext cx="521208"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6F06FEAB-E900-42DB-97AA-42AD4FB7D419}"/>
                </a:ext>
              </a:extLst>
            </p:cNvPr>
            <p:cNvSpPr txBox="1"/>
            <p:nvPr/>
          </p:nvSpPr>
          <p:spPr>
            <a:xfrm>
              <a:off x="4341812" y="449750"/>
              <a:ext cx="492443" cy="276999"/>
            </a:xfrm>
            <a:prstGeom prst="rect">
              <a:avLst/>
            </a:prstGeom>
            <a:noFill/>
          </p:spPr>
          <p:txBody>
            <a:bodyPr wrap="none" rtlCol="0">
              <a:spAutoFit/>
            </a:bodyPr>
            <a:lstStyle/>
            <a:p>
              <a:pPr algn="r" defTabSz="1218987"/>
              <a:r>
                <a:rPr lang="en-US" sz="1200" dirty="0">
                  <a:solidFill>
                    <a:prstClr val="white"/>
                  </a:solidFill>
                  <a:latin typeface="Calibri"/>
                </a:rPr>
                <a:t>1 km</a:t>
              </a:r>
            </a:p>
          </p:txBody>
        </p:sp>
      </p:grpSp>
      <p:grpSp>
        <p:nvGrpSpPr>
          <p:cNvPr id="24" name="Group 23">
            <a:extLst>
              <a:ext uri="{FF2B5EF4-FFF2-40B4-BE49-F238E27FC236}">
                <a16:creationId xmlns:a16="http://schemas.microsoft.com/office/drawing/2014/main" id="{C09E2E6D-9549-4A0E-A35A-1C51DFD1BCDA}"/>
              </a:ext>
            </a:extLst>
          </p:cNvPr>
          <p:cNvGrpSpPr/>
          <p:nvPr/>
        </p:nvGrpSpPr>
        <p:grpSpPr>
          <a:xfrm>
            <a:off x="9286832" y="1066880"/>
            <a:ext cx="1088335" cy="2414086"/>
            <a:chOff x="8273101" y="391413"/>
            <a:chExt cx="1088335" cy="2414086"/>
          </a:xfrm>
        </p:grpSpPr>
        <p:pic>
          <p:nvPicPr>
            <p:cNvPr id="25" name="Picture 2">
              <a:extLst>
                <a:ext uri="{FF2B5EF4-FFF2-40B4-BE49-F238E27FC236}">
                  <a16:creationId xmlns:a16="http://schemas.microsoft.com/office/drawing/2014/main" id="{4C43CD9B-E320-4F3D-BE20-55DC47CF2A6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685211" y="838200"/>
              <a:ext cx="2286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6" name="TextBox 25">
              <a:extLst>
                <a:ext uri="{FF2B5EF4-FFF2-40B4-BE49-F238E27FC236}">
                  <a16:creationId xmlns:a16="http://schemas.microsoft.com/office/drawing/2014/main" id="{7CFC2A8F-61E3-4A3F-B93A-200C994B4C95}"/>
                </a:ext>
              </a:extLst>
            </p:cNvPr>
            <p:cNvSpPr txBox="1"/>
            <p:nvPr/>
          </p:nvSpPr>
          <p:spPr>
            <a:xfrm>
              <a:off x="8273101" y="391413"/>
              <a:ext cx="1052820" cy="461665"/>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Fault Probability</a:t>
              </a:r>
            </a:p>
          </p:txBody>
        </p:sp>
        <p:sp>
          <p:nvSpPr>
            <p:cNvPr id="27" name="TextBox 26">
              <a:extLst>
                <a:ext uri="{FF2B5EF4-FFF2-40B4-BE49-F238E27FC236}">
                  <a16:creationId xmlns:a16="http://schemas.microsoft.com/office/drawing/2014/main" id="{409ABAA5-FF83-4A8A-94FD-113F81E6FEEC}"/>
                </a:ext>
              </a:extLst>
            </p:cNvPr>
            <p:cNvSpPr txBox="1"/>
            <p:nvPr/>
          </p:nvSpPr>
          <p:spPr>
            <a:xfrm>
              <a:off x="8866653" y="2528500"/>
              <a:ext cx="380232"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28" name="TextBox 27">
              <a:extLst>
                <a:ext uri="{FF2B5EF4-FFF2-40B4-BE49-F238E27FC236}">
                  <a16:creationId xmlns:a16="http://schemas.microsoft.com/office/drawing/2014/main" id="{408610E0-A7F3-4FC4-AE55-10A0E1702514}"/>
                </a:ext>
              </a:extLst>
            </p:cNvPr>
            <p:cNvSpPr txBox="1"/>
            <p:nvPr/>
          </p:nvSpPr>
          <p:spPr>
            <a:xfrm>
              <a:off x="8893038" y="699700"/>
              <a:ext cx="468398" cy="276999"/>
            </a:xfrm>
            <a:prstGeom prst="rect">
              <a:avLst/>
            </a:prstGeom>
            <a:noFill/>
          </p:spPr>
          <p:txBody>
            <a:bodyPr wrap="none" rtlCol="0">
              <a:spAutoFit/>
            </a:bodyPr>
            <a:lstStyle/>
            <a:p>
              <a:pP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High</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sp>
        <p:nvSpPr>
          <p:cNvPr id="29" name="TextBox 28">
            <a:extLst>
              <a:ext uri="{FF2B5EF4-FFF2-40B4-BE49-F238E27FC236}">
                <a16:creationId xmlns:a16="http://schemas.microsoft.com/office/drawing/2014/main" id="{2EE73633-E651-4BB0-BE1A-A1B2D859A62F}"/>
              </a:ext>
            </a:extLst>
          </p:cNvPr>
          <p:cNvSpPr txBox="1"/>
          <p:nvPr/>
        </p:nvSpPr>
        <p:spPr>
          <a:xfrm>
            <a:off x="3505232" y="4343401"/>
            <a:ext cx="4789283" cy="461665"/>
          </a:xfrm>
          <a:prstGeom prst="rect">
            <a:avLst/>
          </a:prstGeom>
          <a:noFill/>
        </p:spPr>
        <p:txBody>
          <a:bodyPr wrap="square" rtlCol="0">
            <a:spAutoFit/>
          </a:bodyPr>
          <a:lstStyle/>
          <a:p>
            <a:pPr algn="ctr" defTabSz="1218987"/>
            <a:r>
              <a:rPr lang="en-US" sz="2400" dirty="0">
                <a:solidFill>
                  <a:srgbClr val="FFFF00"/>
                </a:solidFill>
                <a:effectLst>
                  <a:outerShdw blurRad="38100" dist="38100" dir="2700000" algn="tl">
                    <a:srgbClr val="000000">
                      <a:alpha val="43137"/>
                    </a:srgbClr>
                  </a:outerShdw>
                </a:effectLst>
                <a:latin typeface="Calibri"/>
              </a:rPr>
              <a:t>Fault probability (iteration 3)</a:t>
            </a:r>
          </a:p>
        </p:txBody>
      </p:sp>
      <p:sp>
        <p:nvSpPr>
          <p:cNvPr id="30" name="Arrow: Right 29">
            <a:extLst>
              <a:ext uri="{FF2B5EF4-FFF2-40B4-BE49-F238E27FC236}">
                <a16:creationId xmlns:a16="http://schemas.microsoft.com/office/drawing/2014/main" id="{C8F15BD3-C77C-429E-BC20-70B693194089}"/>
              </a:ext>
            </a:extLst>
          </p:cNvPr>
          <p:cNvSpPr/>
          <p:nvPr/>
        </p:nvSpPr>
        <p:spPr>
          <a:xfrm rot="18503951" flipH="1">
            <a:off x="4999747" y="2351900"/>
            <a:ext cx="685800" cy="228600"/>
          </a:xfrm>
          <a:prstGeom prst="rightArrow">
            <a:avLst/>
          </a:prstGeom>
          <a:solidFill>
            <a:srgbClr val="FEB0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32" name="Arrow: Right 31">
            <a:extLst>
              <a:ext uri="{FF2B5EF4-FFF2-40B4-BE49-F238E27FC236}">
                <a16:creationId xmlns:a16="http://schemas.microsoft.com/office/drawing/2014/main" id="{129E3C52-E979-4340-8DD7-1B3EE5AC0BC2}"/>
              </a:ext>
            </a:extLst>
          </p:cNvPr>
          <p:cNvSpPr/>
          <p:nvPr/>
        </p:nvSpPr>
        <p:spPr>
          <a:xfrm rot="13788797" flipH="1">
            <a:off x="3448202" y="1963934"/>
            <a:ext cx="685800" cy="228600"/>
          </a:xfrm>
          <a:prstGeom prst="rightArrow">
            <a:avLst/>
          </a:prstGeom>
          <a:solidFill>
            <a:srgbClr val="FEB0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sp>
        <p:nvSpPr>
          <p:cNvPr id="2" name="Slide Number Placeholder 1">
            <a:extLst>
              <a:ext uri="{FF2B5EF4-FFF2-40B4-BE49-F238E27FC236}">
                <a16:creationId xmlns:a16="http://schemas.microsoft.com/office/drawing/2014/main" id="{68F84C7E-6ADE-4297-A71A-AE15C2BAC981}"/>
              </a:ext>
            </a:extLst>
          </p:cNvPr>
          <p:cNvSpPr>
            <a:spLocks noGrp="1"/>
          </p:cNvSpPr>
          <p:nvPr>
            <p:ph type="sldNum" sz="quarter" idx="12"/>
          </p:nvPr>
        </p:nvSpPr>
        <p:spPr/>
        <p:txBody>
          <a:bodyPr/>
          <a:lstStyle/>
          <a:p>
            <a:r>
              <a:rPr lang="en-US"/>
              <a:t>11b-</a:t>
            </a:r>
            <a:fld id="{32AB8D3D-FB3C-49A2-855E-BE1E1BCDA17C}" type="slidenum">
              <a:rPr lang="en-US" smtClean="0"/>
              <a:pPr/>
              <a:t>34</a:t>
            </a:fld>
            <a:endParaRPr lang="en-US" dirty="0"/>
          </a:p>
        </p:txBody>
      </p:sp>
    </p:spTree>
    <p:extLst>
      <p:ext uri="{BB962C8B-B14F-4D97-AF65-F5344CB8AC3E}">
        <p14:creationId xmlns:p14="http://schemas.microsoft.com/office/powerpoint/2010/main" val="383405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933" t="13829" r="14054" b="12023"/>
          <a:stretch/>
        </p:blipFill>
        <p:spPr>
          <a:xfrm>
            <a:off x="2551748" y="1447800"/>
            <a:ext cx="6502400" cy="2860040"/>
          </a:xfrm>
          <a:prstGeom prst="rect">
            <a:avLst/>
          </a:prstGeom>
        </p:spPr>
      </p:pic>
      <p:sp>
        <p:nvSpPr>
          <p:cNvPr id="6" name="TextBox 5"/>
          <p:cNvSpPr txBox="1"/>
          <p:nvPr/>
        </p:nvSpPr>
        <p:spPr>
          <a:xfrm>
            <a:off x="1807230" y="4343401"/>
            <a:ext cx="8098770" cy="461665"/>
          </a:xfrm>
          <a:prstGeom prst="rect">
            <a:avLst/>
          </a:prstGeom>
          <a:noFill/>
        </p:spPr>
        <p:txBody>
          <a:bodyPr wrap="square" rtlCol="0">
            <a:spAutoFit/>
          </a:bodyPr>
          <a:lstStyle/>
          <a:p>
            <a:pPr algn="ctr" defTabSz="1218987"/>
            <a:r>
              <a:rPr lang="en-US" sz="2400" dirty="0">
                <a:solidFill>
                  <a:srgbClr val="FFFF00"/>
                </a:solidFill>
                <a:effectLst>
                  <a:outerShdw blurRad="38100" dist="38100" dir="2700000" algn="tl">
                    <a:srgbClr val="000000">
                      <a:alpha val="43137"/>
                    </a:srgbClr>
                  </a:outerShdw>
                </a:effectLst>
                <a:latin typeface="Calibri"/>
              </a:rPr>
              <a:t>Co-rendered seismic amplitude and fault probability iteration 3</a:t>
            </a:r>
          </a:p>
        </p:txBody>
      </p:sp>
      <p:sp>
        <p:nvSpPr>
          <p:cNvPr id="11" name="Title 1">
            <a:extLst>
              <a:ext uri="{FF2B5EF4-FFF2-40B4-BE49-F238E27FC236}">
                <a16:creationId xmlns:a16="http://schemas.microsoft.com/office/drawing/2014/main" id="{44AC1851-D33E-4872-A2AA-28DF2D820E2C}"/>
              </a:ext>
            </a:extLst>
          </p:cNvPr>
          <p:cNvSpPr txBox="1">
            <a:spLocks/>
          </p:cNvSpPr>
          <p:nvPr/>
        </p:nvSpPr>
        <p:spPr>
          <a:xfrm>
            <a:off x="20782"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12" name="TextBox 11">
            <a:extLst>
              <a:ext uri="{FF2B5EF4-FFF2-40B4-BE49-F238E27FC236}">
                <a16:creationId xmlns:a16="http://schemas.microsoft.com/office/drawing/2014/main" id="{589BF4F1-AA6E-4352-8750-951FA7F6DB69}"/>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grpSp>
        <p:nvGrpSpPr>
          <p:cNvPr id="13" name="Group 12">
            <a:extLst>
              <a:ext uri="{FF2B5EF4-FFF2-40B4-BE49-F238E27FC236}">
                <a16:creationId xmlns:a16="http://schemas.microsoft.com/office/drawing/2014/main" id="{B9DD38ED-D106-4D06-8651-08040BB3A15B}"/>
              </a:ext>
            </a:extLst>
          </p:cNvPr>
          <p:cNvGrpSpPr/>
          <p:nvPr/>
        </p:nvGrpSpPr>
        <p:grpSpPr>
          <a:xfrm>
            <a:off x="1779634" y="1305719"/>
            <a:ext cx="658767" cy="3145599"/>
            <a:chOff x="1778045" y="1305718"/>
            <a:chExt cx="658767" cy="3145599"/>
          </a:xfrm>
        </p:grpSpPr>
        <p:sp>
          <p:nvSpPr>
            <p:cNvPr id="14" name="TextBox 13">
              <a:extLst>
                <a:ext uri="{FF2B5EF4-FFF2-40B4-BE49-F238E27FC236}">
                  <a16:creationId xmlns:a16="http://schemas.microsoft.com/office/drawing/2014/main" id="{5EEB7F9C-8B66-4778-A451-DE39F7F6F7E4}"/>
                </a:ext>
              </a:extLst>
            </p:cNvPr>
            <p:cNvSpPr txBox="1"/>
            <p:nvPr/>
          </p:nvSpPr>
          <p:spPr>
            <a:xfrm>
              <a:off x="2048466" y="1305718"/>
              <a:ext cx="380232" cy="276999"/>
            </a:xfrm>
            <a:prstGeom prst="rect">
              <a:avLst/>
            </a:prstGeom>
            <a:noFill/>
          </p:spPr>
          <p:txBody>
            <a:bodyPr wrap="none" rtlCol="0">
              <a:spAutoFit/>
            </a:bodyPr>
            <a:lstStyle/>
            <a:p>
              <a:pPr defTabSz="1218987"/>
              <a:r>
                <a:rPr lang="en-US" sz="1200" dirty="0">
                  <a:solidFill>
                    <a:prstClr val="white"/>
                  </a:solidFill>
                  <a:latin typeface="Calibri"/>
                </a:rPr>
                <a:t>1.2</a:t>
              </a:r>
            </a:p>
          </p:txBody>
        </p:sp>
        <p:sp>
          <p:nvSpPr>
            <p:cNvPr id="15" name="TextBox 14">
              <a:extLst>
                <a:ext uri="{FF2B5EF4-FFF2-40B4-BE49-F238E27FC236}">
                  <a16:creationId xmlns:a16="http://schemas.microsoft.com/office/drawing/2014/main" id="{E0260E46-D71D-4A29-B38A-53BEC740D2CF}"/>
                </a:ext>
              </a:extLst>
            </p:cNvPr>
            <p:cNvSpPr txBox="1"/>
            <p:nvPr/>
          </p:nvSpPr>
          <p:spPr>
            <a:xfrm>
              <a:off x="2056580" y="1868660"/>
              <a:ext cx="380232" cy="276999"/>
            </a:xfrm>
            <a:prstGeom prst="rect">
              <a:avLst/>
            </a:prstGeom>
            <a:noFill/>
          </p:spPr>
          <p:txBody>
            <a:bodyPr wrap="none" rtlCol="0">
              <a:spAutoFit/>
            </a:bodyPr>
            <a:lstStyle/>
            <a:p>
              <a:pPr algn="r" defTabSz="1218987"/>
              <a:r>
                <a:rPr lang="en-US" sz="1200" dirty="0">
                  <a:solidFill>
                    <a:prstClr val="white"/>
                  </a:solidFill>
                  <a:latin typeface="Calibri"/>
                </a:rPr>
                <a:t>1.4</a:t>
              </a:r>
            </a:p>
          </p:txBody>
        </p:sp>
        <p:sp>
          <p:nvSpPr>
            <p:cNvPr id="16" name="TextBox 15">
              <a:extLst>
                <a:ext uri="{FF2B5EF4-FFF2-40B4-BE49-F238E27FC236}">
                  <a16:creationId xmlns:a16="http://schemas.microsoft.com/office/drawing/2014/main" id="{A68185DB-3E47-42B1-87E0-CC51C6185CBC}"/>
                </a:ext>
              </a:extLst>
            </p:cNvPr>
            <p:cNvSpPr txBox="1"/>
            <p:nvPr/>
          </p:nvSpPr>
          <p:spPr>
            <a:xfrm>
              <a:off x="2055812" y="2466201"/>
              <a:ext cx="380232" cy="276999"/>
            </a:xfrm>
            <a:prstGeom prst="rect">
              <a:avLst/>
            </a:prstGeom>
            <a:noFill/>
          </p:spPr>
          <p:txBody>
            <a:bodyPr wrap="none" rtlCol="0">
              <a:spAutoFit/>
            </a:bodyPr>
            <a:lstStyle/>
            <a:p>
              <a:pPr algn="r" defTabSz="1218987"/>
              <a:r>
                <a:rPr lang="en-US" sz="1200" dirty="0">
                  <a:solidFill>
                    <a:prstClr val="white"/>
                  </a:solidFill>
                  <a:latin typeface="Calibri"/>
                </a:rPr>
                <a:t>1.6</a:t>
              </a:r>
            </a:p>
          </p:txBody>
        </p:sp>
        <p:sp>
          <p:nvSpPr>
            <p:cNvPr id="17" name="TextBox 16">
              <a:extLst>
                <a:ext uri="{FF2B5EF4-FFF2-40B4-BE49-F238E27FC236}">
                  <a16:creationId xmlns:a16="http://schemas.microsoft.com/office/drawing/2014/main" id="{6CF93297-3353-4268-BE90-28E68508EB0A}"/>
                </a:ext>
              </a:extLst>
            </p:cNvPr>
            <p:cNvSpPr txBox="1"/>
            <p:nvPr/>
          </p:nvSpPr>
          <p:spPr>
            <a:xfrm>
              <a:off x="2056580" y="3038088"/>
              <a:ext cx="380232" cy="276999"/>
            </a:xfrm>
            <a:prstGeom prst="rect">
              <a:avLst/>
            </a:prstGeom>
            <a:noFill/>
          </p:spPr>
          <p:txBody>
            <a:bodyPr wrap="none" rtlCol="0">
              <a:spAutoFit/>
            </a:bodyPr>
            <a:lstStyle/>
            <a:p>
              <a:pPr algn="r" defTabSz="1218987"/>
              <a:r>
                <a:rPr lang="en-US" sz="1200" dirty="0">
                  <a:solidFill>
                    <a:prstClr val="white"/>
                  </a:solidFill>
                  <a:latin typeface="Calibri"/>
                </a:rPr>
                <a:t>1.8</a:t>
              </a:r>
            </a:p>
          </p:txBody>
        </p:sp>
        <p:sp>
          <p:nvSpPr>
            <p:cNvPr id="18" name="TextBox 17">
              <a:extLst>
                <a:ext uri="{FF2B5EF4-FFF2-40B4-BE49-F238E27FC236}">
                  <a16:creationId xmlns:a16="http://schemas.microsoft.com/office/drawing/2014/main" id="{0E49A552-983B-4522-A5C3-7461D2A008A9}"/>
                </a:ext>
              </a:extLst>
            </p:cNvPr>
            <p:cNvSpPr txBox="1"/>
            <p:nvPr/>
          </p:nvSpPr>
          <p:spPr>
            <a:xfrm>
              <a:off x="2056580" y="3581400"/>
              <a:ext cx="380232" cy="276999"/>
            </a:xfrm>
            <a:prstGeom prst="rect">
              <a:avLst/>
            </a:prstGeom>
            <a:noFill/>
          </p:spPr>
          <p:txBody>
            <a:bodyPr wrap="none" rtlCol="0">
              <a:spAutoFit/>
            </a:bodyPr>
            <a:lstStyle/>
            <a:p>
              <a:pPr algn="r" defTabSz="1218987"/>
              <a:r>
                <a:rPr lang="en-US" sz="1200" dirty="0">
                  <a:solidFill>
                    <a:prstClr val="white"/>
                  </a:solidFill>
                  <a:latin typeface="Calibri"/>
                </a:rPr>
                <a:t>2.0</a:t>
              </a:r>
            </a:p>
          </p:txBody>
        </p:sp>
        <p:sp>
          <p:nvSpPr>
            <p:cNvPr id="19" name="TextBox 18">
              <a:extLst>
                <a:ext uri="{FF2B5EF4-FFF2-40B4-BE49-F238E27FC236}">
                  <a16:creationId xmlns:a16="http://schemas.microsoft.com/office/drawing/2014/main" id="{F499ECA0-BC17-401A-A22F-ED05968DE245}"/>
                </a:ext>
              </a:extLst>
            </p:cNvPr>
            <p:cNvSpPr txBox="1"/>
            <p:nvPr/>
          </p:nvSpPr>
          <p:spPr>
            <a:xfrm>
              <a:off x="2056580" y="4174318"/>
              <a:ext cx="380232" cy="276999"/>
            </a:xfrm>
            <a:prstGeom prst="rect">
              <a:avLst/>
            </a:prstGeom>
            <a:noFill/>
          </p:spPr>
          <p:txBody>
            <a:bodyPr wrap="none" rtlCol="0">
              <a:spAutoFit/>
            </a:bodyPr>
            <a:lstStyle/>
            <a:p>
              <a:pPr algn="r" defTabSz="1218987"/>
              <a:r>
                <a:rPr lang="en-US" sz="1200" dirty="0">
                  <a:solidFill>
                    <a:prstClr val="white"/>
                  </a:solidFill>
                  <a:latin typeface="Calibri"/>
                </a:rPr>
                <a:t>2.2</a:t>
              </a:r>
            </a:p>
          </p:txBody>
        </p:sp>
        <p:sp>
          <p:nvSpPr>
            <p:cNvPr id="20" name="TextBox 19">
              <a:extLst>
                <a:ext uri="{FF2B5EF4-FFF2-40B4-BE49-F238E27FC236}">
                  <a16:creationId xmlns:a16="http://schemas.microsoft.com/office/drawing/2014/main" id="{05D59D9E-9A3B-42A5-928F-524A0BE04177}"/>
                </a:ext>
              </a:extLst>
            </p:cNvPr>
            <p:cNvSpPr txBox="1"/>
            <p:nvPr/>
          </p:nvSpPr>
          <p:spPr>
            <a:xfrm rot="16200000">
              <a:off x="1574143" y="2720640"/>
              <a:ext cx="684803" cy="276999"/>
            </a:xfrm>
            <a:prstGeom prst="rect">
              <a:avLst/>
            </a:prstGeom>
            <a:noFill/>
          </p:spPr>
          <p:txBody>
            <a:bodyPr wrap="none" rtlCol="0">
              <a:spAutoFit/>
            </a:bodyPr>
            <a:lstStyle/>
            <a:p>
              <a:pPr defTabSz="1218987"/>
              <a:r>
                <a:rPr lang="en-US" sz="1200" dirty="0">
                  <a:solidFill>
                    <a:prstClr val="white"/>
                  </a:solidFill>
                  <a:latin typeface="Calibri"/>
                </a:rPr>
                <a:t>Time (s)</a:t>
              </a:r>
            </a:p>
          </p:txBody>
        </p:sp>
      </p:grpSp>
      <p:grpSp>
        <p:nvGrpSpPr>
          <p:cNvPr id="21" name="Group 20">
            <a:extLst>
              <a:ext uri="{FF2B5EF4-FFF2-40B4-BE49-F238E27FC236}">
                <a16:creationId xmlns:a16="http://schemas.microsoft.com/office/drawing/2014/main" id="{0BA9A6E1-AE79-449A-A960-047879D602E6}"/>
              </a:ext>
            </a:extLst>
          </p:cNvPr>
          <p:cNvGrpSpPr/>
          <p:nvPr/>
        </p:nvGrpSpPr>
        <p:grpSpPr>
          <a:xfrm>
            <a:off x="5435168" y="1028132"/>
            <a:ext cx="521208" cy="312250"/>
            <a:chOff x="4341812" y="449750"/>
            <a:chExt cx="521208" cy="312250"/>
          </a:xfrm>
        </p:grpSpPr>
        <p:cxnSp>
          <p:nvCxnSpPr>
            <p:cNvPr id="22" name="Straight Connector 21">
              <a:extLst>
                <a:ext uri="{FF2B5EF4-FFF2-40B4-BE49-F238E27FC236}">
                  <a16:creationId xmlns:a16="http://schemas.microsoft.com/office/drawing/2014/main" id="{3BFCA75B-8A78-4D8B-A166-9EC05660B852}"/>
                </a:ext>
              </a:extLst>
            </p:cNvPr>
            <p:cNvCxnSpPr>
              <a:cxnSpLocks/>
            </p:cNvCxnSpPr>
            <p:nvPr/>
          </p:nvCxnSpPr>
          <p:spPr>
            <a:xfrm>
              <a:off x="4341812" y="762000"/>
              <a:ext cx="5212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A5EBEBA3-CBF8-4674-A0BD-AEF16AB6534C}"/>
                </a:ext>
              </a:extLst>
            </p:cNvPr>
            <p:cNvSpPr txBox="1"/>
            <p:nvPr/>
          </p:nvSpPr>
          <p:spPr>
            <a:xfrm>
              <a:off x="4341812" y="449750"/>
              <a:ext cx="492443" cy="276999"/>
            </a:xfrm>
            <a:prstGeom prst="rect">
              <a:avLst/>
            </a:prstGeom>
            <a:noFill/>
          </p:spPr>
          <p:txBody>
            <a:bodyPr wrap="none" rtlCol="0">
              <a:spAutoFit/>
            </a:bodyPr>
            <a:lstStyle/>
            <a:p>
              <a:pPr algn="r" defTabSz="1218987"/>
              <a:r>
                <a:rPr lang="en-US" sz="1200" dirty="0">
                  <a:solidFill>
                    <a:prstClr val="white"/>
                  </a:solidFill>
                  <a:latin typeface="Calibri"/>
                </a:rPr>
                <a:t>1 km</a:t>
              </a:r>
            </a:p>
          </p:txBody>
        </p:sp>
      </p:grpSp>
      <p:grpSp>
        <p:nvGrpSpPr>
          <p:cNvPr id="24" name="Group 23">
            <a:extLst>
              <a:ext uri="{FF2B5EF4-FFF2-40B4-BE49-F238E27FC236}">
                <a16:creationId xmlns:a16="http://schemas.microsoft.com/office/drawing/2014/main" id="{A69B9EB4-41BC-45F4-939D-87BE60BF4EE8}"/>
              </a:ext>
            </a:extLst>
          </p:cNvPr>
          <p:cNvGrpSpPr/>
          <p:nvPr/>
        </p:nvGrpSpPr>
        <p:grpSpPr>
          <a:xfrm>
            <a:off x="8915401" y="1219201"/>
            <a:ext cx="1365801" cy="2247575"/>
            <a:chOff x="10278957" y="1140737"/>
            <a:chExt cx="1365801" cy="2247575"/>
          </a:xfrm>
        </p:grpSpPr>
        <p:pic>
          <p:nvPicPr>
            <p:cNvPr id="25" name="Picture 24">
              <a:extLst>
                <a:ext uri="{FF2B5EF4-FFF2-40B4-BE49-F238E27FC236}">
                  <a16:creationId xmlns:a16="http://schemas.microsoft.com/office/drawing/2014/main" id="{27D6BC8A-5090-4ED2-B5C5-582C2C42DC74}"/>
                </a:ext>
              </a:extLst>
            </p:cNvPr>
            <p:cNvPicPr preferRelativeResize="0">
              <a:picLocks/>
            </p:cNvPicPr>
            <p:nvPr/>
          </p:nvPicPr>
          <p:blipFill rotWithShape="1">
            <a:blip r:embed="rId3"/>
            <a:srcRect l="1" r="10045" b="2768"/>
            <a:stretch/>
          </p:blipFill>
          <p:spPr>
            <a:xfrm>
              <a:off x="10661935" y="1423626"/>
              <a:ext cx="233078" cy="1828800"/>
            </a:xfrm>
            <a:prstGeom prst="rect">
              <a:avLst/>
            </a:prstGeom>
            <a:ln>
              <a:solidFill>
                <a:schemeClr val="tx1"/>
              </a:solidFill>
            </a:ln>
          </p:spPr>
        </p:pic>
        <p:sp>
          <p:nvSpPr>
            <p:cNvPr id="26" name="TextBox 25">
              <a:extLst>
                <a:ext uri="{FF2B5EF4-FFF2-40B4-BE49-F238E27FC236}">
                  <a16:creationId xmlns:a16="http://schemas.microsoft.com/office/drawing/2014/main" id="{599CD4E1-2ECD-4C3C-A8DD-735D86781EB1}"/>
                </a:ext>
              </a:extLst>
            </p:cNvPr>
            <p:cNvSpPr txBox="1"/>
            <p:nvPr/>
          </p:nvSpPr>
          <p:spPr>
            <a:xfrm>
              <a:off x="10278957" y="1140737"/>
              <a:ext cx="837089" cy="276999"/>
            </a:xfrm>
            <a:prstGeom prst="rect">
              <a:avLst/>
            </a:prstGeom>
            <a:noFill/>
          </p:spPr>
          <p:txBody>
            <a:bodyPr wrap="none" rtlCol="0">
              <a:spAutoFit/>
            </a:bodyPr>
            <a:lstStyle/>
            <a:p>
              <a:pPr algn="r" defTabSz="1218987"/>
              <a:r>
                <a:rPr lang="en-US" sz="1200" dirty="0">
                  <a:solidFill>
                    <a:prstClr val="white"/>
                  </a:solidFill>
                  <a:latin typeface="Calibri"/>
                </a:rPr>
                <a:t>Amplitude</a:t>
              </a:r>
            </a:p>
          </p:txBody>
        </p:sp>
        <p:sp>
          <p:nvSpPr>
            <p:cNvPr id="27" name="TextBox 26">
              <a:extLst>
                <a:ext uri="{FF2B5EF4-FFF2-40B4-BE49-F238E27FC236}">
                  <a16:creationId xmlns:a16="http://schemas.microsoft.com/office/drawing/2014/main" id="{C9EB1309-A0B8-45E9-9C5D-AB57CD66D0CA}"/>
                </a:ext>
              </a:extLst>
            </p:cNvPr>
            <p:cNvSpPr txBox="1"/>
            <p:nvPr/>
          </p:nvSpPr>
          <p:spPr>
            <a:xfrm>
              <a:off x="10919759" y="2239738"/>
              <a:ext cx="263214" cy="276999"/>
            </a:xfrm>
            <a:prstGeom prst="rect">
              <a:avLst/>
            </a:prstGeom>
            <a:noFill/>
          </p:spPr>
          <p:txBody>
            <a:bodyPr wrap="none" rtlCol="0">
              <a:spAutoFit/>
            </a:bodyPr>
            <a:lstStyle/>
            <a:p>
              <a:pPr defTabSz="1218987"/>
              <a:r>
                <a:rPr lang="en-US" sz="1200" dirty="0">
                  <a:solidFill>
                    <a:prstClr val="white"/>
                  </a:solidFill>
                  <a:latin typeface="Calibri"/>
                </a:rPr>
                <a:t>0</a:t>
              </a:r>
            </a:p>
          </p:txBody>
        </p:sp>
        <p:sp>
          <p:nvSpPr>
            <p:cNvPr id="28" name="TextBox 27">
              <a:extLst>
                <a:ext uri="{FF2B5EF4-FFF2-40B4-BE49-F238E27FC236}">
                  <a16:creationId xmlns:a16="http://schemas.microsoft.com/office/drawing/2014/main" id="{B964C6A7-3B98-420B-9F3E-6E0CD1D8A96A}"/>
                </a:ext>
              </a:extLst>
            </p:cNvPr>
            <p:cNvSpPr txBox="1"/>
            <p:nvPr/>
          </p:nvSpPr>
          <p:spPr>
            <a:xfrm>
              <a:off x="10911224" y="3111313"/>
              <a:ext cx="733534" cy="276999"/>
            </a:xfrm>
            <a:prstGeom prst="rect">
              <a:avLst/>
            </a:prstGeom>
            <a:noFill/>
          </p:spPr>
          <p:txBody>
            <a:bodyPr wrap="none" rtlCol="0">
              <a:spAutoFit/>
            </a:bodyPr>
            <a:lstStyle/>
            <a:p>
              <a:pPr defTabSz="1218987"/>
              <a:r>
                <a:rPr lang="en-US" sz="1200" dirty="0">
                  <a:solidFill>
                    <a:prstClr val="white"/>
                  </a:solidFill>
                  <a:latin typeface="Calibri"/>
                </a:rPr>
                <a:t>Negative</a:t>
              </a:r>
            </a:p>
          </p:txBody>
        </p:sp>
        <p:sp>
          <p:nvSpPr>
            <p:cNvPr id="29" name="TextBox 28">
              <a:extLst>
                <a:ext uri="{FF2B5EF4-FFF2-40B4-BE49-F238E27FC236}">
                  <a16:creationId xmlns:a16="http://schemas.microsoft.com/office/drawing/2014/main" id="{982B02CE-0A84-4E1E-B07D-879B314E9800}"/>
                </a:ext>
              </a:extLst>
            </p:cNvPr>
            <p:cNvSpPr txBox="1"/>
            <p:nvPr/>
          </p:nvSpPr>
          <p:spPr>
            <a:xfrm>
              <a:off x="10891246" y="1305718"/>
              <a:ext cx="670633" cy="276999"/>
            </a:xfrm>
            <a:prstGeom prst="rect">
              <a:avLst/>
            </a:prstGeom>
            <a:noFill/>
          </p:spPr>
          <p:txBody>
            <a:bodyPr wrap="none" rtlCol="0">
              <a:spAutoFit/>
            </a:bodyPr>
            <a:lstStyle/>
            <a:p>
              <a:pPr defTabSz="1218987"/>
              <a:r>
                <a:rPr lang="en-US" sz="1200" dirty="0">
                  <a:solidFill>
                    <a:prstClr val="white"/>
                  </a:solidFill>
                  <a:latin typeface="Calibri"/>
                </a:rPr>
                <a:t>Positive</a:t>
              </a:r>
            </a:p>
          </p:txBody>
        </p:sp>
      </p:grpSp>
      <p:grpSp>
        <p:nvGrpSpPr>
          <p:cNvPr id="30" name="Group 29">
            <a:extLst>
              <a:ext uri="{FF2B5EF4-FFF2-40B4-BE49-F238E27FC236}">
                <a16:creationId xmlns:a16="http://schemas.microsoft.com/office/drawing/2014/main" id="{EDE34DDB-50D7-43A4-936A-F1DFC456938B}"/>
              </a:ext>
            </a:extLst>
          </p:cNvPr>
          <p:cNvGrpSpPr/>
          <p:nvPr/>
        </p:nvGrpSpPr>
        <p:grpSpPr>
          <a:xfrm>
            <a:off x="10234012" y="1031989"/>
            <a:ext cx="1643283" cy="2800856"/>
            <a:chOff x="509022" y="3297501"/>
            <a:chExt cx="1643283" cy="2800856"/>
          </a:xfrm>
        </p:grpSpPr>
        <p:pic>
          <p:nvPicPr>
            <p:cNvPr id="31" name="Picture 3">
              <a:extLst>
                <a:ext uri="{FF2B5EF4-FFF2-40B4-BE49-F238E27FC236}">
                  <a16:creationId xmlns:a16="http://schemas.microsoft.com/office/drawing/2014/main" id="{1D0FB5FE-A1B0-4056-9903-41A2B5AEA99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00" y="3779763"/>
              <a:ext cx="2286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32" name="Group 31">
              <a:extLst>
                <a:ext uri="{FF2B5EF4-FFF2-40B4-BE49-F238E27FC236}">
                  <a16:creationId xmlns:a16="http://schemas.microsoft.com/office/drawing/2014/main" id="{17146A5C-0897-43A8-ADFF-8D2A44EEB43A}"/>
                </a:ext>
              </a:extLst>
            </p:cNvPr>
            <p:cNvGrpSpPr/>
            <p:nvPr/>
          </p:nvGrpSpPr>
          <p:grpSpPr>
            <a:xfrm>
              <a:off x="509022" y="3297501"/>
              <a:ext cx="1643283" cy="2800856"/>
              <a:chOff x="9556529" y="2936973"/>
              <a:chExt cx="1643283" cy="2800856"/>
            </a:xfrm>
          </p:grpSpPr>
          <p:grpSp>
            <p:nvGrpSpPr>
              <p:cNvPr id="33" name="Group 32">
                <a:extLst>
                  <a:ext uri="{FF2B5EF4-FFF2-40B4-BE49-F238E27FC236}">
                    <a16:creationId xmlns:a16="http://schemas.microsoft.com/office/drawing/2014/main" id="{644275A4-3D61-4C0D-BEFD-68A5DFD82947}"/>
                  </a:ext>
                </a:extLst>
              </p:cNvPr>
              <p:cNvGrpSpPr/>
              <p:nvPr/>
            </p:nvGrpSpPr>
            <p:grpSpPr>
              <a:xfrm>
                <a:off x="9556529" y="2936973"/>
                <a:ext cx="1032703" cy="2468131"/>
                <a:chOff x="8230036" y="337368"/>
                <a:chExt cx="1032703" cy="2468131"/>
              </a:xfrm>
            </p:grpSpPr>
            <p:sp>
              <p:nvSpPr>
                <p:cNvPr id="41" name="TextBox 40">
                  <a:extLst>
                    <a:ext uri="{FF2B5EF4-FFF2-40B4-BE49-F238E27FC236}">
                      <a16:creationId xmlns:a16="http://schemas.microsoft.com/office/drawing/2014/main" id="{D0645234-C3C2-4845-8165-4D3059ACBA62}"/>
                    </a:ext>
                  </a:extLst>
                </p:cNvPr>
                <p:cNvSpPr txBox="1"/>
                <p:nvPr/>
              </p:nvSpPr>
              <p:spPr>
                <a:xfrm>
                  <a:off x="8291190" y="337368"/>
                  <a:ext cx="971549" cy="461665"/>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Fault Probability</a:t>
                  </a:r>
                </a:p>
              </p:txBody>
            </p:sp>
            <p:sp>
              <p:nvSpPr>
                <p:cNvPr id="42" name="TextBox 41">
                  <a:extLst>
                    <a:ext uri="{FF2B5EF4-FFF2-40B4-BE49-F238E27FC236}">
                      <a16:creationId xmlns:a16="http://schemas.microsoft.com/office/drawing/2014/main" id="{B2152DAA-332D-45ED-83D2-956BA91395DC}"/>
                    </a:ext>
                  </a:extLst>
                </p:cNvPr>
                <p:cNvSpPr txBox="1"/>
                <p:nvPr/>
              </p:nvSpPr>
              <p:spPr>
                <a:xfrm>
                  <a:off x="8284529" y="2528500"/>
                  <a:ext cx="380232" cy="276999"/>
                </a:xfrm>
                <a:prstGeom prst="rect">
                  <a:avLst/>
                </a:prstGeom>
                <a:no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0.0</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sp>
              <p:nvSpPr>
                <p:cNvPr id="43" name="TextBox 42">
                  <a:extLst>
                    <a:ext uri="{FF2B5EF4-FFF2-40B4-BE49-F238E27FC236}">
                      <a16:creationId xmlns:a16="http://schemas.microsoft.com/office/drawing/2014/main" id="{0B9F7831-BCA2-449A-B917-84AFD1B22D72}"/>
                    </a:ext>
                  </a:extLst>
                </p:cNvPr>
                <p:cNvSpPr txBox="1"/>
                <p:nvPr/>
              </p:nvSpPr>
              <p:spPr>
                <a:xfrm>
                  <a:off x="8230036" y="701915"/>
                  <a:ext cx="468398" cy="276999"/>
                </a:xfrm>
                <a:prstGeom prst="rect">
                  <a:avLst/>
                </a:prstGeom>
                <a:noFill/>
              </p:spPr>
              <p:txBody>
                <a:bodyPr wrap="none" rtlCol="0">
                  <a:spAutoFit/>
                </a:bodyPr>
                <a:lstStyle/>
                <a:p>
                  <a:pPr algn="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High</a:t>
                  </a:r>
                  <a:endParaRPr lang="en-US" sz="1200" baseline="30000" dirty="0">
                    <a:solidFill>
                      <a:prstClr val="white"/>
                    </a:solidFill>
                    <a:effectLst>
                      <a:outerShdw blurRad="38100" dist="38100" dir="2700000" algn="tl">
                        <a:srgbClr val="000000">
                          <a:alpha val="43137"/>
                        </a:srgbClr>
                      </a:outerShdw>
                    </a:effectLst>
                    <a:latin typeface="Calibri"/>
                    <a:cs typeface="Arial" panose="020B0604020202020204" pitchFamily="34" charset="0"/>
                  </a:endParaRPr>
                </a:p>
              </p:txBody>
            </p:sp>
          </p:grpSp>
          <p:grpSp>
            <p:nvGrpSpPr>
              <p:cNvPr id="34" name="Group 33">
                <a:extLst>
                  <a:ext uri="{FF2B5EF4-FFF2-40B4-BE49-F238E27FC236}">
                    <a16:creationId xmlns:a16="http://schemas.microsoft.com/office/drawing/2014/main" id="{BA25943C-D8B9-4F38-8758-81CEAEA26DDB}"/>
                  </a:ext>
                </a:extLst>
              </p:cNvPr>
              <p:cNvGrpSpPr/>
              <p:nvPr/>
            </p:nvGrpSpPr>
            <p:grpSpPr>
              <a:xfrm>
                <a:off x="10242607" y="3429000"/>
                <a:ext cx="957205" cy="2308829"/>
                <a:chOff x="10242607" y="3429000"/>
                <a:chExt cx="957205" cy="2308829"/>
              </a:xfrm>
            </p:grpSpPr>
            <p:sp>
              <p:nvSpPr>
                <p:cNvPr id="35" name="Rectangle 34">
                  <a:extLst>
                    <a:ext uri="{FF2B5EF4-FFF2-40B4-BE49-F238E27FC236}">
                      <a16:creationId xmlns:a16="http://schemas.microsoft.com/office/drawing/2014/main" id="{CAE4AEC7-2300-406F-B1CA-CF33184E90EA}"/>
                    </a:ext>
                  </a:extLst>
                </p:cNvPr>
                <p:cNvSpPr/>
                <p:nvPr/>
              </p:nvSpPr>
              <p:spPr>
                <a:xfrm>
                  <a:off x="10437812" y="3429000"/>
                  <a:ext cx="457200" cy="1837604"/>
                </a:xfrm>
                <a:prstGeom prst="rect">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effectLst>
                      <a:outerShdw blurRad="38100" dist="38100" dir="2700000" algn="tl">
                        <a:srgbClr val="000000">
                          <a:alpha val="43137"/>
                        </a:srgbClr>
                      </a:outerShdw>
                    </a:effectLst>
                    <a:latin typeface="Calibri"/>
                  </a:endParaRPr>
                </a:p>
              </p:txBody>
            </p:sp>
            <p:cxnSp>
              <p:nvCxnSpPr>
                <p:cNvPr id="36" name="Straight Arrow Connector 35">
                  <a:extLst>
                    <a:ext uri="{FF2B5EF4-FFF2-40B4-BE49-F238E27FC236}">
                      <a16:creationId xmlns:a16="http://schemas.microsoft.com/office/drawing/2014/main" id="{B5CA0D92-54DA-465C-9F0C-8014A02E3376}"/>
                    </a:ext>
                  </a:extLst>
                </p:cNvPr>
                <p:cNvCxnSpPr/>
                <p:nvPr/>
              </p:nvCxnSpPr>
              <p:spPr>
                <a:xfrm flipV="1">
                  <a:off x="10437812" y="5266604"/>
                  <a:ext cx="762000" cy="1"/>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CF20FAD-9ABB-4235-9C7E-F026E1866FDE}"/>
                    </a:ext>
                  </a:extLst>
                </p:cNvPr>
                <p:cNvSpPr txBox="1"/>
                <p:nvPr/>
              </p:nvSpPr>
              <p:spPr>
                <a:xfrm>
                  <a:off x="10262729" y="5460830"/>
                  <a:ext cx="860883"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Opacity</a:t>
                  </a:r>
                </a:p>
              </p:txBody>
            </p:sp>
            <p:sp>
              <p:nvSpPr>
                <p:cNvPr id="38" name="TextBox 37">
                  <a:extLst>
                    <a:ext uri="{FF2B5EF4-FFF2-40B4-BE49-F238E27FC236}">
                      <a16:creationId xmlns:a16="http://schemas.microsoft.com/office/drawing/2014/main" id="{209CF92F-40CD-4898-8967-155D06C07E2A}"/>
                    </a:ext>
                  </a:extLst>
                </p:cNvPr>
                <p:cNvSpPr txBox="1"/>
                <p:nvPr/>
              </p:nvSpPr>
              <p:spPr>
                <a:xfrm>
                  <a:off x="10666412" y="5264086"/>
                  <a:ext cx="457199"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100</a:t>
                  </a:r>
                </a:p>
              </p:txBody>
            </p:sp>
            <p:sp>
              <p:nvSpPr>
                <p:cNvPr id="39" name="TextBox 38">
                  <a:extLst>
                    <a:ext uri="{FF2B5EF4-FFF2-40B4-BE49-F238E27FC236}">
                      <a16:creationId xmlns:a16="http://schemas.microsoft.com/office/drawing/2014/main" id="{762543BD-ADCA-44F5-8F77-7EE38BCF5512}"/>
                    </a:ext>
                  </a:extLst>
                </p:cNvPr>
                <p:cNvSpPr txBox="1"/>
                <p:nvPr/>
              </p:nvSpPr>
              <p:spPr>
                <a:xfrm>
                  <a:off x="10242607" y="5263702"/>
                  <a:ext cx="457199" cy="276999"/>
                </a:xfrm>
                <a:prstGeom prst="rect">
                  <a:avLst/>
                </a:prstGeom>
                <a:noFill/>
              </p:spPr>
              <p:txBody>
                <a:bodyPr wrap="square" rtlCol="0">
                  <a:spAutoFit/>
                </a:bodyPr>
                <a:lstStyle/>
                <a:p>
                  <a:pPr algn="ctr" defTabSz="1218987"/>
                  <a:r>
                    <a:rPr lang="en-US" sz="1200" dirty="0">
                      <a:solidFill>
                        <a:prstClr val="white"/>
                      </a:solidFill>
                      <a:effectLst>
                        <a:outerShdw blurRad="38100" dist="38100" dir="2700000" algn="tl">
                          <a:srgbClr val="000000">
                            <a:alpha val="43137"/>
                          </a:srgbClr>
                        </a:outerShdw>
                      </a:effectLst>
                      <a:latin typeface="Calibri"/>
                      <a:cs typeface="Arial" panose="020B0604020202020204" pitchFamily="34" charset="0"/>
                    </a:rPr>
                    <a:t>0</a:t>
                  </a:r>
                </a:p>
              </p:txBody>
            </p:sp>
            <p:cxnSp>
              <p:nvCxnSpPr>
                <p:cNvPr id="40" name="Straight Connector 39">
                  <a:extLst>
                    <a:ext uri="{FF2B5EF4-FFF2-40B4-BE49-F238E27FC236}">
                      <a16:creationId xmlns:a16="http://schemas.microsoft.com/office/drawing/2014/main" id="{C728B9E4-8F1E-4885-B0D1-02014F71ECF0}"/>
                    </a:ext>
                  </a:extLst>
                </p:cNvPr>
                <p:cNvCxnSpPr>
                  <a:cxnSpLocks/>
                  <a:endCxn id="39" idx="0"/>
                </p:cNvCxnSpPr>
                <p:nvPr/>
              </p:nvCxnSpPr>
              <p:spPr>
                <a:xfrm flipH="1">
                  <a:off x="10471207" y="3440019"/>
                  <a:ext cx="423804" cy="182368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 name="Slide Number Placeholder 1">
            <a:extLst>
              <a:ext uri="{FF2B5EF4-FFF2-40B4-BE49-F238E27FC236}">
                <a16:creationId xmlns:a16="http://schemas.microsoft.com/office/drawing/2014/main" id="{D428566F-BBE5-47A2-9232-9FA22A8702B5}"/>
              </a:ext>
            </a:extLst>
          </p:cNvPr>
          <p:cNvSpPr>
            <a:spLocks noGrp="1"/>
          </p:cNvSpPr>
          <p:nvPr>
            <p:ph type="sldNum" sz="quarter" idx="12"/>
          </p:nvPr>
        </p:nvSpPr>
        <p:spPr/>
        <p:txBody>
          <a:bodyPr/>
          <a:lstStyle/>
          <a:p>
            <a:r>
              <a:rPr lang="en-US"/>
              <a:t>11b-</a:t>
            </a:r>
            <a:fld id="{32AB8D3D-FB3C-49A2-855E-BE1E1BCDA17C}" type="slidenum">
              <a:rPr lang="en-US" smtClean="0"/>
              <a:pPr/>
              <a:t>35</a:t>
            </a:fld>
            <a:endParaRPr lang="en-US" dirty="0"/>
          </a:p>
        </p:txBody>
      </p:sp>
    </p:spTree>
    <p:extLst>
      <p:ext uri="{BB962C8B-B14F-4D97-AF65-F5344CB8AC3E}">
        <p14:creationId xmlns:p14="http://schemas.microsoft.com/office/powerpoint/2010/main" val="300003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210"/>
          <a:stretch/>
        </p:blipFill>
        <p:spPr>
          <a:xfrm>
            <a:off x="2067430" y="1124994"/>
            <a:ext cx="8057143" cy="5199244"/>
          </a:xfrm>
          <a:prstGeom prst="rect">
            <a:avLst/>
          </a:prstGeom>
        </p:spPr>
      </p:pic>
      <p:sp>
        <p:nvSpPr>
          <p:cNvPr id="11" name="TextBox 10"/>
          <p:cNvSpPr txBox="1"/>
          <p:nvPr/>
        </p:nvSpPr>
        <p:spPr>
          <a:xfrm>
            <a:off x="876300" y="590337"/>
            <a:ext cx="10439400" cy="830997"/>
          </a:xfrm>
          <a:prstGeom prst="rect">
            <a:avLst/>
          </a:prstGeom>
          <a:noFill/>
          <a:ln>
            <a:noFill/>
          </a:ln>
        </p:spPr>
        <p:txBody>
          <a:bodyPr wrap="square" rtlCol="0">
            <a:spAutoFit/>
          </a:bodyPr>
          <a:lstStyle/>
          <a:p>
            <a:pPr algn="ctr" defTabSz="1218987"/>
            <a:r>
              <a:rPr lang="en-US" sz="2400" dirty="0">
                <a:solidFill>
                  <a:srgbClr val="FFFF00"/>
                </a:solidFill>
                <a:latin typeface="Calibri"/>
              </a:rPr>
              <a:t>Corendered seismic amplitude and original coherence (5 traces, 1 complex sample)</a:t>
            </a:r>
          </a:p>
          <a:p>
            <a:pPr algn="ctr" defTabSz="1218987"/>
            <a:endParaRPr lang="en-US" sz="2400" dirty="0">
              <a:solidFill>
                <a:srgbClr val="FFFF00"/>
              </a:solidFill>
              <a:latin typeface="Calibri"/>
            </a:endParaRPr>
          </a:p>
        </p:txBody>
      </p:sp>
      <p:grpSp>
        <p:nvGrpSpPr>
          <p:cNvPr id="9" name="Group 8"/>
          <p:cNvGrpSpPr/>
          <p:nvPr/>
        </p:nvGrpSpPr>
        <p:grpSpPr>
          <a:xfrm>
            <a:off x="7512441" y="959669"/>
            <a:ext cx="427809" cy="5193031"/>
            <a:chOff x="5988439" y="959667"/>
            <a:chExt cx="427809" cy="5193031"/>
          </a:xfrm>
        </p:grpSpPr>
        <p:cxnSp>
          <p:nvCxnSpPr>
            <p:cNvPr id="6" name="Straight Connector 5"/>
            <p:cNvCxnSpPr/>
            <p:nvPr/>
          </p:nvCxnSpPr>
          <p:spPr>
            <a:xfrm>
              <a:off x="6147297" y="1258432"/>
              <a:ext cx="0" cy="4463358"/>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88439" y="959667"/>
              <a:ext cx="362600" cy="461665"/>
            </a:xfrm>
            <a:prstGeom prst="rect">
              <a:avLst/>
            </a:prstGeom>
            <a:noFill/>
          </p:spPr>
          <p:txBody>
            <a:bodyPr wrap="none" rtlCol="0">
              <a:spAutoFit/>
            </a:bodyPr>
            <a:lstStyle/>
            <a:p>
              <a:pPr defTabSz="1218987"/>
              <a:r>
                <a:rPr lang="en-US" sz="2400" dirty="0">
                  <a:solidFill>
                    <a:srgbClr val="00B050"/>
                  </a:solidFill>
                  <a:effectLst>
                    <a:outerShdw blurRad="38100" dist="38100" dir="2700000" algn="tl">
                      <a:srgbClr val="000000">
                        <a:alpha val="43137"/>
                      </a:srgbClr>
                    </a:outerShdw>
                  </a:effectLst>
                  <a:latin typeface="Calibri"/>
                </a:rPr>
                <a:t>A</a:t>
              </a:r>
            </a:p>
          </p:txBody>
        </p:sp>
        <p:sp>
          <p:nvSpPr>
            <p:cNvPr id="8" name="TextBox 7"/>
            <p:cNvSpPr txBox="1"/>
            <p:nvPr/>
          </p:nvSpPr>
          <p:spPr>
            <a:xfrm>
              <a:off x="5988439" y="5691033"/>
              <a:ext cx="427809" cy="461665"/>
            </a:xfrm>
            <a:prstGeom prst="rect">
              <a:avLst/>
            </a:prstGeom>
            <a:noFill/>
          </p:spPr>
          <p:txBody>
            <a:bodyPr wrap="none" rtlCol="0">
              <a:spAutoFit/>
            </a:bodyPr>
            <a:lstStyle/>
            <a:p>
              <a:pPr defTabSz="1218987"/>
              <a:r>
                <a:rPr lang="en-US" sz="2400" dirty="0">
                  <a:solidFill>
                    <a:srgbClr val="00B050"/>
                  </a:solidFill>
                  <a:effectLst>
                    <a:outerShdw blurRad="38100" dist="38100" dir="2700000" algn="tl">
                      <a:srgbClr val="000000">
                        <a:alpha val="43137"/>
                      </a:srgbClr>
                    </a:outerShdw>
                  </a:effectLst>
                  <a:latin typeface="Calibri"/>
                </a:rPr>
                <a:t>A’</a:t>
              </a:r>
            </a:p>
          </p:txBody>
        </p:sp>
      </p:grpSp>
      <p:sp>
        <p:nvSpPr>
          <p:cNvPr id="12" name="Title 1"/>
          <p:cNvSpPr txBox="1">
            <a:spLocks/>
          </p:cNvSpPr>
          <p:nvPr/>
        </p:nvSpPr>
        <p:spPr>
          <a:xfrm>
            <a:off x="29570"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2" name="Slide Number Placeholder 1">
            <a:extLst>
              <a:ext uri="{FF2B5EF4-FFF2-40B4-BE49-F238E27FC236}">
                <a16:creationId xmlns:a16="http://schemas.microsoft.com/office/drawing/2014/main" id="{CEE2A0DF-A45E-43FA-8D81-AE8BD60090C6}"/>
              </a:ext>
            </a:extLst>
          </p:cNvPr>
          <p:cNvSpPr>
            <a:spLocks noGrp="1"/>
          </p:cNvSpPr>
          <p:nvPr>
            <p:ph type="sldNum" sz="quarter" idx="12"/>
          </p:nvPr>
        </p:nvSpPr>
        <p:spPr/>
        <p:txBody>
          <a:bodyPr/>
          <a:lstStyle/>
          <a:p>
            <a:r>
              <a:rPr lang="en-US"/>
              <a:t>11b-</a:t>
            </a:r>
            <a:fld id="{32AB8D3D-FB3C-49A2-855E-BE1E1BCDA17C}" type="slidenum">
              <a:rPr lang="en-US" smtClean="0"/>
              <a:pPr/>
              <a:t>36</a:t>
            </a:fld>
            <a:endParaRPr lang="en-US" dirty="0"/>
          </a:p>
        </p:txBody>
      </p:sp>
    </p:spTree>
    <p:extLst>
      <p:ext uri="{BB962C8B-B14F-4D97-AF65-F5344CB8AC3E}">
        <p14:creationId xmlns:p14="http://schemas.microsoft.com/office/powerpoint/2010/main" val="3509354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521"/>
          <a:stretch/>
        </p:blipFill>
        <p:spPr>
          <a:xfrm>
            <a:off x="2067430" y="1143000"/>
            <a:ext cx="8057143" cy="5181238"/>
          </a:xfrm>
          <a:prstGeom prst="rect">
            <a:avLst/>
          </a:prstGeom>
        </p:spPr>
      </p:pic>
      <p:sp>
        <p:nvSpPr>
          <p:cNvPr id="9" name="TextBox 8"/>
          <p:cNvSpPr txBox="1"/>
          <p:nvPr/>
        </p:nvSpPr>
        <p:spPr>
          <a:xfrm>
            <a:off x="1828801" y="655133"/>
            <a:ext cx="8089271" cy="830997"/>
          </a:xfrm>
          <a:prstGeom prst="rect">
            <a:avLst/>
          </a:prstGeom>
          <a:noFill/>
        </p:spPr>
        <p:txBody>
          <a:bodyPr wrap="square" rtlCol="0">
            <a:spAutoFit/>
          </a:bodyPr>
          <a:lstStyle/>
          <a:p>
            <a:pPr algn="ctr" defTabSz="1218987"/>
            <a:r>
              <a:rPr lang="en-US" sz="2400" dirty="0">
                <a:solidFill>
                  <a:srgbClr val="FFFF00"/>
                </a:solidFill>
                <a:latin typeface="Calibri"/>
              </a:rPr>
              <a:t>Corendered seismic amplitude and fault probability iteration 3</a:t>
            </a:r>
          </a:p>
          <a:p>
            <a:pPr algn="ctr" defTabSz="1218987"/>
            <a:endParaRPr lang="en-US" sz="2400" dirty="0">
              <a:solidFill>
                <a:srgbClr val="FFFF00"/>
              </a:solidFill>
              <a:latin typeface="Calibri"/>
            </a:endParaRPr>
          </a:p>
        </p:txBody>
      </p:sp>
      <p:grpSp>
        <p:nvGrpSpPr>
          <p:cNvPr id="5" name="Group 4"/>
          <p:cNvGrpSpPr/>
          <p:nvPr/>
        </p:nvGrpSpPr>
        <p:grpSpPr>
          <a:xfrm>
            <a:off x="7512441" y="959669"/>
            <a:ext cx="427809" cy="5193031"/>
            <a:chOff x="5988439" y="959667"/>
            <a:chExt cx="427809" cy="5193031"/>
          </a:xfrm>
        </p:grpSpPr>
        <p:cxnSp>
          <p:nvCxnSpPr>
            <p:cNvPr id="6" name="Straight Connector 5"/>
            <p:cNvCxnSpPr/>
            <p:nvPr/>
          </p:nvCxnSpPr>
          <p:spPr>
            <a:xfrm>
              <a:off x="6147297" y="1258432"/>
              <a:ext cx="0" cy="4463358"/>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88439" y="959667"/>
              <a:ext cx="362600" cy="461665"/>
            </a:xfrm>
            <a:prstGeom prst="rect">
              <a:avLst/>
            </a:prstGeom>
            <a:noFill/>
          </p:spPr>
          <p:txBody>
            <a:bodyPr wrap="none" rtlCol="0">
              <a:spAutoFit/>
            </a:bodyPr>
            <a:lstStyle/>
            <a:p>
              <a:pPr defTabSz="1218987"/>
              <a:r>
                <a:rPr lang="en-US" sz="2400" dirty="0">
                  <a:solidFill>
                    <a:srgbClr val="00B050"/>
                  </a:solidFill>
                  <a:effectLst>
                    <a:outerShdw blurRad="38100" dist="38100" dir="2700000" algn="tl">
                      <a:srgbClr val="000000">
                        <a:alpha val="43137"/>
                      </a:srgbClr>
                    </a:outerShdw>
                  </a:effectLst>
                  <a:latin typeface="Calibri"/>
                </a:rPr>
                <a:t>A</a:t>
              </a:r>
            </a:p>
          </p:txBody>
        </p:sp>
        <p:sp>
          <p:nvSpPr>
            <p:cNvPr id="8" name="TextBox 7"/>
            <p:cNvSpPr txBox="1"/>
            <p:nvPr/>
          </p:nvSpPr>
          <p:spPr>
            <a:xfrm>
              <a:off x="5988439" y="5691033"/>
              <a:ext cx="427809" cy="461665"/>
            </a:xfrm>
            <a:prstGeom prst="rect">
              <a:avLst/>
            </a:prstGeom>
            <a:noFill/>
          </p:spPr>
          <p:txBody>
            <a:bodyPr wrap="none" rtlCol="0">
              <a:spAutoFit/>
            </a:bodyPr>
            <a:lstStyle/>
            <a:p>
              <a:pPr defTabSz="1218987"/>
              <a:r>
                <a:rPr lang="en-US" sz="2400" dirty="0">
                  <a:solidFill>
                    <a:srgbClr val="00B050"/>
                  </a:solidFill>
                  <a:effectLst>
                    <a:outerShdw blurRad="38100" dist="38100" dir="2700000" algn="tl">
                      <a:srgbClr val="000000">
                        <a:alpha val="43137"/>
                      </a:srgbClr>
                    </a:outerShdw>
                  </a:effectLst>
                  <a:latin typeface="Calibri"/>
                </a:rPr>
                <a:t>A’</a:t>
              </a:r>
            </a:p>
          </p:txBody>
        </p:sp>
      </p:grpSp>
      <p:sp>
        <p:nvSpPr>
          <p:cNvPr id="11" name="Title 1"/>
          <p:cNvSpPr txBox="1">
            <a:spLocks/>
          </p:cNvSpPr>
          <p:nvPr/>
        </p:nvSpPr>
        <p:spPr>
          <a:xfrm>
            <a:off x="29570" y="1"/>
            <a:ext cx="8229600" cy="575071"/>
          </a:xfrm>
          <a:prstGeom prst="rect">
            <a:avLst/>
          </a:prstGeom>
        </p:spPr>
        <p:txBody>
          <a:bodyPr vert="horz" lIns="121899" tIns="60949" rIns="121899" bIns="60949" rtlCol="0" anchor="ctr">
            <a:normAutofit fontScale="97500" lnSpcReduction="10000"/>
          </a:bodyPr>
          <a:lstStyle>
            <a:lvl1pPr algn="ctr" defTabSz="1218987" rtl="0" eaLnBrk="1" latinLnBrk="0" hangingPunct="1">
              <a:spcBef>
                <a:spcPct val="0"/>
              </a:spcBef>
              <a:buNone/>
              <a:defRPr sz="3200" kern="1200">
                <a:solidFill>
                  <a:srgbClr val="FFC000"/>
                </a:solidFill>
                <a:effectLst>
                  <a:outerShdw blurRad="38100" dist="38100" dir="2700000" algn="tl">
                    <a:srgbClr val="000000">
                      <a:alpha val="43137"/>
                    </a:srgbClr>
                  </a:outerShdw>
                </a:effectLst>
                <a:latin typeface="+mn-lt"/>
                <a:ea typeface="+mj-ea"/>
                <a:cs typeface="+mj-cs"/>
              </a:defRPr>
            </a:lvl1pPr>
          </a:lstStyle>
          <a:p>
            <a:pPr algn="l"/>
            <a:r>
              <a:rPr lang="en-US" dirty="0">
                <a:latin typeface="Calibri"/>
              </a:rPr>
              <a:t>Iterative fault enhancement</a:t>
            </a:r>
          </a:p>
        </p:txBody>
      </p:sp>
      <p:sp>
        <p:nvSpPr>
          <p:cNvPr id="2" name="Slide Number Placeholder 1">
            <a:extLst>
              <a:ext uri="{FF2B5EF4-FFF2-40B4-BE49-F238E27FC236}">
                <a16:creationId xmlns:a16="http://schemas.microsoft.com/office/drawing/2014/main" id="{A45104DA-7EFC-4629-8855-8F5BA948F945}"/>
              </a:ext>
            </a:extLst>
          </p:cNvPr>
          <p:cNvSpPr>
            <a:spLocks noGrp="1"/>
          </p:cNvSpPr>
          <p:nvPr>
            <p:ph type="sldNum" sz="quarter" idx="12"/>
          </p:nvPr>
        </p:nvSpPr>
        <p:spPr/>
        <p:txBody>
          <a:bodyPr/>
          <a:lstStyle/>
          <a:p>
            <a:r>
              <a:rPr lang="en-US"/>
              <a:t>11b-</a:t>
            </a:r>
            <a:fld id="{32AB8D3D-FB3C-49A2-855E-BE1E1BCDA17C}" type="slidenum">
              <a:rPr lang="en-US" smtClean="0"/>
              <a:pPr/>
              <a:t>37</a:t>
            </a:fld>
            <a:endParaRPr lang="en-US" dirty="0"/>
          </a:p>
        </p:txBody>
      </p:sp>
    </p:spTree>
    <p:extLst>
      <p:ext uri="{BB962C8B-B14F-4D97-AF65-F5344CB8AC3E}">
        <p14:creationId xmlns:p14="http://schemas.microsoft.com/office/powerpoint/2010/main" val="1092950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FE8637-8702-40E7-8AEC-30CC1888ED37}"/>
              </a:ext>
            </a:extLst>
          </p:cNvPr>
          <p:cNvGrpSpPr/>
          <p:nvPr/>
        </p:nvGrpSpPr>
        <p:grpSpPr>
          <a:xfrm>
            <a:off x="1102673" y="539266"/>
            <a:ext cx="8313691" cy="4640683"/>
            <a:chOff x="816402" y="964542"/>
            <a:chExt cx="8313691" cy="4640683"/>
          </a:xfrm>
        </p:grpSpPr>
        <p:pic>
          <p:nvPicPr>
            <p:cNvPr id="5" name="Picture 2">
              <a:extLst>
                <a:ext uri="{FF2B5EF4-FFF2-40B4-BE49-F238E27FC236}">
                  <a16:creationId xmlns:a16="http://schemas.microsoft.com/office/drawing/2014/main" id="{1EA02D41-6F17-41C3-9560-D33CF703C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02" y="964542"/>
              <a:ext cx="8313691" cy="464068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1D0C50F9-5C7F-461F-8FC3-C553C97807C4}"/>
                </a:ext>
              </a:extLst>
            </p:cNvPr>
            <p:cNvSpPr txBox="1"/>
            <p:nvPr/>
          </p:nvSpPr>
          <p:spPr>
            <a:xfrm>
              <a:off x="8532812" y="5212086"/>
              <a:ext cx="276038" cy="261610"/>
            </a:xfrm>
            <a:prstGeom prst="rect">
              <a:avLst/>
            </a:prstGeom>
            <a:noFill/>
          </p:spPr>
          <p:txBody>
            <a:bodyPr wrap="none" rtlCol="0">
              <a:spAutoFit/>
            </a:bodyPr>
            <a:lstStyle/>
            <a:p>
              <a:pPr defTabSz="1218987"/>
              <a:r>
                <a:rPr lang="en-US" sz="1100" dirty="0">
                  <a:solidFill>
                    <a:prstClr val="black"/>
                  </a:solidFill>
                  <a:latin typeface="Calibri"/>
                </a:rPr>
                <a:t>N</a:t>
              </a:r>
            </a:p>
          </p:txBody>
        </p:sp>
      </p:grpSp>
      <p:sp>
        <p:nvSpPr>
          <p:cNvPr id="7" name="Isosceles Triangle 6">
            <a:extLst>
              <a:ext uri="{FF2B5EF4-FFF2-40B4-BE49-F238E27FC236}">
                <a16:creationId xmlns:a16="http://schemas.microsoft.com/office/drawing/2014/main" id="{018E3CC8-29A6-4B19-9DB1-E2CAAFC3B7EC}"/>
              </a:ext>
            </a:extLst>
          </p:cNvPr>
          <p:cNvSpPr/>
          <p:nvPr/>
        </p:nvSpPr>
        <p:spPr>
          <a:xfrm>
            <a:off x="1066800" y="3471151"/>
            <a:ext cx="2084620" cy="1733381"/>
          </a:xfrm>
          <a:prstGeom prst="triangle">
            <a:avLst>
              <a:gd name="adj" fmla="val 0"/>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srgbClr val="EEECE1">
                  <a:lumMod val="90000"/>
                </a:srgbClr>
              </a:solidFill>
              <a:latin typeface="Calibri"/>
            </a:endParaRPr>
          </a:p>
        </p:txBody>
      </p:sp>
      <p:grpSp>
        <p:nvGrpSpPr>
          <p:cNvPr id="8" name="Group 7">
            <a:extLst>
              <a:ext uri="{FF2B5EF4-FFF2-40B4-BE49-F238E27FC236}">
                <a16:creationId xmlns:a16="http://schemas.microsoft.com/office/drawing/2014/main" id="{CE4F0F0A-50E5-4203-BAF8-D2EC67AF7EAA}"/>
              </a:ext>
            </a:extLst>
          </p:cNvPr>
          <p:cNvGrpSpPr/>
          <p:nvPr/>
        </p:nvGrpSpPr>
        <p:grpSpPr>
          <a:xfrm>
            <a:off x="1588" y="4343400"/>
            <a:ext cx="2436056" cy="2142968"/>
            <a:chOff x="8727930" y="4664818"/>
            <a:chExt cx="2436056" cy="2142968"/>
          </a:xfrm>
        </p:grpSpPr>
        <p:sp>
          <p:nvSpPr>
            <p:cNvPr id="9" name="TextBox 8">
              <a:extLst>
                <a:ext uri="{FF2B5EF4-FFF2-40B4-BE49-F238E27FC236}">
                  <a16:creationId xmlns:a16="http://schemas.microsoft.com/office/drawing/2014/main" id="{6C433347-A1F4-4A25-B223-FEE59F1BA2EE}"/>
                </a:ext>
              </a:extLst>
            </p:cNvPr>
            <p:cNvSpPr txBox="1"/>
            <p:nvPr/>
          </p:nvSpPr>
          <p:spPr>
            <a:xfrm>
              <a:off x="10306059" y="6346121"/>
              <a:ext cx="857927" cy="461665"/>
            </a:xfrm>
            <a:prstGeom prst="rect">
              <a:avLst/>
            </a:prstGeom>
            <a:noFill/>
          </p:spPr>
          <p:txBody>
            <a:bodyPr wrap="none" rtlCol="0">
              <a:spAutoFit/>
            </a:bodyPr>
            <a:lstStyle/>
            <a:p>
              <a:pPr defTabSz="1218987"/>
              <a:r>
                <a:rPr lang="en-US" sz="1200" dirty="0">
                  <a:solidFill>
                    <a:prstClr val="white"/>
                  </a:solidFill>
                  <a:latin typeface="Calibri"/>
                </a:rPr>
                <a:t>Fault dip</a:t>
              </a:r>
            </a:p>
            <a:p>
              <a:pPr defTabSz="1218987"/>
              <a:r>
                <a:rPr lang="en-US" sz="1200" dirty="0">
                  <a:solidFill>
                    <a:prstClr val="white"/>
                  </a:solidFill>
                  <a:latin typeface="Calibri"/>
                </a:rPr>
                <a:t>magnitude</a:t>
              </a:r>
            </a:p>
          </p:txBody>
        </p:sp>
        <p:grpSp>
          <p:nvGrpSpPr>
            <p:cNvPr id="10" name="Group 9">
              <a:extLst>
                <a:ext uri="{FF2B5EF4-FFF2-40B4-BE49-F238E27FC236}">
                  <a16:creationId xmlns:a16="http://schemas.microsoft.com/office/drawing/2014/main" id="{24D0CBC7-3360-4001-91EF-031A096944C4}"/>
                </a:ext>
              </a:extLst>
            </p:cNvPr>
            <p:cNvGrpSpPr/>
            <p:nvPr/>
          </p:nvGrpSpPr>
          <p:grpSpPr>
            <a:xfrm>
              <a:off x="8727930" y="4664818"/>
              <a:ext cx="2154219" cy="2070090"/>
              <a:chOff x="8578806" y="4902817"/>
              <a:chExt cx="2154219" cy="2070090"/>
            </a:xfrm>
          </p:grpSpPr>
          <p:grpSp>
            <p:nvGrpSpPr>
              <p:cNvPr id="11" name="Group 10">
                <a:extLst>
                  <a:ext uri="{FF2B5EF4-FFF2-40B4-BE49-F238E27FC236}">
                    <a16:creationId xmlns:a16="http://schemas.microsoft.com/office/drawing/2014/main" id="{0FA4A7C3-96DB-4768-A814-4A2AE692A2F4}"/>
                  </a:ext>
                </a:extLst>
              </p:cNvPr>
              <p:cNvGrpSpPr/>
              <p:nvPr/>
            </p:nvGrpSpPr>
            <p:grpSpPr>
              <a:xfrm>
                <a:off x="8578806" y="5072919"/>
                <a:ext cx="1857257" cy="1899988"/>
                <a:chOff x="151886" y="1387919"/>
                <a:chExt cx="1857257" cy="1899988"/>
              </a:xfrm>
            </p:grpSpPr>
            <p:grpSp>
              <p:nvGrpSpPr>
                <p:cNvPr id="15" name="Group 14">
                  <a:extLst>
                    <a:ext uri="{FF2B5EF4-FFF2-40B4-BE49-F238E27FC236}">
                      <a16:creationId xmlns:a16="http://schemas.microsoft.com/office/drawing/2014/main" id="{AA957D1E-DEE1-4663-BAD2-7161E50FF937}"/>
                    </a:ext>
                  </a:extLst>
                </p:cNvPr>
                <p:cNvGrpSpPr>
                  <a:grpSpLocks noChangeAspect="1"/>
                </p:cNvGrpSpPr>
                <p:nvPr/>
              </p:nvGrpSpPr>
              <p:grpSpPr>
                <a:xfrm>
                  <a:off x="151886" y="1387919"/>
                  <a:ext cx="1857257" cy="1899988"/>
                  <a:chOff x="8841025" y="795403"/>
                  <a:chExt cx="2499664" cy="2557175"/>
                </a:xfrm>
              </p:grpSpPr>
              <p:pic>
                <p:nvPicPr>
                  <p:cNvPr id="17" name="Picture 16">
                    <a:extLst>
                      <a:ext uri="{FF2B5EF4-FFF2-40B4-BE49-F238E27FC236}">
                        <a16:creationId xmlns:a16="http://schemas.microsoft.com/office/drawing/2014/main" id="{FA225324-1EEF-4514-ABA5-0737A55F97E6}"/>
                      </a:ext>
                    </a:extLst>
                  </p:cNvPr>
                  <p:cNvPicPr>
                    <a:picLocks/>
                  </p:cNvPicPr>
                  <p:nvPr/>
                </p:nvPicPr>
                <p:blipFill rotWithShape="1">
                  <a:blip r:embed="rId4">
                    <a:clrChange>
                      <a:clrFrom>
                        <a:srgbClr val="FFFF00"/>
                      </a:clrFrom>
                      <a:clrTo>
                        <a:srgbClr val="FFFF00">
                          <a:alpha val="0"/>
                        </a:srgbClr>
                      </a:clrTo>
                    </a:clrChange>
                  </a:blip>
                  <a:srcRect l="11960" t="13948" r="2886" b="11134"/>
                  <a:stretch/>
                </p:blipFill>
                <p:spPr>
                  <a:xfrm>
                    <a:off x="9161947" y="1108553"/>
                    <a:ext cx="1828799" cy="1853976"/>
                  </a:xfrm>
                  <a:prstGeom prst="rect">
                    <a:avLst/>
                  </a:prstGeom>
                </p:spPr>
              </p:pic>
              <p:sp>
                <p:nvSpPr>
                  <p:cNvPr id="18" name="TextBox 17">
                    <a:extLst>
                      <a:ext uri="{FF2B5EF4-FFF2-40B4-BE49-F238E27FC236}">
                        <a16:creationId xmlns:a16="http://schemas.microsoft.com/office/drawing/2014/main" id="{332B3685-B974-4B17-88FB-360D549B2B94}"/>
                      </a:ext>
                    </a:extLst>
                  </p:cNvPr>
                  <p:cNvSpPr txBox="1"/>
                  <p:nvPr/>
                </p:nvSpPr>
                <p:spPr>
                  <a:xfrm>
                    <a:off x="9909475" y="795403"/>
                    <a:ext cx="382303" cy="372810"/>
                  </a:xfrm>
                  <a:prstGeom prst="rect">
                    <a:avLst/>
                  </a:prstGeom>
                  <a:noFill/>
                </p:spPr>
                <p:txBody>
                  <a:bodyPr wrap="none" rtlCol="0">
                    <a:spAutoFit/>
                  </a:bodyPr>
                  <a:lstStyle/>
                  <a:p>
                    <a:pPr defTabSz="1218987"/>
                    <a:r>
                      <a:rPr lang="en-US" sz="1200" dirty="0">
                        <a:solidFill>
                          <a:prstClr val="white"/>
                        </a:solidFill>
                        <a:latin typeface="Calibri"/>
                      </a:rPr>
                      <a:t>N</a:t>
                    </a:r>
                  </a:p>
                </p:txBody>
              </p:sp>
              <p:sp>
                <p:nvSpPr>
                  <p:cNvPr id="19" name="TextBox 18">
                    <a:extLst>
                      <a:ext uri="{FF2B5EF4-FFF2-40B4-BE49-F238E27FC236}">
                        <a16:creationId xmlns:a16="http://schemas.microsoft.com/office/drawing/2014/main" id="{D646C75A-0F1B-43EA-9893-BBA12C0E883D}"/>
                      </a:ext>
                    </a:extLst>
                  </p:cNvPr>
                  <p:cNvSpPr txBox="1"/>
                  <p:nvPr/>
                </p:nvSpPr>
                <p:spPr>
                  <a:xfrm>
                    <a:off x="9992980" y="2979768"/>
                    <a:ext cx="343468" cy="372810"/>
                  </a:xfrm>
                  <a:prstGeom prst="rect">
                    <a:avLst/>
                  </a:prstGeom>
                  <a:noFill/>
                </p:spPr>
                <p:txBody>
                  <a:bodyPr wrap="none" rtlCol="0">
                    <a:spAutoFit/>
                  </a:bodyPr>
                  <a:lstStyle/>
                  <a:p>
                    <a:pPr defTabSz="1218987"/>
                    <a:r>
                      <a:rPr lang="en-US" sz="1200" dirty="0">
                        <a:solidFill>
                          <a:prstClr val="white"/>
                        </a:solidFill>
                        <a:latin typeface="Calibri"/>
                      </a:rPr>
                      <a:t>S</a:t>
                    </a:r>
                  </a:p>
                </p:txBody>
              </p:sp>
              <p:sp>
                <p:nvSpPr>
                  <p:cNvPr id="20" name="TextBox 19">
                    <a:extLst>
                      <a:ext uri="{FF2B5EF4-FFF2-40B4-BE49-F238E27FC236}">
                        <a16:creationId xmlns:a16="http://schemas.microsoft.com/office/drawing/2014/main" id="{02AEE004-20AF-4D7E-A689-6D133AB96D3D}"/>
                      </a:ext>
                    </a:extLst>
                  </p:cNvPr>
                  <p:cNvSpPr txBox="1"/>
                  <p:nvPr/>
                </p:nvSpPr>
                <p:spPr>
                  <a:xfrm>
                    <a:off x="10990747" y="1887585"/>
                    <a:ext cx="349942" cy="372810"/>
                  </a:xfrm>
                  <a:prstGeom prst="rect">
                    <a:avLst/>
                  </a:prstGeom>
                  <a:noFill/>
                </p:spPr>
                <p:txBody>
                  <a:bodyPr wrap="none" rtlCol="0">
                    <a:spAutoFit/>
                  </a:bodyPr>
                  <a:lstStyle/>
                  <a:p>
                    <a:pPr defTabSz="1218987"/>
                    <a:r>
                      <a:rPr lang="en-US" sz="1200" dirty="0">
                        <a:solidFill>
                          <a:prstClr val="white"/>
                        </a:solidFill>
                        <a:latin typeface="Calibri"/>
                      </a:rPr>
                      <a:t>E</a:t>
                    </a:r>
                  </a:p>
                </p:txBody>
              </p:sp>
              <p:sp>
                <p:nvSpPr>
                  <p:cNvPr id="21" name="TextBox 20">
                    <a:extLst>
                      <a:ext uri="{FF2B5EF4-FFF2-40B4-BE49-F238E27FC236}">
                        <a16:creationId xmlns:a16="http://schemas.microsoft.com/office/drawing/2014/main" id="{24FC2629-1896-4DC2-8563-2BA7E9B7AB4A}"/>
                      </a:ext>
                    </a:extLst>
                  </p:cNvPr>
                  <p:cNvSpPr txBox="1"/>
                  <p:nvPr/>
                </p:nvSpPr>
                <p:spPr>
                  <a:xfrm>
                    <a:off x="8841025" y="1887583"/>
                    <a:ext cx="431926" cy="372810"/>
                  </a:xfrm>
                  <a:prstGeom prst="rect">
                    <a:avLst/>
                  </a:prstGeom>
                  <a:noFill/>
                </p:spPr>
                <p:txBody>
                  <a:bodyPr wrap="none" rtlCol="0">
                    <a:spAutoFit/>
                  </a:bodyPr>
                  <a:lstStyle/>
                  <a:p>
                    <a:pPr defTabSz="1218987"/>
                    <a:r>
                      <a:rPr lang="en-US" sz="1200" dirty="0">
                        <a:solidFill>
                          <a:prstClr val="white"/>
                        </a:solidFill>
                        <a:latin typeface="Calibri"/>
                      </a:rPr>
                      <a:t>W</a:t>
                    </a:r>
                  </a:p>
                </p:txBody>
              </p:sp>
            </p:grpSp>
            <p:sp>
              <p:nvSpPr>
                <p:cNvPr id="16" name="Oval 15">
                  <a:extLst>
                    <a:ext uri="{FF2B5EF4-FFF2-40B4-BE49-F238E27FC236}">
                      <a16:creationId xmlns:a16="http://schemas.microsoft.com/office/drawing/2014/main" id="{9D2E44C0-4FDE-4125-960B-509AC7762482}"/>
                    </a:ext>
                  </a:extLst>
                </p:cNvPr>
                <p:cNvSpPr/>
                <p:nvPr/>
              </p:nvSpPr>
              <p:spPr>
                <a:xfrm>
                  <a:off x="379412" y="1614360"/>
                  <a:ext cx="1371600" cy="138373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grpSp>
          <p:cxnSp>
            <p:nvCxnSpPr>
              <p:cNvPr id="12" name="Straight Arrow Connector 11">
                <a:extLst>
                  <a:ext uri="{FF2B5EF4-FFF2-40B4-BE49-F238E27FC236}">
                    <a16:creationId xmlns:a16="http://schemas.microsoft.com/office/drawing/2014/main" id="{C5217651-387A-4238-9B08-35CF6662E3AA}"/>
                  </a:ext>
                </a:extLst>
              </p:cNvPr>
              <p:cNvCxnSpPr>
                <a:cxnSpLocks/>
              </p:cNvCxnSpPr>
              <p:nvPr/>
            </p:nvCxnSpPr>
            <p:spPr>
              <a:xfrm>
                <a:off x="9541870" y="5999585"/>
                <a:ext cx="769035" cy="5991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CFEA892F-A728-4360-A2E7-6BC71BD5AD81}"/>
                  </a:ext>
                </a:extLst>
              </p:cNvPr>
              <p:cNvSpPr/>
              <p:nvPr/>
            </p:nvSpPr>
            <p:spPr>
              <a:xfrm>
                <a:off x="8817252" y="5168272"/>
                <a:ext cx="1600200" cy="1600200"/>
              </a:xfrm>
              <a:prstGeom prst="arc">
                <a:avLst>
                  <a:gd name="adj1" fmla="val 16200000"/>
                  <a:gd name="adj2" fmla="val 20151267"/>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218987"/>
                <a:endParaRPr lang="en-US" sz="2400" dirty="0">
                  <a:solidFill>
                    <a:prstClr val="white"/>
                  </a:solidFill>
                  <a:latin typeface="Calibri"/>
                </a:endParaRPr>
              </a:p>
            </p:txBody>
          </p:sp>
          <p:sp>
            <p:nvSpPr>
              <p:cNvPr id="14" name="TextBox 13">
                <a:extLst>
                  <a:ext uri="{FF2B5EF4-FFF2-40B4-BE49-F238E27FC236}">
                    <a16:creationId xmlns:a16="http://schemas.microsoft.com/office/drawing/2014/main" id="{6A2C7597-1D6A-4D46-82EC-92060780D3CB}"/>
                  </a:ext>
                </a:extLst>
              </p:cNvPr>
              <p:cNvSpPr txBox="1"/>
              <p:nvPr/>
            </p:nvSpPr>
            <p:spPr>
              <a:xfrm>
                <a:off x="10010648" y="4902817"/>
                <a:ext cx="722377" cy="461665"/>
              </a:xfrm>
              <a:prstGeom prst="rect">
                <a:avLst/>
              </a:prstGeom>
              <a:noFill/>
            </p:spPr>
            <p:txBody>
              <a:bodyPr wrap="none" rtlCol="0">
                <a:spAutoFit/>
              </a:bodyPr>
              <a:lstStyle/>
              <a:p>
                <a:pPr defTabSz="1218987"/>
                <a:r>
                  <a:rPr lang="en-US" sz="1200" dirty="0">
                    <a:solidFill>
                      <a:prstClr val="black"/>
                    </a:solidFill>
                    <a:latin typeface="Calibri"/>
                  </a:rPr>
                  <a:t>Fault dip</a:t>
                </a:r>
              </a:p>
              <a:p>
                <a:pPr defTabSz="1218987"/>
                <a:r>
                  <a:rPr lang="en-US" sz="1200" dirty="0">
                    <a:solidFill>
                      <a:prstClr val="black"/>
                    </a:solidFill>
                    <a:latin typeface="Calibri"/>
                  </a:rPr>
                  <a:t>azimuth</a:t>
                </a:r>
              </a:p>
            </p:txBody>
          </p:sp>
        </p:grpSp>
      </p:grpSp>
      <p:grpSp>
        <p:nvGrpSpPr>
          <p:cNvPr id="22" name="Group 21">
            <a:extLst>
              <a:ext uri="{FF2B5EF4-FFF2-40B4-BE49-F238E27FC236}">
                <a16:creationId xmlns:a16="http://schemas.microsoft.com/office/drawing/2014/main" id="{F283BFC8-2394-455B-A2A1-4D9611E7FE09}"/>
              </a:ext>
            </a:extLst>
          </p:cNvPr>
          <p:cNvGrpSpPr/>
          <p:nvPr/>
        </p:nvGrpSpPr>
        <p:grpSpPr>
          <a:xfrm>
            <a:off x="9470265" y="303745"/>
            <a:ext cx="1251856" cy="2467487"/>
            <a:chOff x="9447212" y="428113"/>
            <a:chExt cx="1251856" cy="2467487"/>
          </a:xfrm>
        </p:grpSpPr>
        <p:pic>
          <p:nvPicPr>
            <p:cNvPr id="23" name="Picture 22">
              <a:extLst>
                <a:ext uri="{FF2B5EF4-FFF2-40B4-BE49-F238E27FC236}">
                  <a16:creationId xmlns:a16="http://schemas.microsoft.com/office/drawing/2014/main" id="{A7F79A60-DEBC-4FAA-A3DF-65C7B60535D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4411" y="914853"/>
              <a:ext cx="2286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4" name="Group 23">
              <a:extLst>
                <a:ext uri="{FF2B5EF4-FFF2-40B4-BE49-F238E27FC236}">
                  <a16:creationId xmlns:a16="http://schemas.microsoft.com/office/drawing/2014/main" id="{C347D80E-E8CC-4A15-B64A-D2E1F2DB2D71}"/>
                </a:ext>
              </a:extLst>
            </p:cNvPr>
            <p:cNvGrpSpPr/>
            <p:nvPr/>
          </p:nvGrpSpPr>
          <p:grpSpPr>
            <a:xfrm>
              <a:off x="9447212" y="428113"/>
              <a:ext cx="1251856" cy="2467487"/>
              <a:chOff x="8118416" y="338012"/>
              <a:chExt cx="1251856" cy="2467487"/>
            </a:xfrm>
          </p:grpSpPr>
          <p:sp>
            <p:nvSpPr>
              <p:cNvPr id="25" name="TextBox 24">
                <a:extLst>
                  <a:ext uri="{FF2B5EF4-FFF2-40B4-BE49-F238E27FC236}">
                    <a16:creationId xmlns:a16="http://schemas.microsoft.com/office/drawing/2014/main" id="{3F843D40-B096-4899-B485-DD38608027DA}"/>
                  </a:ext>
                </a:extLst>
              </p:cNvPr>
              <p:cNvSpPr txBox="1"/>
              <p:nvPr/>
            </p:nvSpPr>
            <p:spPr>
              <a:xfrm>
                <a:off x="8229557" y="338012"/>
                <a:ext cx="1140715" cy="461665"/>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Fault </a:t>
                </a:r>
              </a:p>
              <a:p>
                <a:pPr algn="ctr" defTabSz="1218987"/>
                <a:r>
                  <a:rPr lang="en-US" sz="1200" dirty="0">
                    <a:solidFill>
                      <a:prstClr val="white"/>
                    </a:solidFill>
                    <a:latin typeface="Calibri"/>
                    <a:cs typeface="Arial" panose="020B0604020202020204" pitchFamily="34" charset="0"/>
                  </a:rPr>
                  <a:t>dip azimuth</a:t>
                </a:r>
              </a:p>
            </p:txBody>
          </p:sp>
          <p:sp>
            <p:nvSpPr>
              <p:cNvPr id="26" name="TextBox 25">
                <a:extLst>
                  <a:ext uri="{FF2B5EF4-FFF2-40B4-BE49-F238E27FC236}">
                    <a16:creationId xmlns:a16="http://schemas.microsoft.com/office/drawing/2014/main" id="{6D98A6D1-29DD-472D-B9D2-57043A1C8664}"/>
                  </a:ext>
                </a:extLst>
              </p:cNvPr>
              <p:cNvSpPr txBox="1"/>
              <p:nvPr/>
            </p:nvSpPr>
            <p:spPr>
              <a:xfrm>
                <a:off x="8132129" y="2528500"/>
                <a:ext cx="527709"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-180°</a:t>
                </a:r>
                <a:endParaRPr lang="en-US" sz="1200" baseline="30000" dirty="0">
                  <a:solidFill>
                    <a:prstClr val="white"/>
                  </a:solidFill>
                  <a:latin typeface="Calibri"/>
                  <a:cs typeface="Arial" panose="020B0604020202020204" pitchFamily="34" charset="0"/>
                </a:endParaRPr>
              </a:p>
            </p:txBody>
          </p:sp>
          <p:sp>
            <p:nvSpPr>
              <p:cNvPr id="27" name="TextBox 26">
                <a:extLst>
                  <a:ext uri="{FF2B5EF4-FFF2-40B4-BE49-F238E27FC236}">
                    <a16:creationId xmlns:a16="http://schemas.microsoft.com/office/drawing/2014/main" id="{B9F112DB-5129-4EA2-B71D-DD0A37038803}"/>
                  </a:ext>
                </a:extLst>
              </p:cNvPr>
              <p:cNvSpPr txBox="1"/>
              <p:nvPr/>
            </p:nvSpPr>
            <p:spPr>
              <a:xfrm>
                <a:off x="8118416" y="699700"/>
                <a:ext cx="558166"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+180°</a:t>
                </a:r>
                <a:endParaRPr lang="en-US" sz="1200" baseline="30000" dirty="0">
                  <a:solidFill>
                    <a:prstClr val="white"/>
                  </a:solidFill>
                  <a:latin typeface="Calibri"/>
                  <a:cs typeface="Arial" panose="020B0604020202020204" pitchFamily="34" charset="0"/>
                </a:endParaRPr>
              </a:p>
            </p:txBody>
          </p:sp>
          <p:sp>
            <p:nvSpPr>
              <p:cNvPr id="28" name="TextBox 27">
                <a:extLst>
                  <a:ext uri="{FF2B5EF4-FFF2-40B4-BE49-F238E27FC236}">
                    <a16:creationId xmlns:a16="http://schemas.microsoft.com/office/drawing/2014/main" id="{39E87625-CA4D-4C8B-AF50-3F37C24F211C}"/>
                  </a:ext>
                </a:extLst>
              </p:cNvPr>
              <p:cNvSpPr txBox="1"/>
              <p:nvPr/>
            </p:nvSpPr>
            <p:spPr>
              <a:xfrm>
                <a:off x="8323581" y="1660266"/>
                <a:ext cx="330540"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0°</a:t>
                </a:r>
                <a:endParaRPr lang="en-US" sz="1200" baseline="30000" dirty="0">
                  <a:solidFill>
                    <a:prstClr val="white"/>
                  </a:solidFill>
                  <a:latin typeface="Calibri"/>
                  <a:cs typeface="Arial" panose="020B0604020202020204" pitchFamily="34" charset="0"/>
                </a:endParaRPr>
              </a:p>
            </p:txBody>
          </p:sp>
        </p:grpSp>
      </p:grpSp>
      <p:grpSp>
        <p:nvGrpSpPr>
          <p:cNvPr id="29" name="Group 28">
            <a:extLst>
              <a:ext uri="{FF2B5EF4-FFF2-40B4-BE49-F238E27FC236}">
                <a16:creationId xmlns:a16="http://schemas.microsoft.com/office/drawing/2014/main" id="{73B10706-4974-41DA-A042-2FE06DB05D9D}"/>
              </a:ext>
            </a:extLst>
          </p:cNvPr>
          <p:cNvGrpSpPr/>
          <p:nvPr/>
        </p:nvGrpSpPr>
        <p:grpSpPr>
          <a:xfrm>
            <a:off x="10487680" y="330806"/>
            <a:ext cx="1724412" cy="2792339"/>
            <a:chOff x="9490132" y="2945490"/>
            <a:chExt cx="1724412" cy="2792339"/>
          </a:xfrm>
        </p:grpSpPr>
        <p:pic>
          <p:nvPicPr>
            <p:cNvPr id="30" name="Picture 4">
              <a:extLst>
                <a:ext uri="{FF2B5EF4-FFF2-40B4-BE49-F238E27FC236}">
                  <a16:creationId xmlns:a16="http://schemas.microsoft.com/office/drawing/2014/main" id="{89194477-F941-4D0A-87C8-D9B6241B3A0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4410" y="3419235"/>
              <a:ext cx="239415" cy="19153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1" name="Group 30">
              <a:extLst>
                <a:ext uri="{FF2B5EF4-FFF2-40B4-BE49-F238E27FC236}">
                  <a16:creationId xmlns:a16="http://schemas.microsoft.com/office/drawing/2014/main" id="{BA890950-0AF2-4AB5-8F6A-61060AE48F77}"/>
                </a:ext>
              </a:extLst>
            </p:cNvPr>
            <p:cNvGrpSpPr/>
            <p:nvPr/>
          </p:nvGrpSpPr>
          <p:grpSpPr>
            <a:xfrm>
              <a:off x="9490132" y="2945490"/>
              <a:ext cx="1276349" cy="2459614"/>
              <a:chOff x="8163639" y="345885"/>
              <a:chExt cx="1276349" cy="2459614"/>
            </a:xfrm>
          </p:grpSpPr>
          <p:sp>
            <p:nvSpPr>
              <p:cNvPr id="39" name="TextBox 38">
                <a:extLst>
                  <a:ext uri="{FF2B5EF4-FFF2-40B4-BE49-F238E27FC236}">
                    <a16:creationId xmlns:a16="http://schemas.microsoft.com/office/drawing/2014/main" id="{BD36C275-777C-41BE-AA9F-5762B11150BB}"/>
                  </a:ext>
                </a:extLst>
              </p:cNvPr>
              <p:cNvSpPr txBox="1"/>
              <p:nvPr/>
            </p:nvSpPr>
            <p:spPr>
              <a:xfrm>
                <a:off x="8163639" y="345885"/>
                <a:ext cx="1276349" cy="461665"/>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Fault </a:t>
                </a:r>
              </a:p>
              <a:p>
                <a:pPr algn="ctr" defTabSz="1218987"/>
                <a:r>
                  <a:rPr lang="en-US" sz="1200" dirty="0">
                    <a:solidFill>
                      <a:prstClr val="white"/>
                    </a:solidFill>
                    <a:latin typeface="Calibri"/>
                    <a:cs typeface="Arial" panose="020B0604020202020204" pitchFamily="34" charset="0"/>
                  </a:rPr>
                  <a:t>dip magnitude</a:t>
                </a:r>
              </a:p>
            </p:txBody>
          </p:sp>
          <p:sp>
            <p:nvSpPr>
              <p:cNvPr id="40" name="TextBox 39">
                <a:extLst>
                  <a:ext uri="{FF2B5EF4-FFF2-40B4-BE49-F238E27FC236}">
                    <a16:creationId xmlns:a16="http://schemas.microsoft.com/office/drawing/2014/main" id="{2C7881C3-BEF6-4C7D-A6DB-FA8AA1D654C3}"/>
                  </a:ext>
                </a:extLst>
              </p:cNvPr>
              <p:cNvSpPr txBox="1"/>
              <p:nvPr/>
            </p:nvSpPr>
            <p:spPr>
              <a:xfrm>
                <a:off x="8392239" y="2528500"/>
                <a:ext cx="324128"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0°</a:t>
                </a:r>
                <a:endParaRPr lang="en-US" sz="1200" baseline="30000" dirty="0">
                  <a:solidFill>
                    <a:prstClr val="white"/>
                  </a:solidFill>
                  <a:latin typeface="Calibri"/>
                  <a:cs typeface="Arial" panose="020B0604020202020204" pitchFamily="34" charset="0"/>
                </a:endParaRPr>
              </a:p>
            </p:txBody>
          </p:sp>
          <p:sp>
            <p:nvSpPr>
              <p:cNvPr id="41" name="TextBox 40">
                <a:extLst>
                  <a:ext uri="{FF2B5EF4-FFF2-40B4-BE49-F238E27FC236}">
                    <a16:creationId xmlns:a16="http://schemas.microsoft.com/office/drawing/2014/main" id="{1E118917-2BE5-4189-8F90-B3FD8C9D4E22}"/>
                  </a:ext>
                </a:extLst>
              </p:cNvPr>
              <p:cNvSpPr txBox="1"/>
              <p:nvPr/>
            </p:nvSpPr>
            <p:spPr>
              <a:xfrm>
                <a:off x="8370565" y="699700"/>
                <a:ext cx="402674"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90°</a:t>
                </a:r>
                <a:endParaRPr lang="en-US" sz="1200" baseline="30000" dirty="0">
                  <a:solidFill>
                    <a:prstClr val="white"/>
                  </a:solidFill>
                  <a:latin typeface="Calibri"/>
                  <a:cs typeface="Arial" panose="020B0604020202020204" pitchFamily="34" charset="0"/>
                </a:endParaRPr>
              </a:p>
            </p:txBody>
          </p:sp>
        </p:grpSp>
        <p:grpSp>
          <p:nvGrpSpPr>
            <p:cNvPr id="32" name="Group 31">
              <a:extLst>
                <a:ext uri="{FF2B5EF4-FFF2-40B4-BE49-F238E27FC236}">
                  <a16:creationId xmlns:a16="http://schemas.microsoft.com/office/drawing/2014/main" id="{4B6651F8-84BE-4E30-AF3E-80CB6743DA8E}"/>
                </a:ext>
              </a:extLst>
            </p:cNvPr>
            <p:cNvGrpSpPr/>
            <p:nvPr/>
          </p:nvGrpSpPr>
          <p:grpSpPr>
            <a:xfrm>
              <a:off x="10242607" y="3429000"/>
              <a:ext cx="971937" cy="2308829"/>
              <a:chOff x="10242607" y="3429000"/>
              <a:chExt cx="971937" cy="2308829"/>
            </a:xfrm>
          </p:grpSpPr>
          <p:sp>
            <p:nvSpPr>
              <p:cNvPr id="33" name="Rectangle 32">
                <a:extLst>
                  <a:ext uri="{FF2B5EF4-FFF2-40B4-BE49-F238E27FC236}">
                    <a16:creationId xmlns:a16="http://schemas.microsoft.com/office/drawing/2014/main" id="{9A526D50-0371-4F9B-A9C5-1CDD4EC61836}"/>
                  </a:ext>
                </a:extLst>
              </p:cNvPr>
              <p:cNvSpPr/>
              <p:nvPr/>
            </p:nvSpPr>
            <p:spPr>
              <a:xfrm>
                <a:off x="10437811" y="3429000"/>
                <a:ext cx="478829" cy="1838673"/>
              </a:xfrm>
              <a:prstGeom prst="rect">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cxnSp>
            <p:nvCxnSpPr>
              <p:cNvPr id="34" name="Straight Arrow Connector 33">
                <a:extLst>
                  <a:ext uri="{FF2B5EF4-FFF2-40B4-BE49-F238E27FC236}">
                    <a16:creationId xmlns:a16="http://schemas.microsoft.com/office/drawing/2014/main" id="{DD1D0514-9149-46F8-A71E-8CFACA7F18C6}"/>
                  </a:ext>
                </a:extLst>
              </p:cNvPr>
              <p:cNvCxnSpPr/>
              <p:nvPr/>
            </p:nvCxnSpPr>
            <p:spPr>
              <a:xfrm flipV="1">
                <a:off x="10452544" y="5281157"/>
                <a:ext cx="762000" cy="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57E3A12-D406-44F8-8FD4-071A87193E79}"/>
                  </a:ext>
                </a:extLst>
              </p:cNvPr>
              <p:cNvSpPr txBox="1"/>
              <p:nvPr/>
            </p:nvSpPr>
            <p:spPr>
              <a:xfrm>
                <a:off x="10262729" y="5460830"/>
                <a:ext cx="860883" cy="276999"/>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Opacity</a:t>
                </a:r>
              </a:p>
            </p:txBody>
          </p:sp>
          <p:sp>
            <p:nvSpPr>
              <p:cNvPr id="36" name="TextBox 35">
                <a:extLst>
                  <a:ext uri="{FF2B5EF4-FFF2-40B4-BE49-F238E27FC236}">
                    <a16:creationId xmlns:a16="http://schemas.microsoft.com/office/drawing/2014/main" id="{2409A6F2-E4A7-42CE-8621-34AF313F4768}"/>
                  </a:ext>
                </a:extLst>
              </p:cNvPr>
              <p:cNvSpPr txBox="1"/>
              <p:nvPr/>
            </p:nvSpPr>
            <p:spPr>
              <a:xfrm>
                <a:off x="10662692" y="5364695"/>
                <a:ext cx="478828" cy="276999"/>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100</a:t>
                </a:r>
              </a:p>
            </p:txBody>
          </p:sp>
          <p:sp>
            <p:nvSpPr>
              <p:cNvPr id="37" name="TextBox 36">
                <a:extLst>
                  <a:ext uri="{FF2B5EF4-FFF2-40B4-BE49-F238E27FC236}">
                    <a16:creationId xmlns:a16="http://schemas.microsoft.com/office/drawing/2014/main" id="{27F7AB39-DDF5-47A7-B076-0F8711D6633A}"/>
                  </a:ext>
                </a:extLst>
              </p:cNvPr>
              <p:cNvSpPr txBox="1"/>
              <p:nvPr/>
            </p:nvSpPr>
            <p:spPr>
              <a:xfrm>
                <a:off x="10242607" y="5263702"/>
                <a:ext cx="457199" cy="276999"/>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0</a:t>
                </a:r>
              </a:p>
            </p:txBody>
          </p:sp>
          <p:cxnSp>
            <p:nvCxnSpPr>
              <p:cNvPr id="38" name="Straight Connector 37">
                <a:extLst>
                  <a:ext uri="{FF2B5EF4-FFF2-40B4-BE49-F238E27FC236}">
                    <a16:creationId xmlns:a16="http://schemas.microsoft.com/office/drawing/2014/main" id="{04519B55-DDB7-41BE-857D-094B94504315}"/>
                  </a:ext>
                </a:extLst>
              </p:cNvPr>
              <p:cNvCxnSpPr>
                <a:cxnSpLocks/>
                <a:endCxn id="36" idx="0"/>
              </p:cNvCxnSpPr>
              <p:nvPr/>
            </p:nvCxnSpPr>
            <p:spPr>
              <a:xfrm>
                <a:off x="10434092" y="3538413"/>
                <a:ext cx="468014" cy="18262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85DCF988-7875-414D-ACBD-F0A821ABB145}"/>
              </a:ext>
            </a:extLst>
          </p:cNvPr>
          <p:cNvGrpSpPr/>
          <p:nvPr/>
        </p:nvGrpSpPr>
        <p:grpSpPr>
          <a:xfrm>
            <a:off x="10921012" y="3061246"/>
            <a:ext cx="1276349" cy="2795926"/>
            <a:chOff x="9981755" y="2941903"/>
            <a:chExt cx="1276349" cy="2795926"/>
          </a:xfrm>
        </p:grpSpPr>
        <p:grpSp>
          <p:nvGrpSpPr>
            <p:cNvPr id="43" name="Group 42">
              <a:extLst>
                <a:ext uri="{FF2B5EF4-FFF2-40B4-BE49-F238E27FC236}">
                  <a16:creationId xmlns:a16="http://schemas.microsoft.com/office/drawing/2014/main" id="{938FB01B-CF06-41D5-96E5-F3098D203EF3}"/>
                </a:ext>
              </a:extLst>
            </p:cNvPr>
            <p:cNvGrpSpPr/>
            <p:nvPr/>
          </p:nvGrpSpPr>
          <p:grpSpPr>
            <a:xfrm>
              <a:off x="9981755" y="2941903"/>
              <a:ext cx="1276349" cy="2463201"/>
              <a:chOff x="8655262" y="342298"/>
              <a:chExt cx="1276349" cy="2463201"/>
            </a:xfrm>
          </p:grpSpPr>
          <p:sp>
            <p:nvSpPr>
              <p:cNvPr id="51" name="TextBox 50">
                <a:extLst>
                  <a:ext uri="{FF2B5EF4-FFF2-40B4-BE49-F238E27FC236}">
                    <a16:creationId xmlns:a16="http://schemas.microsoft.com/office/drawing/2014/main" id="{5B9868F8-991A-4C7B-8E11-103A60D22879}"/>
                  </a:ext>
                </a:extLst>
              </p:cNvPr>
              <p:cNvSpPr txBox="1"/>
              <p:nvPr/>
            </p:nvSpPr>
            <p:spPr>
              <a:xfrm>
                <a:off x="8655262" y="342298"/>
                <a:ext cx="1276349" cy="461665"/>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Fault </a:t>
                </a:r>
              </a:p>
              <a:p>
                <a:pPr algn="ctr" defTabSz="1218987"/>
                <a:r>
                  <a:rPr lang="en-US" sz="1200" dirty="0">
                    <a:solidFill>
                      <a:prstClr val="white"/>
                    </a:solidFill>
                    <a:latin typeface="Calibri"/>
                    <a:cs typeface="Arial" panose="020B0604020202020204" pitchFamily="34" charset="0"/>
                  </a:rPr>
                  <a:t>probability</a:t>
                </a:r>
              </a:p>
            </p:txBody>
          </p:sp>
          <p:sp>
            <p:nvSpPr>
              <p:cNvPr id="52" name="TextBox 51">
                <a:extLst>
                  <a:ext uri="{FF2B5EF4-FFF2-40B4-BE49-F238E27FC236}">
                    <a16:creationId xmlns:a16="http://schemas.microsoft.com/office/drawing/2014/main" id="{2E591BAF-EA1B-468C-910B-6A2A10CA99B5}"/>
                  </a:ext>
                </a:extLst>
              </p:cNvPr>
              <p:cNvSpPr txBox="1"/>
              <p:nvPr/>
            </p:nvSpPr>
            <p:spPr>
              <a:xfrm>
                <a:off x="8857681" y="2528500"/>
                <a:ext cx="269626"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0</a:t>
                </a:r>
                <a:endParaRPr lang="en-US" sz="1200" baseline="30000" dirty="0">
                  <a:solidFill>
                    <a:prstClr val="white"/>
                  </a:solidFill>
                  <a:latin typeface="Calibri"/>
                  <a:cs typeface="Arial" panose="020B0604020202020204" pitchFamily="34" charset="0"/>
                </a:endParaRPr>
              </a:p>
            </p:txBody>
          </p:sp>
          <p:sp>
            <p:nvSpPr>
              <p:cNvPr id="53" name="TextBox 52">
                <a:extLst>
                  <a:ext uri="{FF2B5EF4-FFF2-40B4-BE49-F238E27FC236}">
                    <a16:creationId xmlns:a16="http://schemas.microsoft.com/office/drawing/2014/main" id="{9FBF4471-222C-4111-ADAC-67B7B2FE8AE1}"/>
                  </a:ext>
                </a:extLst>
              </p:cNvPr>
              <p:cNvSpPr txBox="1"/>
              <p:nvPr/>
            </p:nvSpPr>
            <p:spPr>
              <a:xfrm>
                <a:off x="8665000" y="699700"/>
                <a:ext cx="468398" cy="276999"/>
              </a:xfrm>
              <a:prstGeom prst="rect">
                <a:avLst/>
              </a:prstGeom>
              <a:noFill/>
            </p:spPr>
            <p:txBody>
              <a:bodyPr wrap="none" rtlCol="0">
                <a:spAutoFit/>
              </a:bodyPr>
              <a:lstStyle/>
              <a:p>
                <a:pPr defTabSz="1218987"/>
                <a:r>
                  <a:rPr lang="en-US" sz="1200" dirty="0">
                    <a:solidFill>
                      <a:prstClr val="white"/>
                    </a:solidFill>
                    <a:latin typeface="Calibri"/>
                    <a:cs typeface="Arial" panose="020B0604020202020204" pitchFamily="34" charset="0"/>
                  </a:rPr>
                  <a:t>High</a:t>
                </a:r>
                <a:endParaRPr lang="en-US" sz="1200" baseline="30000" dirty="0">
                  <a:solidFill>
                    <a:prstClr val="white"/>
                  </a:solidFill>
                  <a:latin typeface="Calibri"/>
                  <a:cs typeface="Arial" panose="020B0604020202020204" pitchFamily="34" charset="0"/>
                </a:endParaRPr>
              </a:p>
            </p:txBody>
          </p:sp>
        </p:grpSp>
        <p:grpSp>
          <p:nvGrpSpPr>
            <p:cNvPr id="44" name="Group 43">
              <a:extLst>
                <a:ext uri="{FF2B5EF4-FFF2-40B4-BE49-F238E27FC236}">
                  <a16:creationId xmlns:a16="http://schemas.microsoft.com/office/drawing/2014/main" id="{FE6E62F3-87FD-4C7D-AF67-32918D0EA302}"/>
                </a:ext>
              </a:extLst>
            </p:cNvPr>
            <p:cNvGrpSpPr/>
            <p:nvPr/>
          </p:nvGrpSpPr>
          <p:grpSpPr>
            <a:xfrm>
              <a:off x="10242607" y="3429000"/>
              <a:ext cx="957205" cy="2308829"/>
              <a:chOff x="10242607" y="3429000"/>
              <a:chExt cx="957205" cy="2308829"/>
            </a:xfrm>
          </p:grpSpPr>
          <p:sp>
            <p:nvSpPr>
              <p:cNvPr id="45" name="Rectangle 44">
                <a:extLst>
                  <a:ext uri="{FF2B5EF4-FFF2-40B4-BE49-F238E27FC236}">
                    <a16:creationId xmlns:a16="http://schemas.microsoft.com/office/drawing/2014/main" id="{D43DA228-9BA4-41CD-A87E-F246FF606D78}"/>
                  </a:ext>
                </a:extLst>
              </p:cNvPr>
              <p:cNvSpPr/>
              <p:nvPr/>
            </p:nvSpPr>
            <p:spPr>
              <a:xfrm>
                <a:off x="10437812" y="3429000"/>
                <a:ext cx="457200" cy="1837604"/>
              </a:xfrm>
              <a:prstGeom prst="rect">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dirty="0">
                  <a:solidFill>
                    <a:prstClr val="white"/>
                  </a:solidFill>
                  <a:latin typeface="Calibri"/>
                </a:endParaRPr>
              </a:p>
            </p:txBody>
          </p:sp>
          <p:cxnSp>
            <p:nvCxnSpPr>
              <p:cNvPr id="46" name="Straight Arrow Connector 45">
                <a:extLst>
                  <a:ext uri="{FF2B5EF4-FFF2-40B4-BE49-F238E27FC236}">
                    <a16:creationId xmlns:a16="http://schemas.microsoft.com/office/drawing/2014/main" id="{8CAFB4AD-CFF9-4258-B200-52FA290AEC33}"/>
                  </a:ext>
                </a:extLst>
              </p:cNvPr>
              <p:cNvCxnSpPr/>
              <p:nvPr/>
            </p:nvCxnSpPr>
            <p:spPr>
              <a:xfrm flipV="1">
                <a:off x="10437812" y="5266604"/>
                <a:ext cx="762000" cy="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4AB4E04-014B-4277-9EB8-F582FBD5154A}"/>
                  </a:ext>
                </a:extLst>
              </p:cNvPr>
              <p:cNvSpPr txBox="1"/>
              <p:nvPr/>
            </p:nvSpPr>
            <p:spPr>
              <a:xfrm>
                <a:off x="10262729" y="5460830"/>
                <a:ext cx="860883" cy="276999"/>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Opacity</a:t>
                </a:r>
              </a:p>
            </p:txBody>
          </p:sp>
          <p:sp>
            <p:nvSpPr>
              <p:cNvPr id="48" name="TextBox 47">
                <a:extLst>
                  <a:ext uri="{FF2B5EF4-FFF2-40B4-BE49-F238E27FC236}">
                    <a16:creationId xmlns:a16="http://schemas.microsoft.com/office/drawing/2014/main" id="{5171946E-BE20-4396-88D8-63F9F3ABE8CE}"/>
                  </a:ext>
                </a:extLst>
              </p:cNvPr>
              <p:cNvSpPr txBox="1"/>
              <p:nvPr/>
            </p:nvSpPr>
            <p:spPr>
              <a:xfrm>
                <a:off x="10666412" y="5264086"/>
                <a:ext cx="457199" cy="276999"/>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100</a:t>
                </a:r>
              </a:p>
            </p:txBody>
          </p:sp>
          <p:sp>
            <p:nvSpPr>
              <p:cNvPr id="49" name="TextBox 48">
                <a:extLst>
                  <a:ext uri="{FF2B5EF4-FFF2-40B4-BE49-F238E27FC236}">
                    <a16:creationId xmlns:a16="http://schemas.microsoft.com/office/drawing/2014/main" id="{F5A0DDC5-6F28-4F6C-941D-6B1D4F285E2D}"/>
                  </a:ext>
                </a:extLst>
              </p:cNvPr>
              <p:cNvSpPr txBox="1"/>
              <p:nvPr/>
            </p:nvSpPr>
            <p:spPr>
              <a:xfrm>
                <a:off x="10242607" y="5263702"/>
                <a:ext cx="457199" cy="276999"/>
              </a:xfrm>
              <a:prstGeom prst="rect">
                <a:avLst/>
              </a:prstGeom>
              <a:noFill/>
            </p:spPr>
            <p:txBody>
              <a:bodyPr wrap="square" rtlCol="0">
                <a:spAutoFit/>
              </a:bodyPr>
              <a:lstStyle/>
              <a:p>
                <a:pPr algn="ctr" defTabSz="1218987"/>
                <a:r>
                  <a:rPr lang="en-US" sz="1200" dirty="0">
                    <a:solidFill>
                      <a:prstClr val="white"/>
                    </a:solidFill>
                    <a:latin typeface="Calibri"/>
                    <a:cs typeface="Arial" panose="020B0604020202020204" pitchFamily="34" charset="0"/>
                  </a:rPr>
                  <a:t>0</a:t>
                </a:r>
              </a:p>
            </p:txBody>
          </p:sp>
          <p:cxnSp>
            <p:nvCxnSpPr>
              <p:cNvPr id="50" name="Straight Connector 49">
                <a:extLst>
                  <a:ext uri="{FF2B5EF4-FFF2-40B4-BE49-F238E27FC236}">
                    <a16:creationId xmlns:a16="http://schemas.microsoft.com/office/drawing/2014/main" id="{F0E2BED2-299D-44BA-B882-35E6D9DF2F37}"/>
                  </a:ext>
                </a:extLst>
              </p:cNvPr>
              <p:cNvCxnSpPr>
                <a:cxnSpLocks/>
                <a:endCxn id="48" idx="0"/>
              </p:cNvCxnSpPr>
              <p:nvPr/>
            </p:nvCxnSpPr>
            <p:spPr>
              <a:xfrm>
                <a:off x="10437812" y="3465985"/>
                <a:ext cx="457200" cy="17981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58" name="Title 43">
            <a:extLst>
              <a:ext uri="{FF2B5EF4-FFF2-40B4-BE49-F238E27FC236}">
                <a16:creationId xmlns:a16="http://schemas.microsoft.com/office/drawing/2014/main" id="{97C5BBF2-FFBA-4391-99A3-04A7C681CA4B}"/>
              </a:ext>
            </a:extLst>
          </p:cNvPr>
          <p:cNvSpPr>
            <a:spLocks noGrp="1"/>
          </p:cNvSpPr>
          <p:nvPr>
            <p:ph type="title"/>
          </p:nvPr>
        </p:nvSpPr>
        <p:spPr>
          <a:xfrm>
            <a:off x="13856" y="-24245"/>
            <a:ext cx="11473221" cy="633845"/>
          </a:xfrm>
        </p:spPr>
        <p:txBody>
          <a:bodyPr>
            <a:normAutofit/>
          </a:bodyPr>
          <a:lstStyle/>
          <a:p>
            <a:pPr algn="l"/>
            <a:r>
              <a:rPr lang="en-US" sz="2800" dirty="0">
                <a:latin typeface="Futura T Light"/>
              </a:rPr>
              <a:t>Polygonal faulting (using a box probe)</a:t>
            </a:r>
          </a:p>
        </p:txBody>
      </p:sp>
      <p:sp>
        <p:nvSpPr>
          <p:cNvPr id="59" name="TextBox 58">
            <a:extLst>
              <a:ext uri="{FF2B5EF4-FFF2-40B4-BE49-F238E27FC236}">
                <a16:creationId xmlns:a16="http://schemas.microsoft.com/office/drawing/2014/main" id="{E9C6CB76-BBF4-4C83-B7AD-1D71A4AED23A}"/>
              </a:ext>
            </a:extLst>
          </p:cNvPr>
          <p:cNvSpPr txBox="1"/>
          <p:nvPr/>
        </p:nvSpPr>
        <p:spPr>
          <a:xfrm>
            <a:off x="9652283" y="6457890"/>
            <a:ext cx="2538131" cy="400110"/>
          </a:xfrm>
          <a:prstGeom prst="rect">
            <a:avLst/>
          </a:prstGeom>
          <a:noFill/>
        </p:spPr>
        <p:txBody>
          <a:bodyPr wrap="none" rtlCol="0">
            <a:spAutoFit/>
          </a:bodyPr>
          <a:lstStyle/>
          <a:p>
            <a:pPr algn="r" defTabSz="1218987"/>
            <a:r>
              <a:rPr lang="en-US" sz="2000" dirty="0">
                <a:solidFill>
                  <a:prstClr val="white">
                    <a:lumMod val="50000"/>
                  </a:prstClr>
                </a:solidFill>
                <a:latin typeface="Calibri"/>
              </a:rPr>
              <a:t>(Machado et al., 2016)</a:t>
            </a:r>
          </a:p>
        </p:txBody>
      </p:sp>
      <p:sp>
        <p:nvSpPr>
          <p:cNvPr id="2" name="Slide Number Placeholder 1">
            <a:extLst>
              <a:ext uri="{FF2B5EF4-FFF2-40B4-BE49-F238E27FC236}">
                <a16:creationId xmlns:a16="http://schemas.microsoft.com/office/drawing/2014/main" id="{BA0B58CD-9636-4AB6-A7CD-FF9D4D8EBE0D}"/>
              </a:ext>
            </a:extLst>
          </p:cNvPr>
          <p:cNvSpPr>
            <a:spLocks noGrp="1"/>
          </p:cNvSpPr>
          <p:nvPr>
            <p:ph type="sldNum" sz="quarter" idx="12"/>
          </p:nvPr>
        </p:nvSpPr>
        <p:spPr/>
        <p:txBody>
          <a:bodyPr/>
          <a:lstStyle/>
          <a:p>
            <a:r>
              <a:rPr lang="en-US"/>
              <a:t>11b-</a:t>
            </a:r>
            <a:fld id="{32AB8D3D-FB3C-49A2-855E-BE1E1BCDA17C}" type="slidenum">
              <a:rPr lang="en-US" smtClean="0"/>
              <a:pPr/>
              <a:t>38</a:t>
            </a:fld>
            <a:endParaRPr lang="en-US" dirty="0"/>
          </a:p>
        </p:txBody>
      </p:sp>
    </p:spTree>
    <p:extLst>
      <p:ext uri="{BB962C8B-B14F-4D97-AF65-F5344CB8AC3E}">
        <p14:creationId xmlns:p14="http://schemas.microsoft.com/office/powerpoint/2010/main" val="1911770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4"/>
          <p:cNvSpPr>
            <a:spLocks noChangeArrowheads="1"/>
          </p:cNvSpPr>
          <p:nvPr/>
        </p:nvSpPr>
        <p:spPr bwMode="auto">
          <a:xfrm>
            <a:off x="10242443" y="6457890"/>
            <a:ext cx="1947970"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et al., 2017)</a:t>
            </a:r>
          </a:p>
        </p:txBody>
      </p:sp>
      <p:grpSp>
        <p:nvGrpSpPr>
          <p:cNvPr id="33" name="Group 32">
            <a:extLst>
              <a:ext uri="{FF2B5EF4-FFF2-40B4-BE49-F238E27FC236}">
                <a16:creationId xmlns:a16="http://schemas.microsoft.com/office/drawing/2014/main" id="{CF4AB0FF-ABA2-4740-843E-C84698CF6579}"/>
              </a:ext>
            </a:extLst>
          </p:cNvPr>
          <p:cNvGrpSpPr/>
          <p:nvPr/>
        </p:nvGrpSpPr>
        <p:grpSpPr>
          <a:xfrm>
            <a:off x="6019800" y="304801"/>
            <a:ext cx="4356376" cy="5230221"/>
            <a:chOff x="6323012" y="762000"/>
            <a:chExt cx="4356376" cy="5230221"/>
          </a:xfrm>
        </p:grpSpPr>
        <p:sp>
          <p:nvSpPr>
            <p:cNvPr id="34" name="Freeform 3">
              <a:extLst>
                <a:ext uri="{FF2B5EF4-FFF2-40B4-BE49-F238E27FC236}">
                  <a16:creationId xmlns:a16="http://schemas.microsoft.com/office/drawing/2014/main" id="{2B83213E-2817-43C1-BB23-6E3204AD23A5}"/>
                </a:ext>
              </a:extLst>
            </p:cNvPr>
            <p:cNvSpPr/>
            <p:nvPr/>
          </p:nvSpPr>
          <p:spPr>
            <a:xfrm>
              <a:off x="6323012" y="776754"/>
              <a:ext cx="4356376" cy="5215467"/>
            </a:xfrm>
            <a:custGeom>
              <a:avLst/>
              <a:gdLst>
                <a:gd name="connsiteX0" fmla="*/ 3036711 w 3036711"/>
                <a:gd name="connsiteY0" fmla="*/ 0 h 5215467"/>
                <a:gd name="connsiteX1" fmla="*/ 2867377 w 3036711"/>
                <a:gd name="connsiteY1" fmla="*/ 1332089 h 5215467"/>
                <a:gd name="connsiteX2" fmla="*/ 2314222 w 3036711"/>
                <a:gd name="connsiteY2" fmla="*/ 2878667 h 5215467"/>
                <a:gd name="connsiteX3" fmla="*/ 846666 w 3036711"/>
                <a:gd name="connsiteY3" fmla="*/ 4617156 h 5215467"/>
                <a:gd name="connsiteX4" fmla="*/ 0 w 3036711"/>
                <a:gd name="connsiteY4" fmla="*/ 5215467 h 521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711" h="5215467">
                  <a:moveTo>
                    <a:pt x="3036711" y="0"/>
                  </a:moveTo>
                  <a:cubicBezTo>
                    <a:pt x="3012251" y="426155"/>
                    <a:pt x="2987792" y="852311"/>
                    <a:pt x="2867377" y="1332089"/>
                  </a:cubicBezTo>
                  <a:cubicBezTo>
                    <a:pt x="2746962" y="1811867"/>
                    <a:pt x="2651007" y="2331156"/>
                    <a:pt x="2314222" y="2878667"/>
                  </a:cubicBezTo>
                  <a:cubicBezTo>
                    <a:pt x="1977437" y="3426178"/>
                    <a:pt x="1232369" y="4227690"/>
                    <a:pt x="846666" y="4617156"/>
                  </a:cubicBezTo>
                  <a:cubicBezTo>
                    <a:pt x="460963" y="5006622"/>
                    <a:pt x="230481" y="5111044"/>
                    <a:pt x="0" y="5215467"/>
                  </a:cubicBezTo>
                </a:path>
              </a:pathLst>
            </a:custGeom>
            <a:noFill/>
            <a:ln w="463550" cap="flat" cmpd="sng" algn="ctr">
              <a:solidFill>
                <a:srgbClr val="FFC000"/>
              </a:solid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Freeform 4">
              <a:extLst>
                <a:ext uri="{FF2B5EF4-FFF2-40B4-BE49-F238E27FC236}">
                  <a16:creationId xmlns:a16="http://schemas.microsoft.com/office/drawing/2014/main" id="{F9F2E339-6E5C-4FE7-80C5-9EA2745DE5B5}"/>
                </a:ext>
              </a:extLst>
            </p:cNvPr>
            <p:cNvSpPr/>
            <p:nvPr/>
          </p:nvSpPr>
          <p:spPr>
            <a:xfrm>
              <a:off x="6323012" y="762000"/>
              <a:ext cx="4356376" cy="5215467"/>
            </a:xfrm>
            <a:custGeom>
              <a:avLst/>
              <a:gdLst>
                <a:gd name="connsiteX0" fmla="*/ 3036711 w 3036711"/>
                <a:gd name="connsiteY0" fmla="*/ 0 h 5215467"/>
                <a:gd name="connsiteX1" fmla="*/ 2867377 w 3036711"/>
                <a:gd name="connsiteY1" fmla="*/ 1332089 h 5215467"/>
                <a:gd name="connsiteX2" fmla="*/ 2314222 w 3036711"/>
                <a:gd name="connsiteY2" fmla="*/ 2878667 h 5215467"/>
                <a:gd name="connsiteX3" fmla="*/ 846666 w 3036711"/>
                <a:gd name="connsiteY3" fmla="*/ 4617156 h 5215467"/>
                <a:gd name="connsiteX4" fmla="*/ 0 w 3036711"/>
                <a:gd name="connsiteY4" fmla="*/ 5215467 h 521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711" h="5215467">
                  <a:moveTo>
                    <a:pt x="3036711" y="0"/>
                  </a:moveTo>
                  <a:cubicBezTo>
                    <a:pt x="3012251" y="426155"/>
                    <a:pt x="2987792" y="852311"/>
                    <a:pt x="2867377" y="1332089"/>
                  </a:cubicBezTo>
                  <a:cubicBezTo>
                    <a:pt x="2746962" y="1811867"/>
                    <a:pt x="2651007" y="2331156"/>
                    <a:pt x="2314222" y="2878667"/>
                  </a:cubicBezTo>
                  <a:cubicBezTo>
                    <a:pt x="1977437" y="3426178"/>
                    <a:pt x="1232369" y="4227690"/>
                    <a:pt x="846666" y="4617156"/>
                  </a:cubicBezTo>
                  <a:cubicBezTo>
                    <a:pt x="460963" y="5006622"/>
                    <a:pt x="230481" y="5111044"/>
                    <a:pt x="0" y="5215467"/>
                  </a:cubicBezTo>
                </a:path>
              </a:pathLst>
            </a:custGeom>
            <a:noFill/>
            <a:ln w="98425" cap="flat" cmpd="sng" algn="ctr">
              <a:solidFill>
                <a:srgbClr val="FF0000"/>
              </a:solidFill>
              <a:prstDash val="solid"/>
            </a:ln>
            <a:effectLst>
              <a:softEdge rad="3175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F699DFFD-F8C0-47AB-925E-51EC804A2606}"/>
                </a:ext>
              </a:extLst>
            </p:cNvPr>
            <p:cNvGrpSpPr/>
            <p:nvPr/>
          </p:nvGrpSpPr>
          <p:grpSpPr>
            <a:xfrm>
              <a:off x="8417289" y="2700915"/>
              <a:ext cx="1206017" cy="790223"/>
              <a:chOff x="8439108" y="2865195"/>
              <a:chExt cx="1206331" cy="790223"/>
            </a:xfrm>
          </p:grpSpPr>
          <p:cxnSp>
            <p:nvCxnSpPr>
              <p:cNvPr id="38" name="Straight Arrow Connector 37">
                <a:extLst>
                  <a:ext uri="{FF2B5EF4-FFF2-40B4-BE49-F238E27FC236}">
                    <a16:creationId xmlns:a16="http://schemas.microsoft.com/office/drawing/2014/main" id="{661CC5D6-CE70-4057-80F6-59149942E2D8}"/>
                  </a:ext>
                </a:extLst>
              </p:cNvPr>
              <p:cNvCxnSpPr>
                <a:stCxn id="34" idx="2"/>
              </p:cNvCxnSpPr>
              <p:nvPr/>
            </p:nvCxnSpPr>
            <p:spPr>
              <a:xfrm flipH="1" flipV="1">
                <a:off x="8672748" y="2865195"/>
                <a:ext cx="972691" cy="790223"/>
              </a:xfrm>
              <a:prstGeom prst="straightConnector1">
                <a:avLst/>
              </a:prstGeom>
              <a:noFill/>
              <a:ln w="38100" cap="flat" cmpd="sng" algn="ctr">
                <a:solidFill>
                  <a:sysClr val="window" lastClr="FFFFFF"/>
                </a:solidFill>
                <a:prstDash val="solid"/>
                <a:tailEnd type="triangle"/>
              </a:ln>
              <a:effectLst/>
            </p:spPr>
          </p:cxnSp>
          <p:sp>
            <p:nvSpPr>
              <p:cNvPr id="39" name="TextBox 38">
                <a:extLst>
                  <a:ext uri="{FF2B5EF4-FFF2-40B4-BE49-F238E27FC236}">
                    <a16:creationId xmlns:a16="http://schemas.microsoft.com/office/drawing/2014/main" id="{25AA2DB3-FCBE-4E5A-BC8D-4C79B9C7E0AE}"/>
                  </a:ext>
                </a:extLst>
              </p:cNvPr>
              <p:cNvSpPr txBox="1"/>
              <p:nvPr/>
            </p:nvSpPr>
            <p:spPr>
              <a:xfrm>
                <a:off x="8439108" y="2951987"/>
                <a:ext cx="349776" cy="461665"/>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rPr>
                  <a:t>n</a:t>
                </a:r>
              </a:p>
            </p:txBody>
          </p:sp>
        </p:grpSp>
      </p:grpSp>
      <p:pic>
        <p:nvPicPr>
          <p:cNvPr id="40" name="Picture 2" descr="Image result for skeleton  gif">
            <a:extLst>
              <a:ext uri="{FF2B5EF4-FFF2-40B4-BE49-F238E27FC236}">
                <a16:creationId xmlns:a16="http://schemas.microsoft.com/office/drawing/2014/main" id="{408520E0-CE71-4843-A64D-D77F9E3FC1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88122" y="3471336"/>
            <a:ext cx="2971800" cy="2971801"/>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48007A2-902C-48FD-A57B-3E5483FF8D53}"/>
              </a:ext>
            </a:extLst>
          </p:cNvPr>
          <p:cNvGrpSpPr/>
          <p:nvPr/>
        </p:nvGrpSpPr>
        <p:grpSpPr>
          <a:xfrm>
            <a:off x="609602" y="221673"/>
            <a:ext cx="5176081" cy="6462052"/>
            <a:chOff x="608013" y="221673"/>
            <a:chExt cx="5176081" cy="6462052"/>
          </a:xfrm>
        </p:grpSpPr>
        <p:grpSp>
          <p:nvGrpSpPr>
            <p:cNvPr id="42" name="Group 41">
              <a:extLst>
                <a:ext uri="{FF2B5EF4-FFF2-40B4-BE49-F238E27FC236}">
                  <a16:creationId xmlns:a16="http://schemas.microsoft.com/office/drawing/2014/main" id="{56A6DE4E-E2CF-4373-BFDD-B61FEADE59F1}"/>
                </a:ext>
              </a:extLst>
            </p:cNvPr>
            <p:cNvGrpSpPr/>
            <p:nvPr/>
          </p:nvGrpSpPr>
          <p:grpSpPr>
            <a:xfrm>
              <a:off x="608013" y="221673"/>
              <a:ext cx="5176081" cy="6462052"/>
              <a:chOff x="608012" y="221673"/>
              <a:chExt cx="5782249" cy="7105428"/>
            </a:xfrm>
          </p:grpSpPr>
          <p:sp>
            <p:nvSpPr>
              <p:cNvPr id="45" name="Can 5">
                <a:extLst>
                  <a:ext uri="{FF2B5EF4-FFF2-40B4-BE49-F238E27FC236}">
                    <a16:creationId xmlns:a16="http://schemas.microsoft.com/office/drawing/2014/main" id="{A88EC6A8-A77E-483D-B173-6E54C63E810F}"/>
                  </a:ext>
                </a:extLst>
              </p:cNvPr>
              <p:cNvSpPr/>
              <p:nvPr/>
            </p:nvSpPr>
            <p:spPr>
              <a:xfrm>
                <a:off x="3504623" y="228600"/>
                <a:ext cx="1676400" cy="1216152"/>
              </a:xfrm>
              <a:prstGeom prst="can">
                <a:avLst/>
              </a:prstGeom>
              <a:solidFill>
                <a:sysClr val="window" lastClr="FFFFFF">
                  <a:lumMod val="50000"/>
                </a:sysClr>
              </a:solidFill>
              <a:ln w="25400" cap="flat" cmpd="sng" algn="ctr">
                <a:solidFill>
                  <a:sysClr val="windowText" lastClr="000000"/>
                </a:solidFill>
                <a:prstDash val="solid"/>
              </a:ln>
              <a:effectLst/>
            </p:spPr>
            <p:txBody>
              <a:bodyPr lIns="0" tIns="0" rIns="0" bIns="0" rtlCol="0" anchor="ctr"/>
              <a:lstStyle/>
              <a:p>
                <a:pPr marL="0" marR="0" lvl="0" indent="0" algn="ctr" defTabSz="1218987" eaLnBrk="1" fontAlgn="auto" latinLnBrk="0" hangingPunct="1">
                  <a:lnSpc>
                    <a:spcPts val="2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Fault probability, </a:t>
                </a:r>
                <a:r>
                  <a:rPr kumimoji="0" lang="en-US" sz="2000" b="0" i="1" u="none" strike="noStrike" kern="0" cap="none" spc="0" normalizeH="0" baseline="0" noProof="0" dirty="0">
                    <a:ln>
                      <a:noFill/>
                    </a:ln>
                    <a:solidFill>
                      <a:prstClr val="white"/>
                    </a:solidFill>
                    <a:effectLst/>
                    <a:uLnTx/>
                    <a:uFillTx/>
                    <a:latin typeface="Calibri"/>
                    <a:ea typeface="+mn-ea"/>
                    <a:cs typeface="+mn-cs"/>
                  </a:rPr>
                  <a:t>f</a:t>
                </a:r>
                <a:r>
                  <a:rPr kumimoji="0" lang="en-US" sz="2000" b="0" i="1" u="none" strike="noStrike" kern="0" cap="none" spc="0" normalizeH="0" baseline="-25000" noProof="0" dirty="0">
                    <a:ln>
                      <a:noFill/>
                    </a:ln>
                    <a:solidFill>
                      <a:prstClr val="white"/>
                    </a:solidFill>
                    <a:effectLst/>
                    <a:uLnTx/>
                    <a:uFillTx/>
                    <a:latin typeface="Calibri"/>
                    <a:ea typeface="+mn-ea"/>
                    <a:cs typeface="+mn-cs"/>
                  </a:rPr>
                  <a:t>p</a:t>
                </a:r>
                <a:r>
                  <a:rPr kumimoji="0" lang="en-US" sz="2000" b="0" i="0" u="none" strike="noStrike" kern="0" cap="none" spc="0" normalizeH="0" baseline="0" noProof="0" dirty="0">
                    <a:ln>
                      <a:noFill/>
                    </a:ln>
                    <a:solidFill>
                      <a:prstClr val="white"/>
                    </a:solidFill>
                    <a:effectLst/>
                    <a:uLnTx/>
                    <a:uFillTx/>
                    <a:latin typeface="Calibri"/>
                    <a:ea typeface="+mn-ea"/>
                    <a:cs typeface="+mn-cs"/>
                  </a:rPr>
                  <a:t> </a:t>
                </a:r>
              </a:p>
            </p:txBody>
          </p:sp>
          <p:sp>
            <p:nvSpPr>
              <p:cNvPr id="46" name="Diamond 45">
                <a:extLst>
                  <a:ext uri="{FF2B5EF4-FFF2-40B4-BE49-F238E27FC236}">
                    <a16:creationId xmlns:a16="http://schemas.microsoft.com/office/drawing/2014/main" id="{20747BAF-48D5-4719-882A-09849B6CA572}"/>
                  </a:ext>
                </a:extLst>
              </p:cNvPr>
              <p:cNvSpPr/>
              <p:nvPr/>
            </p:nvSpPr>
            <p:spPr>
              <a:xfrm>
                <a:off x="3161723" y="1698920"/>
                <a:ext cx="2362201" cy="1642484"/>
              </a:xfrm>
              <a:prstGeom prst="diamond">
                <a:avLst/>
              </a:prstGeom>
              <a:solidFill>
                <a:sysClr val="window" lastClr="FFFFFF">
                  <a:lumMod val="50000"/>
                </a:sysClr>
              </a:solidFill>
              <a:ln w="25400" cap="flat" cmpd="sng" algn="ctr">
                <a:solidFill>
                  <a:sysClr val="windowText" lastClr="000000"/>
                </a:solidFill>
                <a:prstDash val="solid"/>
              </a:ln>
              <a:effectLst/>
            </p:spPr>
            <p:txBody>
              <a:bodyPr lIns="0" tIns="0" rIns="0" bIns="0" rtlCol="0" anchor="ctr"/>
              <a:lstStyle/>
              <a:p>
                <a:pPr marL="0" marR="0" lvl="0" indent="0" algn="ctr" defTabSz="1218987" eaLnBrk="1" fontAlgn="auto" latinLnBrk="0" hangingPunct="1">
                  <a:lnSpc>
                    <a:spcPts val="2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Is grid point a peak value?</a:t>
                </a:r>
              </a:p>
            </p:txBody>
          </p:sp>
          <p:sp>
            <p:nvSpPr>
              <p:cNvPr id="48" name="Rounded Rectangle 11">
                <a:extLst>
                  <a:ext uri="{FF2B5EF4-FFF2-40B4-BE49-F238E27FC236}">
                    <a16:creationId xmlns:a16="http://schemas.microsoft.com/office/drawing/2014/main" id="{A9DBECBD-537C-4786-8CCC-EC9FFE0490F6}"/>
                  </a:ext>
                </a:extLst>
              </p:cNvPr>
              <p:cNvSpPr/>
              <p:nvPr/>
            </p:nvSpPr>
            <p:spPr>
              <a:xfrm>
                <a:off x="1670880" y="3341405"/>
                <a:ext cx="2297979" cy="914400"/>
              </a:xfrm>
              <a:prstGeom prst="roundRect">
                <a:avLst/>
              </a:prstGeom>
              <a:solidFill>
                <a:sysClr val="window" lastClr="FFFFFF">
                  <a:lumMod val="50000"/>
                </a:sysClr>
              </a:solidFill>
              <a:ln w="25400" cap="flat" cmpd="sng" algn="ctr">
                <a:solidFill>
                  <a:sysClr val="windowText" lastClr="000000"/>
                </a:solidFill>
                <a:prstDash val="solid"/>
              </a:ln>
              <a:effectLst/>
            </p:spPr>
            <p:txBody>
              <a:bodyPr lIns="0" tIns="0" rIns="0" bIns="0" rtlCol="0" anchor="ctr"/>
              <a:lstStyle/>
              <a:p>
                <a:pPr marL="0" marR="0" lvl="0" indent="0" algn="ctr" defTabSz="1218987" eaLnBrk="1" fontAlgn="auto" latinLnBrk="0" hangingPunct="1">
                  <a:lnSpc>
                    <a:spcPts val="2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Interpolate normal to fault plane</a:t>
                </a:r>
              </a:p>
            </p:txBody>
          </p:sp>
          <p:sp>
            <p:nvSpPr>
              <p:cNvPr id="49" name="Rounded Rectangle 13">
                <a:extLst>
                  <a:ext uri="{FF2B5EF4-FFF2-40B4-BE49-F238E27FC236}">
                    <a16:creationId xmlns:a16="http://schemas.microsoft.com/office/drawing/2014/main" id="{510BDEC4-EA7D-47DD-9B0E-7393C9C43D78}"/>
                  </a:ext>
                </a:extLst>
              </p:cNvPr>
              <p:cNvSpPr/>
              <p:nvPr/>
            </p:nvSpPr>
            <p:spPr>
              <a:xfrm>
                <a:off x="1683148" y="4593448"/>
                <a:ext cx="2297979" cy="914400"/>
              </a:xfrm>
              <a:prstGeom prst="roundRect">
                <a:avLst/>
              </a:prstGeom>
              <a:solidFill>
                <a:sysClr val="window" lastClr="FFFFFF">
                  <a:lumMod val="50000"/>
                </a:sysClr>
              </a:solidFill>
              <a:ln w="25400" cap="flat" cmpd="sng" algn="ctr">
                <a:solidFill>
                  <a:sysClr val="windowText" lastClr="000000"/>
                </a:solidFill>
                <a:prstDash val="solid"/>
              </a:ln>
              <a:effectLst/>
            </p:spPr>
            <p:txBody>
              <a:bodyPr lIns="0" tIns="0" rIns="0" bIns="0" rtlCol="0" anchor="ctr"/>
              <a:lstStyle/>
              <a:p>
                <a:pPr marL="0" marR="0" lvl="0" indent="0" algn="ctr" defTabSz="1218987" eaLnBrk="1" fontAlgn="auto" latinLnBrk="0" hangingPunct="1">
                  <a:lnSpc>
                    <a:spcPts val="2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Distribute </a:t>
                </a:r>
                <a:r>
                  <a:rPr kumimoji="0" lang="en-US" sz="2000" b="0" i="1" u="none" strike="noStrike" kern="0" cap="none" spc="0" normalizeH="0" baseline="0" noProof="0" dirty="0">
                    <a:ln>
                      <a:noFill/>
                    </a:ln>
                    <a:solidFill>
                      <a:prstClr val="white"/>
                    </a:solidFill>
                    <a:effectLst/>
                    <a:uLnTx/>
                    <a:uFillTx/>
                    <a:latin typeface="Calibri"/>
                    <a:ea typeface="+mn-ea"/>
                    <a:cs typeface="+mn-cs"/>
                  </a:rPr>
                  <a:t>s</a:t>
                </a:r>
                <a:r>
                  <a:rPr kumimoji="0" lang="en-US" sz="2000" b="0" i="1" u="none" strike="noStrike" kern="0" cap="none" spc="0" normalizeH="0" baseline="-25000" noProof="0" dirty="0">
                    <a:ln>
                      <a:noFill/>
                    </a:ln>
                    <a:solidFill>
                      <a:prstClr val="white"/>
                    </a:solidFill>
                    <a:effectLst/>
                    <a:uLnTx/>
                    <a:uFillTx/>
                    <a:latin typeface="Calibri"/>
                    <a:ea typeface="+mn-ea"/>
                    <a:cs typeface="+mn-cs"/>
                  </a:rPr>
                  <a:t>max</a:t>
                </a:r>
                <a:r>
                  <a:rPr kumimoji="0" lang="en-US" sz="2000" b="0" i="0" u="none" strike="noStrike" kern="0" cap="none" spc="0" normalizeH="0" baseline="0" noProof="0" dirty="0">
                    <a:ln>
                      <a:noFill/>
                    </a:ln>
                    <a:solidFill>
                      <a:prstClr val="white"/>
                    </a:solidFill>
                    <a:effectLst/>
                    <a:uLnTx/>
                    <a:uFillTx/>
                    <a:latin typeface="Calibri"/>
                    <a:ea typeface="+mn-ea"/>
                    <a:cs typeface="+mn-cs"/>
                  </a:rPr>
                  <a:t> on hexahedron corners</a:t>
                </a:r>
              </a:p>
            </p:txBody>
          </p:sp>
          <p:cxnSp>
            <p:nvCxnSpPr>
              <p:cNvPr id="51" name="Straight Arrow Connector 50">
                <a:extLst>
                  <a:ext uri="{FF2B5EF4-FFF2-40B4-BE49-F238E27FC236}">
                    <a16:creationId xmlns:a16="http://schemas.microsoft.com/office/drawing/2014/main" id="{6158A65F-A44E-4C35-998F-B2F87C91D4E0}"/>
                  </a:ext>
                </a:extLst>
              </p:cNvPr>
              <p:cNvCxnSpPr>
                <a:stCxn id="45" idx="3"/>
                <a:endCxn id="46" idx="0"/>
              </p:cNvCxnSpPr>
              <p:nvPr/>
            </p:nvCxnSpPr>
            <p:spPr>
              <a:xfrm>
                <a:off x="4342824" y="1444752"/>
                <a:ext cx="0" cy="254168"/>
              </a:xfrm>
              <a:prstGeom prst="straightConnector1">
                <a:avLst/>
              </a:prstGeom>
              <a:noFill/>
              <a:ln w="28575" cap="flat" cmpd="sng" algn="ctr">
                <a:solidFill>
                  <a:sysClr val="window" lastClr="FFFFFF"/>
                </a:solidFill>
                <a:prstDash val="solid"/>
                <a:headEnd type="none" w="med" len="med"/>
                <a:tailEnd type="triangle" w="med" len="med"/>
              </a:ln>
              <a:effectLst/>
            </p:spPr>
          </p:cxnSp>
          <p:cxnSp>
            <p:nvCxnSpPr>
              <p:cNvPr id="52" name="Straight Arrow Connector 51">
                <a:extLst>
                  <a:ext uri="{FF2B5EF4-FFF2-40B4-BE49-F238E27FC236}">
                    <a16:creationId xmlns:a16="http://schemas.microsoft.com/office/drawing/2014/main" id="{6BC84141-47B5-43E3-8799-0DE3138ED6D9}"/>
                  </a:ext>
                </a:extLst>
              </p:cNvPr>
              <p:cNvCxnSpPr>
                <a:stCxn id="48" idx="2"/>
                <a:endCxn id="49" idx="0"/>
              </p:cNvCxnSpPr>
              <p:nvPr/>
            </p:nvCxnSpPr>
            <p:spPr>
              <a:xfrm>
                <a:off x="2819870" y="4255805"/>
                <a:ext cx="12268" cy="337643"/>
              </a:xfrm>
              <a:prstGeom prst="straightConnector1">
                <a:avLst/>
              </a:prstGeom>
              <a:noFill/>
              <a:ln w="28575" cap="flat" cmpd="sng" algn="ctr">
                <a:solidFill>
                  <a:sysClr val="window" lastClr="FFFFFF"/>
                </a:solidFill>
                <a:prstDash val="solid"/>
                <a:headEnd type="none" w="med" len="med"/>
                <a:tailEnd type="triangle" w="med" len="med"/>
              </a:ln>
              <a:effectLst/>
            </p:spPr>
          </p:cxnSp>
          <p:sp>
            <p:nvSpPr>
              <p:cNvPr id="53" name="Rounded Rectangle 25">
                <a:extLst>
                  <a:ext uri="{FF2B5EF4-FFF2-40B4-BE49-F238E27FC236}">
                    <a16:creationId xmlns:a16="http://schemas.microsoft.com/office/drawing/2014/main" id="{75577FC8-5BDF-4771-9C15-806B1BB03410}"/>
                  </a:ext>
                </a:extLst>
              </p:cNvPr>
              <p:cNvSpPr/>
              <p:nvPr/>
            </p:nvSpPr>
            <p:spPr>
              <a:xfrm>
                <a:off x="5171061" y="4593448"/>
                <a:ext cx="1219200" cy="914400"/>
              </a:xfrm>
              <a:prstGeom prst="roundRect">
                <a:avLst/>
              </a:prstGeom>
              <a:solidFill>
                <a:sysClr val="window" lastClr="FFFFFF">
                  <a:lumMod val="50000"/>
                </a:sysClr>
              </a:solidFill>
              <a:ln w="25400" cap="flat" cmpd="sng" algn="ctr">
                <a:solidFill>
                  <a:sysClr val="windowText" lastClr="000000"/>
                </a:solidFill>
                <a:prstDash val="solid"/>
              </a:ln>
              <a:effectLst/>
            </p:spPr>
            <p:txBody>
              <a:bodyPr lIns="0" tIns="0" rIns="0" bIns="0" rtlCol="0" anchor="ctr"/>
              <a:lstStyle/>
              <a:p>
                <a:pPr marL="0" marR="0" lvl="0" indent="0" algn="ctr" defTabSz="1218987" eaLnBrk="1" fontAlgn="auto" latinLnBrk="0" hangingPunct="1">
                  <a:lnSpc>
                    <a:spcPts val="2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Set </a:t>
                </a:r>
                <a:r>
                  <a:rPr kumimoji="0" lang="en-US" sz="2000" b="0" i="1" u="none" strike="noStrike" kern="0" cap="none" spc="0" normalizeH="0" baseline="0" noProof="0" dirty="0">
                    <a:ln>
                      <a:noFill/>
                    </a:ln>
                    <a:solidFill>
                      <a:prstClr val="white"/>
                    </a:solidFill>
                    <a:effectLst/>
                    <a:uLnTx/>
                    <a:uFillTx/>
                    <a:latin typeface="Calibri"/>
                    <a:ea typeface="+mn-ea"/>
                    <a:cs typeface="+mn-cs"/>
                  </a:rPr>
                  <a:t>s</a:t>
                </a:r>
                <a:r>
                  <a:rPr kumimoji="0" lang="en-US" sz="2000" b="0" i="0" u="none" strike="noStrike" kern="0" cap="none" spc="0" normalizeH="0" baseline="0" noProof="0" dirty="0">
                    <a:ln>
                      <a:noFill/>
                    </a:ln>
                    <a:solidFill>
                      <a:prstClr val="white"/>
                    </a:solidFill>
                    <a:effectLst/>
                    <a:uLnTx/>
                    <a:uFillTx/>
                    <a:latin typeface="Calibri"/>
                    <a:ea typeface="+mn-ea"/>
                    <a:cs typeface="+mn-cs"/>
                  </a:rPr>
                  <a:t>=0</a:t>
                </a:r>
              </a:p>
            </p:txBody>
          </p:sp>
          <p:cxnSp>
            <p:nvCxnSpPr>
              <p:cNvPr id="54" name="Elbow Connector 26">
                <a:extLst>
                  <a:ext uri="{FF2B5EF4-FFF2-40B4-BE49-F238E27FC236}">
                    <a16:creationId xmlns:a16="http://schemas.microsoft.com/office/drawing/2014/main" id="{107F191B-31CD-4CAF-A580-85988CECABBB}"/>
                  </a:ext>
                </a:extLst>
              </p:cNvPr>
              <p:cNvCxnSpPr>
                <a:stCxn id="46" idx="3"/>
                <a:endCxn id="53" idx="0"/>
              </p:cNvCxnSpPr>
              <p:nvPr/>
            </p:nvCxnSpPr>
            <p:spPr>
              <a:xfrm>
                <a:off x="5523924" y="2520163"/>
                <a:ext cx="256737" cy="2073285"/>
              </a:xfrm>
              <a:prstGeom prst="bentConnector2">
                <a:avLst/>
              </a:prstGeom>
              <a:noFill/>
              <a:ln w="28575" cap="flat" cmpd="sng" algn="ctr">
                <a:solidFill>
                  <a:sysClr val="window" lastClr="FFFFFF"/>
                </a:solidFill>
                <a:prstDash val="solid"/>
                <a:headEnd type="none" w="med" len="med"/>
                <a:tailEnd type="triangle" w="med" len="med"/>
              </a:ln>
              <a:effectLst/>
            </p:spPr>
          </p:cxnSp>
          <p:sp>
            <p:nvSpPr>
              <p:cNvPr id="55" name="Can 30">
                <a:extLst>
                  <a:ext uri="{FF2B5EF4-FFF2-40B4-BE49-F238E27FC236}">
                    <a16:creationId xmlns:a16="http://schemas.microsoft.com/office/drawing/2014/main" id="{3F9C7357-0CD8-41F2-AFD6-5A9B4D63C696}"/>
                  </a:ext>
                </a:extLst>
              </p:cNvPr>
              <p:cNvSpPr/>
              <p:nvPr/>
            </p:nvSpPr>
            <p:spPr>
              <a:xfrm>
                <a:off x="608012" y="221673"/>
                <a:ext cx="1676400" cy="1216152"/>
              </a:xfrm>
              <a:prstGeom prst="can">
                <a:avLst/>
              </a:prstGeom>
              <a:solidFill>
                <a:sysClr val="window" lastClr="FFFFFF">
                  <a:lumMod val="50000"/>
                </a:sysClr>
              </a:solidFill>
              <a:ln w="25400" cap="flat" cmpd="sng" algn="ctr">
                <a:solidFill>
                  <a:sysClr val="windowText" lastClr="000000"/>
                </a:solidFill>
                <a:prstDash val="solid"/>
              </a:ln>
              <a:effectLst/>
            </p:spPr>
            <p:txBody>
              <a:bodyPr lIns="0" tIns="0" rIns="0" bIns="0" rtlCol="0" anchor="ctr"/>
              <a:lstStyle/>
              <a:p>
                <a:pPr marL="0" marR="0" lvl="0" indent="0" algn="ctr" defTabSz="1218987" eaLnBrk="1" fontAlgn="auto" latinLnBrk="0" hangingPunct="1">
                  <a:lnSpc>
                    <a:spcPts val="2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Fault dip and azimuth, (</a:t>
                </a:r>
                <a:r>
                  <a:rPr kumimoji="0" lang="el-GR" sz="2000" b="0" i="1" u="none" strike="noStrike" kern="0" cap="none" spc="0" normalizeH="0" baseline="0" noProof="0" dirty="0">
                    <a:ln>
                      <a:noFill/>
                    </a:ln>
                    <a:solidFill>
                      <a:prstClr val="white"/>
                    </a:solidFill>
                    <a:effectLst/>
                    <a:uLnTx/>
                    <a:uFillTx/>
                    <a:latin typeface="Calibri"/>
                    <a:ea typeface="+mn-ea"/>
                    <a:cs typeface="Calibri"/>
                  </a:rPr>
                  <a:t>θ</a:t>
                </a:r>
                <a:r>
                  <a:rPr kumimoji="0" lang="en-US" sz="2000" b="0" i="1" u="none" strike="noStrike" kern="0" cap="none" spc="0" normalizeH="0" baseline="0" noProof="0" dirty="0">
                    <a:ln>
                      <a:noFill/>
                    </a:ln>
                    <a:solidFill>
                      <a:prstClr val="white"/>
                    </a:solidFill>
                    <a:effectLst/>
                    <a:uLnTx/>
                    <a:uFillTx/>
                    <a:latin typeface="Calibri"/>
                    <a:ea typeface="+mn-ea"/>
                    <a:cs typeface="+mn-cs"/>
                  </a:rPr>
                  <a:t>,</a:t>
                </a:r>
                <a:r>
                  <a:rPr kumimoji="0" lang="el-GR" sz="2000" b="0" i="1" u="none" strike="noStrike" kern="0" cap="none" spc="0" normalizeH="0" baseline="0" noProof="0" dirty="0">
                    <a:ln>
                      <a:noFill/>
                    </a:ln>
                    <a:solidFill>
                      <a:prstClr val="white"/>
                    </a:solidFill>
                    <a:effectLst/>
                    <a:uLnTx/>
                    <a:uFillTx/>
                    <a:latin typeface="Times New Roman"/>
                    <a:ea typeface="+mn-ea"/>
                    <a:cs typeface="Times New Roman"/>
                  </a:rPr>
                  <a:t>φ</a:t>
                </a:r>
                <a:r>
                  <a:rPr kumimoji="0" lang="en-US" sz="2000" b="0" i="0" u="none" strike="noStrike" kern="0" cap="none" spc="0" normalizeH="0" baseline="0" noProof="0" dirty="0">
                    <a:ln>
                      <a:noFill/>
                    </a:ln>
                    <a:solidFill>
                      <a:prstClr val="white"/>
                    </a:solidFill>
                    <a:effectLst/>
                    <a:uLnTx/>
                    <a:uFillTx/>
                    <a:latin typeface="Times New Roman"/>
                    <a:ea typeface="+mn-ea"/>
                    <a:cs typeface="Times New Roman"/>
                  </a:rPr>
                  <a:t>)</a:t>
                </a:r>
                <a:endParaRPr kumimoji="0" lang="en-US" sz="20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56" name="Elbow Connector 31">
                <a:extLst>
                  <a:ext uri="{FF2B5EF4-FFF2-40B4-BE49-F238E27FC236}">
                    <a16:creationId xmlns:a16="http://schemas.microsoft.com/office/drawing/2014/main" id="{DC224448-B072-4D63-A619-FEBA9076AB16}"/>
                  </a:ext>
                </a:extLst>
              </p:cNvPr>
              <p:cNvCxnSpPr>
                <a:stCxn id="55" idx="3"/>
                <a:endCxn id="48" idx="1"/>
              </p:cNvCxnSpPr>
              <p:nvPr/>
            </p:nvCxnSpPr>
            <p:spPr>
              <a:xfrm rot="16200000" flipH="1">
                <a:off x="378156" y="2505881"/>
                <a:ext cx="2360780" cy="224668"/>
              </a:xfrm>
              <a:prstGeom prst="bentConnector2">
                <a:avLst/>
              </a:prstGeom>
              <a:noFill/>
              <a:ln w="28575" cap="flat" cmpd="sng" algn="ctr">
                <a:solidFill>
                  <a:sysClr val="window" lastClr="FFFFFF"/>
                </a:solidFill>
                <a:prstDash val="solid"/>
                <a:headEnd type="none" w="med" len="med"/>
                <a:tailEnd type="triangle" w="med" len="med"/>
              </a:ln>
              <a:effectLst/>
            </p:spPr>
          </p:cxnSp>
          <p:cxnSp>
            <p:nvCxnSpPr>
              <p:cNvPr id="57" name="Elbow Connector 34">
                <a:extLst>
                  <a:ext uri="{FF2B5EF4-FFF2-40B4-BE49-F238E27FC236}">
                    <a16:creationId xmlns:a16="http://schemas.microsoft.com/office/drawing/2014/main" id="{9EE92756-FD36-4236-8713-9056C217FD23}"/>
                  </a:ext>
                </a:extLst>
              </p:cNvPr>
              <p:cNvCxnSpPr>
                <a:stCxn id="46" idx="1"/>
                <a:endCxn id="48" idx="0"/>
              </p:cNvCxnSpPr>
              <p:nvPr/>
            </p:nvCxnSpPr>
            <p:spPr>
              <a:xfrm rot="10800000" flipV="1">
                <a:off x="2819870" y="2520162"/>
                <a:ext cx="341853" cy="821242"/>
              </a:xfrm>
              <a:prstGeom prst="bentConnector2">
                <a:avLst/>
              </a:prstGeom>
              <a:noFill/>
              <a:ln w="28575" cap="flat" cmpd="sng" algn="ctr">
                <a:solidFill>
                  <a:sysClr val="window" lastClr="FFFFFF"/>
                </a:solidFill>
                <a:prstDash val="solid"/>
                <a:headEnd type="none" w="med" len="med"/>
                <a:tailEnd type="triangle" w="med" len="med"/>
              </a:ln>
              <a:effectLst/>
            </p:spPr>
          </p:cxnSp>
          <p:sp>
            <p:nvSpPr>
              <p:cNvPr id="58" name="Can 46">
                <a:extLst>
                  <a:ext uri="{FF2B5EF4-FFF2-40B4-BE49-F238E27FC236}">
                    <a16:creationId xmlns:a16="http://schemas.microsoft.com/office/drawing/2014/main" id="{61D81216-A4C5-40BB-9F53-BA84A2A9122A}"/>
                  </a:ext>
                </a:extLst>
              </p:cNvPr>
              <p:cNvSpPr/>
              <p:nvPr/>
            </p:nvSpPr>
            <p:spPr>
              <a:xfrm>
                <a:off x="3355086" y="6110949"/>
                <a:ext cx="1676400" cy="1216152"/>
              </a:xfrm>
              <a:prstGeom prst="can">
                <a:avLst/>
              </a:prstGeom>
              <a:solidFill>
                <a:sysClr val="window" lastClr="FFFFFF">
                  <a:lumMod val="50000"/>
                </a:sysClr>
              </a:solidFill>
              <a:ln w="25400" cap="flat" cmpd="sng" algn="ctr">
                <a:solidFill>
                  <a:sysClr val="windowText" lastClr="000000"/>
                </a:solidFill>
                <a:prstDash val="solid"/>
              </a:ln>
              <a:effectLst/>
            </p:spPr>
            <p:txBody>
              <a:bodyPr lIns="0" tIns="0" rIns="0" bIns="0" rtlCol="0" anchor="ctr"/>
              <a:lstStyle/>
              <a:p>
                <a:pPr marL="0" marR="0" lvl="0" indent="0" algn="ctr" defTabSz="1218987" eaLnBrk="1" fontAlgn="auto" latinLnBrk="0" hangingPunct="1">
                  <a:lnSpc>
                    <a:spcPts val="2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Skeletonized result, </a:t>
                </a:r>
                <a:r>
                  <a:rPr kumimoji="0" lang="en-US" sz="2000" b="0" i="1" u="none" strike="noStrike" kern="0" cap="none" spc="0" normalizeH="0" baseline="0" noProof="0" dirty="0">
                    <a:ln>
                      <a:noFill/>
                    </a:ln>
                    <a:solidFill>
                      <a:prstClr val="white"/>
                    </a:solidFill>
                    <a:effectLst/>
                    <a:uLnTx/>
                    <a:uFillTx/>
                    <a:latin typeface="Calibri"/>
                    <a:ea typeface="+mn-ea"/>
                    <a:cs typeface="+mn-cs"/>
                  </a:rPr>
                  <a:t>s</a:t>
                </a:r>
              </a:p>
            </p:txBody>
          </p:sp>
          <p:cxnSp>
            <p:nvCxnSpPr>
              <p:cNvPr id="60" name="Elbow Connector 49">
                <a:extLst>
                  <a:ext uri="{FF2B5EF4-FFF2-40B4-BE49-F238E27FC236}">
                    <a16:creationId xmlns:a16="http://schemas.microsoft.com/office/drawing/2014/main" id="{3CDA4273-B110-4D3D-9280-3692FF2F38E0}"/>
                  </a:ext>
                </a:extLst>
              </p:cNvPr>
              <p:cNvCxnSpPr>
                <a:stCxn id="53" idx="2"/>
                <a:endCxn id="58" idx="1"/>
              </p:cNvCxnSpPr>
              <p:nvPr/>
            </p:nvCxnSpPr>
            <p:spPr>
              <a:xfrm rot="5400000">
                <a:off x="4685423" y="5015711"/>
                <a:ext cx="603101" cy="1587375"/>
              </a:xfrm>
              <a:prstGeom prst="bentConnector3">
                <a:avLst>
                  <a:gd name="adj1" fmla="val 50000"/>
                </a:avLst>
              </a:prstGeom>
              <a:noFill/>
              <a:ln w="28575" cap="flat" cmpd="sng" algn="ctr">
                <a:solidFill>
                  <a:sysClr val="window" lastClr="FFFFFF"/>
                </a:solidFill>
                <a:prstDash val="solid"/>
                <a:headEnd type="none" w="med" len="med"/>
                <a:tailEnd type="triangle" w="med" len="med"/>
              </a:ln>
              <a:effectLst/>
            </p:spPr>
          </p:cxnSp>
          <p:cxnSp>
            <p:nvCxnSpPr>
              <p:cNvPr id="61" name="Elbow Connector 58">
                <a:extLst>
                  <a:ext uri="{FF2B5EF4-FFF2-40B4-BE49-F238E27FC236}">
                    <a16:creationId xmlns:a16="http://schemas.microsoft.com/office/drawing/2014/main" id="{E3F58451-5F61-42BB-8096-A19F2FC933C7}"/>
                  </a:ext>
                </a:extLst>
              </p:cNvPr>
              <p:cNvCxnSpPr>
                <a:stCxn id="49" idx="2"/>
                <a:endCxn id="58" idx="1"/>
              </p:cNvCxnSpPr>
              <p:nvPr/>
            </p:nvCxnSpPr>
            <p:spPr>
              <a:xfrm rot="16200000" flipH="1">
                <a:off x="3211162" y="5128824"/>
                <a:ext cx="603101" cy="1361149"/>
              </a:xfrm>
              <a:prstGeom prst="bentConnector3">
                <a:avLst>
                  <a:gd name="adj1" fmla="val 50000"/>
                </a:avLst>
              </a:prstGeom>
              <a:noFill/>
              <a:ln w="28575" cap="flat" cmpd="sng" algn="ctr">
                <a:solidFill>
                  <a:sysClr val="window" lastClr="FFFFFF"/>
                </a:solidFill>
                <a:prstDash val="solid"/>
                <a:headEnd type="none" w="med" len="med"/>
                <a:tailEnd type="triangle" w="med" len="med"/>
              </a:ln>
              <a:effectLst/>
            </p:spPr>
          </p:cxnSp>
        </p:grpSp>
        <p:sp>
          <p:nvSpPr>
            <p:cNvPr id="43" name="TextBox 42">
              <a:extLst>
                <a:ext uri="{FF2B5EF4-FFF2-40B4-BE49-F238E27FC236}">
                  <a16:creationId xmlns:a16="http://schemas.microsoft.com/office/drawing/2014/main" id="{7A4E8131-3610-4DD6-8EF4-48726F54D612}"/>
                </a:ext>
              </a:extLst>
            </p:cNvPr>
            <p:cNvSpPr txBox="1"/>
            <p:nvPr/>
          </p:nvSpPr>
          <p:spPr>
            <a:xfrm>
              <a:off x="4883231" y="1782050"/>
              <a:ext cx="508473" cy="461665"/>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00"/>
                  </a:solidFill>
                  <a:effectLst/>
                  <a:uLnTx/>
                  <a:uFillTx/>
                </a:rPr>
                <a:t>no</a:t>
              </a:r>
            </a:p>
          </p:txBody>
        </p:sp>
        <p:sp>
          <p:nvSpPr>
            <p:cNvPr id="44" name="TextBox 43">
              <a:extLst>
                <a:ext uri="{FF2B5EF4-FFF2-40B4-BE49-F238E27FC236}">
                  <a16:creationId xmlns:a16="http://schemas.microsoft.com/office/drawing/2014/main" id="{A1A64521-FF65-4098-804F-51FFC4363242}"/>
                </a:ext>
              </a:extLst>
            </p:cNvPr>
            <p:cNvSpPr txBox="1"/>
            <p:nvPr/>
          </p:nvSpPr>
          <p:spPr>
            <a:xfrm>
              <a:off x="2290767" y="1850376"/>
              <a:ext cx="594458" cy="461665"/>
            </a:xfrm>
            <a:prstGeom prst="rect">
              <a:avLst/>
            </a:prstGeom>
            <a:noFill/>
          </p:spPr>
          <p:txBody>
            <a:bodyPr wrap="none" rtlCol="0">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00"/>
                  </a:solidFill>
                  <a:effectLst/>
                  <a:uLnTx/>
                  <a:uFillTx/>
                </a:rPr>
                <a:t>yes</a:t>
              </a:r>
            </a:p>
          </p:txBody>
        </p:sp>
      </p:grpSp>
      <p:sp>
        <p:nvSpPr>
          <p:cNvPr id="63" name="TextBox 62">
            <a:extLst>
              <a:ext uri="{FF2B5EF4-FFF2-40B4-BE49-F238E27FC236}">
                <a16:creationId xmlns:a16="http://schemas.microsoft.com/office/drawing/2014/main" id="{6BACE3AC-B6F4-4C98-AD2B-34D2313AA8DD}"/>
              </a:ext>
            </a:extLst>
          </p:cNvPr>
          <p:cNvSpPr txBox="1"/>
          <p:nvPr/>
        </p:nvSpPr>
        <p:spPr>
          <a:xfrm>
            <a:off x="6112809" y="297048"/>
            <a:ext cx="272106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C000"/>
                </a:solidFill>
                <a:effectLst/>
                <a:uLnTx/>
                <a:uFillTx/>
              </a:rPr>
              <a:t>Skeletonization</a:t>
            </a:r>
          </a:p>
        </p:txBody>
      </p:sp>
      <p:sp>
        <p:nvSpPr>
          <p:cNvPr id="2" name="Slide Number Placeholder 1">
            <a:extLst>
              <a:ext uri="{FF2B5EF4-FFF2-40B4-BE49-F238E27FC236}">
                <a16:creationId xmlns:a16="http://schemas.microsoft.com/office/drawing/2014/main" id="{2CDD0DB8-5C62-4B66-835A-ED1928B93AC1}"/>
              </a:ext>
            </a:extLst>
          </p:cNvPr>
          <p:cNvSpPr>
            <a:spLocks noGrp="1"/>
          </p:cNvSpPr>
          <p:nvPr>
            <p:ph type="sldNum" sz="quarter" idx="12"/>
          </p:nvPr>
        </p:nvSpPr>
        <p:spPr/>
        <p:txBody>
          <a:bodyPr/>
          <a:lstStyle/>
          <a:p>
            <a:r>
              <a:rPr lang="en-US"/>
              <a:t>11b-</a:t>
            </a:r>
            <a:fld id="{32AB8D3D-FB3C-49A2-855E-BE1E1BCDA17C}" type="slidenum">
              <a:rPr lang="en-US" smtClean="0"/>
              <a:pPr/>
              <a:t>39</a:t>
            </a:fld>
            <a:endParaRPr lang="en-US" dirty="0"/>
          </a:p>
        </p:txBody>
      </p:sp>
    </p:spTree>
    <p:extLst>
      <p:ext uri="{BB962C8B-B14F-4D97-AF65-F5344CB8AC3E}">
        <p14:creationId xmlns:p14="http://schemas.microsoft.com/office/powerpoint/2010/main" val="58721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58001" y="706132"/>
            <a:ext cx="5090535" cy="3208471"/>
            <a:chOff x="6856412" y="706131"/>
            <a:chExt cx="5090535" cy="3208471"/>
          </a:xfrm>
        </p:grpSpPr>
        <p:pic>
          <p:nvPicPr>
            <p:cNvPr id="9" name="Picture 8"/>
            <p:cNvPicPr>
              <a:picLocks noChangeAspect="1"/>
            </p:cNvPicPr>
            <p:nvPr/>
          </p:nvPicPr>
          <p:blipFill>
            <a:blip r:embed="rId3"/>
            <a:stretch>
              <a:fillRect/>
            </a:stretch>
          </p:blipFill>
          <p:spPr>
            <a:xfrm>
              <a:off x="6856412" y="706131"/>
              <a:ext cx="5090535" cy="3208471"/>
            </a:xfrm>
            <a:prstGeom prst="rect">
              <a:avLst/>
            </a:prstGeom>
          </p:spPr>
        </p:pic>
        <p:sp>
          <p:nvSpPr>
            <p:cNvPr id="10" name="TextBox 9"/>
            <p:cNvSpPr txBox="1"/>
            <p:nvPr/>
          </p:nvSpPr>
          <p:spPr>
            <a:xfrm>
              <a:off x="6914670" y="3409018"/>
              <a:ext cx="4191000" cy="400110"/>
            </a:xfrm>
            <a:prstGeom prst="rect">
              <a:avLst/>
            </a:prstGeom>
            <a:noFill/>
          </p:spPr>
          <p:txBody>
            <a:bodyPr wrap="square" rtlCol="0">
              <a:spAutoFit/>
            </a:bodyPr>
            <a:lstStyle/>
            <a:p>
              <a:pPr defTabSz="1218987"/>
              <a:r>
                <a:rPr lang="en-US" sz="2000" dirty="0">
                  <a:solidFill>
                    <a:prstClr val="white"/>
                  </a:solidFill>
                  <a:latin typeface="Calibri"/>
                </a:rPr>
                <a:t>Ants that don’t find sugar, die!</a:t>
              </a:r>
            </a:p>
          </p:txBody>
        </p:sp>
      </p:grpSp>
      <p:sp>
        <p:nvSpPr>
          <p:cNvPr id="5" name="Title 4"/>
          <p:cNvSpPr>
            <a:spLocks noGrp="1"/>
          </p:cNvSpPr>
          <p:nvPr>
            <p:ph type="title"/>
          </p:nvPr>
        </p:nvSpPr>
        <p:spPr>
          <a:xfrm>
            <a:off x="39415" y="-2628"/>
            <a:ext cx="10969943" cy="764628"/>
          </a:xfrm>
        </p:spPr>
        <p:txBody>
          <a:bodyPr/>
          <a:lstStyle/>
          <a:p>
            <a:pPr algn="l"/>
            <a:r>
              <a:rPr lang="en-US" dirty="0"/>
              <a:t>Swarm intelligence and mapping faults</a:t>
            </a:r>
          </a:p>
        </p:txBody>
      </p:sp>
      <p:grpSp>
        <p:nvGrpSpPr>
          <p:cNvPr id="15" name="Group 14"/>
          <p:cNvGrpSpPr/>
          <p:nvPr/>
        </p:nvGrpSpPr>
        <p:grpSpPr>
          <a:xfrm>
            <a:off x="208620" y="926170"/>
            <a:ext cx="6385108" cy="4788831"/>
            <a:chOff x="207032" y="926169"/>
            <a:chExt cx="6385108" cy="4788831"/>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032" y="926169"/>
              <a:ext cx="6385108" cy="4788831"/>
            </a:xfrm>
            <a:prstGeom prst="rect">
              <a:avLst/>
            </a:prstGeom>
          </p:spPr>
        </p:pic>
        <p:sp>
          <p:nvSpPr>
            <p:cNvPr id="2" name="TextBox 1"/>
            <p:cNvSpPr txBox="1"/>
            <p:nvPr/>
          </p:nvSpPr>
          <p:spPr>
            <a:xfrm>
              <a:off x="308712" y="4781188"/>
              <a:ext cx="6283428" cy="707886"/>
            </a:xfrm>
            <a:prstGeom prst="rect">
              <a:avLst/>
            </a:prstGeom>
            <a:noFill/>
          </p:spPr>
          <p:txBody>
            <a:bodyPr wrap="square" rtlCol="0">
              <a:spAutoFit/>
            </a:bodyPr>
            <a:lstStyle/>
            <a:p>
              <a:pPr defTabSz="1218987"/>
              <a:r>
                <a:rPr lang="en-US" sz="2000" dirty="0">
                  <a:solidFill>
                    <a:prstClr val="white"/>
                  </a:solidFill>
                  <a:latin typeface="Calibri"/>
                </a:rPr>
                <a:t> Ants are scattered randomly over the area to be explored. Each ant can make 6*10 steps.</a:t>
              </a:r>
            </a:p>
          </p:txBody>
        </p:sp>
      </p:grpSp>
      <p:grpSp>
        <p:nvGrpSpPr>
          <p:cNvPr id="16" name="Group 15"/>
          <p:cNvGrpSpPr/>
          <p:nvPr/>
        </p:nvGrpSpPr>
        <p:grpSpPr>
          <a:xfrm>
            <a:off x="6858001" y="4161569"/>
            <a:ext cx="5174481" cy="2317950"/>
            <a:chOff x="6856412" y="4161569"/>
            <a:chExt cx="5174481" cy="2317950"/>
          </a:xfrm>
        </p:grpSpPr>
        <p:pic>
          <p:nvPicPr>
            <p:cNvPr id="8" name="Picture 7"/>
            <p:cNvPicPr>
              <a:picLocks noChangeAspect="1"/>
            </p:cNvPicPr>
            <p:nvPr/>
          </p:nvPicPr>
          <p:blipFill>
            <a:blip r:embed="rId5"/>
            <a:stretch>
              <a:fillRect/>
            </a:stretch>
          </p:blipFill>
          <p:spPr>
            <a:xfrm>
              <a:off x="6856412" y="4161569"/>
              <a:ext cx="5174481" cy="2317950"/>
            </a:xfrm>
            <a:prstGeom prst="rect">
              <a:avLst/>
            </a:prstGeom>
          </p:spPr>
        </p:pic>
        <p:sp>
          <p:nvSpPr>
            <p:cNvPr id="11" name="TextBox 10"/>
            <p:cNvSpPr txBox="1"/>
            <p:nvPr/>
          </p:nvSpPr>
          <p:spPr>
            <a:xfrm>
              <a:off x="6914670" y="6079409"/>
              <a:ext cx="5057964" cy="400110"/>
            </a:xfrm>
            <a:prstGeom prst="rect">
              <a:avLst/>
            </a:prstGeom>
            <a:noFill/>
          </p:spPr>
          <p:txBody>
            <a:bodyPr wrap="square" rtlCol="0">
              <a:spAutoFit/>
            </a:bodyPr>
            <a:lstStyle/>
            <a:p>
              <a:pPr defTabSz="1218987"/>
              <a:r>
                <a:rPr lang="en-US" sz="2000" dirty="0">
                  <a:solidFill>
                    <a:prstClr val="white"/>
                  </a:solidFill>
                  <a:latin typeface="Calibri"/>
                </a:rPr>
                <a:t>Ants that do find sugar, drop pheromones</a:t>
              </a:r>
            </a:p>
          </p:txBody>
        </p:sp>
      </p:grpSp>
      <p:sp>
        <p:nvSpPr>
          <p:cNvPr id="3" name="TextBox 2"/>
          <p:cNvSpPr txBox="1"/>
          <p:nvPr/>
        </p:nvSpPr>
        <p:spPr>
          <a:xfrm>
            <a:off x="7010400" y="1992810"/>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12" name="TextBox 11"/>
          <p:cNvSpPr txBox="1"/>
          <p:nvPr/>
        </p:nvSpPr>
        <p:spPr>
          <a:xfrm>
            <a:off x="10656494" y="3153496"/>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alpha val="61000"/>
                    </a:srgbClr>
                  </a:glow>
                </a:effectLst>
                <a:latin typeface="Calibri"/>
              </a:rPr>
              <a:t>X</a:t>
            </a:r>
          </a:p>
        </p:txBody>
      </p:sp>
      <p:sp>
        <p:nvSpPr>
          <p:cNvPr id="17" name="TextBox 16"/>
          <p:cNvSpPr txBox="1"/>
          <p:nvPr/>
        </p:nvSpPr>
        <p:spPr>
          <a:xfrm>
            <a:off x="11353800" y="572226"/>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19" name="TextBox 18">
            <a:extLst>
              <a:ext uri="{FF2B5EF4-FFF2-40B4-BE49-F238E27FC236}">
                <a16:creationId xmlns:a16="http://schemas.microsoft.com/office/drawing/2014/main" id="{806D6773-0FCA-4391-8179-816B38A6CE35}"/>
              </a:ext>
            </a:extLst>
          </p:cNvPr>
          <p:cNvSpPr txBox="1"/>
          <p:nvPr/>
        </p:nvSpPr>
        <p:spPr>
          <a:xfrm>
            <a:off x="10386698" y="6457890"/>
            <a:ext cx="1805302"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(Marfurt, 2018)</a:t>
            </a:r>
          </a:p>
        </p:txBody>
      </p:sp>
      <p:sp>
        <p:nvSpPr>
          <p:cNvPr id="4" name="Slide Number Placeholder 3">
            <a:extLst>
              <a:ext uri="{FF2B5EF4-FFF2-40B4-BE49-F238E27FC236}">
                <a16:creationId xmlns:a16="http://schemas.microsoft.com/office/drawing/2014/main" id="{E326EF67-090F-4D83-AC70-B9F16BAA0AEF}"/>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4</a:t>
            </a:fld>
            <a:endParaRPr lang="en-US" dirty="0">
              <a:solidFill>
                <a:schemeClr val="tx1"/>
              </a:solidFill>
            </a:endParaRPr>
          </a:p>
        </p:txBody>
      </p:sp>
    </p:spTree>
    <p:extLst>
      <p:ext uri="{BB962C8B-B14F-4D97-AF65-F5344CB8AC3E}">
        <p14:creationId xmlns:p14="http://schemas.microsoft.com/office/powerpoint/2010/main" val="41909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49867" y="2246385"/>
            <a:ext cx="2405019" cy="4052294"/>
          </a:xfrm>
          <a:prstGeom prst="rect">
            <a:avLst/>
          </a:prstGeom>
        </p:spPr>
      </p:pic>
      <p:pic>
        <p:nvPicPr>
          <p:cNvPr id="8" name="Picture 7"/>
          <p:cNvPicPr>
            <a:picLocks noChangeAspect="1"/>
          </p:cNvPicPr>
          <p:nvPr/>
        </p:nvPicPr>
        <p:blipFill>
          <a:blip r:embed="rId3"/>
          <a:stretch>
            <a:fillRect/>
          </a:stretch>
        </p:blipFill>
        <p:spPr>
          <a:xfrm>
            <a:off x="4668880" y="2246385"/>
            <a:ext cx="2405019" cy="4052294"/>
          </a:xfrm>
          <a:prstGeom prst="rect">
            <a:avLst/>
          </a:prstGeom>
        </p:spPr>
      </p:pic>
      <p:sp>
        <p:nvSpPr>
          <p:cNvPr id="12" name="TextBox 11"/>
          <p:cNvSpPr txBox="1"/>
          <p:nvPr/>
        </p:nvSpPr>
        <p:spPr>
          <a:xfrm>
            <a:off x="680509" y="1754945"/>
            <a:ext cx="26823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mn-cs"/>
              </a:rPr>
              <a:t>Seismic amplitude </a:t>
            </a:r>
          </a:p>
        </p:txBody>
      </p:sp>
      <p:sp>
        <p:nvSpPr>
          <p:cNvPr id="13" name="TextBox 12"/>
          <p:cNvSpPr txBox="1"/>
          <p:nvPr/>
        </p:nvSpPr>
        <p:spPr>
          <a:xfrm>
            <a:off x="4632376" y="1754945"/>
            <a:ext cx="26823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mn-cs"/>
              </a:rPr>
              <a:t>Coherence</a:t>
            </a:r>
          </a:p>
        </p:txBody>
      </p:sp>
      <p:sp>
        <p:nvSpPr>
          <p:cNvPr id="14" name="箭头: 右 1"/>
          <p:cNvSpPr/>
          <p:nvPr/>
        </p:nvSpPr>
        <p:spPr>
          <a:xfrm rot="15430329">
            <a:off x="1142484" y="3844068"/>
            <a:ext cx="501058" cy="2093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15" name="箭头: 右 35"/>
          <p:cNvSpPr/>
          <p:nvPr/>
        </p:nvSpPr>
        <p:spPr>
          <a:xfrm rot="4709378">
            <a:off x="1618606" y="4632803"/>
            <a:ext cx="501058" cy="2093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16" name="Right Arrow 15"/>
          <p:cNvSpPr/>
          <p:nvPr/>
        </p:nvSpPr>
        <p:spPr bwMode="auto">
          <a:xfrm rot="10800000">
            <a:off x="6967276" y="5099114"/>
            <a:ext cx="442895" cy="393657"/>
          </a:xfrm>
          <a:prstGeom prst="rightArrow">
            <a:avLst/>
          </a:prstGeom>
          <a:solidFill>
            <a:srgbClr val="F9C7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17" name="TextBox 16"/>
          <p:cNvSpPr txBox="1"/>
          <p:nvPr/>
        </p:nvSpPr>
        <p:spPr>
          <a:xfrm>
            <a:off x="7951698" y="2083832"/>
            <a:ext cx="346444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mn-cs"/>
              </a:rPr>
              <a:t>Coherence not only detects faults, but also measure all lateral discontinuities.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mn-cs"/>
              </a:rPr>
              <a:t>Fault anomalies are disconnected. Lateral discontinuities are chaotic.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ea typeface="+mn-ea"/>
                <a:cs typeface="+mn-cs"/>
              </a:rPr>
              <a:t>Faults exhibit the well-known “stair case” artifacts on the vertical slices.</a:t>
            </a:r>
          </a:p>
        </p:txBody>
      </p:sp>
      <p:sp>
        <p:nvSpPr>
          <p:cNvPr id="2" name="Oval 1"/>
          <p:cNvSpPr/>
          <p:nvPr/>
        </p:nvSpPr>
        <p:spPr bwMode="auto">
          <a:xfrm>
            <a:off x="4728787" y="2679699"/>
            <a:ext cx="409562" cy="460315"/>
          </a:xfrm>
          <a:prstGeom prst="ellipse">
            <a:avLst/>
          </a:prstGeom>
          <a:solidFill>
            <a:schemeClr val="accent1">
              <a:alpha val="33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19" name="Straight Connector 63"/>
          <p:cNvCxnSpPr/>
          <p:nvPr/>
        </p:nvCxnSpPr>
        <p:spPr>
          <a:xfrm flipV="1">
            <a:off x="4760895" y="2824604"/>
            <a:ext cx="395305" cy="170503"/>
          </a:xfrm>
          <a:prstGeom prst="line">
            <a:avLst/>
          </a:prstGeom>
          <a:ln w="38100">
            <a:solidFill>
              <a:srgbClr val="FF99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62ABDA-140F-43C2-8877-9C1E06473199}"/>
              </a:ext>
            </a:extLst>
          </p:cNvPr>
          <p:cNvSpPr txBox="1"/>
          <p:nvPr/>
        </p:nvSpPr>
        <p:spPr>
          <a:xfrm>
            <a:off x="105043" y="67626"/>
            <a:ext cx="8867751"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ea typeface="+mn-ea"/>
                <a:cs typeface="+mn-cs"/>
              </a:rPr>
              <a:t>Limitations of coherence fault images</a:t>
            </a:r>
          </a:p>
        </p:txBody>
      </p:sp>
      <p:sp>
        <p:nvSpPr>
          <p:cNvPr id="21" name="Rectangle 24">
            <a:extLst>
              <a:ext uri="{FF2B5EF4-FFF2-40B4-BE49-F238E27FC236}">
                <a16:creationId xmlns:a16="http://schemas.microsoft.com/office/drawing/2014/main" id="{0B802E71-5EBF-41C4-85C4-B5D590EF30A7}"/>
              </a:ext>
            </a:extLst>
          </p:cNvPr>
          <p:cNvSpPr>
            <a:spLocks noChangeArrowheads="1"/>
          </p:cNvSpPr>
          <p:nvPr/>
        </p:nvSpPr>
        <p:spPr bwMode="auto">
          <a:xfrm>
            <a:off x="9557961" y="6457890"/>
            <a:ext cx="2632452"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(Courtesy Jie Qi, OU)</a:t>
            </a:r>
          </a:p>
        </p:txBody>
      </p:sp>
      <p:sp>
        <p:nvSpPr>
          <p:cNvPr id="4" name="Slide Number Placeholder 3">
            <a:extLst>
              <a:ext uri="{FF2B5EF4-FFF2-40B4-BE49-F238E27FC236}">
                <a16:creationId xmlns:a16="http://schemas.microsoft.com/office/drawing/2014/main" id="{919A1580-8E6F-498F-8B9B-0A7BE4688BA1}"/>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40</a:t>
            </a:fld>
            <a:endParaRPr lang="en-US" dirty="0">
              <a:solidFill>
                <a:srgbClr val="FFFFFF"/>
              </a:solidFill>
            </a:endParaRPr>
          </a:p>
        </p:txBody>
      </p:sp>
    </p:spTree>
    <p:extLst>
      <p:ext uri="{BB962C8B-B14F-4D97-AF65-F5344CB8AC3E}">
        <p14:creationId xmlns:p14="http://schemas.microsoft.com/office/powerpoint/2010/main" val="158119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animEffect transition="in" filter="fade">
                                      <p:cBhvr>
                                        <p:cTn id="33" dur="500"/>
                                        <p:tgtEl>
                                          <p:spTgt spid="1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4" end="4"/>
                                            </p:txEl>
                                          </p:spTgt>
                                        </p:tgtEl>
                                        <p:attrNameLst>
                                          <p:attrName>style.visibility</p:attrName>
                                        </p:attrNameLst>
                                      </p:cBhvr>
                                      <p:to>
                                        <p:strVal val="visible"/>
                                      </p:to>
                                    </p:set>
                                    <p:animEffect transition="in" filter="fade">
                                      <p:cBhvr>
                                        <p:cTn id="38" dur="500"/>
                                        <p:tgtEl>
                                          <p:spTgt spid="1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49867" y="2246385"/>
            <a:ext cx="2405019" cy="4052294"/>
          </a:xfrm>
          <a:prstGeom prst="rect">
            <a:avLst/>
          </a:prstGeom>
        </p:spPr>
      </p:pic>
      <p:pic>
        <p:nvPicPr>
          <p:cNvPr id="8" name="Picture 7"/>
          <p:cNvPicPr>
            <a:picLocks noChangeAspect="1"/>
          </p:cNvPicPr>
          <p:nvPr/>
        </p:nvPicPr>
        <p:blipFill>
          <a:blip r:embed="rId4"/>
          <a:stretch>
            <a:fillRect/>
          </a:stretch>
        </p:blipFill>
        <p:spPr>
          <a:xfrm>
            <a:off x="4668880" y="2246385"/>
            <a:ext cx="2405019" cy="4052294"/>
          </a:xfrm>
          <a:prstGeom prst="rect">
            <a:avLst/>
          </a:prstGeom>
        </p:spPr>
      </p:pic>
      <p:sp>
        <p:nvSpPr>
          <p:cNvPr id="12" name="TextBox 11"/>
          <p:cNvSpPr txBox="1"/>
          <p:nvPr/>
        </p:nvSpPr>
        <p:spPr>
          <a:xfrm>
            <a:off x="897420" y="1686248"/>
            <a:ext cx="26823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mn-cs"/>
              </a:rPr>
              <a:t>Seismic amplitude </a:t>
            </a:r>
          </a:p>
        </p:txBody>
      </p:sp>
      <p:sp>
        <p:nvSpPr>
          <p:cNvPr id="13" name="TextBox 12"/>
          <p:cNvSpPr txBox="1"/>
          <p:nvPr/>
        </p:nvSpPr>
        <p:spPr>
          <a:xfrm>
            <a:off x="5143501" y="1701800"/>
            <a:ext cx="1701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mn-cs"/>
              </a:rPr>
              <a:t>Coherence</a:t>
            </a:r>
          </a:p>
        </p:txBody>
      </p:sp>
      <p:pic>
        <p:nvPicPr>
          <p:cNvPr id="2" name="Picture 1"/>
          <p:cNvPicPr>
            <a:picLocks noChangeAspect="1"/>
          </p:cNvPicPr>
          <p:nvPr/>
        </p:nvPicPr>
        <p:blipFill>
          <a:blip r:embed="rId5"/>
          <a:stretch>
            <a:fillRect/>
          </a:stretch>
        </p:blipFill>
        <p:spPr>
          <a:xfrm>
            <a:off x="8516980" y="2246385"/>
            <a:ext cx="2405019" cy="4052294"/>
          </a:xfrm>
          <a:prstGeom prst="rect">
            <a:avLst/>
          </a:prstGeom>
        </p:spPr>
      </p:pic>
      <p:sp>
        <p:nvSpPr>
          <p:cNvPr id="3" name="TextBox 2"/>
          <p:cNvSpPr txBox="1"/>
          <p:nvPr/>
        </p:nvSpPr>
        <p:spPr>
          <a:xfrm>
            <a:off x="8409029" y="1563300"/>
            <a:ext cx="2620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mn-cs"/>
              </a:rPr>
              <a:t>Fault enhancement skeletonization result</a:t>
            </a:r>
          </a:p>
        </p:txBody>
      </p:sp>
      <p:sp>
        <p:nvSpPr>
          <p:cNvPr id="18" name="Oval 17"/>
          <p:cNvSpPr/>
          <p:nvPr/>
        </p:nvSpPr>
        <p:spPr bwMode="auto">
          <a:xfrm>
            <a:off x="4728787" y="2679699"/>
            <a:ext cx="409562" cy="460315"/>
          </a:xfrm>
          <a:prstGeom prst="ellipse">
            <a:avLst/>
          </a:prstGeom>
          <a:solidFill>
            <a:schemeClr val="accent1">
              <a:alpha val="33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10" name="Straight Connector 63"/>
          <p:cNvCxnSpPr/>
          <p:nvPr/>
        </p:nvCxnSpPr>
        <p:spPr>
          <a:xfrm flipV="1">
            <a:off x="4748195" y="2791298"/>
            <a:ext cx="395305" cy="170503"/>
          </a:xfrm>
          <a:prstGeom prst="line">
            <a:avLst/>
          </a:prstGeom>
          <a:ln w="38100">
            <a:solidFill>
              <a:srgbClr val="FF99CC"/>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bwMode="auto">
          <a:xfrm rot="16200000">
            <a:off x="10503723" y="5549163"/>
            <a:ext cx="442895" cy="393657"/>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20" name="Right Arrow 19"/>
          <p:cNvSpPr/>
          <p:nvPr/>
        </p:nvSpPr>
        <p:spPr bwMode="auto">
          <a:xfrm rot="9110079">
            <a:off x="8964641" y="2824832"/>
            <a:ext cx="442895" cy="393657"/>
          </a:xfrm>
          <a:prstGeom prst="rightArrow">
            <a:avLst/>
          </a:prstGeom>
          <a:solidFill>
            <a:srgbClr val="3333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21" name="Right Arrow 20"/>
          <p:cNvSpPr/>
          <p:nvPr/>
        </p:nvSpPr>
        <p:spPr bwMode="auto">
          <a:xfrm rot="9110079">
            <a:off x="9104342" y="3417685"/>
            <a:ext cx="442895" cy="393657"/>
          </a:xfrm>
          <a:prstGeom prst="rightArrow">
            <a:avLst/>
          </a:prstGeom>
          <a:solidFill>
            <a:srgbClr val="3333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22" name="Right Arrow 21"/>
          <p:cNvSpPr/>
          <p:nvPr/>
        </p:nvSpPr>
        <p:spPr bwMode="auto">
          <a:xfrm rot="7865226">
            <a:off x="9258552" y="4785813"/>
            <a:ext cx="442895" cy="393657"/>
          </a:xfrm>
          <a:prstGeom prst="rightArrow">
            <a:avLst/>
          </a:prstGeom>
          <a:solidFill>
            <a:srgbClr val="3333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23" name="箭头: 右 1"/>
          <p:cNvSpPr/>
          <p:nvPr/>
        </p:nvSpPr>
        <p:spPr>
          <a:xfrm rot="15430329">
            <a:off x="1142484" y="3844068"/>
            <a:ext cx="501058" cy="2093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24" name="箭头: 右 35"/>
          <p:cNvSpPr/>
          <p:nvPr/>
        </p:nvSpPr>
        <p:spPr>
          <a:xfrm rot="4709378">
            <a:off x="1618606" y="4632803"/>
            <a:ext cx="501058" cy="2093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25" name="Right Arrow 24"/>
          <p:cNvSpPr/>
          <p:nvPr/>
        </p:nvSpPr>
        <p:spPr bwMode="auto">
          <a:xfrm rot="10800000">
            <a:off x="6967276" y="5099114"/>
            <a:ext cx="442895" cy="393657"/>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27" name="TextBox 26">
            <a:extLst>
              <a:ext uri="{FF2B5EF4-FFF2-40B4-BE49-F238E27FC236}">
                <a16:creationId xmlns:a16="http://schemas.microsoft.com/office/drawing/2014/main" id="{C8144268-BAC6-4E90-8FC2-2733131AC77A}"/>
              </a:ext>
            </a:extLst>
          </p:cNvPr>
          <p:cNvSpPr txBox="1"/>
          <p:nvPr/>
        </p:nvSpPr>
        <p:spPr>
          <a:xfrm>
            <a:off x="105043" y="67626"/>
            <a:ext cx="8867751"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ea typeface="+mn-ea"/>
                <a:cs typeface="+mn-cs"/>
              </a:rPr>
              <a:t>Limitations of coherence fault images</a:t>
            </a:r>
          </a:p>
        </p:txBody>
      </p:sp>
      <p:sp>
        <p:nvSpPr>
          <p:cNvPr id="28" name="Rectangle 24">
            <a:extLst>
              <a:ext uri="{FF2B5EF4-FFF2-40B4-BE49-F238E27FC236}">
                <a16:creationId xmlns:a16="http://schemas.microsoft.com/office/drawing/2014/main" id="{89FDD5A0-34EE-42C2-8DDB-1225F2F100F9}"/>
              </a:ext>
            </a:extLst>
          </p:cNvPr>
          <p:cNvSpPr>
            <a:spLocks noChangeArrowheads="1"/>
          </p:cNvSpPr>
          <p:nvPr/>
        </p:nvSpPr>
        <p:spPr bwMode="auto">
          <a:xfrm>
            <a:off x="9557961" y="6457890"/>
            <a:ext cx="2632452"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(Courtesy Jie Qi, OU)</a:t>
            </a:r>
          </a:p>
        </p:txBody>
      </p:sp>
      <p:sp>
        <p:nvSpPr>
          <p:cNvPr id="5" name="Slide Number Placeholder 4">
            <a:extLst>
              <a:ext uri="{FF2B5EF4-FFF2-40B4-BE49-F238E27FC236}">
                <a16:creationId xmlns:a16="http://schemas.microsoft.com/office/drawing/2014/main" id="{8DC0E3FF-D8F9-4470-AD2D-68F48BA6E280}"/>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41</a:t>
            </a:fld>
            <a:endParaRPr lang="en-US" dirty="0">
              <a:solidFill>
                <a:srgbClr val="FFFFFF"/>
              </a:solidFill>
            </a:endParaRPr>
          </a:p>
        </p:txBody>
      </p:sp>
    </p:spTree>
    <p:extLst>
      <p:ext uri="{BB962C8B-B14F-4D97-AF65-F5344CB8AC3E}">
        <p14:creationId xmlns:p14="http://schemas.microsoft.com/office/powerpoint/2010/main" val="249095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2"/>
          <p:cNvSpPr/>
          <p:nvPr/>
        </p:nvSpPr>
        <p:spPr>
          <a:xfrm>
            <a:off x="766617" y="1228077"/>
            <a:ext cx="6464580" cy="522410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Parallelogram 14"/>
          <p:cNvSpPr/>
          <p:nvPr/>
        </p:nvSpPr>
        <p:spPr bwMode="auto">
          <a:xfrm rot="8669238">
            <a:off x="2406885" y="1789254"/>
            <a:ext cx="2587117" cy="3882872"/>
          </a:xfrm>
          <a:custGeom>
            <a:avLst/>
            <a:gdLst>
              <a:gd name="connsiteX0" fmla="*/ 0 w 1448503"/>
              <a:gd name="connsiteY0" fmla="*/ 1646199 h 1646199"/>
              <a:gd name="connsiteX1" fmla="*/ 362126 w 1448503"/>
              <a:gd name="connsiteY1" fmla="*/ 0 h 1646199"/>
              <a:gd name="connsiteX2" fmla="*/ 1448503 w 1448503"/>
              <a:gd name="connsiteY2" fmla="*/ 0 h 1646199"/>
              <a:gd name="connsiteX3" fmla="*/ 1086377 w 1448503"/>
              <a:gd name="connsiteY3" fmla="*/ 1646199 h 1646199"/>
              <a:gd name="connsiteX4" fmla="*/ 0 w 1448503"/>
              <a:gd name="connsiteY4" fmla="*/ 1646199 h 1646199"/>
              <a:gd name="connsiteX0" fmla="*/ 0 w 1448503"/>
              <a:gd name="connsiteY0" fmla="*/ 1646199 h 1875889"/>
              <a:gd name="connsiteX1" fmla="*/ 362126 w 1448503"/>
              <a:gd name="connsiteY1" fmla="*/ 0 h 1875889"/>
              <a:gd name="connsiteX2" fmla="*/ 1448503 w 1448503"/>
              <a:gd name="connsiteY2" fmla="*/ 0 h 1875889"/>
              <a:gd name="connsiteX3" fmla="*/ 1408241 w 1448503"/>
              <a:gd name="connsiteY3" fmla="*/ 1875889 h 1875889"/>
              <a:gd name="connsiteX4" fmla="*/ 0 w 1448503"/>
              <a:gd name="connsiteY4" fmla="*/ 1646199 h 1875889"/>
              <a:gd name="connsiteX0" fmla="*/ 0 w 2175299"/>
              <a:gd name="connsiteY0" fmla="*/ 1749941 h 1875889"/>
              <a:gd name="connsiteX1" fmla="*/ 1088922 w 2175299"/>
              <a:gd name="connsiteY1" fmla="*/ 0 h 1875889"/>
              <a:gd name="connsiteX2" fmla="*/ 2175299 w 2175299"/>
              <a:gd name="connsiteY2" fmla="*/ 0 h 1875889"/>
              <a:gd name="connsiteX3" fmla="*/ 2135037 w 2175299"/>
              <a:gd name="connsiteY3" fmla="*/ 1875889 h 1875889"/>
              <a:gd name="connsiteX4" fmla="*/ 0 w 2175299"/>
              <a:gd name="connsiteY4" fmla="*/ 1749941 h 1875889"/>
              <a:gd name="connsiteX0" fmla="*/ 0 w 2415955"/>
              <a:gd name="connsiteY0" fmla="*/ 3278422 h 3404370"/>
              <a:gd name="connsiteX1" fmla="*/ 1088922 w 2415955"/>
              <a:gd name="connsiteY1" fmla="*/ 1528481 h 3404370"/>
              <a:gd name="connsiteX2" fmla="*/ 2415955 w 2415955"/>
              <a:gd name="connsiteY2" fmla="*/ 0 h 3404370"/>
              <a:gd name="connsiteX3" fmla="*/ 2135037 w 2415955"/>
              <a:gd name="connsiteY3" fmla="*/ 3404370 h 3404370"/>
              <a:gd name="connsiteX4" fmla="*/ 0 w 2415955"/>
              <a:gd name="connsiteY4" fmla="*/ 3278422 h 3404370"/>
              <a:gd name="connsiteX0" fmla="*/ 0 w 2415955"/>
              <a:gd name="connsiteY0" fmla="*/ 3420191 h 3546139"/>
              <a:gd name="connsiteX1" fmla="*/ 322570 w 2415955"/>
              <a:gd name="connsiteY1" fmla="*/ 0 h 3546139"/>
              <a:gd name="connsiteX2" fmla="*/ 2415955 w 2415955"/>
              <a:gd name="connsiteY2" fmla="*/ 141769 h 3546139"/>
              <a:gd name="connsiteX3" fmla="*/ 2135037 w 2415955"/>
              <a:gd name="connsiteY3" fmla="*/ 3546139 h 3546139"/>
              <a:gd name="connsiteX4" fmla="*/ 0 w 2415955"/>
              <a:gd name="connsiteY4" fmla="*/ 3420191 h 3546139"/>
              <a:gd name="connsiteX0" fmla="*/ 0 w 2415955"/>
              <a:gd name="connsiteY0" fmla="*/ 3418821 h 3544769"/>
              <a:gd name="connsiteX1" fmla="*/ 473397 w 2415955"/>
              <a:gd name="connsiteY1" fmla="*/ 0 h 3544769"/>
              <a:gd name="connsiteX2" fmla="*/ 2415955 w 2415955"/>
              <a:gd name="connsiteY2" fmla="*/ 140399 h 3544769"/>
              <a:gd name="connsiteX3" fmla="*/ 2135037 w 2415955"/>
              <a:gd name="connsiteY3" fmla="*/ 3544769 h 3544769"/>
              <a:gd name="connsiteX4" fmla="*/ 0 w 2415955"/>
              <a:gd name="connsiteY4" fmla="*/ 3418821 h 3544769"/>
              <a:gd name="connsiteX0" fmla="*/ 0 w 2415955"/>
              <a:gd name="connsiteY0" fmla="*/ 3418821 h 3551994"/>
              <a:gd name="connsiteX1" fmla="*/ 473397 w 2415955"/>
              <a:gd name="connsiteY1" fmla="*/ 0 h 3551994"/>
              <a:gd name="connsiteX2" fmla="*/ 2415955 w 2415955"/>
              <a:gd name="connsiteY2" fmla="*/ 140399 h 3551994"/>
              <a:gd name="connsiteX3" fmla="*/ 2038799 w 2415955"/>
              <a:gd name="connsiteY3" fmla="*/ 3551994 h 3551994"/>
              <a:gd name="connsiteX4" fmla="*/ 0 w 2415955"/>
              <a:gd name="connsiteY4" fmla="*/ 3418821 h 3551994"/>
              <a:gd name="connsiteX0" fmla="*/ 0 w 2276558"/>
              <a:gd name="connsiteY0" fmla="*/ 3423442 h 3556615"/>
              <a:gd name="connsiteX1" fmla="*/ 473397 w 2276558"/>
              <a:gd name="connsiteY1" fmla="*/ 4621 h 3556615"/>
              <a:gd name="connsiteX2" fmla="*/ 2276558 w 2276558"/>
              <a:gd name="connsiteY2" fmla="*/ 0 h 3556615"/>
              <a:gd name="connsiteX3" fmla="*/ 2038799 w 2276558"/>
              <a:gd name="connsiteY3" fmla="*/ 3556615 h 3556615"/>
              <a:gd name="connsiteX4" fmla="*/ 0 w 2276558"/>
              <a:gd name="connsiteY4" fmla="*/ 3423442 h 3556615"/>
              <a:gd name="connsiteX0" fmla="*/ 0 w 2066799"/>
              <a:gd name="connsiteY0" fmla="*/ 3512410 h 3556615"/>
              <a:gd name="connsiteX1" fmla="*/ 263638 w 2066799"/>
              <a:gd name="connsiteY1" fmla="*/ 4621 h 3556615"/>
              <a:gd name="connsiteX2" fmla="*/ 2066799 w 2066799"/>
              <a:gd name="connsiteY2" fmla="*/ 0 h 3556615"/>
              <a:gd name="connsiteX3" fmla="*/ 1829040 w 2066799"/>
              <a:gd name="connsiteY3" fmla="*/ 3556615 h 3556615"/>
              <a:gd name="connsiteX4" fmla="*/ 0 w 2066799"/>
              <a:gd name="connsiteY4" fmla="*/ 3512410 h 3556615"/>
              <a:gd name="connsiteX0" fmla="*/ 0 w 2066799"/>
              <a:gd name="connsiteY0" fmla="*/ 3512410 h 3512410"/>
              <a:gd name="connsiteX1" fmla="*/ 263638 w 2066799"/>
              <a:gd name="connsiteY1" fmla="*/ 4621 h 3512410"/>
              <a:gd name="connsiteX2" fmla="*/ 2066799 w 2066799"/>
              <a:gd name="connsiteY2" fmla="*/ 0 h 3512410"/>
              <a:gd name="connsiteX3" fmla="*/ 1664325 w 2066799"/>
              <a:gd name="connsiteY3" fmla="*/ 3162078 h 3512410"/>
              <a:gd name="connsiteX4" fmla="*/ 0 w 2066799"/>
              <a:gd name="connsiteY4" fmla="*/ 3512410 h 3512410"/>
              <a:gd name="connsiteX0" fmla="*/ 0 w 2435292"/>
              <a:gd name="connsiteY0" fmla="*/ 3295608 h 3295608"/>
              <a:gd name="connsiteX1" fmla="*/ 632131 w 2435292"/>
              <a:gd name="connsiteY1" fmla="*/ 4621 h 3295608"/>
              <a:gd name="connsiteX2" fmla="*/ 2435292 w 2435292"/>
              <a:gd name="connsiteY2" fmla="*/ 0 h 3295608"/>
              <a:gd name="connsiteX3" fmla="*/ 2032818 w 2435292"/>
              <a:gd name="connsiteY3" fmla="*/ 3162078 h 3295608"/>
              <a:gd name="connsiteX4" fmla="*/ 0 w 2435292"/>
              <a:gd name="connsiteY4" fmla="*/ 3295608 h 3295608"/>
              <a:gd name="connsiteX0" fmla="*/ 0 w 2435292"/>
              <a:gd name="connsiteY0" fmla="*/ 4430894 h 4430894"/>
              <a:gd name="connsiteX1" fmla="*/ 91414 w 2435292"/>
              <a:gd name="connsiteY1" fmla="*/ 0 h 4430894"/>
              <a:gd name="connsiteX2" fmla="*/ 2435292 w 2435292"/>
              <a:gd name="connsiteY2" fmla="*/ 1135286 h 4430894"/>
              <a:gd name="connsiteX3" fmla="*/ 2032818 w 2435292"/>
              <a:gd name="connsiteY3" fmla="*/ 4297364 h 4430894"/>
              <a:gd name="connsiteX4" fmla="*/ 0 w 2435292"/>
              <a:gd name="connsiteY4" fmla="*/ 4430894 h 4430894"/>
              <a:gd name="connsiteX0" fmla="*/ 0 w 2316873"/>
              <a:gd name="connsiteY0" fmla="*/ 4430894 h 4430894"/>
              <a:gd name="connsiteX1" fmla="*/ 91414 w 2316873"/>
              <a:gd name="connsiteY1" fmla="*/ 0 h 4430894"/>
              <a:gd name="connsiteX2" fmla="*/ 2316873 w 2316873"/>
              <a:gd name="connsiteY2" fmla="*/ 50528 h 4430894"/>
              <a:gd name="connsiteX3" fmla="*/ 2032818 w 2316873"/>
              <a:gd name="connsiteY3" fmla="*/ 4297364 h 4430894"/>
              <a:gd name="connsiteX4" fmla="*/ 0 w 2316873"/>
              <a:gd name="connsiteY4" fmla="*/ 4430894 h 4430894"/>
              <a:gd name="connsiteX0" fmla="*/ 0 w 2316873"/>
              <a:gd name="connsiteY0" fmla="*/ 4430894 h 4430894"/>
              <a:gd name="connsiteX1" fmla="*/ 91414 w 2316873"/>
              <a:gd name="connsiteY1" fmla="*/ 0 h 4430894"/>
              <a:gd name="connsiteX2" fmla="*/ 2316873 w 2316873"/>
              <a:gd name="connsiteY2" fmla="*/ 50528 h 4430894"/>
              <a:gd name="connsiteX3" fmla="*/ 2018265 w 2316873"/>
              <a:gd name="connsiteY3" fmla="*/ 4317756 h 4430894"/>
              <a:gd name="connsiteX4" fmla="*/ 0 w 2316873"/>
              <a:gd name="connsiteY4" fmla="*/ 4430894 h 4430894"/>
              <a:gd name="connsiteX0" fmla="*/ 0 w 2203280"/>
              <a:gd name="connsiteY0" fmla="*/ 4430894 h 4430894"/>
              <a:gd name="connsiteX1" fmla="*/ 91414 w 2203280"/>
              <a:gd name="connsiteY1" fmla="*/ 0 h 4430894"/>
              <a:gd name="connsiteX2" fmla="*/ 2203280 w 2203280"/>
              <a:gd name="connsiteY2" fmla="*/ 15631 h 4430894"/>
              <a:gd name="connsiteX3" fmla="*/ 2018265 w 2203280"/>
              <a:gd name="connsiteY3" fmla="*/ 4317756 h 4430894"/>
              <a:gd name="connsiteX4" fmla="*/ 0 w 2203280"/>
              <a:gd name="connsiteY4" fmla="*/ 4430894 h 4430894"/>
              <a:gd name="connsiteX0" fmla="*/ 0 w 2203280"/>
              <a:gd name="connsiteY0" fmla="*/ 4415263 h 4415263"/>
              <a:gd name="connsiteX1" fmla="*/ 458470 w 2203280"/>
              <a:gd name="connsiteY1" fmla="*/ 246312 h 4415263"/>
              <a:gd name="connsiteX2" fmla="*/ 2203280 w 2203280"/>
              <a:gd name="connsiteY2" fmla="*/ 0 h 4415263"/>
              <a:gd name="connsiteX3" fmla="*/ 2018265 w 2203280"/>
              <a:gd name="connsiteY3" fmla="*/ 4302125 h 4415263"/>
              <a:gd name="connsiteX4" fmla="*/ 0 w 2203280"/>
              <a:gd name="connsiteY4" fmla="*/ 4415263 h 4415263"/>
              <a:gd name="connsiteX0" fmla="*/ 0 w 1814395"/>
              <a:gd name="connsiteY0" fmla="*/ 4646617 h 4646617"/>
              <a:gd name="connsiteX1" fmla="*/ 69585 w 1814395"/>
              <a:gd name="connsiteY1" fmla="*/ 246312 h 4646617"/>
              <a:gd name="connsiteX2" fmla="*/ 1814395 w 1814395"/>
              <a:gd name="connsiteY2" fmla="*/ 0 h 4646617"/>
              <a:gd name="connsiteX3" fmla="*/ 1629380 w 1814395"/>
              <a:gd name="connsiteY3" fmla="*/ 4302125 h 4646617"/>
              <a:gd name="connsiteX4" fmla="*/ 0 w 1814395"/>
              <a:gd name="connsiteY4" fmla="*/ 4646617 h 4646617"/>
              <a:gd name="connsiteX0" fmla="*/ 0 w 1814395"/>
              <a:gd name="connsiteY0" fmla="*/ 4646617 h 4646617"/>
              <a:gd name="connsiteX1" fmla="*/ 375466 w 1814395"/>
              <a:gd name="connsiteY1" fmla="*/ 464597 h 4646617"/>
              <a:gd name="connsiteX2" fmla="*/ 1814395 w 1814395"/>
              <a:gd name="connsiteY2" fmla="*/ 0 h 4646617"/>
              <a:gd name="connsiteX3" fmla="*/ 1629380 w 1814395"/>
              <a:gd name="connsiteY3" fmla="*/ 4302125 h 4646617"/>
              <a:gd name="connsiteX4" fmla="*/ 0 w 1814395"/>
              <a:gd name="connsiteY4" fmla="*/ 4646617 h 4646617"/>
              <a:gd name="connsiteX0" fmla="*/ 1786 w 1816181"/>
              <a:gd name="connsiteY0" fmla="*/ 4646617 h 4646617"/>
              <a:gd name="connsiteX1" fmla="*/ 0 w 1816181"/>
              <a:gd name="connsiteY1" fmla="*/ 195379 h 4646617"/>
              <a:gd name="connsiteX2" fmla="*/ 1816181 w 1816181"/>
              <a:gd name="connsiteY2" fmla="*/ 0 h 4646617"/>
              <a:gd name="connsiteX3" fmla="*/ 1631166 w 1816181"/>
              <a:gd name="connsiteY3" fmla="*/ 4302125 h 4646617"/>
              <a:gd name="connsiteX4" fmla="*/ 1786 w 1816181"/>
              <a:gd name="connsiteY4" fmla="*/ 4646617 h 4646617"/>
              <a:gd name="connsiteX0" fmla="*/ 1786 w 2272082"/>
              <a:gd name="connsiteY0" fmla="*/ 4451238 h 4451238"/>
              <a:gd name="connsiteX1" fmla="*/ 0 w 2272082"/>
              <a:gd name="connsiteY1" fmla="*/ 0 h 4451238"/>
              <a:gd name="connsiteX2" fmla="*/ 2272082 w 2272082"/>
              <a:gd name="connsiteY2" fmla="*/ 114576 h 4451238"/>
              <a:gd name="connsiteX3" fmla="*/ 1631166 w 2272082"/>
              <a:gd name="connsiteY3" fmla="*/ 4106746 h 4451238"/>
              <a:gd name="connsiteX4" fmla="*/ 1786 w 2272082"/>
              <a:gd name="connsiteY4" fmla="*/ 4451238 h 4451238"/>
              <a:gd name="connsiteX0" fmla="*/ 1786 w 2272082"/>
              <a:gd name="connsiteY0" fmla="*/ 4451238 h 4463278"/>
              <a:gd name="connsiteX1" fmla="*/ 0 w 2272082"/>
              <a:gd name="connsiteY1" fmla="*/ 0 h 4463278"/>
              <a:gd name="connsiteX2" fmla="*/ 2272082 w 2272082"/>
              <a:gd name="connsiteY2" fmla="*/ 114576 h 4463278"/>
              <a:gd name="connsiteX3" fmla="*/ 2130771 w 2272082"/>
              <a:gd name="connsiteY3" fmla="*/ 4463278 h 4463278"/>
              <a:gd name="connsiteX4" fmla="*/ 1786 w 2272082"/>
              <a:gd name="connsiteY4" fmla="*/ 4451238 h 4463278"/>
              <a:gd name="connsiteX0" fmla="*/ 0 w 2579095"/>
              <a:gd name="connsiteY0" fmla="*/ 4215481 h 4463278"/>
              <a:gd name="connsiteX1" fmla="*/ 307013 w 2579095"/>
              <a:gd name="connsiteY1" fmla="*/ 0 h 4463278"/>
              <a:gd name="connsiteX2" fmla="*/ 2579095 w 2579095"/>
              <a:gd name="connsiteY2" fmla="*/ 114576 h 4463278"/>
              <a:gd name="connsiteX3" fmla="*/ 2437784 w 2579095"/>
              <a:gd name="connsiteY3" fmla="*/ 4463278 h 4463278"/>
              <a:gd name="connsiteX4" fmla="*/ 0 w 2579095"/>
              <a:gd name="connsiteY4" fmla="*/ 4215481 h 4463278"/>
              <a:gd name="connsiteX0" fmla="*/ 0 w 2579095"/>
              <a:gd name="connsiteY0" fmla="*/ 4215481 h 4426898"/>
              <a:gd name="connsiteX1" fmla="*/ 307013 w 2579095"/>
              <a:gd name="connsiteY1" fmla="*/ 0 h 4426898"/>
              <a:gd name="connsiteX2" fmla="*/ 2579095 w 2579095"/>
              <a:gd name="connsiteY2" fmla="*/ 114576 h 4426898"/>
              <a:gd name="connsiteX3" fmla="*/ 2386804 w 2579095"/>
              <a:gd name="connsiteY3" fmla="*/ 4426898 h 4426898"/>
              <a:gd name="connsiteX4" fmla="*/ 0 w 2579095"/>
              <a:gd name="connsiteY4" fmla="*/ 4215481 h 4426898"/>
              <a:gd name="connsiteX0" fmla="*/ 1 w 2579096"/>
              <a:gd name="connsiteY0" fmla="*/ 4302796 h 4514213"/>
              <a:gd name="connsiteX1" fmla="*/ 184661 w 2579096"/>
              <a:gd name="connsiteY1" fmla="*/ 0 h 4514213"/>
              <a:gd name="connsiteX2" fmla="*/ 2579096 w 2579096"/>
              <a:gd name="connsiteY2" fmla="*/ 201891 h 4514213"/>
              <a:gd name="connsiteX3" fmla="*/ 2386805 w 2579096"/>
              <a:gd name="connsiteY3" fmla="*/ 4514213 h 4514213"/>
              <a:gd name="connsiteX4" fmla="*/ 1 w 2579096"/>
              <a:gd name="connsiteY4" fmla="*/ 4302796 h 4514213"/>
              <a:gd name="connsiteX0" fmla="*/ 1 w 2579096"/>
              <a:gd name="connsiteY0" fmla="*/ 4195089 h 4406506"/>
              <a:gd name="connsiteX1" fmla="*/ 292461 w 2579096"/>
              <a:gd name="connsiteY1" fmla="*/ 0 h 4406506"/>
              <a:gd name="connsiteX2" fmla="*/ 2579096 w 2579096"/>
              <a:gd name="connsiteY2" fmla="*/ 94184 h 4406506"/>
              <a:gd name="connsiteX3" fmla="*/ 2386805 w 2579096"/>
              <a:gd name="connsiteY3" fmla="*/ 4406506 h 4406506"/>
              <a:gd name="connsiteX4" fmla="*/ 1 w 2579096"/>
              <a:gd name="connsiteY4" fmla="*/ 4195089 h 4406506"/>
              <a:gd name="connsiteX0" fmla="*/ 1 w 2579096"/>
              <a:gd name="connsiteY0" fmla="*/ 4195089 h 4352652"/>
              <a:gd name="connsiteX1" fmla="*/ 292461 w 2579096"/>
              <a:gd name="connsiteY1" fmla="*/ 0 h 4352652"/>
              <a:gd name="connsiteX2" fmla="*/ 2579096 w 2579096"/>
              <a:gd name="connsiteY2" fmla="*/ 94184 h 4352652"/>
              <a:gd name="connsiteX3" fmla="*/ 2332906 w 2579096"/>
              <a:gd name="connsiteY3" fmla="*/ 4352652 h 4352652"/>
              <a:gd name="connsiteX4" fmla="*/ 1 w 2579096"/>
              <a:gd name="connsiteY4" fmla="*/ 4195089 h 4352652"/>
              <a:gd name="connsiteX0" fmla="*/ 1 w 2563060"/>
              <a:gd name="connsiteY0" fmla="*/ 4237309 h 4352652"/>
              <a:gd name="connsiteX1" fmla="*/ 276425 w 2563060"/>
              <a:gd name="connsiteY1" fmla="*/ 0 h 4352652"/>
              <a:gd name="connsiteX2" fmla="*/ 2563060 w 2563060"/>
              <a:gd name="connsiteY2" fmla="*/ 94184 h 4352652"/>
              <a:gd name="connsiteX3" fmla="*/ 2316870 w 2563060"/>
              <a:gd name="connsiteY3" fmla="*/ 4352652 h 4352652"/>
              <a:gd name="connsiteX4" fmla="*/ 1 w 2563060"/>
              <a:gd name="connsiteY4" fmla="*/ 4237309 h 4352652"/>
              <a:gd name="connsiteX0" fmla="*/ 1 w 2614040"/>
              <a:gd name="connsiteY0" fmla="*/ 4237309 h 4352652"/>
              <a:gd name="connsiteX1" fmla="*/ 276425 w 2614040"/>
              <a:gd name="connsiteY1" fmla="*/ 0 h 4352652"/>
              <a:gd name="connsiteX2" fmla="*/ 2614040 w 2614040"/>
              <a:gd name="connsiteY2" fmla="*/ 130565 h 4352652"/>
              <a:gd name="connsiteX3" fmla="*/ 2316870 w 2614040"/>
              <a:gd name="connsiteY3" fmla="*/ 4352652 h 4352652"/>
              <a:gd name="connsiteX4" fmla="*/ 1 w 2614040"/>
              <a:gd name="connsiteY4" fmla="*/ 4237309 h 4352652"/>
              <a:gd name="connsiteX0" fmla="*/ 1 w 2535393"/>
              <a:gd name="connsiteY0" fmla="*/ 4237309 h 4352652"/>
              <a:gd name="connsiteX1" fmla="*/ 276425 w 2535393"/>
              <a:gd name="connsiteY1" fmla="*/ 0 h 4352652"/>
              <a:gd name="connsiteX2" fmla="*/ 2535393 w 2535393"/>
              <a:gd name="connsiteY2" fmla="*/ 89828 h 4352652"/>
              <a:gd name="connsiteX3" fmla="*/ 2316870 w 2535393"/>
              <a:gd name="connsiteY3" fmla="*/ 4352652 h 4352652"/>
              <a:gd name="connsiteX4" fmla="*/ 1 w 2535393"/>
              <a:gd name="connsiteY4" fmla="*/ 4237309 h 4352652"/>
              <a:gd name="connsiteX0" fmla="*/ 0 w 2640225"/>
              <a:gd name="connsiteY0" fmla="*/ 4254828 h 4352652"/>
              <a:gd name="connsiteX1" fmla="*/ 381257 w 2640225"/>
              <a:gd name="connsiteY1" fmla="*/ 0 h 4352652"/>
              <a:gd name="connsiteX2" fmla="*/ 2640225 w 2640225"/>
              <a:gd name="connsiteY2" fmla="*/ 89828 h 4352652"/>
              <a:gd name="connsiteX3" fmla="*/ 2421702 w 2640225"/>
              <a:gd name="connsiteY3" fmla="*/ 4352652 h 4352652"/>
              <a:gd name="connsiteX4" fmla="*/ 0 w 2640225"/>
              <a:gd name="connsiteY4" fmla="*/ 4254828 h 4352652"/>
              <a:gd name="connsiteX0" fmla="*/ 0 w 3095845"/>
              <a:gd name="connsiteY0" fmla="*/ 4501562 h 4599386"/>
              <a:gd name="connsiteX1" fmla="*/ 381257 w 3095845"/>
              <a:gd name="connsiteY1" fmla="*/ 246734 h 4599386"/>
              <a:gd name="connsiteX2" fmla="*/ 3095845 w 3095845"/>
              <a:gd name="connsiteY2" fmla="*/ 0 h 4599386"/>
              <a:gd name="connsiteX3" fmla="*/ 2421702 w 3095845"/>
              <a:gd name="connsiteY3" fmla="*/ 4599386 h 4599386"/>
              <a:gd name="connsiteX4" fmla="*/ 0 w 3095845"/>
              <a:gd name="connsiteY4" fmla="*/ 4501562 h 4599386"/>
              <a:gd name="connsiteX0" fmla="*/ 0 w 3095845"/>
              <a:gd name="connsiteY0" fmla="*/ 4595700 h 4693524"/>
              <a:gd name="connsiteX1" fmla="*/ 701455 w 3095845"/>
              <a:gd name="connsiteY1" fmla="*/ 0 h 4693524"/>
              <a:gd name="connsiteX2" fmla="*/ 3095845 w 3095845"/>
              <a:gd name="connsiteY2" fmla="*/ 94138 h 4693524"/>
              <a:gd name="connsiteX3" fmla="*/ 2421702 w 3095845"/>
              <a:gd name="connsiteY3" fmla="*/ 4693524 h 4693524"/>
              <a:gd name="connsiteX4" fmla="*/ 0 w 3095845"/>
              <a:gd name="connsiteY4" fmla="*/ 4595700 h 4693524"/>
              <a:gd name="connsiteX0" fmla="*/ 1 w 2983690"/>
              <a:gd name="connsiteY0" fmla="*/ 4675737 h 4693524"/>
              <a:gd name="connsiteX1" fmla="*/ 589300 w 2983690"/>
              <a:gd name="connsiteY1" fmla="*/ 0 h 4693524"/>
              <a:gd name="connsiteX2" fmla="*/ 2983690 w 2983690"/>
              <a:gd name="connsiteY2" fmla="*/ 94138 h 4693524"/>
              <a:gd name="connsiteX3" fmla="*/ 2309547 w 2983690"/>
              <a:gd name="connsiteY3" fmla="*/ 4693524 h 4693524"/>
              <a:gd name="connsiteX4" fmla="*/ 1 w 2983690"/>
              <a:gd name="connsiteY4" fmla="*/ 4675737 h 4693524"/>
              <a:gd name="connsiteX0" fmla="*/ 0 w 2983689"/>
              <a:gd name="connsiteY0" fmla="*/ 4675737 h 4693524"/>
              <a:gd name="connsiteX1" fmla="*/ 589299 w 2983689"/>
              <a:gd name="connsiteY1" fmla="*/ 0 h 4693524"/>
              <a:gd name="connsiteX2" fmla="*/ 2983689 w 2983689"/>
              <a:gd name="connsiteY2" fmla="*/ 94138 h 4693524"/>
              <a:gd name="connsiteX3" fmla="*/ 2309546 w 2983689"/>
              <a:gd name="connsiteY3" fmla="*/ 4693524 h 4693524"/>
              <a:gd name="connsiteX4" fmla="*/ 0 w 2983689"/>
              <a:gd name="connsiteY4" fmla="*/ 4675737 h 4693524"/>
              <a:gd name="connsiteX0" fmla="*/ 0 w 2983689"/>
              <a:gd name="connsiteY0" fmla="*/ 4675737 h 4693524"/>
              <a:gd name="connsiteX1" fmla="*/ 589299 w 2983689"/>
              <a:gd name="connsiteY1" fmla="*/ 0 h 4693524"/>
              <a:gd name="connsiteX2" fmla="*/ 2983689 w 2983689"/>
              <a:gd name="connsiteY2" fmla="*/ 94138 h 4693524"/>
              <a:gd name="connsiteX3" fmla="*/ 2309546 w 2983689"/>
              <a:gd name="connsiteY3" fmla="*/ 4693524 h 4693524"/>
              <a:gd name="connsiteX4" fmla="*/ 0 w 2983689"/>
              <a:gd name="connsiteY4" fmla="*/ 4675737 h 4693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689" h="4693524">
                <a:moveTo>
                  <a:pt x="0" y="4675737"/>
                </a:moveTo>
                <a:cubicBezTo>
                  <a:pt x="51774" y="3075479"/>
                  <a:pt x="589894" y="1483746"/>
                  <a:pt x="589299" y="0"/>
                </a:cubicBezTo>
                <a:lnTo>
                  <a:pt x="2983689" y="94138"/>
                </a:lnTo>
                <a:lnTo>
                  <a:pt x="2309546" y="4693524"/>
                </a:lnTo>
                <a:lnTo>
                  <a:pt x="0" y="4675737"/>
                </a:lnTo>
                <a:close/>
              </a:path>
            </a:pathLst>
          </a:custGeom>
          <a:solidFill>
            <a:srgbClr val="00CC00">
              <a:alpha val="38824"/>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 name="TextBox 5"/>
          <p:cNvSpPr txBox="1"/>
          <p:nvPr/>
        </p:nvSpPr>
        <p:spPr>
          <a:xfrm>
            <a:off x="766617" y="371767"/>
            <a:ext cx="104656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a:ea typeface="+mn-ea"/>
                <a:cs typeface="+mn-cs"/>
              </a:rPr>
              <a:t>Determining if a fault plane exists near the analysis point</a:t>
            </a:r>
          </a:p>
        </p:txBody>
      </p:sp>
      <p:cxnSp>
        <p:nvCxnSpPr>
          <p:cNvPr id="5" name="Straight Connector 6"/>
          <p:cNvCxnSpPr/>
          <p:nvPr/>
        </p:nvCxnSpPr>
        <p:spPr>
          <a:xfrm flipV="1">
            <a:off x="766618" y="997527"/>
            <a:ext cx="10649527" cy="9237"/>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7" name="TextBox 5"/>
              <p:cNvSpPr txBox="1"/>
              <p:nvPr/>
            </p:nvSpPr>
            <p:spPr>
              <a:xfrm>
                <a:off x="7227111" y="1306220"/>
                <a:ext cx="4393389" cy="40144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Step 1: Interpolate values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left</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and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right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Assume the center analysis point </a:t>
                </a:r>
                <a:r>
                  <a:rPr kumimoji="0" lang="en-U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U</a:t>
                </a:r>
                <a:r>
                  <a:rPr kumimoji="0" lang="en-US" sz="1400" b="0" i="1"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14</a:t>
                </a:r>
                <a:r>
                  <a:rPr kumimoji="0" lang="en-US" sz="1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is at (</a:t>
                </a:r>
                <a:r>
                  <a:rPr kumimoji="0" lang="en-U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0,0,0</a:t>
                </a:r>
                <a:r>
                  <a:rPr kumimoji="0" lang="en-US" sz="1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and the point </a:t>
                </a:r>
                <a:r>
                  <a:rPr kumimoji="0" lang="en-U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U</a:t>
                </a:r>
                <a:r>
                  <a:rPr kumimoji="0" lang="en-US" sz="1400" b="0" i="1"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a:t>
                </a:r>
                <a:r>
                  <a:rPr kumimoji="0" lang="en-US" sz="1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is at </a:t>
                </a:r>
                <a:r>
                  <a:rPr kumimoji="0" lang="en-U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(-dx,-</a:t>
                </a:r>
                <a:r>
                  <a:rPr kumimoji="0" lang="en-US" sz="14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dy</a:t>
                </a:r>
                <a:r>
                  <a:rPr kumimoji="0" lang="en-U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t>
                </a:r>
                <a:r>
                  <a:rPr kumimoji="0" lang="en-US" sz="14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dz</a:t>
                </a:r>
                <a:r>
                  <a:rPr kumimoji="0" lang="en-US" sz="1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400" b="0" i="1" u="none" strike="noStrike" kern="1200" cap="none" spc="0" normalizeH="0" baseline="0" noProof="0" smtClean="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𝑙𝑒𝑓𝑡</m:t>
                        </m:r>
                      </m:sub>
                    </m:s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d>
                      <m:dPr>
                        <m:begChr m:val="["/>
                        <m:endChr m:val="]"/>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dPr>
                      <m:e>
                        <m:m>
                          <m:mPr>
                            <m:mcs>
                              <m:mc>
                                <m:mcPr>
                                  <m:count m:val="2"/>
                                  <m:mcJc m:val="center"/>
                                </m:mcPr>
                              </m:mc>
                            </m:mcs>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mPr>
                          <m:m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𝑑𝑥</m:t>
                              </m:r>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𝑙𝑒𝑓𝑡</m:t>
                                  </m:r>
                                </m:sub>
                              </m:sSub>
                            </m:e>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𝑙𝑒𝑓𝑡</m:t>
                                  </m:r>
                                </m:sub>
                              </m:sSub>
                            </m:e>
                          </m:mr>
                        </m:m>
                      </m:e>
                    </m:d>
                    <m:d>
                      <m:dPr>
                        <m:begChr m:val="["/>
                        <m:endChr m:val="]"/>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dPr>
                      <m:e>
                        <m:m>
                          <m:mPr>
                            <m:mcs>
                              <m:mc>
                                <m:mcPr>
                                  <m:count m:val="2"/>
                                  <m:mcJc m:val="center"/>
                                </m:mcPr>
                              </m:mc>
                            </m:mcs>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mPr>
                          <m:mr>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11</m:t>
                                  </m:r>
                                </m:sub>
                              </m:sSub>
                            </m:e>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12</m:t>
                                  </m:r>
                                </m:sub>
                              </m:sSub>
                            </m:e>
                          </m:mr>
                          <m:mr>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20</m:t>
                                  </m:r>
                                </m:sub>
                              </m:sSub>
                            </m:e>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21</m:t>
                                  </m:r>
                                </m:sub>
                              </m:sSub>
                            </m:e>
                          </m:mr>
                        </m:m>
                      </m:e>
                    </m:d>
                    <m:d>
                      <m:dPr>
                        <m:begChr m:val="["/>
                        <m:endChr m:val="]"/>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dPr>
                      <m:e>
                        <m:m>
                          <m:mPr>
                            <m:mcs>
                              <m:mc>
                                <m:mcPr>
                                  <m:count m:val="1"/>
                                  <m:mcJc m:val="center"/>
                                </m:mcPr>
                              </m:mc>
                            </m:mcs>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mPr>
                          <m:m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𝑑𝑧</m:t>
                              </m:r>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𝑧</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𝑙𝑒𝑓𝑡</m:t>
                                  </m:r>
                                </m:sub>
                              </m:sSub>
                            </m:e>
                          </m:mr>
                          <m:mr>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𝑧</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𝑙𝑒𝑓𝑡</m:t>
                                  </m:r>
                                </m:sub>
                              </m:sSub>
                            </m:e>
                          </m:mr>
                        </m:m>
                      </m:e>
                    </m:d>
                  </m:oMath>
                </a14:m>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14:m>
                  <m:oMath xmlns:m="http://schemas.openxmlformats.org/officeDocument/2006/math">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𝑟𝑖𝑔h𝑡</m:t>
                        </m:r>
                      </m:sub>
                    </m:s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d>
                      <m:dPr>
                        <m:begChr m:val="["/>
                        <m:endChr m:val="]"/>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dPr>
                      <m:e>
                        <m:m>
                          <m:mPr>
                            <m:mcs>
                              <m:mc>
                                <m:mcPr>
                                  <m:count m:val="2"/>
                                  <m:mcJc m:val="center"/>
                                </m:mcPr>
                              </m:mc>
                            </m:mcs>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mPr>
                          <m:m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𝑑𝑥</m:t>
                              </m:r>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𝑟𝑖𝑔h𝑡</m:t>
                                  </m:r>
                                </m:sub>
                              </m:sSub>
                            </m:e>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𝑟𝑖𝑔h𝑡</m:t>
                                  </m:r>
                                </m:sub>
                              </m:sSub>
                            </m:e>
                          </m:mr>
                        </m:m>
                      </m:e>
                    </m:d>
                    <m:d>
                      <m:dPr>
                        <m:begChr m:val="["/>
                        <m:endChr m:val="]"/>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dPr>
                      <m:e>
                        <m:m>
                          <m:mPr>
                            <m:mcs>
                              <m:mc>
                                <m:mcPr>
                                  <m:count m:val="2"/>
                                  <m:mcJc m:val="center"/>
                                </m:mcPr>
                              </m:mc>
                            </m:mcs>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mPr>
                          <m:mr>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7</m:t>
                                  </m:r>
                                </m:sub>
                              </m:sSub>
                            </m:e>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8</m:t>
                                  </m:r>
                                </m:sub>
                              </m:sSub>
                            </m:e>
                          </m:mr>
                          <m:mr>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16</m:t>
                                  </m:r>
                                </m:sub>
                              </m:sSub>
                            </m:e>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𝑈</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17</m:t>
                                  </m:r>
                                </m:sub>
                              </m:sSub>
                            </m:e>
                          </m:mr>
                        </m:m>
                      </m:e>
                    </m:d>
                    <m:d>
                      <m:dPr>
                        <m:begChr m:val="["/>
                        <m:endChr m:val="]"/>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dPr>
                      <m:e>
                        <m:m>
                          <m:mPr>
                            <m:mcs>
                              <m:mc>
                                <m:mcPr>
                                  <m:count m:val="1"/>
                                  <m:mcJc m:val="center"/>
                                </m:mcPr>
                              </m:mc>
                            </m:mcs>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mPr>
                          <m:m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𝑑𝑧</m:t>
                              </m:r>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𝑧</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𝑟𝑖𝑔h𝑡</m:t>
                                  </m:r>
                                </m:sub>
                              </m:sSub>
                            </m:e>
                          </m:mr>
                          <m:mr>
                            <m:e>
                              <m:sSub>
                                <m:sSubPr>
                                  <m:ctrlP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𝑧</m:t>
                                  </m:r>
                                </m:e>
                                <m:sub>
                                  <m:r>
                                    <a:rPr kumimoji="0" lang="en-US" sz="1400" b="0"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𝑟𝑖𝑔h𝑡</m:t>
                                  </m:r>
                                </m:sub>
                              </m:sSub>
                            </m:e>
                          </m:mr>
                        </m:m>
                      </m:e>
                    </m:d>
                  </m:oMath>
                </a14:m>
                <a:endParaRPr kumimoji="0" lang="en-US" sz="1400" b="0" i="0" u="none" strike="noStrike" kern="1200" cap="none" spc="0" normalizeH="0" baseline="0" noProof="0" dirty="0">
                  <a:ln>
                    <a:noFill/>
                  </a:ln>
                  <a:solidFill>
                    <a:srgbClr val="FFFF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 </a:t>
                </a: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p:txBody>
          </p:sp>
        </mc:Choice>
        <mc:Fallback xmlns="">
          <p:sp>
            <p:nvSpPr>
              <p:cNvPr id="7" name="TextBox 5"/>
              <p:cNvSpPr txBox="1">
                <a:spLocks noRot="1" noChangeAspect="1" noMove="1" noResize="1" noEditPoints="1" noAdjustHandles="1" noChangeArrowheads="1" noChangeShapeType="1" noTextEdit="1"/>
              </p:cNvSpPr>
              <p:nvPr/>
            </p:nvSpPr>
            <p:spPr>
              <a:xfrm>
                <a:off x="7227111" y="1306220"/>
                <a:ext cx="4393389" cy="4014432"/>
              </a:xfrm>
              <a:prstGeom prst="rect">
                <a:avLst/>
              </a:prstGeom>
              <a:blipFill rotWithShape="0">
                <a:blip r:embed="rId3"/>
                <a:stretch>
                  <a:fillRect l="-1111" r="-1806"/>
                </a:stretch>
              </a:blipFill>
            </p:spPr>
            <p:txBody>
              <a:bodyPr/>
              <a:lstStyle/>
              <a:p>
                <a:r>
                  <a:rPr lang="en-US">
                    <a:noFill/>
                  </a:rPr>
                  <a:t> </a:t>
                </a:r>
              </a:p>
            </p:txBody>
          </p:sp>
        </mc:Fallback>
      </mc:AlternateContent>
      <p:grpSp>
        <p:nvGrpSpPr>
          <p:cNvPr id="9" name="Group 132"/>
          <p:cNvGrpSpPr/>
          <p:nvPr/>
        </p:nvGrpSpPr>
        <p:grpSpPr>
          <a:xfrm>
            <a:off x="1595054" y="1353142"/>
            <a:ext cx="6345539" cy="4907541"/>
            <a:chOff x="2681314" y="422951"/>
            <a:chExt cx="7318230" cy="5932119"/>
          </a:xfrm>
        </p:grpSpPr>
        <p:grpSp>
          <p:nvGrpSpPr>
            <p:cNvPr id="10" name="Group 47"/>
            <p:cNvGrpSpPr/>
            <p:nvPr/>
          </p:nvGrpSpPr>
          <p:grpSpPr>
            <a:xfrm>
              <a:off x="2735479" y="492177"/>
              <a:ext cx="5535058" cy="5517200"/>
              <a:chOff x="2935895" y="642489"/>
              <a:chExt cx="5535058" cy="5517200"/>
            </a:xfrm>
          </p:grpSpPr>
          <p:cxnSp>
            <p:nvCxnSpPr>
              <p:cNvPr id="66" name="Straight Connector 15"/>
              <p:cNvCxnSpPr/>
              <p:nvPr/>
            </p:nvCxnSpPr>
            <p:spPr>
              <a:xfrm flipH="1">
                <a:off x="2956141" y="663880"/>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17"/>
              <p:cNvCxnSpPr/>
              <p:nvPr/>
            </p:nvCxnSpPr>
            <p:spPr>
              <a:xfrm flipH="1">
                <a:off x="4997138" y="672916"/>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18"/>
              <p:cNvCxnSpPr/>
              <p:nvPr/>
            </p:nvCxnSpPr>
            <p:spPr>
              <a:xfrm flipH="1">
                <a:off x="7068036" y="672916"/>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19"/>
              <p:cNvCxnSpPr/>
              <p:nvPr/>
            </p:nvCxnSpPr>
            <p:spPr>
              <a:xfrm flipH="1">
                <a:off x="4359059" y="663880"/>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22"/>
              <p:cNvCxnSpPr/>
              <p:nvPr/>
            </p:nvCxnSpPr>
            <p:spPr>
              <a:xfrm flipH="1">
                <a:off x="3680716" y="1357672"/>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23"/>
              <p:cNvCxnSpPr/>
              <p:nvPr/>
            </p:nvCxnSpPr>
            <p:spPr>
              <a:xfrm flipH="1">
                <a:off x="2984554" y="2029216"/>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24"/>
              <p:cNvCxnSpPr/>
              <p:nvPr/>
            </p:nvCxnSpPr>
            <p:spPr>
              <a:xfrm flipH="1">
                <a:off x="2956141" y="4785317"/>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25"/>
              <p:cNvCxnSpPr/>
              <p:nvPr/>
            </p:nvCxnSpPr>
            <p:spPr>
              <a:xfrm flipH="1">
                <a:off x="4997138" y="4794353"/>
                <a:ext cx="1402917" cy="13653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6"/>
              <p:cNvCxnSpPr/>
              <p:nvPr/>
            </p:nvCxnSpPr>
            <p:spPr>
              <a:xfrm flipH="1">
                <a:off x="7068036" y="4794353"/>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27"/>
              <p:cNvCxnSpPr/>
              <p:nvPr/>
            </p:nvCxnSpPr>
            <p:spPr>
              <a:xfrm flipH="1">
                <a:off x="4359059" y="4785317"/>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28"/>
              <p:cNvCxnSpPr/>
              <p:nvPr/>
            </p:nvCxnSpPr>
            <p:spPr>
              <a:xfrm flipH="1">
                <a:off x="3680716" y="5479109"/>
                <a:ext cx="408348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9"/>
              <p:cNvCxnSpPr/>
              <p:nvPr/>
            </p:nvCxnSpPr>
            <p:spPr>
              <a:xfrm flipH="1">
                <a:off x="2984554" y="6150653"/>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30"/>
              <p:cNvCxnSpPr/>
              <p:nvPr/>
            </p:nvCxnSpPr>
            <p:spPr>
              <a:xfrm flipH="1" flipV="1">
                <a:off x="2956142" y="2038252"/>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33"/>
              <p:cNvCxnSpPr/>
              <p:nvPr/>
            </p:nvCxnSpPr>
            <p:spPr>
              <a:xfrm flipH="1" flipV="1">
                <a:off x="5000043" y="1998415"/>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34"/>
              <p:cNvCxnSpPr/>
              <p:nvPr/>
            </p:nvCxnSpPr>
            <p:spPr>
              <a:xfrm flipH="1" flipV="1">
                <a:off x="7077690" y="2026444"/>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35"/>
              <p:cNvCxnSpPr/>
              <p:nvPr/>
            </p:nvCxnSpPr>
            <p:spPr>
              <a:xfrm flipH="1" flipV="1">
                <a:off x="7783737" y="1369511"/>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36"/>
              <p:cNvCxnSpPr/>
              <p:nvPr/>
            </p:nvCxnSpPr>
            <p:spPr>
              <a:xfrm flipH="1" flipV="1">
                <a:off x="8432064" y="681953"/>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37"/>
              <p:cNvCxnSpPr/>
              <p:nvPr/>
            </p:nvCxnSpPr>
            <p:spPr>
              <a:xfrm flipH="1">
                <a:off x="7068035" y="2755213"/>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38"/>
              <p:cNvCxnSpPr/>
              <p:nvPr/>
            </p:nvCxnSpPr>
            <p:spPr>
              <a:xfrm flipH="1" flipV="1">
                <a:off x="5694045" y="1397884"/>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39"/>
              <p:cNvCxnSpPr/>
              <p:nvPr/>
            </p:nvCxnSpPr>
            <p:spPr>
              <a:xfrm flipH="1" flipV="1">
                <a:off x="3667237" y="1369511"/>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0"/>
              <p:cNvCxnSpPr/>
              <p:nvPr/>
            </p:nvCxnSpPr>
            <p:spPr>
              <a:xfrm flipH="1" flipV="1">
                <a:off x="4330646" y="642489"/>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2"/>
              <p:cNvCxnSpPr/>
              <p:nvPr/>
            </p:nvCxnSpPr>
            <p:spPr>
              <a:xfrm flipH="1">
                <a:off x="2935895" y="2755213"/>
                <a:ext cx="1402917" cy="13653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3"/>
              <p:cNvCxnSpPr/>
              <p:nvPr/>
            </p:nvCxnSpPr>
            <p:spPr>
              <a:xfrm flipH="1">
                <a:off x="3714461" y="3425524"/>
                <a:ext cx="408348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4"/>
              <p:cNvCxnSpPr/>
              <p:nvPr/>
            </p:nvCxnSpPr>
            <p:spPr>
              <a:xfrm flipH="1">
                <a:off x="2994208" y="4082457"/>
                <a:ext cx="408348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45"/>
              <p:cNvCxnSpPr/>
              <p:nvPr/>
            </p:nvCxnSpPr>
            <p:spPr>
              <a:xfrm flipH="1">
                <a:off x="4330646" y="2755213"/>
                <a:ext cx="408348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6"/>
              <p:cNvCxnSpPr/>
              <p:nvPr/>
            </p:nvCxnSpPr>
            <p:spPr>
              <a:xfrm flipH="1">
                <a:off x="4980418" y="2746162"/>
                <a:ext cx="1402917" cy="13653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1" name="Straight Connector 48"/>
            <p:cNvCxnSpPr/>
            <p:nvPr/>
          </p:nvCxnSpPr>
          <p:spPr>
            <a:xfrm flipH="1" flipV="1">
              <a:off x="6177681" y="557409"/>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Oval 49"/>
            <p:cNvSpPr/>
            <p:nvPr/>
          </p:nvSpPr>
          <p:spPr>
            <a:xfrm>
              <a:off x="4067418" y="422951"/>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51"/>
            <p:cNvSpPr/>
            <p:nvPr/>
          </p:nvSpPr>
          <p:spPr>
            <a:xfrm>
              <a:off x="3404673" y="1068434"/>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53"/>
            <p:cNvSpPr/>
            <p:nvPr/>
          </p:nvSpPr>
          <p:spPr>
            <a:xfrm>
              <a:off x="2681314" y="182102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55"/>
            <p:cNvSpPr/>
            <p:nvPr/>
          </p:nvSpPr>
          <p:spPr>
            <a:xfrm>
              <a:off x="6103495" y="45145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Oval 56"/>
            <p:cNvSpPr/>
            <p:nvPr/>
          </p:nvSpPr>
          <p:spPr>
            <a:xfrm>
              <a:off x="5408458" y="1127598"/>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57"/>
            <p:cNvSpPr/>
            <p:nvPr/>
          </p:nvSpPr>
          <p:spPr>
            <a:xfrm>
              <a:off x="4721503" y="179260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Oval 59"/>
            <p:cNvSpPr/>
            <p:nvPr/>
          </p:nvSpPr>
          <p:spPr>
            <a:xfrm>
              <a:off x="8143276" y="461678"/>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60"/>
            <p:cNvSpPr/>
            <p:nvPr/>
          </p:nvSpPr>
          <p:spPr>
            <a:xfrm>
              <a:off x="7475911" y="112248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62"/>
            <p:cNvSpPr/>
            <p:nvPr/>
          </p:nvSpPr>
          <p:spPr>
            <a:xfrm>
              <a:off x="6773976" y="1774355"/>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35"/>
            <p:cNvSpPr txBox="1"/>
            <p:nvPr/>
          </p:nvSpPr>
          <p:spPr>
            <a:xfrm>
              <a:off x="3437102" y="1174707"/>
              <a:ext cx="571728" cy="372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TextBox 35"/>
            <p:cNvSpPr txBox="1"/>
            <p:nvPr/>
          </p:nvSpPr>
          <p:spPr>
            <a:xfrm>
              <a:off x="4063990" y="499372"/>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3</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Box 35"/>
            <p:cNvSpPr txBox="1"/>
            <p:nvPr/>
          </p:nvSpPr>
          <p:spPr>
            <a:xfrm>
              <a:off x="5109433" y="1763461"/>
              <a:ext cx="765669"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4</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35"/>
            <p:cNvSpPr txBox="1"/>
            <p:nvPr/>
          </p:nvSpPr>
          <p:spPr>
            <a:xfrm>
              <a:off x="5794280" y="1097656"/>
              <a:ext cx="741913"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5</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TextBox 35"/>
            <p:cNvSpPr txBox="1"/>
            <p:nvPr/>
          </p:nvSpPr>
          <p:spPr>
            <a:xfrm>
              <a:off x="6223126" y="455213"/>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6</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35"/>
            <p:cNvSpPr txBox="1"/>
            <p:nvPr/>
          </p:nvSpPr>
          <p:spPr>
            <a:xfrm>
              <a:off x="6933860" y="1874034"/>
              <a:ext cx="7663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7</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TextBox 35"/>
            <p:cNvSpPr txBox="1"/>
            <p:nvPr/>
          </p:nvSpPr>
          <p:spPr>
            <a:xfrm>
              <a:off x="7580598" y="1181209"/>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8</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35"/>
            <p:cNvSpPr txBox="1"/>
            <p:nvPr/>
          </p:nvSpPr>
          <p:spPr>
            <a:xfrm>
              <a:off x="8221550" y="586347"/>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9</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Oval 63"/>
            <p:cNvSpPr/>
            <p:nvPr/>
          </p:nvSpPr>
          <p:spPr>
            <a:xfrm>
              <a:off x="4047356" y="2547426"/>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66"/>
            <p:cNvSpPr/>
            <p:nvPr/>
          </p:nvSpPr>
          <p:spPr>
            <a:xfrm>
              <a:off x="3443198" y="3131504"/>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68"/>
            <p:cNvSpPr/>
            <p:nvPr/>
          </p:nvSpPr>
          <p:spPr>
            <a:xfrm>
              <a:off x="2681386" y="3858091"/>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69"/>
            <p:cNvSpPr/>
            <p:nvPr/>
          </p:nvSpPr>
          <p:spPr>
            <a:xfrm>
              <a:off x="6142020" y="251452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73"/>
            <p:cNvSpPr/>
            <p:nvPr/>
          </p:nvSpPr>
          <p:spPr>
            <a:xfrm>
              <a:off x="4724219" y="3842525"/>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74"/>
            <p:cNvSpPr/>
            <p:nvPr/>
          </p:nvSpPr>
          <p:spPr>
            <a:xfrm>
              <a:off x="8166720" y="2500446"/>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Oval 75"/>
            <p:cNvSpPr/>
            <p:nvPr/>
          </p:nvSpPr>
          <p:spPr>
            <a:xfrm>
              <a:off x="7524517" y="3160696"/>
              <a:ext cx="161557" cy="1474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Oval 76"/>
            <p:cNvSpPr/>
            <p:nvPr/>
          </p:nvSpPr>
          <p:spPr>
            <a:xfrm>
              <a:off x="6802306" y="383827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Box 98"/>
            <p:cNvSpPr txBox="1"/>
            <p:nvPr/>
          </p:nvSpPr>
          <p:spPr>
            <a:xfrm>
              <a:off x="5462146" y="3238771"/>
              <a:ext cx="681897"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14</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Box 35"/>
            <p:cNvSpPr txBox="1"/>
            <p:nvPr/>
          </p:nvSpPr>
          <p:spPr>
            <a:xfrm>
              <a:off x="2756664" y="3924079"/>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10</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TextBox 35"/>
            <p:cNvSpPr txBox="1"/>
            <p:nvPr/>
          </p:nvSpPr>
          <p:spPr>
            <a:xfrm>
              <a:off x="4797781" y="3917646"/>
              <a:ext cx="693229"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13</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TextBox 35"/>
            <p:cNvSpPr txBox="1"/>
            <p:nvPr/>
          </p:nvSpPr>
          <p:spPr>
            <a:xfrm>
              <a:off x="6251136" y="2542012"/>
              <a:ext cx="899970"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15</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35"/>
            <p:cNvSpPr txBox="1"/>
            <p:nvPr/>
          </p:nvSpPr>
          <p:spPr>
            <a:xfrm>
              <a:off x="3468248" y="3200528"/>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TextBox 35"/>
            <p:cNvSpPr txBox="1"/>
            <p:nvPr/>
          </p:nvSpPr>
          <p:spPr>
            <a:xfrm>
              <a:off x="4086507" y="2630661"/>
              <a:ext cx="589272"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12</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TextBox 35"/>
            <p:cNvSpPr txBox="1"/>
            <p:nvPr/>
          </p:nvSpPr>
          <p:spPr>
            <a:xfrm>
              <a:off x="6903000" y="3884659"/>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16</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TextBox 35"/>
            <p:cNvSpPr txBox="1"/>
            <p:nvPr/>
          </p:nvSpPr>
          <p:spPr>
            <a:xfrm>
              <a:off x="7595114" y="3241893"/>
              <a:ext cx="801836"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17</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Oval 68"/>
            <p:cNvSpPr/>
            <p:nvPr/>
          </p:nvSpPr>
          <p:spPr>
            <a:xfrm>
              <a:off x="5414889" y="3184300"/>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Box 35"/>
            <p:cNvSpPr txBox="1"/>
            <p:nvPr/>
          </p:nvSpPr>
          <p:spPr>
            <a:xfrm>
              <a:off x="8277996" y="2637161"/>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18</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7" name="Straight Connector 6"/>
            <p:cNvCxnSpPr/>
            <p:nvPr/>
          </p:nvCxnSpPr>
          <p:spPr>
            <a:xfrm flipH="1">
              <a:off x="2828855" y="4695059"/>
              <a:ext cx="1265526" cy="120252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8" name="Oval 77"/>
            <p:cNvSpPr/>
            <p:nvPr/>
          </p:nvSpPr>
          <p:spPr>
            <a:xfrm>
              <a:off x="3999177" y="4623871"/>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78"/>
            <p:cNvSpPr/>
            <p:nvPr/>
          </p:nvSpPr>
          <p:spPr>
            <a:xfrm>
              <a:off x="3395019" y="520794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79"/>
            <p:cNvSpPr/>
            <p:nvPr/>
          </p:nvSpPr>
          <p:spPr>
            <a:xfrm>
              <a:off x="2719902" y="5897580"/>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Oval 83"/>
            <p:cNvSpPr/>
            <p:nvPr/>
          </p:nvSpPr>
          <p:spPr>
            <a:xfrm>
              <a:off x="6093841" y="4590968"/>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Oval 85"/>
            <p:cNvSpPr/>
            <p:nvPr/>
          </p:nvSpPr>
          <p:spPr>
            <a:xfrm>
              <a:off x="5436573" y="5266682"/>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Oval 86"/>
            <p:cNvSpPr/>
            <p:nvPr/>
          </p:nvSpPr>
          <p:spPr>
            <a:xfrm>
              <a:off x="4739777" y="588165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Oval 87"/>
            <p:cNvSpPr/>
            <p:nvPr/>
          </p:nvSpPr>
          <p:spPr>
            <a:xfrm>
              <a:off x="8153032" y="4577686"/>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Oval 90"/>
            <p:cNvSpPr/>
            <p:nvPr/>
          </p:nvSpPr>
          <p:spPr>
            <a:xfrm>
              <a:off x="7524517" y="5238212"/>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Oval 91"/>
            <p:cNvSpPr/>
            <p:nvPr/>
          </p:nvSpPr>
          <p:spPr>
            <a:xfrm>
              <a:off x="6839224" y="589053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TextBox 99"/>
            <p:cNvSpPr txBox="1"/>
            <p:nvPr/>
          </p:nvSpPr>
          <p:spPr>
            <a:xfrm>
              <a:off x="8277996" y="4641888"/>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27</a:t>
              </a:r>
            </a:p>
          </p:txBody>
        </p:sp>
        <p:sp>
          <p:nvSpPr>
            <p:cNvPr id="58" name="TextBox 35"/>
            <p:cNvSpPr txBox="1"/>
            <p:nvPr/>
          </p:nvSpPr>
          <p:spPr>
            <a:xfrm>
              <a:off x="2792413" y="5964281"/>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19</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TextBox 35"/>
            <p:cNvSpPr txBox="1"/>
            <p:nvPr/>
          </p:nvSpPr>
          <p:spPr>
            <a:xfrm>
              <a:off x="3453041" y="5261393"/>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20</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TextBox 35"/>
            <p:cNvSpPr txBox="1"/>
            <p:nvPr/>
          </p:nvSpPr>
          <p:spPr>
            <a:xfrm>
              <a:off x="4062527" y="4680973"/>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TextBox 35"/>
            <p:cNvSpPr txBox="1"/>
            <p:nvPr/>
          </p:nvSpPr>
          <p:spPr>
            <a:xfrm>
              <a:off x="4804997" y="5968762"/>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22</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TextBox 35"/>
            <p:cNvSpPr txBox="1"/>
            <p:nvPr/>
          </p:nvSpPr>
          <p:spPr>
            <a:xfrm>
              <a:off x="5506069" y="5288182"/>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23</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TextBox 35"/>
            <p:cNvSpPr txBox="1"/>
            <p:nvPr/>
          </p:nvSpPr>
          <p:spPr>
            <a:xfrm>
              <a:off x="6181607" y="4638775"/>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24</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4" name="TextBox 35"/>
            <p:cNvSpPr txBox="1"/>
            <p:nvPr/>
          </p:nvSpPr>
          <p:spPr>
            <a:xfrm>
              <a:off x="6940131" y="5940247"/>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25</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TextBox 35"/>
            <p:cNvSpPr txBox="1"/>
            <p:nvPr/>
          </p:nvSpPr>
          <p:spPr>
            <a:xfrm>
              <a:off x="7633510" y="5296319"/>
              <a:ext cx="1721548" cy="386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26</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93" name="TextBox 35"/>
          <p:cNvSpPr txBox="1"/>
          <p:nvPr/>
        </p:nvSpPr>
        <p:spPr>
          <a:xfrm>
            <a:off x="2328043" y="4386981"/>
            <a:ext cx="786129" cy="383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30A0"/>
                </a:solidFill>
                <a:effectLst/>
                <a:uLnTx/>
                <a:uFillTx/>
                <a:latin typeface="Arial"/>
                <a:ea typeface="+mn-ea"/>
                <a:cs typeface="+mn-cs"/>
              </a:rPr>
              <a:t>U</a:t>
            </a:r>
            <a:r>
              <a:rPr kumimoji="0" lang="en-US" sz="1800" b="0" i="0" u="none" strike="noStrike" kern="1200" cap="none" spc="0" normalizeH="0" baseline="-25000" noProof="0" dirty="0" err="1">
                <a:ln>
                  <a:noFill/>
                </a:ln>
                <a:solidFill>
                  <a:srgbClr val="7030A0"/>
                </a:solidFill>
                <a:effectLst/>
                <a:uLnTx/>
                <a:uFillTx/>
                <a:latin typeface="Arial"/>
                <a:ea typeface="+mn-ea"/>
                <a:cs typeface="+mn-cs"/>
              </a:rPr>
              <a:t>left</a:t>
            </a:r>
            <a:endParaRPr kumimoji="0" lang="en-US" sz="1800" b="0" i="0" u="none" strike="noStrike" kern="1200" cap="none" spc="0" normalizeH="0" baseline="0" noProof="0" dirty="0">
              <a:ln>
                <a:noFill/>
              </a:ln>
              <a:solidFill>
                <a:srgbClr val="7030A0"/>
              </a:solidFill>
              <a:effectLst/>
              <a:uLnTx/>
              <a:uFillTx/>
              <a:latin typeface="Arial"/>
              <a:ea typeface="+mn-ea"/>
              <a:cs typeface="+mn-cs"/>
            </a:endParaRPr>
          </a:p>
        </p:txBody>
      </p:sp>
      <p:cxnSp>
        <p:nvCxnSpPr>
          <p:cNvPr id="94" name="直接连接符 176"/>
          <p:cNvCxnSpPr/>
          <p:nvPr/>
        </p:nvCxnSpPr>
        <p:spPr>
          <a:xfrm flipH="1">
            <a:off x="2499783" y="3730690"/>
            <a:ext cx="1487728" cy="602059"/>
          </a:xfrm>
          <a:prstGeom prst="line">
            <a:avLst/>
          </a:prstGeom>
          <a:ln w="57150">
            <a:solidFill>
              <a:srgbClr val="7030A0"/>
            </a:solidFill>
            <a:prstDash val="dashDot"/>
          </a:ln>
        </p:spPr>
        <p:style>
          <a:lnRef idx="1">
            <a:schemeClr val="accent1"/>
          </a:lnRef>
          <a:fillRef idx="0">
            <a:schemeClr val="accent1"/>
          </a:fillRef>
          <a:effectRef idx="0">
            <a:schemeClr val="accent1"/>
          </a:effectRef>
          <a:fontRef idx="minor">
            <a:schemeClr val="tx1"/>
          </a:fontRef>
        </p:style>
      </p:cxnSp>
      <p:cxnSp>
        <p:nvCxnSpPr>
          <p:cNvPr id="95" name="直接箭头连接符 179"/>
          <p:cNvCxnSpPr/>
          <p:nvPr/>
        </p:nvCxnSpPr>
        <p:spPr>
          <a:xfrm flipV="1">
            <a:off x="4024582" y="3107679"/>
            <a:ext cx="1477578" cy="60822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83"/>
          <p:cNvSpPr txBox="1"/>
          <p:nvPr/>
        </p:nvSpPr>
        <p:spPr>
          <a:xfrm>
            <a:off x="4805809" y="3311867"/>
            <a:ext cx="866204" cy="38192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V</a:t>
            </a:r>
            <a:r>
              <a:rPr kumimoji="0" lang="en-US" sz="2400" b="1" i="0" u="none" strike="noStrike" kern="1200" cap="none" spc="0" normalizeH="0" baseline="-25000" noProof="0" dirty="0">
                <a:ln>
                  <a:noFill/>
                </a:ln>
                <a:solidFill>
                  <a:srgbClr val="7030A0"/>
                </a:solidFill>
                <a:effectLst/>
                <a:uLnTx/>
                <a:uFillTx/>
                <a:latin typeface="Arial"/>
                <a:ea typeface="+mn-ea"/>
                <a:cs typeface="+mn-cs"/>
              </a:rPr>
              <a:t>3</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98" name="Oval 73"/>
          <p:cNvSpPr/>
          <p:nvPr/>
        </p:nvSpPr>
        <p:spPr>
          <a:xfrm>
            <a:off x="5399917" y="3065121"/>
            <a:ext cx="140084" cy="12202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73"/>
          <p:cNvSpPr/>
          <p:nvPr/>
        </p:nvSpPr>
        <p:spPr>
          <a:xfrm>
            <a:off x="2437344" y="4280085"/>
            <a:ext cx="140084" cy="12202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0" name="Straight Connector 64"/>
          <p:cNvCxnSpPr>
            <a:stCxn id="27" idx="1"/>
          </p:cNvCxnSpPr>
          <p:nvPr/>
        </p:nvCxnSpPr>
        <p:spPr>
          <a:xfrm>
            <a:off x="5843157" y="2140229"/>
            <a:ext cx="21414" cy="14778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65"/>
          <p:cNvCxnSpPr/>
          <p:nvPr/>
        </p:nvCxnSpPr>
        <p:spPr>
          <a:xfrm>
            <a:off x="5258001" y="2610902"/>
            <a:ext cx="0" cy="150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67"/>
          <p:cNvCxnSpPr>
            <a:endCxn id="35" idx="3"/>
          </p:cNvCxnSpPr>
          <p:nvPr/>
        </p:nvCxnSpPr>
        <p:spPr>
          <a:xfrm flipV="1">
            <a:off x="5307999" y="3722183"/>
            <a:ext cx="507046" cy="48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67"/>
          <p:cNvCxnSpPr/>
          <p:nvPr/>
        </p:nvCxnSpPr>
        <p:spPr>
          <a:xfrm flipV="1">
            <a:off x="5287484" y="2014272"/>
            <a:ext cx="507046" cy="48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58"/>
          <p:cNvCxnSpPr/>
          <p:nvPr/>
        </p:nvCxnSpPr>
        <p:spPr>
          <a:xfrm>
            <a:off x="2298248" y="3805753"/>
            <a:ext cx="0" cy="150690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61"/>
          <p:cNvCxnSpPr/>
          <p:nvPr/>
        </p:nvCxnSpPr>
        <p:spPr>
          <a:xfrm>
            <a:off x="2865611" y="3318053"/>
            <a:ext cx="10594" cy="145625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3"/>
          <p:cNvCxnSpPr>
            <a:stCxn id="49" idx="7"/>
          </p:cNvCxnSpPr>
          <p:nvPr/>
        </p:nvCxnSpPr>
        <p:spPr>
          <a:xfrm flipV="1">
            <a:off x="2333468" y="4900792"/>
            <a:ext cx="464033" cy="42876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3"/>
          <p:cNvCxnSpPr/>
          <p:nvPr/>
        </p:nvCxnSpPr>
        <p:spPr>
          <a:xfrm flipV="1">
            <a:off x="2380767" y="3208070"/>
            <a:ext cx="419306" cy="42709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4" name="TextBox 35"/>
          <p:cNvSpPr txBox="1"/>
          <p:nvPr/>
        </p:nvSpPr>
        <p:spPr>
          <a:xfrm>
            <a:off x="1676486" y="2608998"/>
            <a:ext cx="4949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a:t>
            </a:r>
            <a:r>
              <a:rPr kumimoji="0" lang="en-US" sz="1400" b="0" i="0" u="none" strike="noStrike" kern="1200" cap="none" spc="0" normalizeH="0" baseline="-25000" noProof="0" dirty="0">
                <a:ln>
                  <a:noFill/>
                </a:ln>
                <a:solidFill>
                  <a:srgbClr val="000000"/>
                </a:solidFill>
                <a:effectLst/>
                <a:uLnTx/>
                <a:uFillTx/>
                <a:latin typeface="Arial"/>
                <a:ea typeface="+mn-ea"/>
                <a:cs typeface="+mn-cs"/>
              </a:rPr>
              <a:t>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TextBox 35"/>
          <p:cNvSpPr txBox="1"/>
          <p:nvPr/>
        </p:nvSpPr>
        <p:spPr>
          <a:xfrm>
            <a:off x="5332920" y="3197121"/>
            <a:ext cx="767796" cy="383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30A0"/>
                </a:solidFill>
                <a:effectLst/>
                <a:uLnTx/>
                <a:uFillTx/>
                <a:latin typeface="Arial"/>
                <a:ea typeface="+mn-ea"/>
                <a:cs typeface="+mn-cs"/>
              </a:rPr>
              <a:t>U</a:t>
            </a:r>
            <a:r>
              <a:rPr kumimoji="0" lang="en-US" sz="1800" b="0" i="0" u="none" strike="noStrike" kern="1200" cap="none" spc="0" normalizeH="0" baseline="-25000" noProof="0" dirty="0" err="1">
                <a:ln>
                  <a:noFill/>
                </a:ln>
                <a:solidFill>
                  <a:srgbClr val="7030A0"/>
                </a:solidFill>
                <a:effectLst/>
                <a:uLnTx/>
                <a:uFillTx/>
                <a:latin typeface="Arial"/>
                <a:ea typeface="+mn-ea"/>
                <a:cs typeface="+mn-cs"/>
              </a:rPr>
              <a:t>right</a:t>
            </a:r>
            <a:endParaRPr kumimoji="0" lang="en-US" sz="1800" b="0" i="0" u="none" strike="noStrike" kern="1200" cap="none" spc="0" normalizeH="0" baseline="0" noProof="0" dirty="0">
              <a:ln>
                <a:noFill/>
              </a:ln>
              <a:solidFill>
                <a:srgbClr val="7030A0"/>
              </a:solidFill>
              <a:effectLst/>
              <a:uLnTx/>
              <a:uFillTx/>
              <a:latin typeface="Arial"/>
              <a:ea typeface="+mn-ea"/>
              <a:cs typeface="+mn-cs"/>
            </a:endParaRPr>
          </a:p>
        </p:txBody>
      </p:sp>
      <p:sp>
        <p:nvSpPr>
          <p:cNvPr id="127" name="Parallelogram 15"/>
          <p:cNvSpPr/>
          <p:nvPr/>
        </p:nvSpPr>
        <p:spPr bwMode="auto">
          <a:xfrm rot="4690052">
            <a:off x="1755325" y="1968315"/>
            <a:ext cx="4408264" cy="3590475"/>
          </a:xfrm>
          <a:custGeom>
            <a:avLst/>
            <a:gdLst>
              <a:gd name="connsiteX0" fmla="*/ 0 w 4307541"/>
              <a:gd name="connsiteY0" fmla="*/ 2241190 h 2241190"/>
              <a:gd name="connsiteX1" fmla="*/ 560298 w 4307541"/>
              <a:gd name="connsiteY1" fmla="*/ 0 h 2241190"/>
              <a:gd name="connsiteX2" fmla="*/ 4307541 w 4307541"/>
              <a:gd name="connsiteY2" fmla="*/ 0 h 2241190"/>
              <a:gd name="connsiteX3" fmla="*/ 3747244 w 4307541"/>
              <a:gd name="connsiteY3" fmla="*/ 2241190 h 2241190"/>
              <a:gd name="connsiteX4" fmla="*/ 0 w 4307541"/>
              <a:gd name="connsiteY4" fmla="*/ 2241190 h 2241190"/>
              <a:gd name="connsiteX0" fmla="*/ 0 w 4307541"/>
              <a:gd name="connsiteY0" fmla="*/ 2241190 h 2801337"/>
              <a:gd name="connsiteX1" fmla="*/ 560298 w 4307541"/>
              <a:gd name="connsiteY1" fmla="*/ 0 h 2801337"/>
              <a:gd name="connsiteX2" fmla="*/ 4307541 w 4307541"/>
              <a:gd name="connsiteY2" fmla="*/ 0 h 2801337"/>
              <a:gd name="connsiteX3" fmla="*/ 2986015 w 4307541"/>
              <a:gd name="connsiteY3" fmla="*/ 2801337 h 2801337"/>
              <a:gd name="connsiteX4" fmla="*/ 0 w 4307541"/>
              <a:gd name="connsiteY4" fmla="*/ 2241190 h 2801337"/>
              <a:gd name="connsiteX0" fmla="*/ 0 w 4307541"/>
              <a:gd name="connsiteY0" fmla="*/ 2857315 h 3417462"/>
              <a:gd name="connsiteX1" fmla="*/ 1295378 w 4307541"/>
              <a:gd name="connsiteY1" fmla="*/ 0 h 3417462"/>
              <a:gd name="connsiteX2" fmla="*/ 4307541 w 4307541"/>
              <a:gd name="connsiteY2" fmla="*/ 616125 h 3417462"/>
              <a:gd name="connsiteX3" fmla="*/ 2986015 w 4307541"/>
              <a:gd name="connsiteY3" fmla="*/ 3417462 h 3417462"/>
              <a:gd name="connsiteX4" fmla="*/ 0 w 4307541"/>
              <a:gd name="connsiteY4" fmla="*/ 2857315 h 3417462"/>
              <a:gd name="connsiteX0" fmla="*/ 0 w 4307541"/>
              <a:gd name="connsiteY0" fmla="*/ 3353611 h 3913758"/>
              <a:gd name="connsiteX1" fmla="*/ 1540681 w 4307541"/>
              <a:gd name="connsiteY1" fmla="*/ 0 h 3913758"/>
              <a:gd name="connsiteX2" fmla="*/ 4307541 w 4307541"/>
              <a:gd name="connsiteY2" fmla="*/ 1112421 h 3913758"/>
              <a:gd name="connsiteX3" fmla="*/ 2986015 w 4307541"/>
              <a:gd name="connsiteY3" fmla="*/ 3913758 h 3913758"/>
              <a:gd name="connsiteX4" fmla="*/ 0 w 4307541"/>
              <a:gd name="connsiteY4" fmla="*/ 3353611 h 3913758"/>
              <a:gd name="connsiteX0" fmla="*/ 0 w 5058067"/>
              <a:gd name="connsiteY0" fmla="*/ 3353611 h 3913758"/>
              <a:gd name="connsiteX1" fmla="*/ 1540681 w 5058067"/>
              <a:gd name="connsiteY1" fmla="*/ 0 h 3913758"/>
              <a:gd name="connsiteX2" fmla="*/ 5058067 w 5058067"/>
              <a:gd name="connsiteY2" fmla="*/ 708684 h 3913758"/>
              <a:gd name="connsiteX3" fmla="*/ 2986015 w 5058067"/>
              <a:gd name="connsiteY3" fmla="*/ 3913758 h 3913758"/>
              <a:gd name="connsiteX4" fmla="*/ 0 w 5058067"/>
              <a:gd name="connsiteY4" fmla="*/ 3353611 h 3913758"/>
              <a:gd name="connsiteX0" fmla="*/ 0 w 5058067"/>
              <a:gd name="connsiteY0" fmla="*/ 3353611 h 4084599"/>
              <a:gd name="connsiteX1" fmla="*/ 1540681 w 5058067"/>
              <a:gd name="connsiteY1" fmla="*/ 0 h 4084599"/>
              <a:gd name="connsiteX2" fmla="*/ 5058067 w 5058067"/>
              <a:gd name="connsiteY2" fmla="*/ 708684 h 4084599"/>
              <a:gd name="connsiteX3" fmla="*/ 3500347 w 5058067"/>
              <a:gd name="connsiteY3" fmla="*/ 4084599 h 4084599"/>
              <a:gd name="connsiteX4" fmla="*/ 0 w 5058067"/>
              <a:gd name="connsiteY4" fmla="*/ 3353611 h 4084599"/>
              <a:gd name="connsiteX0" fmla="*/ 0 w 5058067"/>
              <a:gd name="connsiteY0" fmla="*/ 3214115 h 3945103"/>
              <a:gd name="connsiteX1" fmla="*/ 1293736 w 5058067"/>
              <a:gd name="connsiteY1" fmla="*/ 0 h 3945103"/>
              <a:gd name="connsiteX2" fmla="*/ 5058067 w 5058067"/>
              <a:gd name="connsiteY2" fmla="*/ 569188 h 3945103"/>
              <a:gd name="connsiteX3" fmla="*/ 3500347 w 5058067"/>
              <a:gd name="connsiteY3" fmla="*/ 3945103 h 3945103"/>
              <a:gd name="connsiteX4" fmla="*/ 0 w 5058067"/>
              <a:gd name="connsiteY4" fmla="*/ 3214115 h 3945103"/>
              <a:gd name="connsiteX0" fmla="*/ 0 w 5058067"/>
              <a:gd name="connsiteY0" fmla="*/ 3214115 h 4049856"/>
              <a:gd name="connsiteX1" fmla="*/ 1293736 w 5058067"/>
              <a:gd name="connsiteY1" fmla="*/ 0 h 4049856"/>
              <a:gd name="connsiteX2" fmla="*/ 5058067 w 5058067"/>
              <a:gd name="connsiteY2" fmla="*/ 569188 h 4049856"/>
              <a:gd name="connsiteX3" fmla="*/ 4003002 w 5058067"/>
              <a:gd name="connsiteY3" fmla="*/ 4049856 h 4049856"/>
              <a:gd name="connsiteX4" fmla="*/ 0 w 5058067"/>
              <a:gd name="connsiteY4" fmla="*/ 3214115 h 4049856"/>
              <a:gd name="connsiteX0" fmla="*/ 0 w 5328605"/>
              <a:gd name="connsiteY0" fmla="*/ 3214115 h 4049856"/>
              <a:gd name="connsiteX1" fmla="*/ 1293736 w 5328605"/>
              <a:gd name="connsiteY1" fmla="*/ 0 h 4049856"/>
              <a:gd name="connsiteX2" fmla="*/ 5328605 w 5328605"/>
              <a:gd name="connsiteY2" fmla="*/ 803797 h 4049856"/>
              <a:gd name="connsiteX3" fmla="*/ 4003002 w 5328605"/>
              <a:gd name="connsiteY3" fmla="*/ 4049856 h 4049856"/>
              <a:gd name="connsiteX4" fmla="*/ 0 w 5328605"/>
              <a:gd name="connsiteY4" fmla="*/ 3214115 h 404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605" h="4049856">
                <a:moveTo>
                  <a:pt x="0" y="3214115"/>
                </a:moveTo>
                <a:lnTo>
                  <a:pt x="1293736" y="0"/>
                </a:lnTo>
                <a:lnTo>
                  <a:pt x="5328605" y="803797"/>
                </a:lnTo>
                <a:lnTo>
                  <a:pt x="4003002" y="4049856"/>
                </a:lnTo>
                <a:lnTo>
                  <a:pt x="0" y="3214115"/>
                </a:lnTo>
                <a:close/>
              </a:path>
            </a:pathLst>
          </a:custGeom>
          <a:solidFill>
            <a:srgbClr val="0070C0">
              <a:alpha val="38824"/>
            </a:srgbClr>
          </a:solidFill>
          <a:ln w="12700" cap="flat" cmpd="sng" algn="ctr">
            <a:solidFill>
              <a:srgbClr val="0070C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0" name="Rectangle 24">
            <a:extLst>
              <a:ext uri="{FF2B5EF4-FFF2-40B4-BE49-F238E27FC236}">
                <a16:creationId xmlns:a16="http://schemas.microsoft.com/office/drawing/2014/main" id="{AFC9C884-9E40-49E0-88D4-F4608842CBEC}"/>
              </a:ext>
            </a:extLst>
          </p:cNvPr>
          <p:cNvSpPr>
            <a:spLocks noChangeArrowheads="1"/>
          </p:cNvSpPr>
          <p:nvPr/>
        </p:nvSpPr>
        <p:spPr bwMode="auto">
          <a:xfrm>
            <a:off x="9557961" y="6457890"/>
            <a:ext cx="2632452"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(Courtesy Jie Qi, OU)</a:t>
            </a:r>
          </a:p>
        </p:txBody>
      </p:sp>
      <p:sp>
        <p:nvSpPr>
          <p:cNvPr id="4" name="Slide Number Placeholder 3">
            <a:extLst>
              <a:ext uri="{FF2B5EF4-FFF2-40B4-BE49-F238E27FC236}">
                <a16:creationId xmlns:a16="http://schemas.microsoft.com/office/drawing/2014/main" id="{68A6052D-E787-43C7-AFB1-40BC145F0DD8}"/>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42</a:t>
            </a:fld>
            <a:endParaRPr lang="en-US" dirty="0">
              <a:solidFill>
                <a:srgbClr val="FFFFFF"/>
              </a:solidFill>
            </a:endParaRPr>
          </a:p>
        </p:txBody>
      </p:sp>
    </p:spTree>
    <p:extLst>
      <p:ext uri="{BB962C8B-B14F-4D97-AF65-F5344CB8AC3E}">
        <p14:creationId xmlns:p14="http://schemas.microsoft.com/office/powerpoint/2010/main" val="196443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500"/>
                                        <p:tgtEl>
                                          <p:spTgt spid="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7"/>
                                        </p:tgtEl>
                                        <p:attrNameLst>
                                          <p:attrName>style.visibility</p:attrName>
                                        </p:attrNameLst>
                                      </p:cBhvr>
                                      <p:to>
                                        <p:strVal val="visible"/>
                                      </p:to>
                                    </p:set>
                                    <p:animEffect transition="in" filter="fade">
                                      <p:cBhvr>
                                        <p:cTn id="41"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3" grpId="0"/>
      <p:bldP spid="98" grpId="0" animBg="1"/>
      <p:bldP spid="99" grpId="0" animBg="1"/>
      <p:bldP spid="92" grpId="0"/>
      <p:bldP spid="12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Rectangle 72"/>
          <p:cNvSpPr/>
          <p:nvPr/>
        </p:nvSpPr>
        <p:spPr>
          <a:xfrm>
            <a:off x="1049867" y="1282757"/>
            <a:ext cx="5432169" cy="490214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3" name="Parallelogram 15"/>
          <p:cNvSpPr/>
          <p:nvPr/>
        </p:nvSpPr>
        <p:spPr bwMode="auto">
          <a:xfrm rot="4690052">
            <a:off x="2063967" y="2068572"/>
            <a:ext cx="3538436" cy="3735523"/>
          </a:xfrm>
          <a:custGeom>
            <a:avLst/>
            <a:gdLst>
              <a:gd name="connsiteX0" fmla="*/ 0 w 4307541"/>
              <a:gd name="connsiteY0" fmla="*/ 2241190 h 2241190"/>
              <a:gd name="connsiteX1" fmla="*/ 560298 w 4307541"/>
              <a:gd name="connsiteY1" fmla="*/ 0 h 2241190"/>
              <a:gd name="connsiteX2" fmla="*/ 4307541 w 4307541"/>
              <a:gd name="connsiteY2" fmla="*/ 0 h 2241190"/>
              <a:gd name="connsiteX3" fmla="*/ 3747244 w 4307541"/>
              <a:gd name="connsiteY3" fmla="*/ 2241190 h 2241190"/>
              <a:gd name="connsiteX4" fmla="*/ 0 w 4307541"/>
              <a:gd name="connsiteY4" fmla="*/ 2241190 h 2241190"/>
              <a:gd name="connsiteX0" fmla="*/ 0 w 4307541"/>
              <a:gd name="connsiteY0" fmla="*/ 2241190 h 2801337"/>
              <a:gd name="connsiteX1" fmla="*/ 560298 w 4307541"/>
              <a:gd name="connsiteY1" fmla="*/ 0 h 2801337"/>
              <a:gd name="connsiteX2" fmla="*/ 4307541 w 4307541"/>
              <a:gd name="connsiteY2" fmla="*/ 0 h 2801337"/>
              <a:gd name="connsiteX3" fmla="*/ 2986015 w 4307541"/>
              <a:gd name="connsiteY3" fmla="*/ 2801337 h 2801337"/>
              <a:gd name="connsiteX4" fmla="*/ 0 w 4307541"/>
              <a:gd name="connsiteY4" fmla="*/ 2241190 h 2801337"/>
              <a:gd name="connsiteX0" fmla="*/ 0 w 4307541"/>
              <a:gd name="connsiteY0" fmla="*/ 2857315 h 3417462"/>
              <a:gd name="connsiteX1" fmla="*/ 1295378 w 4307541"/>
              <a:gd name="connsiteY1" fmla="*/ 0 h 3417462"/>
              <a:gd name="connsiteX2" fmla="*/ 4307541 w 4307541"/>
              <a:gd name="connsiteY2" fmla="*/ 616125 h 3417462"/>
              <a:gd name="connsiteX3" fmla="*/ 2986015 w 4307541"/>
              <a:gd name="connsiteY3" fmla="*/ 3417462 h 3417462"/>
              <a:gd name="connsiteX4" fmla="*/ 0 w 4307541"/>
              <a:gd name="connsiteY4" fmla="*/ 2857315 h 3417462"/>
              <a:gd name="connsiteX0" fmla="*/ 0 w 4307541"/>
              <a:gd name="connsiteY0" fmla="*/ 3353611 h 3913758"/>
              <a:gd name="connsiteX1" fmla="*/ 1540681 w 4307541"/>
              <a:gd name="connsiteY1" fmla="*/ 0 h 3913758"/>
              <a:gd name="connsiteX2" fmla="*/ 4307541 w 4307541"/>
              <a:gd name="connsiteY2" fmla="*/ 1112421 h 3913758"/>
              <a:gd name="connsiteX3" fmla="*/ 2986015 w 4307541"/>
              <a:gd name="connsiteY3" fmla="*/ 3913758 h 3913758"/>
              <a:gd name="connsiteX4" fmla="*/ 0 w 4307541"/>
              <a:gd name="connsiteY4" fmla="*/ 3353611 h 3913758"/>
              <a:gd name="connsiteX0" fmla="*/ 0 w 5058067"/>
              <a:gd name="connsiteY0" fmla="*/ 3353611 h 3913758"/>
              <a:gd name="connsiteX1" fmla="*/ 1540681 w 5058067"/>
              <a:gd name="connsiteY1" fmla="*/ 0 h 3913758"/>
              <a:gd name="connsiteX2" fmla="*/ 5058067 w 5058067"/>
              <a:gd name="connsiteY2" fmla="*/ 708684 h 3913758"/>
              <a:gd name="connsiteX3" fmla="*/ 2986015 w 5058067"/>
              <a:gd name="connsiteY3" fmla="*/ 3913758 h 3913758"/>
              <a:gd name="connsiteX4" fmla="*/ 0 w 5058067"/>
              <a:gd name="connsiteY4" fmla="*/ 3353611 h 3913758"/>
              <a:gd name="connsiteX0" fmla="*/ 0 w 5058067"/>
              <a:gd name="connsiteY0" fmla="*/ 3353611 h 4084599"/>
              <a:gd name="connsiteX1" fmla="*/ 1540681 w 5058067"/>
              <a:gd name="connsiteY1" fmla="*/ 0 h 4084599"/>
              <a:gd name="connsiteX2" fmla="*/ 5058067 w 5058067"/>
              <a:gd name="connsiteY2" fmla="*/ 708684 h 4084599"/>
              <a:gd name="connsiteX3" fmla="*/ 3500347 w 5058067"/>
              <a:gd name="connsiteY3" fmla="*/ 4084599 h 4084599"/>
              <a:gd name="connsiteX4" fmla="*/ 0 w 5058067"/>
              <a:gd name="connsiteY4" fmla="*/ 3353611 h 4084599"/>
              <a:gd name="connsiteX0" fmla="*/ 0 w 5058067"/>
              <a:gd name="connsiteY0" fmla="*/ 3214115 h 3945103"/>
              <a:gd name="connsiteX1" fmla="*/ 1293736 w 5058067"/>
              <a:gd name="connsiteY1" fmla="*/ 0 h 3945103"/>
              <a:gd name="connsiteX2" fmla="*/ 5058067 w 5058067"/>
              <a:gd name="connsiteY2" fmla="*/ 569188 h 3945103"/>
              <a:gd name="connsiteX3" fmla="*/ 3500347 w 5058067"/>
              <a:gd name="connsiteY3" fmla="*/ 3945103 h 3945103"/>
              <a:gd name="connsiteX4" fmla="*/ 0 w 5058067"/>
              <a:gd name="connsiteY4" fmla="*/ 3214115 h 3945103"/>
              <a:gd name="connsiteX0" fmla="*/ 0 w 5058067"/>
              <a:gd name="connsiteY0" fmla="*/ 3214115 h 4049856"/>
              <a:gd name="connsiteX1" fmla="*/ 1293736 w 5058067"/>
              <a:gd name="connsiteY1" fmla="*/ 0 h 4049856"/>
              <a:gd name="connsiteX2" fmla="*/ 5058067 w 5058067"/>
              <a:gd name="connsiteY2" fmla="*/ 569188 h 4049856"/>
              <a:gd name="connsiteX3" fmla="*/ 4003002 w 5058067"/>
              <a:gd name="connsiteY3" fmla="*/ 4049856 h 4049856"/>
              <a:gd name="connsiteX4" fmla="*/ 0 w 5058067"/>
              <a:gd name="connsiteY4" fmla="*/ 3214115 h 4049856"/>
              <a:gd name="connsiteX0" fmla="*/ 0 w 5328605"/>
              <a:gd name="connsiteY0" fmla="*/ 3214115 h 4049856"/>
              <a:gd name="connsiteX1" fmla="*/ 1293736 w 5328605"/>
              <a:gd name="connsiteY1" fmla="*/ 0 h 4049856"/>
              <a:gd name="connsiteX2" fmla="*/ 5328605 w 5328605"/>
              <a:gd name="connsiteY2" fmla="*/ 803797 h 4049856"/>
              <a:gd name="connsiteX3" fmla="*/ 4003002 w 5328605"/>
              <a:gd name="connsiteY3" fmla="*/ 4049856 h 4049856"/>
              <a:gd name="connsiteX4" fmla="*/ 0 w 5328605"/>
              <a:gd name="connsiteY4" fmla="*/ 3214115 h 4049856"/>
              <a:gd name="connsiteX0" fmla="*/ 0 w 5328605"/>
              <a:gd name="connsiteY0" fmla="*/ 3756505 h 4592246"/>
              <a:gd name="connsiteX1" fmla="*/ 768071 w 5328605"/>
              <a:gd name="connsiteY1" fmla="*/ 0 h 4592246"/>
              <a:gd name="connsiteX2" fmla="*/ 5328605 w 5328605"/>
              <a:gd name="connsiteY2" fmla="*/ 1346187 h 4592246"/>
              <a:gd name="connsiteX3" fmla="*/ 4003002 w 5328605"/>
              <a:gd name="connsiteY3" fmla="*/ 4592246 h 4592246"/>
              <a:gd name="connsiteX4" fmla="*/ 0 w 5328605"/>
              <a:gd name="connsiteY4" fmla="*/ 3756505 h 4592246"/>
              <a:gd name="connsiteX0" fmla="*/ 0 w 4066765"/>
              <a:gd name="connsiteY0" fmla="*/ 3756505 h 4592246"/>
              <a:gd name="connsiteX1" fmla="*/ 768071 w 4066765"/>
              <a:gd name="connsiteY1" fmla="*/ 0 h 4592246"/>
              <a:gd name="connsiteX2" fmla="*/ 4066765 w 4066765"/>
              <a:gd name="connsiteY2" fmla="*/ 714031 h 4592246"/>
              <a:gd name="connsiteX3" fmla="*/ 4003002 w 4066765"/>
              <a:gd name="connsiteY3" fmla="*/ 4592246 h 4592246"/>
              <a:gd name="connsiteX4" fmla="*/ 0 w 4066765"/>
              <a:gd name="connsiteY4" fmla="*/ 3756505 h 4592246"/>
              <a:gd name="connsiteX0" fmla="*/ 0 w 4066765"/>
              <a:gd name="connsiteY0" fmla="*/ 3756505 h 4395276"/>
              <a:gd name="connsiteX1" fmla="*/ 768071 w 4066765"/>
              <a:gd name="connsiteY1" fmla="*/ 0 h 4395276"/>
              <a:gd name="connsiteX2" fmla="*/ 4066765 w 4066765"/>
              <a:gd name="connsiteY2" fmla="*/ 714031 h 4395276"/>
              <a:gd name="connsiteX3" fmla="*/ 3302203 w 4066765"/>
              <a:gd name="connsiteY3" fmla="*/ 4395276 h 4395276"/>
              <a:gd name="connsiteX4" fmla="*/ 0 w 4066765"/>
              <a:gd name="connsiteY4" fmla="*/ 3756505 h 4395276"/>
              <a:gd name="connsiteX0" fmla="*/ 0 w 4066765"/>
              <a:gd name="connsiteY0" fmla="*/ 3756505 h 4504769"/>
              <a:gd name="connsiteX1" fmla="*/ 768071 w 4066765"/>
              <a:gd name="connsiteY1" fmla="*/ 0 h 4504769"/>
              <a:gd name="connsiteX2" fmla="*/ 4066765 w 4066765"/>
              <a:gd name="connsiteY2" fmla="*/ 714031 h 4504769"/>
              <a:gd name="connsiteX3" fmla="*/ 3450440 w 4066765"/>
              <a:gd name="connsiteY3" fmla="*/ 4504770 h 4504769"/>
              <a:gd name="connsiteX4" fmla="*/ 0 w 4066765"/>
              <a:gd name="connsiteY4" fmla="*/ 3756505 h 4504769"/>
              <a:gd name="connsiteX0" fmla="*/ 0 w 4239966"/>
              <a:gd name="connsiteY0" fmla="*/ 3756505 h 4504770"/>
              <a:gd name="connsiteX1" fmla="*/ 768071 w 4239966"/>
              <a:gd name="connsiteY1" fmla="*/ 0 h 4504770"/>
              <a:gd name="connsiteX2" fmla="*/ 4239966 w 4239966"/>
              <a:gd name="connsiteY2" fmla="*/ 703607 h 4504770"/>
              <a:gd name="connsiteX3" fmla="*/ 3450440 w 4239966"/>
              <a:gd name="connsiteY3" fmla="*/ 4504770 h 4504770"/>
              <a:gd name="connsiteX4" fmla="*/ 0 w 4239966"/>
              <a:gd name="connsiteY4" fmla="*/ 3756505 h 450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966" h="4504770">
                <a:moveTo>
                  <a:pt x="0" y="3756505"/>
                </a:moveTo>
                <a:lnTo>
                  <a:pt x="768071" y="0"/>
                </a:lnTo>
                <a:lnTo>
                  <a:pt x="4239966" y="703607"/>
                </a:lnTo>
                <a:lnTo>
                  <a:pt x="3450440" y="4504770"/>
                </a:lnTo>
                <a:lnTo>
                  <a:pt x="0" y="3756505"/>
                </a:lnTo>
                <a:close/>
              </a:path>
            </a:pathLst>
          </a:custGeom>
          <a:solidFill>
            <a:srgbClr val="0070C0">
              <a:alpha val="38824"/>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5"/>
          <p:cNvSpPr txBox="1"/>
          <p:nvPr/>
        </p:nvSpPr>
        <p:spPr>
          <a:xfrm>
            <a:off x="766617" y="371767"/>
            <a:ext cx="10649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a:ea typeface="+mn-ea"/>
                <a:cs typeface="+mn-cs"/>
              </a:rPr>
              <a:t>Finding the optimum location and value for the fault</a:t>
            </a:r>
          </a:p>
        </p:txBody>
      </p:sp>
      <p:cxnSp>
        <p:nvCxnSpPr>
          <p:cNvPr id="5" name="Straight Connector 6"/>
          <p:cNvCxnSpPr/>
          <p:nvPr/>
        </p:nvCxnSpPr>
        <p:spPr>
          <a:xfrm flipV="1">
            <a:off x="766618" y="997527"/>
            <a:ext cx="10649527" cy="9237"/>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14" name="TextBox 5"/>
              <p:cNvSpPr txBox="1"/>
              <p:nvPr/>
            </p:nvSpPr>
            <p:spPr>
              <a:xfrm>
                <a:off x="6554931" y="1484080"/>
                <a:ext cx="4861214" cy="42471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Step 2: If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left </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&lt;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14</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and</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right </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&lt;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14</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 “fault” falls near the analysis point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Step 3: Fit a parabola to the three points,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left</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14</a:t>
                </a: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and U</a:t>
                </a:r>
                <a:r>
                  <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right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18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𝑢</m:t>
                    </m:r>
                    <m:d>
                      <m:d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𝜉</m:t>
                        </m:r>
                      </m:e>
                    </m:d>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𝑎</m:t>
                    </m:r>
                    <m:sSup>
                      <m:sSup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𝜉</m:t>
                        </m:r>
                      </m:e>
                      <m:sup>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𝑏</m:t>
                    </m:r>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𝜉</m:t>
                    </m:r>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𝑐</m:t>
                    </m:r>
                  </m:oMath>
                </a14:m>
                <a:endParaRPr kumimoji="0" lang="en-US" sz="1800" b="0" i="0" u="none" strike="noStrike" kern="1200" cap="none" spc="0" normalizeH="0" baseline="0" noProof="0" dirty="0">
                  <a:ln>
                    <a:noFill/>
                  </a:ln>
                  <a:solidFill>
                    <a:srgbClr val="FFFF00"/>
                  </a:solidFill>
                  <a:effectLst/>
                  <a:uLnTx/>
                  <a:uFillTx/>
                  <a:latin typeface="Arial"/>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Step 4: Find the maximum location and value along vector </a:t>
                </a: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v</a:t>
                </a:r>
                <a:r>
                  <a:rPr kumimoji="0" lang="en-US" sz="1800" b="1"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3</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𝑚𝑎𝑥</m:t>
                        </m:r>
                      </m:sub>
                    </m:s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𝑏</m:t>
                            </m:r>
                          </m:e>
                          <m:sup>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4</m:t>
                        </m:r>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𝑎</m:t>
                        </m:r>
                      </m:den>
                    </m:f>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14</m:t>
                        </m:r>
                      </m:sub>
                    </m:sSub>
                  </m:oMath>
                </a14:m>
                <a:endParaRPr kumimoji="0" lang="en-US" sz="1800" b="0" i="1" u="none" strike="noStrike" kern="1200" cap="none" spc="0" normalizeH="0" baseline="0" noProof="0" dirty="0">
                  <a:ln>
                    <a:noFill/>
                  </a:ln>
                  <a:solidFill>
                    <a:srgbClr val="FFFF00"/>
                  </a:solidFill>
                  <a:effectLst/>
                  <a:uLnTx/>
                  <a:uFillTx/>
                  <a:latin typeface="Cambria Math" panose="02040503050406030204" pitchFamily="18" charset="0"/>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𝜉</m:t>
                        </m:r>
                      </m:e>
                      <m: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𝑚𝑎𝑥</m:t>
                        </m:r>
                      </m:sub>
                    </m:s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𝑏</m:t>
                        </m:r>
                      </m:num>
                      <m:den>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2</m:t>
                        </m:r>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𝑎</m:t>
                        </m:r>
                      </m:den>
                    </m:f>
                  </m:oMath>
                </a14:m>
                <a:endParaRPr kumimoji="0" lang="en-US" sz="1800" b="0" i="1" u="none" strike="noStrike" kern="1200" cap="none" spc="0" normalizeH="0" baseline="0" noProof="0" dirty="0">
                  <a:ln>
                    <a:noFill/>
                  </a:ln>
                  <a:solidFill>
                    <a:srgbClr val="FFFF00"/>
                  </a:solidFill>
                  <a:effectLst/>
                  <a:uLnTx/>
                  <a:uFillTx/>
                  <a:latin typeface="Cambria Math" panose="02040503050406030204" pitchFamily="18" charset="0"/>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srgbClr val="FFFF00"/>
                  </a:solidFill>
                  <a:effectLst/>
                  <a:uLnTx/>
                  <a:uFillTx/>
                  <a:latin typeface="Cambria Math" panose="02040503050406030204" pitchFamily="18" charset="0"/>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p:txBody>
          </p:sp>
        </mc:Choice>
        <mc:Fallback xmlns="">
          <p:sp>
            <p:nvSpPr>
              <p:cNvPr id="14" name="TextBox 5"/>
              <p:cNvSpPr txBox="1">
                <a:spLocks noRot="1" noChangeAspect="1" noMove="1" noResize="1" noEditPoints="1" noAdjustHandles="1" noChangeArrowheads="1" noChangeShapeType="1" noTextEdit="1"/>
              </p:cNvSpPr>
              <p:nvPr/>
            </p:nvSpPr>
            <p:spPr>
              <a:xfrm>
                <a:off x="6554931" y="1484080"/>
                <a:ext cx="4861214" cy="4247125"/>
              </a:xfrm>
              <a:prstGeom prst="rect">
                <a:avLst/>
              </a:prstGeom>
              <a:blipFill rotWithShape="0">
                <a:blip r:embed="rId3"/>
                <a:stretch>
                  <a:fillRect l="-877" t="-861" r="-1504"/>
                </a:stretch>
              </a:blipFill>
            </p:spPr>
            <p:txBody>
              <a:bodyPr/>
              <a:lstStyle/>
              <a:p>
                <a:r>
                  <a:rPr lang="en-US">
                    <a:noFill/>
                  </a:rPr>
                  <a:t> </a:t>
                </a:r>
              </a:p>
            </p:txBody>
          </p:sp>
        </mc:Fallback>
      </mc:AlternateContent>
      <p:sp>
        <p:nvSpPr>
          <p:cNvPr id="47" name="Rectangle 11"/>
          <p:cNvSpPr/>
          <p:nvPr/>
        </p:nvSpPr>
        <p:spPr>
          <a:xfrm>
            <a:off x="2246687" y="2441482"/>
            <a:ext cx="3183794" cy="2966823"/>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8" name="Straight Arrow Connector 37"/>
          <p:cNvCxnSpPr/>
          <p:nvPr/>
        </p:nvCxnSpPr>
        <p:spPr>
          <a:xfrm flipV="1">
            <a:off x="2246687" y="2818465"/>
            <a:ext cx="3199221" cy="201617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 name="Oval 69"/>
          <p:cNvSpPr/>
          <p:nvPr/>
        </p:nvSpPr>
        <p:spPr>
          <a:xfrm>
            <a:off x="3785709" y="2393013"/>
            <a:ext cx="103423" cy="103084"/>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Oval 70"/>
          <p:cNvSpPr/>
          <p:nvPr/>
        </p:nvSpPr>
        <p:spPr>
          <a:xfrm>
            <a:off x="3765584" y="3770549"/>
            <a:ext cx="103423" cy="103084"/>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Oval 71"/>
          <p:cNvSpPr/>
          <p:nvPr/>
        </p:nvSpPr>
        <p:spPr>
          <a:xfrm>
            <a:off x="3755094" y="5327879"/>
            <a:ext cx="103423" cy="103084"/>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112"/>
          <p:cNvSpPr/>
          <p:nvPr/>
        </p:nvSpPr>
        <p:spPr>
          <a:xfrm>
            <a:off x="2184486" y="4797961"/>
            <a:ext cx="103423" cy="10308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Oval 113"/>
          <p:cNvSpPr/>
          <p:nvPr/>
        </p:nvSpPr>
        <p:spPr>
          <a:xfrm>
            <a:off x="5386408" y="2794863"/>
            <a:ext cx="103423" cy="10308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TextBox 83"/>
          <p:cNvSpPr txBox="1"/>
          <p:nvPr/>
        </p:nvSpPr>
        <p:spPr>
          <a:xfrm rot="19744793">
            <a:off x="4563618" y="3331780"/>
            <a:ext cx="639513"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V</a:t>
            </a:r>
            <a:r>
              <a:rPr kumimoji="0" lang="en-US" sz="2400" b="1" i="0" u="none" strike="noStrike" kern="1200" cap="none" spc="0" normalizeH="0" baseline="-25000" noProof="0" dirty="0">
                <a:ln>
                  <a:noFill/>
                </a:ln>
                <a:solidFill>
                  <a:srgbClr val="7030A0"/>
                </a:solidFill>
                <a:effectLst/>
                <a:uLnTx/>
                <a:uFillTx/>
                <a:latin typeface="Arial"/>
                <a:ea typeface="+mn-ea"/>
                <a:cs typeface="+mn-cs"/>
              </a:rPr>
              <a:t>3</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cxnSp>
        <p:nvCxnSpPr>
          <p:cNvPr id="68" name="Straight Connector 8"/>
          <p:cNvCxnSpPr/>
          <p:nvPr/>
        </p:nvCxnSpPr>
        <p:spPr>
          <a:xfrm flipH="1">
            <a:off x="3810488" y="2431537"/>
            <a:ext cx="9267" cy="298948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8"/>
          <p:cNvCxnSpPr/>
          <p:nvPr/>
        </p:nvCxnSpPr>
        <p:spPr>
          <a:xfrm>
            <a:off x="2262732" y="3822029"/>
            <a:ext cx="3121561" cy="6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485740" y="1329998"/>
            <a:ext cx="4999891" cy="3536822"/>
            <a:chOff x="1485740" y="1329998"/>
            <a:chExt cx="4999891" cy="3536822"/>
          </a:xfrm>
        </p:grpSpPr>
        <p:sp>
          <p:nvSpPr>
            <p:cNvPr id="60" name="文本框 127"/>
            <p:cNvSpPr txBox="1"/>
            <p:nvPr/>
          </p:nvSpPr>
          <p:spPr>
            <a:xfrm rot="3716842">
              <a:off x="935939" y="3891709"/>
              <a:ext cx="13766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Fault probability</a:t>
              </a:r>
            </a:p>
          </p:txBody>
        </p:sp>
        <p:grpSp>
          <p:nvGrpSpPr>
            <p:cNvPr id="9" name="组合 8"/>
            <p:cNvGrpSpPr/>
            <p:nvPr/>
          </p:nvGrpSpPr>
          <p:grpSpPr>
            <a:xfrm>
              <a:off x="1509634" y="1329998"/>
              <a:ext cx="4975997" cy="3536822"/>
              <a:chOff x="1509634" y="1329998"/>
              <a:chExt cx="4975997" cy="3536822"/>
            </a:xfrm>
          </p:grpSpPr>
          <p:cxnSp>
            <p:nvCxnSpPr>
              <p:cNvPr id="56" name="Straight Connector 100"/>
              <p:cNvCxnSpPr/>
              <p:nvPr/>
            </p:nvCxnSpPr>
            <p:spPr>
              <a:xfrm flipH="1" flipV="1">
                <a:off x="3058306" y="2477320"/>
                <a:ext cx="737536" cy="133062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61" name="TextBox 98"/>
              <p:cNvSpPr txBox="1"/>
              <p:nvPr/>
            </p:nvSpPr>
            <p:spPr>
              <a:xfrm>
                <a:off x="2766781" y="2035324"/>
                <a:ext cx="1102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a:t>
                </a:r>
                <a:r>
                  <a:rPr kumimoji="0" lang="en-US" sz="1800" b="0" i="0" u="none" strike="noStrike" kern="1200" cap="none" spc="0" normalizeH="0" baseline="-25000" noProof="0" dirty="0">
                    <a:ln>
                      <a:noFill/>
                    </a:ln>
                    <a:solidFill>
                      <a:srgbClr val="000000"/>
                    </a:solidFill>
                    <a:effectLst/>
                    <a:uLnTx/>
                    <a:uFillTx/>
                    <a:latin typeface="Arial"/>
                    <a:ea typeface="+mn-ea"/>
                    <a:cs typeface="+mn-cs"/>
                  </a:rPr>
                  <a:t>14</a:t>
                </a:r>
              </a:p>
            </p:txBody>
          </p:sp>
          <p:sp>
            <p:nvSpPr>
              <p:cNvPr id="64" name="TextBox 35"/>
              <p:cNvSpPr txBox="1"/>
              <p:nvPr/>
            </p:nvSpPr>
            <p:spPr>
              <a:xfrm>
                <a:off x="5383556" y="2346591"/>
                <a:ext cx="1102075" cy="323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30A0"/>
                    </a:solidFill>
                    <a:effectLst/>
                    <a:uLnTx/>
                    <a:uFillTx/>
                    <a:latin typeface="Arial"/>
                    <a:ea typeface="+mn-ea"/>
                    <a:cs typeface="+mn-cs"/>
                  </a:rPr>
                  <a:t>U</a:t>
                </a:r>
                <a:r>
                  <a:rPr kumimoji="0" lang="en-US" sz="1800" b="0" i="0" u="none" strike="noStrike" kern="1200" cap="none" spc="0" normalizeH="0" baseline="-25000" noProof="0" dirty="0" err="1">
                    <a:ln>
                      <a:noFill/>
                    </a:ln>
                    <a:solidFill>
                      <a:srgbClr val="7030A0"/>
                    </a:solidFill>
                    <a:effectLst/>
                    <a:uLnTx/>
                    <a:uFillTx/>
                    <a:latin typeface="Arial"/>
                    <a:ea typeface="+mn-ea"/>
                    <a:cs typeface="+mn-cs"/>
                  </a:rPr>
                  <a:t>right</a:t>
                </a:r>
                <a:endParaRPr kumimoji="0" lang="en-US" sz="1800" b="0" i="0" u="none" strike="noStrike" kern="1200" cap="none" spc="0" normalizeH="0" baseline="0" noProof="0" dirty="0">
                  <a:ln>
                    <a:noFill/>
                  </a:ln>
                  <a:solidFill>
                    <a:srgbClr val="7030A0"/>
                  </a:solidFill>
                  <a:effectLst/>
                  <a:uLnTx/>
                  <a:uFillTx/>
                  <a:latin typeface="Arial"/>
                  <a:ea typeface="+mn-ea"/>
                  <a:cs typeface="+mn-cs"/>
                </a:endParaRPr>
              </a:p>
            </p:txBody>
          </p:sp>
          <p:sp>
            <p:nvSpPr>
              <p:cNvPr id="65" name="TextBox 35"/>
              <p:cNvSpPr txBox="1"/>
              <p:nvPr/>
            </p:nvSpPr>
            <p:spPr>
              <a:xfrm>
                <a:off x="1985676" y="4268004"/>
                <a:ext cx="1102075" cy="323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30A0"/>
                    </a:solidFill>
                    <a:effectLst/>
                    <a:uLnTx/>
                    <a:uFillTx/>
                    <a:latin typeface="Arial"/>
                    <a:ea typeface="+mn-ea"/>
                    <a:cs typeface="+mn-cs"/>
                  </a:rPr>
                  <a:t>U</a:t>
                </a:r>
                <a:r>
                  <a:rPr kumimoji="0" lang="en-US" sz="1800" b="0" i="0" u="none" strike="noStrike" kern="1200" cap="none" spc="0" normalizeH="0" baseline="-25000" noProof="0" dirty="0" err="1">
                    <a:ln>
                      <a:noFill/>
                    </a:ln>
                    <a:solidFill>
                      <a:srgbClr val="7030A0"/>
                    </a:solidFill>
                    <a:effectLst/>
                    <a:uLnTx/>
                    <a:uFillTx/>
                    <a:latin typeface="Arial"/>
                    <a:ea typeface="+mn-ea"/>
                    <a:cs typeface="+mn-cs"/>
                  </a:rPr>
                  <a:t>left</a:t>
                </a:r>
                <a:endParaRPr kumimoji="0" lang="en-US" sz="1800" b="0" i="0" u="none" strike="noStrike" kern="1200" cap="none" spc="0" normalizeH="0" baseline="0" noProof="0" dirty="0">
                  <a:ln>
                    <a:noFill/>
                  </a:ln>
                  <a:solidFill>
                    <a:srgbClr val="7030A0"/>
                  </a:solidFill>
                  <a:effectLst/>
                  <a:uLnTx/>
                  <a:uFillTx/>
                  <a:latin typeface="Arial"/>
                  <a:ea typeface="+mn-ea"/>
                  <a:cs typeface="+mn-cs"/>
                </a:endParaRPr>
              </a:p>
            </p:txBody>
          </p:sp>
          <p:grpSp>
            <p:nvGrpSpPr>
              <p:cNvPr id="8" name="组合 7"/>
              <p:cNvGrpSpPr/>
              <p:nvPr/>
            </p:nvGrpSpPr>
            <p:grpSpPr>
              <a:xfrm>
                <a:off x="1509634" y="1329998"/>
                <a:ext cx="3923686" cy="3536822"/>
                <a:chOff x="1509634" y="1329998"/>
                <a:chExt cx="3923686" cy="3536822"/>
              </a:xfrm>
            </p:grpSpPr>
            <p:sp>
              <p:nvSpPr>
                <p:cNvPr id="46" name="Freeform 107"/>
                <p:cNvSpPr/>
                <p:nvPr/>
              </p:nvSpPr>
              <p:spPr>
                <a:xfrm rot="16200000">
                  <a:off x="2715449" y="1683580"/>
                  <a:ext cx="1856931" cy="3418122"/>
                </a:xfrm>
                <a:custGeom>
                  <a:avLst/>
                  <a:gdLst>
                    <a:gd name="connsiteX0" fmla="*/ 0 w 3987268"/>
                    <a:gd name="connsiteY0" fmla="*/ 0 h 4308953"/>
                    <a:gd name="connsiteX1" fmla="*/ 3695178 w 3987268"/>
                    <a:gd name="connsiteY1" fmla="*/ 814192 h 4308953"/>
                    <a:gd name="connsiteX2" fmla="*/ 3732756 w 3987268"/>
                    <a:gd name="connsiteY2" fmla="*/ 3544866 h 4308953"/>
                    <a:gd name="connsiteX3" fmla="*/ 3557392 w 3987268"/>
                    <a:gd name="connsiteY3" fmla="*/ 4308953 h 4308953"/>
                  </a:gdLst>
                  <a:ahLst/>
                  <a:cxnLst>
                    <a:cxn ang="0">
                      <a:pos x="connsiteX0" y="connsiteY0"/>
                    </a:cxn>
                    <a:cxn ang="0">
                      <a:pos x="connsiteX1" y="connsiteY1"/>
                    </a:cxn>
                    <a:cxn ang="0">
                      <a:pos x="connsiteX2" y="connsiteY2"/>
                    </a:cxn>
                    <a:cxn ang="0">
                      <a:pos x="connsiteX3" y="connsiteY3"/>
                    </a:cxn>
                  </a:cxnLst>
                  <a:rect l="l" t="t" r="r" b="b"/>
                  <a:pathLst>
                    <a:path w="3987268" h="4308953">
                      <a:moveTo>
                        <a:pt x="0" y="0"/>
                      </a:moveTo>
                      <a:cubicBezTo>
                        <a:pt x="1536526" y="111690"/>
                        <a:pt x="3073052" y="223381"/>
                        <a:pt x="3695178" y="814192"/>
                      </a:cubicBezTo>
                      <a:cubicBezTo>
                        <a:pt x="4317304" y="1405003"/>
                        <a:pt x="3755720" y="2962406"/>
                        <a:pt x="3732756" y="3544866"/>
                      </a:cubicBezTo>
                      <a:cubicBezTo>
                        <a:pt x="3709792" y="4127326"/>
                        <a:pt x="3633592" y="4218139"/>
                        <a:pt x="3557392" y="43089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59" name="直接连接符 126"/>
                <p:cNvCxnSpPr/>
                <p:nvPr/>
              </p:nvCxnSpPr>
              <p:spPr>
                <a:xfrm flipH="1" flipV="1">
                  <a:off x="1509634" y="3355774"/>
                  <a:ext cx="727386" cy="151104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直接连接符 147"/>
                <p:cNvCxnSpPr/>
                <p:nvPr/>
              </p:nvCxnSpPr>
              <p:spPr>
                <a:xfrm flipH="1" flipV="1">
                  <a:off x="4705934" y="1329998"/>
                  <a:ext cx="727386" cy="151104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7" name="Oval 6"/>
              <p:cNvSpPr/>
              <p:nvPr/>
            </p:nvSpPr>
            <p:spPr bwMode="auto">
              <a:xfrm flipH="1">
                <a:off x="5251376" y="2544476"/>
                <a:ext cx="116246" cy="14893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 name="Oval 35"/>
              <p:cNvSpPr/>
              <p:nvPr/>
            </p:nvSpPr>
            <p:spPr bwMode="auto">
              <a:xfrm flipH="1">
                <a:off x="3006560" y="2425022"/>
                <a:ext cx="107338" cy="13282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7" name="Oval 36"/>
              <p:cNvSpPr/>
              <p:nvPr/>
            </p:nvSpPr>
            <p:spPr bwMode="auto">
              <a:xfrm flipH="1">
                <a:off x="1910925" y="4245586"/>
                <a:ext cx="107338" cy="13282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grpSp>
        <p:nvGrpSpPr>
          <p:cNvPr id="10" name="组合 9"/>
          <p:cNvGrpSpPr/>
          <p:nvPr/>
        </p:nvGrpSpPr>
        <p:grpSpPr>
          <a:xfrm>
            <a:off x="2198526" y="2043301"/>
            <a:ext cx="1340973" cy="2062941"/>
            <a:chOff x="2198526" y="2043301"/>
            <a:chExt cx="1340973" cy="2062941"/>
          </a:xfrm>
        </p:grpSpPr>
        <p:sp>
          <p:nvSpPr>
            <p:cNvPr id="54" name="Oval 87"/>
            <p:cNvSpPr/>
            <p:nvPr/>
          </p:nvSpPr>
          <p:spPr>
            <a:xfrm>
              <a:off x="3436076" y="4003158"/>
              <a:ext cx="103423" cy="103084"/>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55" name="Straight Connector 98"/>
            <p:cNvCxnSpPr/>
            <p:nvPr/>
          </p:nvCxnSpPr>
          <p:spPr>
            <a:xfrm flipH="1" flipV="1">
              <a:off x="2599667" y="2601123"/>
              <a:ext cx="867689" cy="142272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3" name="TextBox 98"/>
            <p:cNvSpPr txBox="1"/>
            <p:nvPr/>
          </p:nvSpPr>
          <p:spPr>
            <a:xfrm>
              <a:off x="2198526" y="2043301"/>
              <a:ext cx="688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U</a:t>
              </a:r>
              <a:r>
                <a:rPr kumimoji="0" lang="en-US" sz="1800" b="0" i="0" u="none" strike="noStrike" kern="1200" cap="none" spc="0" normalizeH="0" baseline="-25000" noProof="0" dirty="0">
                  <a:ln>
                    <a:noFill/>
                  </a:ln>
                  <a:solidFill>
                    <a:srgbClr val="FF0000"/>
                  </a:solidFill>
                  <a:effectLst/>
                  <a:uLnTx/>
                  <a:uFillTx/>
                  <a:latin typeface="Arial"/>
                  <a:ea typeface="+mn-ea"/>
                  <a:cs typeface="+mn-cs"/>
                </a:rPr>
                <a:t>max</a:t>
              </a: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38" name="Oval 37"/>
            <p:cNvSpPr/>
            <p:nvPr/>
          </p:nvSpPr>
          <p:spPr bwMode="auto">
            <a:xfrm flipH="1">
              <a:off x="2565831" y="2515637"/>
              <a:ext cx="107338" cy="13282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39" name="Right Arrow 38"/>
          <p:cNvSpPr/>
          <p:nvPr/>
        </p:nvSpPr>
        <p:spPr bwMode="auto">
          <a:xfrm>
            <a:off x="410069" y="2333833"/>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Max value</a:t>
            </a:r>
          </a:p>
        </p:txBody>
      </p:sp>
      <p:sp>
        <p:nvSpPr>
          <p:cNvPr id="2" name="Right Arrow 1"/>
          <p:cNvSpPr/>
          <p:nvPr/>
        </p:nvSpPr>
        <p:spPr bwMode="auto">
          <a:xfrm>
            <a:off x="1292212" y="3787893"/>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Location of max value</a:t>
            </a:r>
          </a:p>
        </p:txBody>
      </p:sp>
      <p:grpSp>
        <p:nvGrpSpPr>
          <p:cNvPr id="13" name="Group 12"/>
          <p:cNvGrpSpPr/>
          <p:nvPr/>
        </p:nvGrpSpPr>
        <p:grpSpPr>
          <a:xfrm>
            <a:off x="2880712" y="3822029"/>
            <a:ext cx="2836184" cy="1088048"/>
            <a:chOff x="2880712" y="3822029"/>
            <a:chExt cx="2836184" cy="1088048"/>
          </a:xfrm>
        </p:grpSpPr>
        <p:sp>
          <p:nvSpPr>
            <p:cNvPr id="49" name="TextBox 45"/>
            <p:cNvSpPr txBox="1"/>
            <p:nvPr/>
          </p:nvSpPr>
          <p:spPr>
            <a:xfrm>
              <a:off x="2880712" y="4448412"/>
              <a:ext cx="10927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“Fault” dip magnitude</a:t>
              </a:r>
            </a:p>
          </p:txBody>
        </p:sp>
        <p:sp>
          <p:nvSpPr>
            <p:cNvPr id="50" name="Arc 46"/>
            <p:cNvSpPr/>
            <p:nvPr/>
          </p:nvSpPr>
          <p:spPr>
            <a:xfrm rot="12105625">
              <a:off x="3323948" y="4170495"/>
              <a:ext cx="987929" cy="297775"/>
            </a:xfrm>
            <a:prstGeom prst="arc">
              <a:avLst>
                <a:gd name="adj1" fmla="val 15415334"/>
                <a:gd name="adj2" fmla="val 21284216"/>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2" name="Straight Arrow Connector 11"/>
            <p:cNvCxnSpPr>
              <a:stCxn id="52" idx="6"/>
            </p:cNvCxnSpPr>
            <p:nvPr/>
          </p:nvCxnSpPr>
          <p:spPr bwMode="auto">
            <a:xfrm flipV="1">
              <a:off x="3869007" y="3822029"/>
              <a:ext cx="1576901" cy="62"/>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sp>
          <p:nvSpPr>
            <p:cNvPr id="43" name="TextBox 45"/>
            <p:cNvSpPr txBox="1"/>
            <p:nvPr/>
          </p:nvSpPr>
          <p:spPr>
            <a:xfrm>
              <a:off x="3971329" y="3903014"/>
              <a:ext cx="17455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“Fault” dip azimuth</a:t>
              </a:r>
            </a:p>
          </p:txBody>
        </p:sp>
      </p:grpSp>
      <p:sp>
        <p:nvSpPr>
          <p:cNvPr id="45" name="Rectangle 24">
            <a:extLst>
              <a:ext uri="{FF2B5EF4-FFF2-40B4-BE49-F238E27FC236}">
                <a16:creationId xmlns:a16="http://schemas.microsoft.com/office/drawing/2014/main" id="{A6081B6C-9C18-434E-BCC0-7C6AA2328D17}"/>
              </a:ext>
            </a:extLst>
          </p:cNvPr>
          <p:cNvSpPr>
            <a:spLocks noChangeArrowheads="1"/>
          </p:cNvSpPr>
          <p:nvPr/>
        </p:nvSpPr>
        <p:spPr bwMode="auto">
          <a:xfrm>
            <a:off x="9557961" y="6457890"/>
            <a:ext cx="2632452"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(Courtesy Jie Qi, OU)</a:t>
            </a:r>
          </a:p>
        </p:txBody>
      </p:sp>
      <p:sp>
        <p:nvSpPr>
          <p:cNvPr id="4" name="Slide Number Placeholder 3">
            <a:extLst>
              <a:ext uri="{FF2B5EF4-FFF2-40B4-BE49-F238E27FC236}">
                <a16:creationId xmlns:a16="http://schemas.microsoft.com/office/drawing/2014/main" id="{5A923BCC-E8CE-467D-A36A-45324CC66449}"/>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43</a:t>
            </a:fld>
            <a:endParaRPr lang="en-US" dirty="0">
              <a:solidFill>
                <a:srgbClr val="FFFFFF"/>
              </a:solidFill>
            </a:endParaRPr>
          </a:p>
        </p:txBody>
      </p:sp>
    </p:spTree>
    <p:extLst>
      <p:ext uri="{BB962C8B-B14F-4D97-AF65-F5344CB8AC3E}">
        <p14:creationId xmlns:p14="http://schemas.microsoft.com/office/powerpoint/2010/main" val="9414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fade">
                                      <p:cBhvr>
                                        <p:cTn id="32" dur="500"/>
                                        <p:tgtEl>
                                          <p:spTgt spid="1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8" end="8"/>
                                            </p:txEl>
                                          </p:spTgt>
                                        </p:tgtEl>
                                        <p:attrNameLst>
                                          <p:attrName>style.visibility</p:attrName>
                                        </p:attrNameLst>
                                      </p:cBhvr>
                                      <p:to>
                                        <p:strVal val="visible"/>
                                      </p:to>
                                    </p:set>
                                    <p:animEffect transition="in" filter="fade">
                                      <p:cBhvr>
                                        <p:cTn id="37" dur="500"/>
                                        <p:tgtEl>
                                          <p:spTgt spid="1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9" end="9"/>
                                            </p:txEl>
                                          </p:spTgt>
                                        </p:tgtEl>
                                        <p:attrNameLst>
                                          <p:attrName>style.visibility</p:attrName>
                                        </p:attrNameLst>
                                      </p:cBhvr>
                                      <p:to>
                                        <p:strVal val="visible"/>
                                      </p:to>
                                    </p:set>
                                    <p:animEffect transition="in" filter="fade">
                                      <p:cBhvr>
                                        <p:cTn id="42" dur="500"/>
                                        <p:tgtEl>
                                          <p:spTgt spid="1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5"/>
          <p:cNvSpPr txBox="1"/>
          <p:nvPr/>
        </p:nvSpPr>
        <p:spPr>
          <a:xfrm>
            <a:off x="125015" y="39794"/>
            <a:ext cx="10824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Expressing the interpolated fault location and value</a:t>
            </a:r>
          </a:p>
        </p:txBody>
      </p:sp>
      <mc:AlternateContent xmlns:mc="http://schemas.openxmlformats.org/markup-compatibility/2006" xmlns:a14="http://schemas.microsoft.com/office/drawing/2010/main">
        <mc:Choice Requires="a14">
          <p:sp>
            <p:nvSpPr>
              <p:cNvPr id="7" name="TextBox 5"/>
              <p:cNvSpPr txBox="1"/>
              <p:nvPr/>
            </p:nvSpPr>
            <p:spPr>
              <a:xfrm>
                <a:off x="7466097" y="1273214"/>
                <a:ext cx="3950048" cy="209031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mn-cs"/>
                  </a:rPr>
                  <a:t>Step 5: Compute skeletonized values on 8 neighboring grid points whose weighted average produces the fault probability at the maximum location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mn-cs"/>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𝑚𝑎𝑥</m:t>
                        </m:r>
                      </m:sub>
                    </m:s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𝑘</m:t>
                            </m:r>
                          </m:sub>
                        </m:sSub>
                      </m:num>
                      <m:den>
                        <m:nary>
                          <m:naryPr>
                            <m:chr m:val="∑"/>
                            <m:limLoc m:val="undOvr"/>
                            <m:subHide m:val="on"/>
                            <m:supHide m:val="on"/>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naryPr>
                          <m:sub/>
                          <m:sup/>
                          <m:e>
                            <m:sSub>
                              <m:sSub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𝑤</m:t>
                                </m:r>
                              </m:e>
                              <m:sub>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𝑗</m:t>
                                </m:r>
                              </m:sub>
                            </m:sSub>
                          </m:e>
                        </m:nary>
                      </m:den>
                    </m:f>
                    <m:sSub>
                      <m:sSubPr>
                        <m:ctrlP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FF00"/>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𝑘</m:t>
                        </m:r>
                      </m:sub>
                    </m:sSub>
                  </m:oMath>
                </a14:m>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25000" noProof="0" dirty="0">
                  <a:ln>
                    <a:noFill/>
                  </a:ln>
                  <a:solidFill>
                    <a:srgbClr val="FFFF00"/>
                  </a:solidFill>
                  <a:effectLst>
                    <a:outerShdw blurRad="38100" dist="38100" dir="2700000" algn="tl">
                      <a:srgbClr val="000000">
                        <a:alpha val="43137"/>
                      </a:srgbClr>
                    </a:outerShdw>
                  </a:effectLst>
                  <a:uLnTx/>
                  <a:uFillTx/>
                  <a:ea typeface="+mn-ea"/>
                  <a:cs typeface="+mn-cs"/>
                </a:endParaRPr>
              </a:p>
            </p:txBody>
          </p:sp>
        </mc:Choice>
        <mc:Fallback xmlns="">
          <p:sp>
            <p:nvSpPr>
              <p:cNvPr id="7" name="TextBox 5"/>
              <p:cNvSpPr txBox="1">
                <a:spLocks noRot="1" noChangeAspect="1" noMove="1" noResize="1" noEditPoints="1" noAdjustHandles="1" noChangeArrowheads="1" noChangeShapeType="1" noTextEdit="1"/>
              </p:cNvSpPr>
              <p:nvPr/>
            </p:nvSpPr>
            <p:spPr>
              <a:xfrm>
                <a:off x="7466097" y="1273214"/>
                <a:ext cx="3950048" cy="2090316"/>
              </a:xfrm>
              <a:prstGeom prst="rect">
                <a:avLst/>
              </a:prstGeom>
              <a:blipFill>
                <a:blip r:embed="rId3"/>
                <a:stretch>
                  <a:fillRect l="-1080" t="-1749" r="-2006" b="-13120"/>
                </a:stretch>
              </a:blipFill>
            </p:spPr>
            <p:txBody>
              <a:bodyPr/>
              <a:lstStyle/>
              <a:p>
                <a:r>
                  <a:rPr lang="en-US">
                    <a:noFill/>
                  </a:rPr>
                  <a:t> </a:t>
                </a:r>
              </a:p>
            </p:txBody>
          </p:sp>
        </mc:Fallback>
      </mc:AlternateContent>
      <p:sp>
        <p:nvSpPr>
          <p:cNvPr id="148" name="Rectangle 72"/>
          <p:cNvSpPr/>
          <p:nvPr/>
        </p:nvSpPr>
        <p:spPr>
          <a:xfrm>
            <a:off x="715054" y="1352713"/>
            <a:ext cx="6752309" cy="470737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ea typeface="+mn-ea"/>
              <a:cs typeface="+mn-cs"/>
            </a:endParaRPr>
          </a:p>
        </p:txBody>
      </p:sp>
      <p:grpSp>
        <p:nvGrpSpPr>
          <p:cNvPr id="2" name="Group 1"/>
          <p:cNvGrpSpPr/>
          <p:nvPr/>
        </p:nvGrpSpPr>
        <p:grpSpPr>
          <a:xfrm>
            <a:off x="4243460" y="3519699"/>
            <a:ext cx="2548111" cy="1942673"/>
            <a:chOff x="4243460" y="3519699"/>
            <a:chExt cx="2548111" cy="1942673"/>
          </a:xfrm>
        </p:grpSpPr>
        <p:cxnSp>
          <p:nvCxnSpPr>
            <p:cNvPr id="162" name="Straight Connector 62"/>
            <p:cNvCxnSpPr>
              <a:stCxn id="170" idx="2"/>
            </p:cNvCxnSpPr>
            <p:nvPr/>
          </p:nvCxnSpPr>
          <p:spPr>
            <a:xfrm flipH="1" flipV="1">
              <a:off x="4327693" y="4008296"/>
              <a:ext cx="1651927" cy="266430"/>
            </a:xfrm>
            <a:prstGeom prst="line">
              <a:avLst/>
            </a:prstGeom>
            <a:ln>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3" name="Straight Connector 65"/>
            <p:cNvCxnSpPr>
              <a:stCxn id="170" idx="0"/>
            </p:cNvCxnSpPr>
            <p:nvPr/>
          </p:nvCxnSpPr>
          <p:spPr>
            <a:xfrm flipH="1" flipV="1">
              <a:off x="4782115" y="3519699"/>
              <a:ext cx="1257892" cy="693079"/>
            </a:xfrm>
            <a:prstGeom prst="line">
              <a:avLst/>
            </a:prstGeom>
            <a:ln>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4" name="Straight Connector 67"/>
            <p:cNvCxnSpPr>
              <a:stCxn id="170" idx="6"/>
            </p:cNvCxnSpPr>
            <p:nvPr/>
          </p:nvCxnSpPr>
          <p:spPr>
            <a:xfrm flipV="1">
              <a:off x="6100394" y="3554736"/>
              <a:ext cx="691177" cy="719990"/>
            </a:xfrm>
            <a:prstGeom prst="line">
              <a:avLst/>
            </a:prstGeom>
            <a:ln>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5" name="Straight Connector 69"/>
            <p:cNvCxnSpPr>
              <a:stCxn id="170" idx="5"/>
            </p:cNvCxnSpPr>
            <p:nvPr/>
          </p:nvCxnSpPr>
          <p:spPr>
            <a:xfrm flipV="1">
              <a:off x="6082707" y="4050853"/>
              <a:ext cx="219897" cy="267677"/>
            </a:xfrm>
            <a:prstGeom prst="line">
              <a:avLst/>
            </a:prstGeom>
            <a:ln>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6" name="Straight Connector 71"/>
            <p:cNvCxnSpPr>
              <a:stCxn id="170" idx="4"/>
              <a:endCxn id="161" idx="7"/>
            </p:cNvCxnSpPr>
            <p:nvPr/>
          </p:nvCxnSpPr>
          <p:spPr>
            <a:xfrm flipH="1">
              <a:off x="4762191" y="4336674"/>
              <a:ext cx="1277816" cy="586210"/>
            </a:xfrm>
            <a:prstGeom prst="line">
              <a:avLst/>
            </a:prstGeom>
            <a:ln>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7" name="Straight Connector 73"/>
            <p:cNvCxnSpPr>
              <a:stCxn id="170" idx="3"/>
              <a:endCxn id="158" idx="4"/>
            </p:cNvCxnSpPr>
            <p:nvPr/>
          </p:nvCxnSpPr>
          <p:spPr>
            <a:xfrm flipH="1">
              <a:off x="4243460" y="4318530"/>
              <a:ext cx="1753846" cy="1143842"/>
            </a:xfrm>
            <a:prstGeom prst="line">
              <a:avLst/>
            </a:prstGeom>
            <a:ln>
              <a:solidFill>
                <a:schemeClr val="tx1"/>
              </a:solidFill>
              <a:prstDash val="dash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75"/>
            <p:cNvCxnSpPr>
              <a:stCxn id="170" idx="0"/>
            </p:cNvCxnSpPr>
            <p:nvPr/>
          </p:nvCxnSpPr>
          <p:spPr>
            <a:xfrm>
              <a:off x="6040007" y="4212778"/>
              <a:ext cx="262597" cy="1187817"/>
            </a:xfrm>
            <a:prstGeom prst="line">
              <a:avLst/>
            </a:prstGeom>
            <a:ln>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9" name="Straight Connector 77"/>
            <p:cNvCxnSpPr>
              <a:stCxn id="170" idx="1"/>
            </p:cNvCxnSpPr>
            <p:nvPr/>
          </p:nvCxnSpPr>
          <p:spPr>
            <a:xfrm>
              <a:off x="5997307" y="4230922"/>
              <a:ext cx="794264" cy="715956"/>
            </a:xfrm>
            <a:prstGeom prst="line">
              <a:avLst/>
            </a:prstGeom>
            <a:ln>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51" name="Oval 4"/>
          <p:cNvSpPr/>
          <p:nvPr/>
        </p:nvSpPr>
        <p:spPr>
          <a:xfrm>
            <a:off x="4211867" y="3939396"/>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52" name="Oval 5"/>
          <p:cNvSpPr/>
          <p:nvPr/>
        </p:nvSpPr>
        <p:spPr>
          <a:xfrm>
            <a:off x="4700832" y="3447790"/>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53" name="Oval 6"/>
          <p:cNvSpPr/>
          <p:nvPr/>
        </p:nvSpPr>
        <p:spPr>
          <a:xfrm>
            <a:off x="6302604" y="3957348"/>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54" name="Oval 7"/>
          <p:cNvSpPr/>
          <p:nvPr/>
        </p:nvSpPr>
        <p:spPr>
          <a:xfrm>
            <a:off x="6791571" y="3465741"/>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grpSp>
        <p:nvGrpSpPr>
          <p:cNvPr id="288" name="组合 287"/>
          <p:cNvGrpSpPr/>
          <p:nvPr/>
        </p:nvGrpSpPr>
        <p:grpSpPr>
          <a:xfrm>
            <a:off x="4236026" y="3478679"/>
            <a:ext cx="2594567" cy="1988707"/>
            <a:chOff x="4236026" y="3478679"/>
            <a:chExt cx="2594567" cy="1988707"/>
          </a:xfrm>
        </p:grpSpPr>
        <p:sp>
          <p:nvSpPr>
            <p:cNvPr id="150" name="Cube 3"/>
            <p:cNvSpPr/>
            <p:nvPr/>
          </p:nvSpPr>
          <p:spPr>
            <a:xfrm>
              <a:off x="4243460" y="3478679"/>
              <a:ext cx="2587133" cy="1988707"/>
            </a:xfrm>
            <a:prstGeom prst="cub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cxnSp>
          <p:nvCxnSpPr>
            <p:cNvPr id="155" name="Straight Connector 9"/>
            <p:cNvCxnSpPr/>
            <p:nvPr/>
          </p:nvCxnSpPr>
          <p:spPr>
            <a:xfrm>
              <a:off x="4732426" y="3478679"/>
              <a:ext cx="9253" cy="14682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1"/>
            <p:cNvCxnSpPr/>
            <p:nvPr/>
          </p:nvCxnSpPr>
          <p:spPr>
            <a:xfrm flipH="1">
              <a:off x="4236026" y="4946878"/>
              <a:ext cx="496396" cy="5205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3"/>
            <p:cNvCxnSpPr/>
            <p:nvPr/>
          </p:nvCxnSpPr>
          <p:spPr>
            <a:xfrm>
              <a:off x="4732422" y="4946878"/>
              <a:ext cx="209073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58" name="Oval 14"/>
          <p:cNvSpPr/>
          <p:nvPr/>
        </p:nvSpPr>
        <p:spPr>
          <a:xfrm>
            <a:off x="4211867" y="5400595"/>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59" name="Oval 15"/>
          <p:cNvSpPr/>
          <p:nvPr/>
        </p:nvSpPr>
        <p:spPr>
          <a:xfrm>
            <a:off x="6302604" y="5418546"/>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60" name="Oval 16"/>
          <p:cNvSpPr/>
          <p:nvPr/>
        </p:nvSpPr>
        <p:spPr>
          <a:xfrm>
            <a:off x="6791571" y="4926941"/>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61" name="Oval 18"/>
          <p:cNvSpPr/>
          <p:nvPr/>
        </p:nvSpPr>
        <p:spPr>
          <a:xfrm>
            <a:off x="4708258" y="4913837"/>
            <a:ext cx="63187" cy="61777"/>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70" name="Oval 19"/>
          <p:cNvSpPr/>
          <p:nvPr/>
        </p:nvSpPr>
        <p:spPr>
          <a:xfrm>
            <a:off x="5979620" y="4212778"/>
            <a:ext cx="120774" cy="123896"/>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171" name="TextBox 92"/>
          <p:cNvSpPr txBox="1"/>
          <p:nvPr/>
        </p:nvSpPr>
        <p:spPr>
          <a:xfrm>
            <a:off x="5790359" y="4415267"/>
            <a:ext cx="39305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srgbClr val="FF0000"/>
                </a:solidFill>
                <a:effectLst/>
                <a:uLnTx/>
                <a:uFillTx/>
                <a:ea typeface="+mn-ea"/>
                <a:cs typeface="+mn-cs"/>
              </a:rPr>
              <a:t>U</a:t>
            </a:r>
            <a:r>
              <a:rPr kumimoji="0" lang="en-US" sz="900" b="0" i="1" u="none" strike="noStrike" kern="1200" cap="none" spc="0" normalizeH="0" baseline="-25000" noProof="0" dirty="0" err="1">
                <a:ln>
                  <a:noFill/>
                </a:ln>
                <a:solidFill>
                  <a:srgbClr val="FF0000"/>
                </a:solidFill>
                <a:effectLst/>
                <a:uLnTx/>
                <a:uFillTx/>
                <a:ea typeface="+mn-ea"/>
                <a:cs typeface="+mn-cs"/>
              </a:rPr>
              <a:t>max</a:t>
            </a:r>
            <a:endParaRPr kumimoji="0" lang="en-US" sz="900" b="0" i="1" u="none" strike="noStrike" kern="1200" cap="none" spc="0" normalizeH="0" baseline="-25000" noProof="0" dirty="0">
              <a:ln>
                <a:noFill/>
              </a:ln>
              <a:solidFill>
                <a:srgbClr val="FF0000"/>
              </a:solidFill>
              <a:effectLst/>
              <a:uLnTx/>
              <a:uFillTx/>
              <a:ea typeface="+mn-ea"/>
              <a:cs typeface="+mn-cs"/>
            </a:endParaRPr>
          </a:p>
        </p:txBody>
      </p:sp>
      <p:grpSp>
        <p:nvGrpSpPr>
          <p:cNvPr id="181" name="Group 368"/>
          <p:cNvGrpSpPr/>
          <p:nvPr/>
        </p:nvGrpSpPr>
        <p:grpSpPr>
          <a:xfrm>
            <a:off x="855028" y="1485394"/>
            <a:ext cx="3486379" cy="3157279"/>
            <a:chOff x="2681314" y="451453"/>
            <a:chExt cx="7318230" cy="5952504"/>
          </a:xfrm>
        </p:grpSpPr>
        <p:grpSp>
          <p:nvGrpSpPr>
            <p:cNvPr id="182" name="Group 369"/>
            <p:cNvGrpSpPr/>
            <p:nvPr/>
          </p:nvGrpSpPr>
          <p:grpSpPr>
            <a:xfrm>
              <a:off x="2681314" y="451453"/>
              <a:ext cx="7318230" cy="5952504"/>
              <a:chOff x="2681314" y="451453"/>
              <a:chExt cx="7318230" cy="5952504"/>
            </a:xfrm>
          </p:grpSpPr>
          <p:grpSp>
            <p:nvGrpSpPr>
              <p:cNvPr id="195" name="Group 382"/>
              <p:cNvGrpSpPr/>
              <p:nvPr/>
            </p:nvGrpSpPr>
            <p:grpSpPr>
              <a:xfrm>
                <a:off x="2681314" y="451453"/>
                <a:ext cx="7318230" cy="5952504"/>
                <a:chOff x="2681314" y="451453"/>
                <a:chExt cx="7318230" cy="5952504"/>
              </a:xfrm>
            </p:grpSpPr>
            <p:grpSp>
              <p:nvGrpSpPr>
                <p:cNvPr id="204" name="Group 391"/>
                <p:cNvGrpSpPr/>
                <p:nvPr/>
              </p:nvGrpSpPr>
              <p:grpSpPr>
                <a:xfrm>
                  <a:off x="2735479" y="492177"/>
                  <a:ext cx="5535058" cy="5517200"/>
                  <a:chOff x="2935895" y="642489"/>
                  <a:chExt cx="5535058" cy="5517200"/>
                </a:xfrm>
              </p:grpSpPr>
              <p:cxnSp>
                <p:nvCxnSpPr>
                  <p:cNvPr id="261" name="Straight Connector 448"/>
                  <p:cNvCxnSpPr/>
                  <p:nvPr/>
                </p:nvCxnSpPr>
                <p:spPr>
                  <a:xfrm flipH="1">
                    <a:off x="2956141" y="663880"/>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449"/>
                  <p:cNvCxnSpPr/>
                  <p:nvPr/>
                </p:nvCxnSpPr>
                <p:spPr>
                  <a:xfrm flipH="1">
                    <a:off x="4997138" y="672916"/>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450"/>
                  <p:cNvCxnSpPr/>
                  <p:nvPr/>
                </p:nvCxnSpPr>
                <p:spPr>
                  <a:xfrm flipH="1">
                    <a:off x="7068036" y="672916"/>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451"/>
                  <p:cNvCxnSpPr/>
                  <p:nvPr/>
                </p:nvCxnSpPr>
                <p:spPr>
                  <a:xfrm flipH="1">
                    <a:off x="4359059" y="663880"/>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452"/>
                  <p:cNvCxnSpPr/>
                  <p:nvPr/>
                </p:nvCxnSpPr>
                <p:spPr>
                  <a:xfrm flipH="1">
                    <a:off x="3680716" y="1357672"/>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453"/>
                  <p:cNvCxnSpPr/>
                  <p:nvPr/>
                </p:nvCxnSpPr>
                <p:spPr>
                  <a:xfrm flipH="1">
                    <a:off x="2984554" y="2029216"/>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454"/>
                  <p:cNvCxnSpPr/>
                  <p:nvPr/>
                </p:nvCxnSpPr>
                <p:spPr>
                  <a:xfrm flipH="1">
                    <a:off x="2956141" y="4785317"/>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455"/>
                  <p:cNvCxnSpPr/>
                  <p:nvPr/>
                </p:nvCxnSpPr>
                <p:spPr>
                  <a:xfrm flipH="1">
                    <a:off x="4997138" y="4794353"/>
                    <a:ext cx="1402917" cy="13653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9" name="Straight Connector 456"/>
                  <p:cNvCxnSpPr/>
                  <p:nvPr/>
                </p:nvCxnSpPr>
                <p:spPr>
                  <a:xfrm flipH="1">
                    <a:off x="7068036" y="4794353"/>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457"/>
                  <p:cNvCxnSpPr/>
                  <p:nvPr/>
                </p:nvCxnSpPr>
                <p:spPr>
                  <a:xfrm flipH="1">
                    <a:off x="4359059" y="4785317"/>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458"/>
                  <p:cNvCxnSpPr/>
                  <p:nvPr/>
                </p:nvCxnSpPr>
                <p:spPr>
                  <a:xfrm flipH="1">
                    <a:off x="3680716" y="5479109"/>
                    <a:ext cx="408348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2" name="Straight Connector 459"/>
                  <p:cNvCxnSpPr/>
                  <p:nvPr/>
                </p:nvCxnSpPr>
                <p:spPr>
                  <a:xfrm flipH="1">
                    <a:off x="2984554" y="6150653"/>
                    <a:ext cx="4083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460"/>
                  <p:cNvCxnSpPr/>
                  <p:nvPr/>
                </p:nvCxnSpPr>
                <p:spPr>
                  <a:xfrm flipH="1" flipV="1">
                    <a:off x="2956142" y="2038252"/>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461"/>
                  <p:cNvCxnSpPr/>
                  <p:nvPr/>
                </p:nvCxnSpPr>
                <p:spPr>
                  <a:xfrm flipH="1" flipV="1">
                    <a:off x="5000043" y="1998415"/>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462"/>
                  <p:cNvCxnSpPr/>
                  <p:nvPr/>
                </p:nvCxnSpPr>
                <p:spPr>
                  <a:xfrm flipH="1" flipV="1">
                    <a:off x="7077690" y="2026444"/>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463"/>
                  <p:cNvCxnSpPr/>
                  <p:nvPr/>
                </p:nvCxnSpPr>
                <p:spPr>
                  <a:xfrm flipH="1" flipV="1">
                    <a:off x="7783737" y="1369511"/>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464"/>
                  <p:cNvCxnSpPr/>
                  <p:nvPr/>
                </p:nvCxnSpPr>
                <p:spPr>
                  <a:xfrm flipH="1" flipV="1">
                    <a:off x="8432064" y="681953"/>
                    <a:ext cx="28412" cy="4112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465"/>
                  <p:cNvCxnSpPr/>
                  <p:nvPr/>
                </p:nvCxnSpPr>
                <p:spPr>
                  <a:xfrm flipH="1">
                    <a:off x="7068035" y="2755213"/>
                    <a:ext cx="1402917" cy="1365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466"/>
                  <p:cNvCxnSpPr/>
                  <p:nvPr/>
                </p:nvCxnSpPr>
                <p:spPr>
                  <a:xfrm flipH="1" flipV="1">
                    <a:off x="5694045" y="1397884"/>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467"/>
                  <p:cNvCxnSpPr/>
                  <p:nvPr/>
                </p:nvCxnSpPr>
                <p:spPr>
                  <a:xfrm flipH="1" flipV="1">
                    <a:off x="3667237" y="1369511"/>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1" name="Straight Connector 468"/>
                  <p:cNvCxnSpPr/>
                  <p:nvPr/>
                </p:nvCxnSpPr>
                <p:spPr>
                  <a:xfrm flipH="1" flipV="1">
                    <a:off x="4330646" y="642489"/>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2" name="Straight Connector 469"/>
                  <p:cNvCxnSpPr/>
                  <p:nvPr/>
                </p:nvCxnSpPr>
                <p:spPr>
                  <a:xfrm flipH="1">
                    <a:off x="2935895" y="2755213"/>
                    <a:ext cx="1402917" cy="13653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3" name="Straight Connector 470"/>
                  <p:cNvCxnSpPr/>
                  <p:nvPr/>
                </p:nvCxnSpPr>
                <p:spPr>
                  <a:xfrm flipH="1">
                    <a:off x="3714461" y="3425524"/>
                    <a:ext cx="408348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4" name="Straight Connector 471"/>
                  <p:cNvCxnSpPr/>
                  <p:nvPr/>
                </p:nvCxnSpPr>
                <p:spPr>
                  <a:xfrm flipH="1">
                    <a:off x="2994208" y="4082457"/>
                    <a:ext cx="408348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472"/>
                  <p:cNvCxnSpPr/>
                  <p:nvPr/>
                </p:nvCxnSpPr>
                <p:spPr>
                  <a:xfrm flipH="1">
                    <a:off x="4330646" y="2755213"/>
                    <a:ext cx="408348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6" name="Straight Connector 473"/>
                  <p:cNvCxnSpPr/>
                  <p:nvPr/>
                </p:nvCxnSpPr>
                <p:spPr>
                  <a:xfrm flipH="1">
                    <a:off x="4980418" y="2746162"/>
                    <a:ext cx="1402917" cy="13653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05" name="Straight Connector 392"/>
                <p:cNvCxnSpPr/>
                <p:nvPr/>
              </p:nvCxnSpPr>
              <p:spPr>
                <a:xfrm flipH="1" flipV="1">
                  <a:off x="6177681" y="557409"/>
                  <a:ext cx="28412" cy="41120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6" name="Oval 49"/>
                <p:cNvSpPr/>
                <p:nvPr/>
              </p:nvSpPr>
              <p:spPr>
                <a:xfrm>
                  <a:off x="4008831" y="484356"/>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07" name="Oval 51"/>
                <p:cNvSpPr/>
                <p:nvPr/>
              </p:nvSpPr>
              <p:spPr>
                <a:xfrm>
                  <a:off x="3404673" y="1068434"/>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08" name="Oval 395"/>
                <p:cNvSpPr/>
                <p:nvPr/>
              </p:nvSpPr>
              <p:spPr>
                <a:xfrm>
                  <a:off x="2681314" y="182102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09" name="Oval 55"/>
                <p:cNvSpPr/>
                <p:nvPr/>
              </p:nvSpPr>
              <p:spPr>
                <a:xfrm>
                  <a:off x="6103495" y="45145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10" name="Oval 56"/>
                <p:cNvSpPr/>
                <p:nvPr/>
              </p:nvSpPr>
              <p:spPr>
                <a:xfrm>
                  <a:off x="5408458" y="1127598"/>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11" name="Oval 57"/>
                <p:cNvSpPr/>
                <p:nvPr/>
              </p:nvSpPr>
              <p:spPr>
                <a:xfrm>
                  <a:off x="4721503" y="179260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12" name="Oval 59"/>
                <p:cNvSpPr/>
                <p:nvPr/>
              </p:nvSpPr>
              <p:spPr>
                <a:xfrm>
                  <a:off x="8143276" y="461678"/>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13" name="Oval 60"/>
                <p:cNvSpPr/>
                <p:nvPr/>
              </p:nvSpPr>
              <p:spPr>
                <a:xfrm>
                  <a:off x="7475911" y="112248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14" name="Oval 62"/>
                <p:cNvSpPr/>
                <p:nvPr/>
              </p:nvSpPr>
              <p:spPr>
                <a:xfrm>
                  <a:off x="6773976" y="1774355"/>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15" name="TextBox 35"/>
                <p:cNvSpPr txBox="1"/>
                <p:nvPr/>
              </p:nvSpPr>
              <p:spPr>
                <a:xfrm>
                  <a:off x="2771526" y="1890337"/>
                  <a:ext cx="676482" cy="4325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16" name="TextBox 35"/>
                <p:cNvSpPr txBox="1"/>
                <p:nvPr/>
              </p:nvSpPr>
              <p:spPr>
                <a:xfrm>
                  <a:off x="3437100" y="1174708"/>
                  <a:ext cx="713166"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17" name="TextBox 35"/>
                <p:cNvSpPr txBox="1"/>
                <p:nvPr/>
              </p:nvSpPr>
              <p:spPr>
                <a:xfrm>
                  <a:off x="4063990" y="499372"/>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3</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18" name="TextBox 35"/>
                <p:cNvSpPr txBox="1"/>
                <p:nvPr/>
              </p:nvSpPr>
              <p:spPr>
                <a:xfrm>
                  <a:off x="4759316" y="1863767"/>
                  <a:ext cx="765669"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4</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19" name="TextBox 35"/>
                <p:cNvSpPr txBox="1"/>
                <p:nvPr/>
              </p:nvSpPr>
              <p:spPr>
                <a:xfrm>
                  <a:off x="5408458" y="1186680"/>
                  <a:ext cx="741914"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5</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20" name="TextBox 35"/>
                <p:cNvSpPr txBox="1"/>
                <p:nvPr/>
              </p:nvSpPr>
              <p:spPr>
                <a:xfrm>
                  <a:off x="6223126" y="455212"/>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6</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21" name="TextBox 35"/>
                <p:cNvSpPr txBox="1"/>
                <p:nvPr/>
              </p:nvSpPr>
              <p:spPr>
                <a:xfrm>
                  <a:off x="6933860" y="1874034"/>
                  <a:ext cx="766330"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7</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22" name="TextBox 35"/>
                <p:cNvSpPr txBox="1"/>
                <p:nvPr/>
              </p:nvSpPr>
              <p:spPr>
                <a:xfrm>
                  <a:off x="7580599" y="1181208"/>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8</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23" name="TextBox 35"/>
                <p:cNvSpPr txBox="1"/>
                <p:nvPr/>
              </p:nvSpPr>
              <p:spPr>
                <a:xfrm>
                  <a:off x="8221550" y="586346"/>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9</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24" name="Oval 63"/>
                <p:cNvSpPr/>
                <p:nvPr/>
              </p:nvSpPr>
              <p:spPr>
                <a:xfrm>
                  <a:off x="4047356" y="2547426"/>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25" name="Oval 66"/>
                <p:cNvSpPr/>
                <p:nvPr/>
              </p:nvSpPr>
              <p:spPr>
                <a:xfrm>
                  <a:off x="3443198" y="3131504"/>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26" name="Oval 68"/>
                <p:cNvSpPr/>
                <p:nvPr/>
              </p:nvSpPr>
              <p:spPr>
                <a:xfrm>
                  <a:off x="2681386" y="3858091"/>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27" name="Oval 69"/>
                <p:cNvSpPr/>
                <p:nvPr/>
              </p:nvSpPr>
              <p:spPr>
                <a:xfrm>
                  <a:off x="6142020" y="251452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28" name="Oval 73"/>
                <p:cNvSpPr/>
                <p:nvPr/>
              </p:nvSpPr>
              <p:spPr>
                <a:xfrm>
                  <a:off x="4724219" y="3842525"/>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29" name="Oval 74"/>
                <p:cNvSpPr/>
                <p:nvPr/>
              </p:nvSpPr>
              <p:spPr>
                <a:xfrm>
                  <a:off x="8166720" y="2500446"/>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30" name="Oval 75"/>
                <p:cNvSpPr/>
                <p:nvPr/>
              </p:nvSpPr>
              <p:spPr>
                <a:xfrm>
                  <a:off x="7524517" y="3160696"/>
                  <a:ext cx="161557" cy="1474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31" name="Oval 76"/>
                <p:cNvSpPr/>
                <p:nvPr/>
              </p:nvSpPr>
              <p:spPr>
                <a:xfrm>
                  <a:off x="6802306" y="383827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32" name="TextBox 98"/>
                <p:cNvSpPr txBox="1"/>
                <p:nvPr/>
              </p:nvSpPr>
              <p:spPr>
                <a:xfrm>
                  <a:off x="5462147" y="3238772"/>
                  <a:ext cx="809145"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14</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33" name="TextBox 35"/>
                <p:cNvSpPr txBox="1"/>
                <p:nvPr/>
              </p:nvSpPr>
              <p:spPr>
                <a:xfrm>
                  <a:off x="2756663" y="3924078"/>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10</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34" name="TextBox 35"/>
                <p:cNvSpPr txBox="1"/>
                <p:nvPr/>
              </p:nvSpPr>
              <p:spPr>
                <a:xfrm>
                  <a:off x="4797780" y="3917646"/>
                  <a:ext cx="831849"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13</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35" name="TextBox 422"/>
                <p:cNvSpPr txBox="1"/>
                <p:nvPr/>
              </p:nvSpPr>
              <p:spPr>
                <a:xfrm>
                  <a:off x="6130941" y="2240817"/>
                  <a:ext cx="899971"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15</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36" name="TextBox 35"/>
                <p:cNvSpPr txBox="1"/>
                <p:nvPr/>
              </p:nvSpPr>
              <p:spPr>
                <a:xfrm>
                  <a:off x="3468249" y="3200528"/>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11</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37" name="TextBox 35"/>
                <p:cNvSpPr txBox="1"/>
                <p:nvPr/>
              </p:nvSpPr>
              <p:spPr>
                <a:xfrm>
                  <a:off x="4026689" y="2576554"/>
                  <a:ext cx="824949"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12</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38" name="TextBox 35"/>
                <p:cNvSpPr txBox="1"/>
                <p:nvPr/>
              </p:nvSpPr>
              <p:spPr>
                <a:xfrm>
                  <a:off x="6902999" y="3884658"/>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16</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39" name="TextBox 35"/>
                <p:cNvSpPr txBox="1"/>
                <p:nvPr/>
              </p:nvSpPr>
              <p:spPr>
                <a:xfrm>
                  <a:off x="7595114" y="3241894"/>
                  <a:ext cx="801836"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17</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40" name="Oval 68"/>
                <p:cNvSpPr/>
                <p:nvPr/>
              </p:nvSpPr>
              <p:spPr>
                <a:xfrm>
                  <a:off x="5414889" y="3184300"/>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41" name="TextBox 35"/>
                <p:cNvSpPr txBox="1"/>
                <p:nvPr/>
              </p:nvSpPr>
              <p:spPr>
                <a:xfrm>
                  <a:off x="8277997" y="2637162"/>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18</a:t>
                  </a:r>
                  <a:endParaRPr kumimoji="0" lang="en-US" sz="900" b="0" i="0" u="none" strike="noStrike" kern="1200" cap="none" spc="0" normalizeH="0" baseline="0" noProof="0" dirty="0">
                    <a:ln>
                      <a:noFill/>
                    </a:ln>
                    <a:solidFill>
                      <a:srgbClr val="000000"/>
                    </a:solidFill>
                    <a:effectLst/>
                    <a:uLnTx/>
                    <a:uFillTx/>
                    <a:ea typeface="+mn-ea"/>
                    <a:cs typeface="+mn-cs"/>
                  </a:endParaRPr>
                </a:p>
              </p:txBody>
            </p:sp>
            <p:cxnSp>
              <p:nvCxnSpPr>
                <p:cNvPr id="242" name="Straight Connector 6"/>
                <p:cNvCxnSpPr/>
                <p:nvPr/>
              </p:nvCxnSpPr>
              <p:spPr>
                <a:xfrm flipH="1">
                  <a:off x="2828855" y="4695059"/>
                  <a:ext cx="1265526" cy="120252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3" name="Oval 77"/>
                <p:cNvSpPr/>
                <p:nvPr/>
              </p:nvSpPr>
              <p:spPr>
                <a:xfrm>
                  <a:off x="3999177" y="4623871"/>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44" name="Oval 78"/>
                <p:cNvSpPr/>
                <p:nvPr/>
              </p:nvSpPr>
              <p:spPr>
                <a:xfrm>
                  <a:off x="3395019" y="520794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45" name="Oval 79"/>
                <p:cNvSpPr/>
                <p:nvPr/>
              </p:nvSpPr>
              <p:spPr>
                <a:xfrm>
                  <a:off x="2719902" y="5897580"/>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46" name="Oval 83"/>
                <p:cNvSpPr/>
                <p:nvPr/>
              </p:nvSpPr>
              <p:spPr>
                <a:xfrm>
                  <a:off x="6093841" y="4590968"/>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47" name="Oval 85"/>
                <p:cNvSpPr/>
                <p:nvPr/>
              </p:nvSpPr>
              <p:spPr>
                <a:xfrm>
                  <a:off x="5436573" y="5266682"/>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48" name="Oval 86"/>
                <p:cNvSpPr/>
                <p:nvPr/>
              </p:nvSpPr>
              <p:spPr>
                <a:xfrm>
                  <a:off x="4739777" y="5881659"/>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49" name="Oval 87"/>
                <p:cNvSpPr/>
                <p:nvPr/>
              </p:nvSpPr>
              <p:spPr>
                <a:xfrm>
                  <a:off x="8153032" y="4577686"/>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50" name="Oval 90"/>
                <p:cNvSpPr/>
                <p:nvPr/>
              </p:nvSpPr>
              <p:spPr>
                <a:xfrm>
                  <a:off x="7524517" y="5238212"/>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51" name="Oval 91"/>
                <p:cNvSpPr/>
                <p:nvPr/>
              </p:nvSpPr>
              <p:spPr>
                <a:xfrm>
                  <a:off x="6839224" y="5890533"/>
                  <a:ext cx="161557" cy="147495"/>
                </a:xfrm>
                <a:prstGeom prst="ellipse">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52" name="TextBox 99"/>
                <p:cNvSpPr txBox="1"/>
                <p:nvPr/>
              </p:nvSpPr>
              <p:spPr>
                <a:xfrm>
                  <a:off x="8277997" y="4641889"/>
                  <a:ext cx="757424"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27</a:t>
                  </a:r>
                </a:p>
              </p:txBody>
            </p:sp>
            <p:sp>
              <p:nvSpPr>
                <p:cNvPr id="253" name="TextBox 35"/>
                <p:cNvSpPr txBox="1"/>
                <p:nvPr/>
              </p:nvSpPr>
              <p:spPr>
                <a:xfrm>
                  <a:off x="2792413" y="5964281"/>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19</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54" name="TextBox 35"/>
                <p:cNvSpPr txBox="1"/>
                <p:nvPr/>
              </p:nvSpPr>
              <p:spPr>
                <a:xfrm>
                  <a:off x="3453041" y="5261394"/>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20</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55" name="TextBox 35"/>
                <p:cNvSpPr txBox="1"/>
                <p:nvPr/>
              </p:nvSpPr>
              <p:spPr>
                <a:xfrm>
                  <a:off x="4062527" y="4680973"/>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21</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56" name="TextBox 35"/>
                <p:cNvSpPr txBox="1"/>
                <p:nvPr/>
              </p:nvSpPr>
              <p:spPr>
                <a:xfrm>
                  <a:off x="4804997" y="5968763"/>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22</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57" name="TextBox 35"/>
                <p:cNvSpPr txBox="1"/>
                <p:nvPr/>
              </p:nvSpPr>
              <p:spPr>
                <a:xfrm>
                  <a:off x="5506068" y="5288183"/>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23</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58" name="TextBox 35"/>
                <p:cNvSpPr txBox="1"/>
                <p:nvPr/>
              </p:nvSpPr>
              <p:spPr>
                <a:xfrm>
                  <a:off x="6181606" y="4638774"/>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24</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59" name="TextBox 35"/>
                <p:cNvSpPr txBox="1"/>
                <p:nvPr/>
              </p:nvSpPr>
              <p:spPr>
                <a:xfrm>
                  <a:off x="6940130" y="5940248"/>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25</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260" name="TextBox 35"/>
                <p:cNvSpPr txBox="1"/>
                <p:nvPr/>
              </p:nvSpPr>
              <p:spPr>
                <a:xfrm>
                  <a:off x="7633511" y="5296320"/>
                  <a:ext cx="1721547"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26</a:t>
                  </a:r>
                  <a:endParaRPr kumimoji="0" lang="en-US" sz="900" b="0" i="0" u="none" strike="noStrike" kern="1200" cap="none" spc="0" normalizeH="0" baseline="0" noProof="0" dirty="0">
                    <a:ln>
                      <a:noFill/>
                    </a:ln>
                    <a:solidFill>
                      <a:srgbClr val="000000"/>
                    </a:solidFill>
                    <a:effectLst/>
                    <a:uLnTx/>
                    <a:uFillTx/>
                    <a:ea typeface="+mn-ea"/>
                    <a:cs typeface="+mn-cs"/>
                  </a:endParaRPr>
                </a:p>
              </p:txBody>
            </p:sp>
          </p:grpSp>
          <p:cxnSp>
            <p:nvCxnSpPr>
              <p:cNvPr id="196" name="直接连接符 176"/>
              <p:cNvCxnSpPr/>
              <p:nvPr/>
            </p:nvCxnSpPr>
            <p:spPr>
              <a:xfrm flipH="1">
                <a:off x="3724726" y="3296874"/>
                <a:ext cx="1715778" cy="727755"/>
              </a:xfrm>
              <a:prstGeom prst="line">
                <a:avLst/>
              </a:prstGeom>
              <a:ln w="57150">
                <a:solidFill>
                  <a:srgbClr val="7030A0"/>
                </a:solidFill>
                <a:prstDash val="dashDot"/>
              </a:ln>
            </p:spPr>
            <p:style>
              <a:lnRef idx="1">
                <a:schemeClr val="accent1"/>
              </a:lnRef>
              <a:fillRef idx="0">
                <a:schemeClr val="accent1"/>
              </a:fillRef>
              <a:effectRef idx="0">
                <a:schemeClr val="accent1"/>
              </a:effectRef>
              <a:fontRef idx="minor">
                <a:schemeClr val="tx1"/>
              </a:fontRef>
            </p:style>
          </p:cxnSp>
          <p:cxnSp>
            <p:nvCxnSpPr>
              <p:cNvPr id="197" name="直接箭头连接符 179"/>
              <p:cNvCxnSpPr/>
              <p:nvPr/>
            </p:nvCxnSpPr>
            <p:spPr>
              <a:xfrm flipV="1">
                <a:off x="5483258" y="2543793"/>
                <a:ext cx="1704072" cy="7352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直接连接符 180"/>
              <p:cNvCxnSpPr/>
              <p:nvPr/>
            </p:nvCxnSpPr>
            <p:spPr>
              <a:xfrm flipH="1">
                <a:off x="3738579" y="3762726"/>
                <a:ext cx="631155" cy="275316"/>
              </a:xfrm>
              <a:prstGeom prst="lin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99" name="TextBox 83"/>
              <p:cNvSpPr txBox="1"/>
              <p:nvPr/>
            </p:nvSpPr>
            <p:spPr>
              <a:xfrm>
                <a:off x="6870648" y="2631528"/>
                <a:ext cx="998983" cy="43519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030A0"/>
                    </a:solidFill>
                    <a:effectLst/>
                    <a:uLnTx/>
                    <a:uFillTx/>
                    <a:ea typeface="+mn-ea"/>
                    <a:cs typeface="+mn-cs"/>
                  </a:rPr>
                  <a:t>V</a:t>
                </a:r>
                <a:r>
                  <a:rPr kumimoji="0" lang="en-US" sz="900" b="1" i="0" u="none" strike="noStrike" kern="1200" cap="none" spc="0" normalizeH="0" baseline="-25000" noProof="0" dirty="0">
                    <a:ln>
                      <a:noFill/>
                    </a:ln>
                    <a:solidFill>
                      <a:srgbClr val="7030A0"/>
                    </a:solidFill>
                    <a:effectLst/>
                    <a:uLnTx/>
                    <a:uFillTx/>
                    <a:ea typeface="+mn-ea"/>
                    <a:cs typeface="+mn-cs"/>
                  </a:rPr>
                  <a:t>3</a:t>
                </a:r>
                <a:endParaRPr kumimoji="0" lang="en-US" sz="900" b="1" i="0" u="none" strike="noStrike" kern="1200" cap="none" spc="0" normalizeH="0" baseline="0" noProof="0" dirty="0">
                  <a:ln>
                    <a:noFill/>
                  </a:ln>
                  <a:solidFill>
                    <a:srgbClr val="7030A0"/>
                  </a:solidFill>
                  <a:effectLst/>
                  <a:uLnTx/>
                  <a:uFillTx/>
                  <a:ea typeface="+mn-ea"/>
                  <a:cs typeface="+mn-cs"/>
                </a:endParaRPr>
              </a:p>
            </p:txBody>
          </p:sp>
          <p:sp>
            <p:nvSpPr>
              <p:cNvPr id="200" name="Oval 66"/>
              <p:cNvSpPr/>
              <p:nvPr/>
            </p:nvSpPr>
            <p:spPr>
              <a:xfrm>
                <a:off x="3622123" y="3946959"/>
                <a:ext cx="161557" cy="14749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01" name="Oval 66"/>
              <p:cNvSpPr/>
              <p:nvPr/>
            </p:nvSpPr>
            <p:spPr>
              <a:xfrm>
                <a:off x="7070001" y="2494504"/>
                <a:ext cx="161557" cy="14749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02" name="Oval 66"/>
              <p:cNvSpPr/>
              <p:nvPr/>
            </p:nvSpPr>
            <p:spPr>
              <a:xfrm>
                <a:off x="4562662" y="3535455"/>
                <a:ext cx="161557" cy="14749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ea typeface="+mn-ea"/>
                  <a:cs typeface="+mn-cs"/>
                </a:endParaRPr>
              </a:p>
            </p:txBody>
          </p:sp>
          <p:sp>
            <p:nvSpPr>
              <p:cNvPr id="203" name="TextBox 98"/>
              <p:cNvSpPr txBox="1"/>
              <p:nvPr/>
            </p:nvSpPr>
            <p:spPr>
              <a:xfrm>
                <a:off x="4047357" y="3096511"/>
                <a:ext cx="939495" cy="435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FF0000"/>
                    </a:solidFill>
                    <a:effectLst/>
                    <a:uLnTx/>
                    <a:uFillTx/>
                    <a:ea typeface="+mn-ea"/>
                    <a:cs typeface="+mn-cs"/>
                  </a:rPr>
                  <a:t>U</a:t>
                </a:r>
                <a:r>
                  <a:rPr kumimoji="0" lang="en-US" sz="900" b="0" i="0" u="none" strike="noStrike" kern="1200" cap="none" spc="0" normalizeH="0" baseline="-25000" noProof="0" dirty="0" err="1">
                    <a:ln>
                      <a:noFill/>
                    </a:ln>
                    <a:solidFill>
                      <a:srgbClr val="FF0000"/>
                    </a:solidFill>
                    <a:effectLst/>
                    <a:uLnTx/>
                    <a:uFillTx/>
                    <a:ea typeface="+mn-ea"/>
                    <a:cs typeface="+mn-cs"/>
                  </a:rPr>
                  <a:t>max</a:t>
                </a:r>
                <a:endParaRPr kumimoji="0" lang="en-US" sz="900" b="0" i="0" u="none" strike="noStrike" kern="1200" cap="none" spc="0" normalizeH="0" baseline="0" noProof="0" dirty="0">
                  <a:ln>
                    <a:noFill/>
                  </a:ln>
                  <a:solidFill>
                    <a:srgbClr val="FF0000"/>
                  </a:solidFill>
                  <a:effectLst/>
                  <a:uLnTx/>
                  <a:uFillTx/>
                  <a:ea typeface="+mn-ea"/>
                  <a:cs typeface="+mn-cs"/>
                </a:endParaRPr>
              </a:p>
            </p:txBody>
          </p:sp>
        </p:grpSp>
        <p:cxnSp>
          <p:nvCxnSpPr>
            <p:cNvPr id="183" name="Straight Connector 370"/>
            <p:cNvCxnSpPr/>
            <p:nvPr/>
          </p:nvCxnSpPr>
          <p:spPr>
            <a:xfrm>
              <a:off x="4139239" y="4624800"/>
              <a:ext cx="1941593" cy="15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371"/>
            <p:cNvCxnSpPr/>
            <p:nvPr/>
          </p:nvCxnSpPr>
          <p:spPr>
            <a:xfrm>
              <a:off x="3539077" y="5303088"/>
              <a:ext cx="1941593" cy="15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372"/>
            <p:cNvCxnSpPr/>
            <p:nvPr/>
          </p:nvCxnSpPr>
          <p:spPr>
            <a:xfrm>
              <a:off x="4140775" y="2584880"/>
              <a:ext cx="1941593" cy="15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373"/>
            <p:cNvCxnSpPr/>
            <p:nvPr/>
          </p:nvCxnSpPr>
          <p:spPr>
            <a:xfrm>
              <a:off x="3540613" y="3263168"/>
              <a:ext cx="1941593" cy="153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374"/>
            <p:cNvCxnSpPr>
              <a:endCxn id="243" idx="7"/>
            </p:cNvCxnSpPr>
            <p:nvPr/>
          </p:nvCxnSpPr>
          <p:spPr>
            <a:xfrm>
              <a:off x="4130229" y="2707660"/>
              <a:ext cx="6846" cy="19378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375"/>
            <p:cNvCxnSpPr/>
            <p:nvPr/>
          </p:nvCxnSpPr>
          <p:spPr>
            <a:xfrm>
              <a:off x="3493321" y="3285896"/>
              <a:ext cx="6846" cy="19378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376"/>
            <p:cNvCxnSpPr/>
            <p:nvPr/>
          </p:nvCxnSpPr>
          <p:spPr>
            <a:xfrm>
              <a:off x="5513252" y="3375119"/>
              <a:ext cx="6846" cy="19378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377"/>
            <p:cNvCxnSpPr/>
            <p:nvPr/>
          </p:nvCxnSpPr>
          <p:spPr>
            <a:xfrm>
              <a:off x="6177383" y="2686060"/>
              <a:ext cx="6846" cy="19378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378"/>
            <p:cNvCxnSpPr>
              <a:endCxn id="246" idx="0"/>
            </p:cNvCxnSpPr>
            <p:nvPr/>
          </p:nvCxnSpPr>
          <p:spPr>
            <a:xfrm flipV="1">
              <a:off x="5508774" y="4590968"/>
              <a:ext cx="665846" cy="7464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379"/>
            <p:cNvCxnSpPr/>
            <p:nvPr/>
          </p:nvCxnSpPr>
          <p:spPr>
            <a:xfrm flipV="1">
              <a:off x="5524138" y="2538651"/>
              <a:ext cx="665846" cy="7464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380"/>
            <p:cNvCxnSpPr/>
            <p:nvPr/>
          </p:nvCxnSpPr>
          <p:spPr>
            <a:xfrm flipV="1">
              <a:off x="3469057" y="4592373"/>
              <a:ext cx="665846" cy="7464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381"/>
            <p:cNvCxnSpPr/>
            <p:nvPr/>
          </p:nvCxnSpPr>
          <p:spPr>
            <a:xfrm flipV="1">
              <a:off x="3484421" y="2540056"/>
              <a:ext cx="665846" cy="7464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42014" y="3192130"/>
            <a:ext cx="3433108" cy="2534115"/>
            <a:chOff x="3842014" y="3192130"/>
            <a:chExt cx="3433108" cy="2534115"/>
          </a:xfrm>
        </p:grpSpPr>
        <p:sp>
          <p:nvSpPr>
            <p:cNvPr id="174" name="TextBox 111"/>
            <p:cNvSpPr txBox="1"/>
            <p:nvPr/>
          </p:nvSpPr>
          <p:spPr>
            <a:xfrm>
              <a:off x="6378560" y="3881465"/>
              <a:ext cx="48222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13</a:t>
              </a:r>
              <a:endParaRPr kumimoji="0" lang="en-US" sz="900" b="0" i="0" u="none" strike="noStrike" kern="1200" cap="none" spc="0" normalizeH="0" baseline="0" noProof="0" dirty="0">
                <a:ln>
                  <a:noFill/>
                </a:ln>
                <a:solidFill>
                  <a:srgbClr val="000000"/>
                </a:solidFill>
                <a:effectLst/>
                <a:uLnTx/>
                <a:uFillTx/>
                <a:ea typeface="+mn-ea"/>
                <a:cs typeface="+mn-cs"/>
              </a:endParaRPr>
            </a:p>
          </p:txBody>
        </p:sp>
        <p:grpSp>
          <p:nvGrpSpPr>
            <p:cNvPr id="9" name="Group 8"/>
            <p:cNvGrpSpPr/>
            <p:nvPr/>
          </p:nvGrpSpPr>
          <p:grpSpPr>
            <a:xfrm>
              <a:off x="3842014" y="3192130"/>
              <a:ext cx="3433108" cy="2534115"/>
              <a:chOff x="3842014" y="3192130"/>
              <a:chExt cx="3433108" cy="2534115"/>
            </a:xfrm>
            <a:noFill/>
          </p:grpSpPr>
          <p:grpSp>
            <p:nvGrpSpPr>
              <p:cNvPr id="6" name="Group 5"/>
              <p:cNvGrpSpPr/>
              <p:nvPr/>
            </p:nvGrpSpPr>
            <p:grpSpPr>
              <a:xfrm>
                <a:off x="3842014" y="3192130"/>
                <a:ext cx="3433108" cy="2534115"/>
                <a:chOff x="3842014" y="3192130"/>
                <a:chExt cx="3433108" cy="2534115"/>
              </a:xfrm>
              <a:grpFill/>
            </p:grpSpPr>
            <p:sp>
              <p:nvSpPr>
                <p:cNvPr id="172" name="TextBox 109"/>
                <p:cNvSpPr txBox="1"/>
                <p:nvPr/>
              </p:nvSpPr>
              <p:spPr>
                <a:xfrm>
                  <a:off x="3842014" y="3860277"/>
                  <a:ext cx="361010" cy="2308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11</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73" name="TextBox 110"/>
                <p:cNvSpPr txBox="1"/>
                <p:nvPr/>
              </p:nvSpPr>
              <p:spPr>
                <a:xfrm>
                  <a:off x="4446249" y="3192130"/>
                  <a:ext cx="419087" cy="2308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12</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75" name="TextBox 112"/>
                <p:cNvSpPr txBox="1"/>
                <p:nvPr/>
              </p:nvSpPr>
              <p:spPr>
                <a:xfrm>
                  <a:off x="6840637" y="3231394"/>
                  <a:ext cx="399391" cy="2308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14</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76" name="TextBox 113"/>
                <p:cNvSpPr txBox="1"/>
                <p:nvPr/>
              </p:nvSpPr>
              <p:spPr>
                <a:xfrm>
                  <a:off x="3894103" y="5495413"/>
                  <a:ext cx="370112" cy="2308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15</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78" name="TextBox 115"/>
                <p:cNvSpPr txBox="1"/>
                <p:nvPr/>
              </p:nvSpPr>
              <p:spPr>
                <a:xfrm>
                  <a:off x="6408455" y="5418546"/>
                  <a:ext cx="421358" cy="2308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17</a:t>
                  </a:r>
                  <a:endParaRPr kumimoji="0" lang="en-US" sz="900" b="0" i="0" u="none" strike="noStrike" kern="1200" cap="none" spc="0" normalizeH="0" baseline="0" noProof="0" dirty="0">
                    <a:ln>
                      <a:noFill/>
                    </a:ln>
                    <a:solidFill>
                      <a:srgbClr val="000000"/>
                    </a:solidFill>
                    <a:effectLst/>
                    <a:uLnTx/>
                    <a:uFillTx/>
                    <a:ea typeface="+mn-ea"/>
                    <a:cs typeface="+mn-cs"/>
                  </a:endParaRPr>
                </a:p>
              </p:txBody>
            </p:sp>
            <p:sp>
              <p:nvSpPr>
                <p:cNvPr id="179" name="TextBox 116"/>
                <p:cNvSpPr txBox="1"/>
                <p:nvPr/>
              </p:nvSpPr>
              <p:spPr>
                <a:xfrm>
                  <a:off x="6860788" y="4834032"/>
                  <a:ext cx="414334" cy="2308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18</a:t>
                  </a:r>
                  <a:endParaRPr kumimoji="0" lang="en-US" sz="900" b="0" i="0" u="none" strike="noStrike" kern="1200" cap="none" spc="0" normalizeH="0" baseline="0" noProof="0" dirty="0">
                    <a:ln>
                      <a:noFill/>
                    </a:ln>
                    <a:solidFill>
                      <a:srgbClr val="000000"/>
                    </a:solidFill>
                    <a:effectLst/>
                    <a:uLnTx/>
                    <a:uFillTx/>
                    <a:ea typeface="+mn-ea"/>
                    <a:cs typeface="+mn-cs"/>
                  </a:endParaRPr>
                </a:p>
              </p:txBody>
            </p:sp>
          </p:grpSp>
          <p:sp>
            <p:nvSpPr>
              <p:cNvPr id="293" name="TextBox 114"/>
              <p:cNvSpPr txBox="1"/>
              <p:nvPr/>
            </p:nvSpPr>
            <p:spPr>
              <a:xfrm>
                <a:off x="4410291" y="4725542"/>
                <a:ext cx="400313" cy="2308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mn-cs"/>
                  </a:rPr>
                  <a:t>U</a:t>
                </a:r>
                <a:r>
                  <a:rPr kumimoji="0" lang="en-US" sz="900" b="0" i="0" u="none" strike="noStrike" kern="1200" cap="none" spc="0" normalizeH="0" baseline="-25000" noProof="0" dirty="0">
                    <a:ln>
                      <a:noFill/>
                    </a:ln>
                    <a:solidFill>
                      <a:srgbClr val="000000"/>
                    </a:solidFill>
                    <a:effectLst/>
                    <a:uLnTx/>
                    <a:uFillTx/>
                    <a:ea typeface="+mn-ea"/>
                    <a:cs typeface="+mn-cs"/>
                  </a:rPr>
                  <a:t>16</a:t>
                </a:r>
                <a:endParaRPr kumimoji="0" lang="en-US" sz="900" b="0" i="0" u="none" strike="noStrike" kern="1200" cap="none" spc="0" normalizeH="0" baseline="0" noProof="0" dirty="0">
                  <a:ln>
                    <a:noFill/>
                  </a:ln>
                  <a:solidFill>
                    <a:srgbClr val="000000"/>
                  </a:solidFill>
                  <a:effectLst/>
                  <a:uLnTx/>
                  <a:uFillTx/>
                  <a:ea typeface="+mn-ea"/>
                  <a:cs typeface="+mn-cs"/>
                </a:endParaRPr>
              </a:p>
            </p:txBody>
          </p:sp>
        </p:grpSp>
      </p:grpSp>
      <p:sp>
        <p:nvSpPr>
          <p:cNvPr id="4" name="Slide Number Placeholder 3">
            <a:extLst>
              <a:ext uri="{FF2B5EF4-FFF2-40B4-BE49-F238E27FC236}">
                <a16:creationId xmlns:a16="http://schemas.microsoft.com/office/drawing/2014/main" id="{B8DB5A03-5A75-4869-8798-EAD1FFBEB930}"/>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44</a:t>
            </a:fld>
            <a:endParaRPr lang="en-US" dirty="0">
              <a:solidFill>
                <a:srgbClr val="FFFFFF"/>
              </a:solidFill>
            </a:endParaRPr>
          </a:p>
        </p:txBody>
      </p:sp>
    </p:spTree>
    <p:extLst>
      <p:ext uri="{BB962C8B-B14F-4D97-AF65-F5344CB8AC3E}">
        <p14:creationId xmlns:p14="http://schemas.microsoft.com/office/powerpoint/2010/main" val="252331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1: Gulf of Mexico</a:t>
            </a:r>
          </a:p>
        </p:txBody>
      </p:sp>
      <p:pic>
        <p:nvPicPr>
          <p:cNvPr id="6" name="Picture 3"/>
          <p:cNvPicPr>
            <a:picLocks noChangeAspect="1"/>
          </p:cNvPicPr>
          <p:nvPr/>
        </p:nvPicPr>
        <p:blipFill>
          <a:blip r:embed="rId2"/>
          <a:stretch>
            <a:fillRect/>
          </a:stretch>
        </p:blipFill>
        <p:spPr>
          <a:xfrm>
            <a:off x="766617" y="1444250"/>
            <a:ext cx="3168601" cy="2115691"/>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766616" y="3780987"/>
            <a:ext cx="3168603" cy="2115692"/>
          </a:xfrm>
          <a:prstGeom prst="rect">
            <a:avLst/>
          </a:prstGeom>
          <a:ln>
            <a:solidFill>
              <a:schemeClr val="tx1"/>
            </a:solidFill>
          </a:ln>
        </p:spPr>
      </p:pic>
      <p:grpSp>
        <p:nvGrpSpPr>
          <p:cNvPr id="22" name="Group 21"/>
          <p:cNvGrpSpPr/>
          <p:nvPr/>
        </p:nvGrpSpPr>
        <p:grpSpPr>
          <a:xfrm>
            <a:off x="3935219" y="1884665"/>
            <a:ext cx="4323720" cy="3508166"/>
            <a:chOff x="3935219" y="1884665"/>
            <a:chExt cx="4323720" cy="3508166"/>
          </a:xfrm>
        </p:grpSpPr>
        <p:sp>
          <p:nvSpPr>
            <p:cNvPr id="17" name="文本框 16"/>
            <p:cNvSpPr txBox="1"/>
            <p:nvPr/>
          </p:nvSpPr>
          <p:spPr>
            <a:xfrm>
              <a:off x="3935219" y="1884665"/>
              <a:ext cx="7268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ea typeface="+mn-ea"/>
                  <a:cs typeface="+mn-cs"/>
                </a:rPr>
                <a:t>-</a:t>
              </a:r>
            </a:p>
          </p:txBody>
        </p:sp>
        <p:sp>
          <p:nvSpPr>
            <p:cNvPr id="18" name="文本框 17"/>
            <p:cNvSpPr txBox="1"/>
            <p:nvPr/>
          </p:nvSpPr>
          <p:spPr>
            <a:xfrm>
              <a:off x="3935219" y="4217453"/>
              <a:ext cx="7268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ea typeface="+mn-ea"/>
                  <a:cs typeface="+mn-cs"/>
                </a:rPr>
                <a:t>-</a:t>
              </a:r>
            </a:p>
          </p:txBody>
        </p:sp>
        <p:sp>
          <p:nvSpPr>
            <p:cNvPr id="19" name="文本框 18"/>
            <p:cNvSpPr txBox="1"/>
            <p:nvPr/>
          </p:nvSpPr>
          <p:spPr>
            <a:xfrm>
              <a:off x="7514189" y="1948097"/>
              <a:ext cx="7268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ea typeface="+mn-ea"/>
                  <a:cs typeface="+mn-cs"/>
                </a:rPr>
                <a:t>=</a:t>
              </a:r>
            </a:p>
          </p:txBody>
        </p:sp>
        <p:sp>
          <p:nvSpPr>
            <p:cNvPr id="20" name="文本框 19"/>
            <p:cNvSpPr txBox="1"/>
            <p:nvPr/>
          </p:nvSpPr>
          <p:spPr>
            <a:xfrm>
              <a:off x="7532139" y="4284835"/>
              <a:ext cx="7268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ea typeface="+mn-ea"/>
                  <a:cs typeface="+mn-cs"/>
                </a:rPr>
                <a:t>=</a:t>
              </a:r>
            </a:p>
          </p:txBody>
        </p:sp>
      </p:grpSp>
      <p:sp>
        <p:nvSpPr>
          <p:cNvPr id="9" name="TextBox 8"/>
          <p:cNvSpPr txBox="1"/>
          <p:nvPr/>
        </p:nvSpPr>
        <p:spPr>
          <a:xfrm>
            <a:off x="1112667" y="6052533"/>
            <a:ext cx="247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Original amplitude</a:t>
            </a:r>
          </a:p>
        </p:txBody>
      </p:sp>
      <p:grpSp>
        <p:nvGrpSpPr>
          <p:cNvPr id="21" name="Group 20"/>
          <p:cNvGrpSpPr/>
          <p:nvPr/>
        </p:nvGrpSpPr>
        <p:grpSpPr>
          <a:xfrm>
            <a:off x="4381862" y="1444250"/>
            <a:ext cx="3185232" cy="4989434"/>
            <a:chOff x="4381862" y="1444250"/>
            <a:chExt cx="3185232" cy="4989434"/>
          </a:xfrm>
        </p:grpSpPr>
        <p:pic>
          <p:nvPicPr>
            <p:cNvPr id="15" name="Picture 2"/>
            <p:cNvPicPr>
              <a:picLocks noChangeAspect="1"/>
            </p:cNvPicPr>
            <p:nvPr/>
          </p:nvPicPr>
          <p:blipFill>
            <a:blip r:embed="rId4"/>
            <a:stretch>
              <a:fillRect/>
            </a:stretch>
          </p:blipFill>
          <p:spPr>
            <a:xfrm>
              <a:off x="4381862" y="1444250"/>
              <a:ext cx="3185232" cy="2126795"/>
            </a:xfrm>
            <a:prstGeom prst="rect">
              <a:avLst/>
            </a:prstGeom>
            <a:ln>
              <a:solidFill>
                <a:schemeClr val="tx1"/>
              </a:solidFill>
            </a:ln>
          </p:spPr>
        </p:pic>
        <p:pic>
          <p:nvPicPr>
            <p:cNvPr id="16" name="Picture 4"/>
            <p:cNvPicPr>
              <a:picLocks noChangeAspect="1"/>
            </p:cNvPicPr>
            <p:nvPr/>
          </p:nvPicPr>
          <p:blipFill>
            <a:blip r:embed="rId5"/>
            <a:stretch>
              <a:fillRect/>
            </a:stretch>
          </p:blipFill>
          <p:spPr>
            <a:xfrm>
              <a:off x="4381862" y="3780987"/>
              <a:ext cx="3185232" cy="2126795"/>
            </a:xfrm>
            <a:prstGeom prst="rect">
              <a:avLst/>
            </a:prstGeom>
            <a:ln>
              <a:solidFill>
                <a:schemeClr val="tx1"/>
              </a:solidFill>
            </a:ln>
          </p:spPr>
        </p:pic>
        <p:sp>
          <p:nvSpPr>
            <p:cNvPr id="27" name="TextBox 26"/>
            <p:cNvSpPr txBox="1"/>
            <p:nvPr/>
          </p:nvSpPr>
          <p:spPr>
            <a:xfrm>
              <a:off x="4853131" y="6064352"/>
              <a:ext cx="247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SOF amplitude</a:t>
              </a:r>
            </a:p>
          </p:txBody>
        </p:sp>
      </p:grpSp>
      <p:grpSp>
        <p:nvGrpSpPr>
          <p:cNvPr id="29" name="Group 28"/>
          <p:cNvGrpSpPr/>
          <p:nvPr/>
        </p:nvGrpSpPr>
        <p:grpSpPr>
          <a:xfrm>
            <a:off x="159426" y="3660973"/>
            <a:ext cx="807918" cy="2329886"/>
            <a:chOff x="2508081" y="952006"/>
            <a:chExt cx="717267" cy="5090240"/>
          </a:xfrm>
        </p:grpSpPr>
        <p:grpSp>
          <p:nvGrpSpPr>
            <p:cNvPr id="30" name="Group 29"/>
            <p:cNvGrpSpPr/>
            <p:nvPr/>
          </p:nvGrpSpPr>
          <p:grpSpPr>
            <a:xfrm>
              <a:off x="2905125" y="1196192"/>
              <a:ext cx="115800" cy="4572000"/>
              <a:chOff x="2647950" y="1196192"/>
              <a:chExt cx="115800" cy="4572000"/>
            </a:xfrm>
          </p:grpSpPr>
          <p:cxnSp>
            <p:nvCxnSpPr>
              <p:cNvPr id="37" name="Straight Connector 36"/>
              <p:cNvCxnSpPr/>
              <p:nvPr/>
            </p:nvCxnSpPr>
            <p:spPr>
              <a:xfrm>
                <a:off x="2763750" y="1196192"/>
                <a:ext cx="0" cy="457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47950" y="1205717"/>
                <a:ext cx="11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7950" y="2386817"/>
                <a:ext cx="11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647950" y="3520292"/>
                <a:ext cx="11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647950" y="4663292"/>
                <a:ext cx="11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647950" y="5768192"/>
                <a:ext cx="11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650613" y="952006"/>
              <a:ext cx="574735" cy="57155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ea typeface="+mn-ea"/>
                  <a:cs typeface="+mn-cs"/>
                </a:rPr>
                <a:t>0.0</a:t>
              </a:r>
            </a:p>
          </p:txBody>
        </p:sp>
        <p:sp>
          <p:nvSpPr>
            <p:cNvPr id="32" name="TextBox 31"/>
            <p:cNvSpPr txBox="1"/>
            <p:nvPr/>
          </p:nvSpPr>
          <p:spPr>
            <a:xfrm>
              <a:off x="2610727" y="2086846"/>
              <a:ext cx="574735" cy="57155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ea typeface="+mn-ea"/>
                  <a:cs typeface="+mn-cs"/>
                </a:rPr>
                <a:t>0.5</a:t>
              </a:r>
            </a:p>
          </p:txBody>
        </p:sp>
        <p:sp>
          <p:nvSpPr>
            <p:cNvPr id="33" name="TextBox 32"/>
            <p:cNvSpPr txBox="1"/>
            <p:nvPr/>
          </p:nvSpPr>
          <p:spPr>
            <a:xfrm>
              <a:off x="2618982" y="3251697"/>
              <a:ext cx="574735" cy="57155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ea typeface="+mn-ea"/>
                  <a:cs typeface="+mn-cs"/>
                </a:rPr>
                <a:t>1.0</a:t>
              </a:r>
            </a:p>
          </p:txBody>
        </p:sp>
        <p:sp>
          <p:nvSpPr>
            <p:cNvPr id="34" name="TextBox 33"/>
            <p:cNvSpPr txBox="1"/>
            <p:nvPr/>
          </p:nvSpPr>
          <p:spPr>
            <a:xfrm>
              <a:off x="2610727" y="4339458"/>
              <a:ext cx="574735" cy="57155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ea typeface="+mn-ea"/>
                  <a:cs typeface="+mn-cs"/>
                </a:rPr>
                <a:t>1.5</a:t>
              </a:r>
            </a:p>
          </p:txBody>
        </p:sp>
        <p:sp>
          <p:nvSpPr>
            <p:cNvPr id="35" name="TextBox 34"/>
            <p:cNvSpPr txBox="1"/>
            <p:nvPr/>
          </p:nvSpPr>
          <p:spPr>
            <a:xfrm>
              <a:off x="2650613" y="5470691"/>
              <a:ext cx="574735" cy="57155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ea typeface="+mn-ea"/>
                  <a:cs typeface="+mn-cs"/>
                </a:rPr>
                <a:t>2.0</a:t>
              </a:r>
            </a:p>
          </p:txBody>
        </p:sp>
        <p:sp>
          <p:nvSpPr>
            <p:cNvPr id="36" name="TextBox 35"/>
            <p:cNvSpPr txBox="1"/>
            <p:nvPr/>
          </p:nvSpPr>
          <p:spPr>
            <a:xfrm rot="16200000">
              <a:off x="1221424" y="2708988"/>
              <a:ext cx="2805572" cy="23225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ea typeface="+mn-ea"/>
                  <a:cs typeface="+mn-cs"/>
                </a:rPr>
                <a:t>Time (s)</a:t>
              </a:r>
            </a:p>
          </p:txBody>
        </p:sp>
      </p:grpSp>
      <p:grpSp>
        <p:nvGrpSpPr>
          <p:cNvPr id="44" name="Group 43"/>
          <p:cNvGrpSpPr/>
          <p:nvPr/>
        </p:nvGrpSpPr>
        <p:grpSpPr>
          <a:xfrm>
            <a:off x="11331830" y="4543101"/>
            <a:ext cx="1076856" cy="1440436"/>
            <a:chOff x="6664321" y="2379537"/>
            <a:chExt cx="937825" cy="1568655"/>
          </a:xfrm>
        </p:grpSpPr>
        <p:pic>
          <p:nvPicPr>
            <p:cNvPr id="45"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1752" y="2815992"/>
              <a:ext cx="149775" cy="91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6664321" y="2595784"/>
              <a:ext cx="784564" cy="2681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ea typeface="+mn-ea"/>
                  <a:cs typeface="+mn-cs"/>
                </a:rPr>
                <a:t>Positive</a:t>
              </a:r>
            </a:p>
          </p:txBody>
        </p:sp>
        <p:sp>
          <p:nvSpPr>
            <p:cNvPr id="47" name="TextBox 46"/>
            <p:cNvSpPr txBox="1"/>
            <p:nvPr/>
          </p:nvSpPr>
          <p:spPr>
            <a:xfrm>
              <a:off x="6708561" y="3680054"/>
              <a:ext cx="893585" cy="2681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ea typeface="+mn-ea"/>
                  <a:cs typeface="+mn-cs"/>
                </a:rPr>
                <a:t>Negative</a:t>
              </a:r>
            </a:p>
          </p:txBody>
        </p:sp>
        <p:sp>
          <p:nvSpPr>
            <p:cNvPr id="48" name="TextBox 47"/>
            <p:cNvSpPr txBox="1"/>
            <p:nvPr/>
          </p:nvSpPr>
          <p:spPr>
            <a:xfrm>
              <a:off x="6975729" y="3170338"/>
              <a:ext cx="264499" cy="2681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ea typeface="+mn-ea"/>
                  <a:cs typeface="+mn-cs"/>
                </a:rPr>
                <a:t>0</a:t>
              </a:r>
            </a:p>
          </p:txBody>
        </p:sp>
        <p:sp>
          <p:nvSpPr>
            <p:cNvPr id="49" name="TextBox 48"/>
            <p:cNvSpPr txBox="1"/>
            <p:nvPr/>
          </p:nvSpPr>
          <p:spPr>
            <a:xfrm>
              <a:off x="6730683" y="2379537"/>
              <a:ext cx="569399" cy="2681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ea typeface="+mn-ea"/>
                  <a:cs typeface="+mn-cs"/>
                </a:rPr>
                <a:t>Amp</a:t>
              </a:r>
            </a:p>
          </p:txBody>
        </p:sp>
      </p:grpSp>
      <p:grpSp>
        <p:nvGrpSpPr>
          <p:cNvPr id="23" name="Group 22"/>
          <p:cNvGrpSpPr/>
          <p:nvPr/>
        </p:nvGrpSpPr>
        <p:grpSpPr>
          <a:xfrm>
            <a:off x="8118300" y="1432141"/>
            <a:ext cx="3185232" cy="4989724"/>
            <a:chOff x="8118300" y="1432141"/>
            <a:chExt cx="3185232" cy="4989724"/>
          </a:xfrm>
        </p:grpSpPr>
        <p:pic>
          <p:nvPicPr>
            <p:cNvPr id="10" name="Picture 9"/>
            <p:cNvPicPr>
              <a:picLocks noChangeAspect="1"/>
            </p:cNvPicPr>
            <p:nvPr/>
          </p:nvPicPr>
          <p:blipFill>
            <a:blip r:embed="rId7"/>
            <a:stretch>
              <a:fillRect/>
            </a:stretch>
          </p:blipFill>
          <p:spPr>
            <a:xfrm>
              <a:off x="8133820" y="3792186"/>
              <a:ext cx="3169712" cy="2126795"/>
            </a:xfrm>
            <a:prstGeom prst="rect">
              <a:avLst/>
            </a:prstGeom>
          </p:spPr>
        </p:pic>
        <p:sp>
          <p:nvSpPr>
            <p:cNvPr id="28" name="TextBox 27"/>
            <p:cNvSpPr txBox="1"/>
            <p:nvPr/>
          </p:nvSpPr>
          <p:spPr>
            <a:xfrm>
              <a:off x="8827032" y="6052533"/>
              <a:ext cx="247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Rejected noise</a:t>
              </a:r>
            </a:p>
          </p:txBody>
        </p:sp>
        <p:pic>
          <p:nvPicPr>
            <p:cNvPr id="11" name="Picture 10"/>
            <p:cNvPicPr>
              <a:picLocks noChangeAspect="1"/>
            </p:cNvPicPr>
            <p:nvPr/>
          </p:nvPicPr>
          <p:blipFill>
            <a:blip r:embed="rId8"/>
            <a:stretch>
              <a:fillRect/>
            </a:stretch>
          </p:blipFill>
          <p:spPr>
            <a:xfrm>
              <a:off x="8118300" y="1432141"/>
              <a:ext cx="3185232" cy="2144389"/>
            </a:xfrm>
            <a:prstGeom prst="rect">
              <a:avLst/>
            </a:prstGeom>
          </p:spPr>
        </p:pic>
      </p:grpSp>
      <p:sp>
        <p:nvSpPr>
          <p:cNvPr id="2" name="TextBox 1"/>
          <p:cNvSpPr txBox="1"/>
          <p:nvPr/>
        </p:nvSpPr>
        <p:spPr>
          <a:xfrm>
            <a:off x="620504" y="1214714"/>
            <a:ext cx="4432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a:t>
            </a:r>
          </a:p>
        </p:txBody>
      </p:sp>
      <p:sp>
        <p:nvSpPr>
          <p:cNvPr id="50" name="TextBox 49"/>
          <p:cNvSpPr txBox="1"/>
          <p:nvPr/>
        </p:nvSpPr>
        <p:spPr>
          <a:xfrm>
            <a:off x="3781457" y="1209424"/>
            <a:ext cx="4432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a:t>
            </a:r>
          </a:p>
        </p:txBody>
      </p:sp>
      <p:cxnSp>
        <p:nvCxnSpPr>
          <p:cNvPr id="12" name="Straight Connector 11"/>
          <p:cNvCxnSpPr/>
          <p:nvPr/>
        </p:nvCxnSpPr>
        <p:spPr bwMode="auto">
          <a:xfrm flipV="1">
            <a:off x="778847" y="4831566"/>
            <a:ext cx="3144141" cy="5739"/>
          </a:xfrm>
          <a:prstGeom prst="line">
            <a:avLst/>
          </a:prstGeom>
          <a:solidFill>
            <a:schemeClr val="accent1"/>
          </a:solidFill>
          <a:ln w="19050" cap="flat" cmpd="sng" algn="ctr">
            <a:solidFill>
              <a:schemeClr val="bg1"/>
            </a:solidFill>
            <a:prstDash val="dash"/>
            <a:round/>
            <a:headEnd type="none" w="sm" len="sm"/>
            <a:tailEnd type="none" w="sm" len="sm"/>
          </a:ln>
          <a:effectLst/>
        </p:spPr>
      </p:cxnSp>
      <p:sp>
        <p:nvSpPr>
          <p:cNvPr id="51" name="TextBox 50"/>
          <p:cNvSpPr txBox="1"/>
          <p:nvPr/>
        </p:nvSpPr>
        <p:spPr>
          <a:xfrm>
            <a:off x="669768" y="4857918"/>
            <a:ext cx="4432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a:t>
            </a:r>
          </a:p>
        </p:txBody>
      </p:sp>
      <p:sp>
        <p:nvSpPr>
          <p:cNvPr id="52" name="TextBox 51"/>
          <p:cNvSpPr txBox="1"/>
          <p:nvPr/>
        </p:nvSpPr>
        <p:spPr>
          <a:xfrm>
            <a:off x="3710738" y="4857918"/>
            <a:ext cx="4432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a:t>
            </a:r>
          </a:p>
        </p:txBody>
      </p:sp>
      <p:sp>
        <p:nvSpPr>
          <p:cNvPr id="53" name="Rectangle 24">
            <a:extLst>
              <a:ext uri="{FF2B5EF4-FFF2-40B4-BE49-F238E27FC236}">
                <a16:creationId xmlns:a16="http://schemas.microsoft.com/office/drawing/2014/main" id="{E9D02AF7-779D-4BEE-B237-8850A628CDFE}"/>
              </a:ext>
            </a:extLst>
          </p:cNvPr>
          <p:cNvSpPr>
            <a:spLocks noChangeArrowheads="1"/>
          </p:cNvSpPr>
          <p:nvPr/>
        </p:nvSpPr>
        <p:spPr bwMode="auto">
          <a:xfrm>
            <a:off x="9855478" y="6457890"/>
            <a:ext cx="2334935"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(Courtesy Jie Qi, OU)</a:t>
            </a:r>
          </a:p>
        </p:txBody>
      </p:sp>
      <p:sp>
        <p:nvSpPr>
          <p:cNvPr id="4" name="Slide Number Placeholder 3">
            <a:extLst>
              <a:ext uri="{FF2B5EF4-FFF2-40B4-BE49-F238E27FC236}">
                <a16:creationId xmlns:a16="http://schemas.microsoft.com/office/drawing/2014/main" id="{6DFAA0B1-59AD-49AC-8946-99EC551E5698}"/>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45</a:t>
            </a:fld>
            <a:endParaRPr lang="en-US" dirty="0">
              <a:solidFill>
                <a:srgbClr val="FFFFFF"/>
              </a:solidFill>
            </a:endParaRPr>
          </a:p>
        </p:txBody>
      </p:sp>
    </p:spTree>
    <p:extLst>
      <p:ext uri="{BB962C8B-B14F-4D97-AF65-F5344CB8AC3E}">
        <p14:creationId xmlns:p14="http://schemas.microsoft.com/office/powerpoint/2010/main" val="2939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stretch>
            <a:fillRect/>
          </a:stretch>
        </p:blipFill>
        <p:spPr>
          <a:xfrm>
            <a:off x="2759363" y="1966947"/>
            <a:ext cx="6257637" cy="4178256"/>
          </a:xfrm>
          <a:prstGeom prst="rect">
            <a:avLst/>
          </a:prstGeom>
          <a:ln>
            <a:solidFill>
              <a:schemeClr val="tx1"/>
            </a:solidFill>
          </a:ln>
        </p:spPr>
      </p:pic>
      <p:cxnSp>
        <p:nvCxnSpPr>
          <p:cNvPr id="65" name="Straight Connector 9"/>
          <p:cNvCxnSpPr/>
          <p:nvPr/>
        </p:nvCxnSpPr>
        <p:spPr>
          <a:xfrm>
            <a:off x="8419926" y="2654822"/>
            <a:ext cx="0" cy="286846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419926" y="2331073"/>
            <a:ext cx="307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ea typeface="+mn-ea"/>
                <a:cs typeface="+mn-cs"/>
              </a:rPr>
              <a:t>A</a:t>
            </a:r>
          </a:p>
        </p:txBody>
      </p:sp>
      <p:sp>
        <p:nvSpPr>
          <p:cNvPr id="67" name="TextBox 66"/>
          <p:cNvSpPr txBox="1"/>
          <p:nvPr/>
        </p:nvSpPr>
        <p:spPr>
          <a:xfrm>
            <a:off x="8449371" y="5331539"/>
            <a:ext cx="307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ea typeface="+mn-ea"/>
                <a:cs typeface="+mn-cs"/>
              </a:rPr>
              <a:t>A’</a:t>
            </a:r>
          </a:p>
        </p:txBody>
      </p:sp>
      <p:sp>
        <p:nvSpPr>
          <p:cNvPr id="68" name="TextBox 67"/>
          <p:cNvSpPr txBox="1"/>
          <p:nvPr/>
        </p:nvSpPr>
        <p:spPr>
          <a:xfrm>
            <a:off x="766617" y="1405090"/>
            <a:ext cx="30622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Coherence (original)</a:t>
            </a:r>
          </a:p>
        </p:txBody>
      </p:sp>
      <p:sp>
        <p:nvSpPr>
          <p:cNvPr id="69" name="TextBox 68"/>
          <p:cNvSpPr txBox="1"/>
          <p:nvPr/>
        </p:nvSpPr>
        <p:spPr>
          <a:xfrm>
            <a:off x="2746663" y="4468347"/>
            <a:ext cx="669376" cy="461665"/>
          </a:xfrm>
          <a:prstGeom prst="rect">
            <a:avLst/>
          </a:prstGeom>
          <a:solidFill>
            <a:sysClr val="windowText" lastClr="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Salt dome</a:t>
            </a:r>
          </a:p>
        </p:txBody>
      </p:sp>
      <p:sp>
        <p:nvSpPr>
          <p:cNvPr id="70" name="TextBox 69"/>
          <p:cNvSpPr txBox="1"/>
          <p:nvPr/>
        </p:nvSpPr>
        <p:spPr>
          <a:xfrm>
            <a:off x="6807184" y="4237514"/>
            <a:ext cx="669376" cy="461665"/>
          </a:xfrm>
          <a:prstGeom prst="rect">
            <a:avLst/>
          </a:prstGeom>
          <a:solidFill>
            <a:sysClr val="windowText" lastClr="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Salt dome</a:t>
            </a:r>
          </a:p>
        </p:txBody>
      </p:sp>
      <p:sp>
        <p:nvSpPr>
          <p:cNvPr id="71" name="TextBox 70"/>
          <p:cNvSpPr txBox="1"/>
          <p:nvPr/>
        </p:nvSpPr>
        <p:spPr>
          <a:xfrm>
            <a:off x="4579187" y="4115710"/>
            <a:ext cx="508642" cy="27699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ea typeface="+mn-ea"/>
                <a:cs typeface="+mn-cs"/>
              </a:rPr>
              <a:t>MTC</a:t>
            </a:r>
          </a:p>
        </p:txBody>
      </p:sp>
      <p:grpSp>
        <p:nvGrpSpPr>
          <p:cNvPr id="72" name="Group 71"/>
          <p:cNvGrpSpPr/>
          <p:nvPr/>
        </p:nvGrpSpPr>
        <p:grpSpPr>
          <a:xfrm>
            <a:off x="2746663" y="5674444"/>
            <a:ext cx="794150" cy="474052"/>
            <a:chOff x="2581563" y="4784453"/>
            <a:chExt cx="794150" cy="474052"/>
          </a:xfrm>
        </p:grpSpPr>
        <p:grpSp>
          <p:nvGrpSpPr>
            <p:cNvPr id="73" name="Group 72"/>
            <p:cNvGrpSpPr/>
            <p:nvPr/>
          </p:nvGrpSpPr>
          <p:grpSpPr>
            <a:xfrm>
              <a:off x="2594089" y="4784453"/>
              <a:ext cx="780353" cy="474052"/>
              <a:chOff x="8839200" y="891285"/>
              <a:chExt cx="780353" cy="474052"/>
            </a:xfrm>
          </p:grpSpPr>
          <p:sp>
            <p:nvSpPr>
              <p:cNvPr id="76" name="Rectangle 75"/>
              <p:cNvSpPr/>
              <p:nvPr/>
            </p:nvSpPr>
            <p:spPr>
              <a:xfrm>
                <a:off x="8839200" y="938886"/>
                <a:ext cx="780353" cy="42645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77" name="TextBox 76"/>
              <p:cNvSpPr txBox="1"/>
              <p:nvPr/>
            </p:nvSpPr>
            <p:spPr>
              <a:xfrm>
                <a:off x="8915687" y="891285"/>
                <a:ext cx="673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ea typeface="+mn-ea"/>
                    <a:cs typeface="+mn-cs"/>
                  </a:rPr>
                  <a:t>1 mile</a:t>
                </a:r>
              </a:p>
            </p:txBody>
          </p:sp>
        </p:grpSp>
        <p:sp>
          <p:nvSpPr>
            <p:cNvPr id="74" name="Rectangle 73"/>
            <p:cNvSpPr/>
            <p:nvPr/>
          </p:nvSpPr>
          <p:spPr>
            <a:xfrm>
              <a:off x="2581563" y="5047989"/>
              <a:ext cx="399632" cy="1127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75" name="Rectangle 74"/>
            <p:cNvSpPr/>
            <p:nvPr/>
          </p:nvSpPr>
          <p:spPr>
            <a:xfrm>
              <a:off x="2976081" y="5051349"/>
              <a:ext cx="399632" cy="112734"/>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ea typeface="+mn-ea"/>
                <a:cs typeface="+mn-cs"/>
              </a:endParaRPr>
            </a:p>
          </p:txBody>
        </p:sp>
      </p:grpSp>
      <p:sp>
        <p:nvSpPr>
          <p:cNvPr id="19" name="TextBox 18"/>
          <p:cNvSpPr txBox="1"/>
          <p:nvPr/>
        </p:nvSpPr>
        <p:spPr>
          <a:xfrm>
            <a:off x="1021992" y="1961741"/>
            <a:ext cx="12757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t=1 s</a:t>
            </a:r>
          </a:p>
        </p:txBody>
      </p:sp>
      <p:sp>
        <p:nvSpPr>
          <p:cNvPr id="20" name="Rectangle 24">
            <a:extLst>
              <a:ext uri="{FF2B5EF4-FFF2-40B4-BE49-F238E27FC236}">
                <a16:creationId xmlns:a16="http://schemas.microsoft.com/office/drawing/2014/main" id="{F5027E56-8878-4A23-9F19-A851B92D3787}"/>
              </a:ext>
            </a:extLst>
          </p:cNvPr>
          <p:cNvSpPr>
            <a:spLocks noChangeArrowheads="1"/>
          </p:cNvSpPr>
          <p:nvPr/>
        </p:nvSpPr>
        <p:spPr bwMode="auto">
          <a:xfrm>
            <a:off x="9557961" y="6457890"/>
            <a:ext cx="2632452"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(Courtesy Jie Qi, OU)</a:t>
            </a:r>
          </a:p>
        </p:txBody>
      </p:sp>
      <p:sp>
        <p:nvSpPr>
          <p:cNvPr id="21" name="TextBox 20">
            <a:extLst>
              <a:ext uri="{FF2B5EF4-FFF2-40B4-BE49-F238E27FC236}">
                <a16:creationId xmlns:a16="http://schemas.microsoft.com/office/drawing/2014/main" id="{C4948BB3-AF0A-40DA-91D3-E46613A191FC}"/>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1: Gulf of Mexico</a:t>
            </a:r>
          </a:p>
        </p:txBody>
      </p:sp>
      <p:sp>
        <p:nvSpPr>
          <p:cNvPr id="3" name="Slide Number Placeholder 2">
            <a:extLst>
              <a:ext uri="{FF2B5EF4-FFF2-40B4-BE49-F238E27FC236}">
                <a16:creationId xmlns:a16="http://schemas.microsoft.com/office/drawing/2014/main" id="{1CD4F649-5F82-439D-BB5C-299CFD33CC4F}"/>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46</a:t>
            </a:fld>
            <a:endParaRPr lang="en-US" dirty="0">
              <a:solidFill>
                <a:srgbClr val="FFFFFF"/>
              </a:solidFill>
            </a:endParaRPr>
          </a:p>
        </p:txBody>
      </p:sp>
    </p:spTree>
    <p:extLst>
      <p:ext uri="{BB962C8B-B14F-4D97-AF65-F5344CB8AC3E}">
        <p14:creationId xmlns:p14="http://schemas.microsoft.com/office/powerpoint/2010/main" val="4258578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492"/>
          <a:stretch/>
        </p:blipFill>
        <p:spPr>
          <a:xfrm>
            <a:off x="2751975" y="1961740"/>
            <a:ext cx="6277175" cy="4188709"/>
          </a:xfrm>
          <a:prstGeom prst="rect">
            <a:avLst/>
          </a:prstGeom>
          <a:ln>
            <a:solidFill>
              <a:sysClr val="windowText" lastClr="000000"/>
            </a:solidFill>
          </a:ln>
        </p:spPr>
      </p:pic>
      <p:sp>
        <p:nvSpPr>
          <p:cNvPr id="8" name="TextBox 7"/>
          <p:cNvSpPr txBox="1"/>
          <p:nvPr/>
        </p:nvSpPr>
        <p:spPr>
          <a:xfrm>
            <a:off x="2746663" y="4468347"/>
            <a:ext cx="669376" cy="461665"/>
          </a:xfrm>
          <a:prstGeom prst="rect">
            <a:avLst/>
          </a:prstGeom>
          <a:solidFill>
            <a:sysClr val="windowText" lastClr="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Salt dome</a:t>
            </a:r>
          </a:p>
        </p:txBody>
      </p:sp>
      <p:sp>
        <p:nvSpPr>
          <p:cNvPr id="9" name="TextBox 8"/>
          <p:cNvSpPr txBox="1"/>
          <p:nvPr/>
        </p:nvSpPr>
        <p:spPr>
          <a:xfrm>
            <a:off x="6807184" y="4237514"/>
            <a:ext cx="669376" cy="461665"/>
          </a:xfrm>
          <a:prstGeom prst="rect">
            <a:avLst/>
          </a:prstGeom>
          <a:solidFill>
            <a:sysClr val="windowText" lastClr="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Salt dome</a:t>
            </a:r>
          </a:p>
        </p:txBody>
      </p:sp>
      <p:sp>
        <p:nvSpPr>
          <p:cNvPr id="10" name="TextBox 9"/>
          <p:cNvSpPr txBox="1"/>
          <p:nvPr/>
        </p:nvSpPr>
        <p:spPr>
          <a:xfrm>
            <a:off x="4579187" y="4115710"/>
            <a:ext cx="508642" cy="27699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ea typeface="+mn-ea"/>
                <a:cs typeface="+mn-cs"/>
              </a:rPr>
              <a:t>MTC</a:t>
            </a:r>
          </a:p>
        </p:txBody>
      </p:sp>
      <p:sp>
        <p:nvSpPr>
          <p:cNvPr id="11" name="Right Arrow 10"/>
          <p:cNvSpPr/>
          <p:nvPr/>
        </p:nvSpPr>
        <p:spPr>
          <a:xfrm rot="3513724">
            <a:off x="3612264" y="2777666"/>
            <a:ext cx="951978" cy="501041"/>
          </a:xfrm>
          <a:prstGeom prst="rightArrow">
            <a:avLst/>
          </a:prstGeom>
          <a:solidFill>
            <a:srgbClr val="7030A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ea typeface="+mn-ea"/>
                <a:cs typeface="+mn-cs"/>
              </a:rPr>
              <a:t>MTC edge</a:t>
            </a:r>
          </a:p>
        </p:txBody>
      </p:sp>
      <p:sp>
        <p:nvSpPr>
          <p:cNvPr id="12" name="Right Arrow 11"/>
          <p:cNvSpPr/>
          <p:nvPr/>
        </p:nvSpPr>
        <p:spPr>
          <a:xfrm>
            <a:off x="2464061" y="2975036"/>
            <a:ext cx="951978" cy="501041"/>
          </a:xfrm>
          <a:prstGeom prst="rightArrow">
            <a:avLst/>
          </a:prstGeom>
          <a:solidFill>
            <a:srgbClr val="FFC000">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ea typeface="+mn-ea"/>
                <a:cs typeface="+mn-cs"/>
              </a:rPr>
              <a:t>Salt edge</a:t>
            </a:r>
          </a:p>
        </p:txBody>
      </p:sp>
      <p:sp>
        <p:nvSpPr>
          <p:cNvPr id="13" name="Right Arrow 12"/>
          <p:cNvSpPr/>
          <p:nvPr/>
        </p:nvSpPr>
        <p:spPr>
          <a:xfrm rot="3922529">
            <a:off x="7490519" y="1546060"/>
            <a:ext cx="896878" cy="501041"/>
          </a:xfrm>
          <a:prstGeom prst="rightArrow">
            <a:avLst/>
          </a:prstGeom>
          <a:solidFill>
            <a:srgbClr val="FFC000">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ea typeface="+mn-ea"/>
                <a:cs typeface="+mn-cs"/>
              </a:rPr>
              <a:t>Salt edge</a:t>
            </a:r>
          </a:p>
        </p:txBody>
      </p:sp>
      <p:sp>
        <p:nvSpPr>
          <p:cNvPr id="14" name="Right Arrow 13"/>
          <p:cNvSpPr/>
          <p:nvPr/>
        </p:nvSpPr>
        <p:spPr>
          <a:xfrm>
            <a:off x="1865843" y="1918623"/>
            <a:ext cx="951978" cy="501041"/>
          </a:xfrm>
          <a:prstGeom prst="rightArrow">
            <a:avLst/>
          </a:prstGeom>
          <a:solidFill>
            <a:srgbClr val="FFC000">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ea typeface="+mn-ea"/>
                <a:cs typeface="+mn-cs"/>
              </a:rPr>
              <a:t>Salt edge</a:t>
            </a:r>
          </a:p>
        </p:txBody>
      </p:sp>
      <p:sp>
        <p:nvSpPr>
          <p:cNvPr id="15" name="Right Arrow 14"/>
          <p:cNvSpPr/>
          <p:nvPr/>
        </p:nvSpPr>
        <p:spPr>
          <a:xfrm rot="4134656">
            <a:off x="3073868" y="1797957"/>
            <a:ext cx="347752" cy="307330"/>
          </a:xfrm>
          <a:prstGeom prst="rightArrow">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mn-ea"/>
              <a:cs typeface="+mn-cs"/>
            </a:endParaRPr>
          </a:p>
        </p:txBody>
      </p:sp>
      <p:sp>
        <p:nvSpPr>
          <p:cNvPr id="16" name="Right Arrow 15"/>
          <p:cNvSpPr/>
          <p:nvPr/>
        </p:nvSpPr>
        <p:spPr>
          <a:xfrm rot="4134656">
            <a:off x="5972735" y="4698108"/>
            <a:ext cx="347752" cy="307330"/>
          </a:xfrm>
          <a:prstGeom prst="rightArrow">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mn-ea"/>
              <a:cs typeface="+mn-cs"/>
            </a:endParaRPr>
          </a:p>
        </p:txBody>
      </p:sp>
      <p:sp>
        <p:nvSpPr>
          <p:cNvPr id="17" name="Right Arrow 16"/>
          <p:cNvSpPr/>
          <p:nvPr/>
        </p:nvSpPr>
        <p:spPr>
          <a:xfrm rot="9438917">
            <a:off x="7569160" y="3017624"/>
            <a:ext cx="347752" cy="307330"/>
          </a:xfrm>
          <a:prstGeom prst="rightArrow">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mn-ea"/>
              <a:cs typeface="+mn-cs"/>
            </a:endParaRPr>
          </a:p>
        </p:txBody>
      </p:sp>
      <p:sp>
        <p:nvSpPr>
          <p:cNvPr id="18" name="Right Arrow 17"/>
          <p:cNvSpPr/>
          <p:nvPr/>
        </p:nvSpPr>
        <p:spPr>
          <a:xfrm rot="7528913">
            <a:off x="7051145" y="2337740"/>
            <a:ext cx="347752" cy="307330"/>
          </a:xfrm>
          <a:prstGeom prst="rightArrow">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mn-ea"/>
              <a:cs typeface="+mn-cs"/>
            </a:endParaRPr>
          </a:p>
        </p:txBody>
      </p:sp>
      <p:sp>
        <p:nvSpPr>
          <p:cNvPr id="19" name="Right Arrow 18"/>
          <p:cNvSpPr/>
          <p:nvPr/>
        </p:nvSpPr>
        <p:spPr>
          <a:xfrm rot="9438917">
            <a:off x="7435242" y="2795508"/>
            <a:ext cx="347752" cy="307330"/>
          </a:xfrm>
          <a:prstGeom prst="rightArrow">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mn-ea"/>
              <a:cs typeface="+mn-cs"/>
            </a:endParaRPr>
          </a:p>
        </p:txBody>
      </p:sp>
      <p:sp>
        <p:nvSpPr>
          <p:cNvPr id="20" name="Right Arrow 19"/>
          <p:cNvSpPr/>
          <p:nvPr/>
        </p:nvSpPr>
        <p:spPr>
          <a:xfrm rot="9438917">
            <a:off x="8046380" y="4336679"/>
            <a:ext cx="347752" cy="307330"/>
          </a:xfrm>
          <a:prstGeom prst="rightArrow">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mn-ea"/>
              <a:cs typeface="+mn-cs"/>
            </a:endParaRPr>
          </a:p>
        </p:txBody>
      </p:sp>
      <p:grpSp>
        <p:nvGrpSpPr>
          <p:cNvPr id="21" name="Group 20"/>
          <p:cNvGrpSpPr/>
          <p:nvPr/>
        </p:nvGrpSpPr>
        <p:grpSpPr>
          <a:xfrm>
            <a:off x="2746663" y="5674444"/>
            <a:ext cx="794150" cy="474052"/>
            <a:chOff x="2581563" y="4784453"/>
            <a:chExt cx="794150" cy="474052"/>
          </a:xfrm>
        </p:grpSpPr>
        <p:grpSp>
          <p:nvGrpSpPr>
            <p:cNvPr id="25" name="Group 24"/>
            <p:cNvGrpSpPr/>
            <p:nvPr/>
          </p:nvGrpSpPr>
          <p:grpSpPr>
            <a:xfrm>
              <a:off x="2594089" y="4784453"/>
              <a:ext cx="780353" cy="474052"/>
              <a:chOff x="8839200" y="891285"/>
              <a:chExt cx="780353" cy="474052"/>
            </a:xfrm>
          </p:grpSpPr>
          <p:sp>
            <p:nvSpPr>
              <p:cNvPr id="28" name="Rectangle 27"/>
              <p:cNvSpPr/>
              <p:nvPr/>
            </p:nvSpPr>
            <p:spPr>
              <a:xfrm>
                <a:off x="8839200" y="938886"/>
                <a:ext cx="780353" cy="42645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 name="TextBox 28"/>
              <p:cNvSpPr txBox="1"/>
              <p:nvPr/>
            </p:nvSpPr>
            <p:spPr>
              <a:xfrm>
                <a:off x="8915687" y="891285"/>
                <a:ext cx="673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ea typeface="+mn-ea"/>
                    <a:cs typeface="+mn-cs"/>
                  </a:rPr>
                  <a:t>1 mile</a:t>
                </a:r>
              </a:p>
            </p:txBody>
          </p:sp>
        </p:grpSp>
        <p:sp>
          <p:nvSpPr>
            <p:cNvPr id="26" name="Rectangle 25"/>
            <p:cNvSpPr/>
            <p:nvPr/>
          </p:nvSpPr>
          <p:spPr>
            <a:xfrm>
              <a:off x="2581563" y="5047989"/>
              <a:ext cx="399632" cy="11273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7" name="Rectangle 26"/>
            <p:cNvSpPr/>
            <p:nvPr/>
          </p:nvSpPr>
          <p:spPr>
            <a:xfrm>
              <a:off x="2976081" y="5051349"/>
              <a:ext cx="399632" cy="112734"/>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ea typeface="+mn-ea"/>
                <a:cs typeface="+mn-cs"/>
              </a:endParaRPr>
            </a:p>
          </p:txBody>
        </p:sp>
      </p:grpSp>
      <p:cxnSp>
        <p:nvCxnSpPr>
          <p:cNvPr id="22" name="Straight Connector 9"/>
          <p:cNvCxnSpPr/>
          <p:nvPr/>
        </p:nvCxnSpPr>
        <p:spPr>
          <a:xfrm>
            <a:off x="8407226" y="2681213"/>
            <a:ext cx="0" cy="2868460"/>
          </a:xfrm>
          <a:prstGeom prst="line">
            <a:avLst/>
          </a:prstGeom>
          <a:noFill/>
          <a:ln w="38100" cap="flat" cmpd="sng" algn="ctr">
            <a:solidFill>
              <a:srgbClr val="FF0000"/>
            </a:solidFill>
            <a:prstDash val="sysDash"/>
            <a:miter lim="800000"/>
          </a:ln>
          <a:effectLst/>
        </p:spPr>
      </p:cxnSp>
      <p:sp>
        <p:nvSpPr>
          <p:cNvPr id="23" name="TextBox 22"/>
          <p:cNvSpPr txBox="1"/>
          <p:nvPr/>
        </p:nvSpPr>
        <p:spPr>
          <a:xfrm>
            <a:off x="8407226" y="2357464"/>
            <a:ext cx="307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0000"/>
                </a:solidFill>
                <a:effectLst/>
                <a:uLnTx/>
                <a:uFillTx/>
                <a:ea typeface="+mn-ea"/>
                <a:cs typeface="+mn-cs"/>
              </a:rPr>
              <a:t>A</a:t>
            </a:r>
          </a:p>
        </p:txBody>
      </p:sp>
      <p:sp>
        <p:nvSpPr>
          <p:cNvPr id="24" name="TextBox 23"/>
          <p:cNvSpPr txBox="1"/>
          <p:nvPr/>
        </p:nvSpPr>
        <p:spPr>
          <a:xfrm>
            <a:off x="8436671" y="5357930"/>
            <a:ext cx="3772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0000"/>
                </a:solidFill>
                <a:effectLst/>
                <a:uLnTx/>
                <a:uFillTx/>
                <a:ea typeface="+mn-ea"/>
                <a:cs typeface="+mn-cs"/>
              </a:rPr>
              <a:t>A’</a:t>
            </a:r>
          </a:p>
        </p:txBody>
      </p:sp>
      <p:sp>
        <p:nvSpPr>
          <p:cNvPr id="30" name="TextBox 29"/>
          <p:cNvSpPr txBox="1"/>
          <p:nvPr/>
        </p:nvSpPr>
        <p:spPr>
          <a:xfrm>
            <a:off x="766617" y="1405090"/>
            <a:ext cx="3783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Directional skeletonization result</a:t>
            </a:r>
          </a:p>
        </p:txBody>
      </p:sp>
      <p:sp>
        <p:nvSpPr>
          <p:cNvPr id="31" name="TextBox 30"/>
          <p:cNvSpPr txBox="1"/>
          <p:nvPr/>
        </p:nvSpPr>
        <p:spPr>
          <a:xfrm>
            <a:off x="1021992" y="1961741"/>
            <a:ext cx="12757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t=1 s</a:t>
            </a:r>
          </a:p>
        </p:txBody>
      </p:sp>
      <p:sp>
        <p:nvSpPr>
          <p:cNvPr id="32" name="Right Arrow 31"/>
          <p:cNvSpPr/>
          <p:nvPr/>
        </p:nvSpPr>
        <p:spPr>
          <a:xfrm rot="21416803">
            <a:off x="5554995" y="2041091"/>
            <a:ext cx="347752" cy="307330"/>
          </a:xfrm>
          <a:prstGeom prst="rightArrow">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mn-ea"/>
              <a:cs typeface="+mn-cs"/>
            </a:endParaRPr>
          </a:p>
        </p:txBody>
      </p:sp>
      <p:sp>
        <p:nvSpPr>
          <p:cNvPr id="33" name="Rectangle 24">
            <a:extLst>
              <a:ext uri="{FF2B5EF4-FFF2-40B4-BE49-F238E27FC236}">
                <a16:creationId xmlns:a16="http://schemas.microsoft.com/office/drawing/2014/main" id="{F68FEEF7-6F3E-4A9D-89A5-FBA158EADA74}"/>
              </a:ext>
            </a:extLst>
          </p:cNvPr>
          <p:cNvSpPr>
            <a:spLocks noChangeArrowheads="1"/>
          </p:cNvSpPr>
          <p:nvPr/>
        </p:nvSpPr>
        <p:spPr bwMode="auto">
          <a:xfrm>
            <a:off x="9855478" y="6457890"/>
            <a:ext cx="2334935"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(Courtesy Jie Qi, OU)</a:t>
            </a:r>
          </a:p>
        </p:txBody>
      </p:sp>
      <p:sp>
        <p:nvSpPr>
          <p:cNvPr id="34" name="TextBox 33">
            <a:extLst>
              <a:ext uri="{FF2B5EF4-FFF2-40B4-BE49-F238E27FC236}">
                <a16:creationId xmlns:a16="http://schemas.microsoft.com/office/drawing/2014/main" id="{730E2E15-3C23-450F-A4EE-A43423A51819}"/>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1: Gulf of Mexico</a:t>
            </a:r>
          </a:p>
        </p:txBody>
      </p:sp>
      <p:sp>
        <p:nvSpPr>
          <p:cNvPr id="3" name="Slide Number Placeholder 2">
            <a:extLst>
              <a:ext uri="{FF2B5EF4-FFF2-40B4-BE49-F238E27FC236}">
                <a16:creationId xmlns:a16="http://schemas.microsoft.com/office/drawing/2014/main" id="{0D83366C-9B51-412E-9A66-52A1231B96BD}"/>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47</a:t>
            </a:fld>
            <a:endParaRPr lang="en-US" dirty="0">
              <a:solidFill>
                <a:srgbClr val="FFFFFF"/>
              </a:solidFill>
            </a:endParaRPr>
          </a:p>
        </p:txBody>
      </p:sp>
    </p:spTree>
    <p:extLst>
      <p:ext uri="{BB962C8B-B14F-4D97-AF65-F5344CB8AC3E}">
        <p14:creationId xmlns:p14="http://schemas.microsoft.com/office/powerpoint/2010/main" val="3209061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451688" y="1620677"/>
            <a:ext cx="5940379" cy="4196058"/>
            <a:chOff x="6451688" y="1620677"/>
            <a:chExt cx="5940379" cy="4196058"/>
          </a:xfrm>
        </p:grpSpPr>
        <p:pic>
          <p:nvPicPr>
            <p:cNvPr id="34" name="Picture 33"/>
            <p:cNvPicPr>
              <a:picLocks noChangeAspect="1"/>
            </p:cNvPicPr>
            <p:nvPr/>
          </p:nvPicPr>
          <p:blipFill rotWithShape="1">
            <a:blip r:embed="rId3"/>
            <a:srcRect l="18604" t="20203" r="15536" b="9450"/>
            <a:stretch/>
          </p:blipFill>
          <p:spPr>
            <a:xfrm>
              <a:off x="6451688" y="2299356"/>
              <a:ext cx="4714451" cy="3430301"/>
            </a:xfrm>
            <a:prstGeom prst="rect">
              <a:avLst/>
            </a:prstGeom>
            <a:ln>
              <a:solidFill>
                <a:schemeClr val="tx1"/>
              </a:solidFill>
            </a:ln>
          </p:spPr>
        </p:pic>
        <p:grpSp>
          <p:nvGrpSpPr>
            <p:cNvPr id="35" name="Group 34"/>
            <p:cNvGrpSpPr/>
            <p:nvPr/>
          </p:nvGrpSpPr>
          <p:grpSpPr>
            <a:xfrm>
              <a:off x="11339740" y="3747871"/>
              <a:ext cx="1052327" cy="2068864"/>
              <a:chOff x="7297638" y="1342562"/>
              <a:chExt cx="687761" cy="1687260"/>
            </a:xfrm>
          </p:grpSpPr>
          <p:sp>
            <p:nvSpPr>
              <p:cNvPr id="58" name="Rectangle 57"/>
              <p:cNvSpPr/>
              <p:nvPr/>
            </p:nvSpPr>
            <p:spPr>
              <a:xfrm rot="10800000">
                <a:off x="7381308" y="1767352"/>
                <a:ext cx="179706" cy="1039860"/>
              </a:xfrm>
              <a:prstGeom prst="rect">
                <a:avLst/>
              </a:prstGeom>
              <a:gradFill>
                <a:gsLst>
                  <a:gs pos="22000">
                    <a:schemeClr val="bg1"/>
                  </a:gs>
                  <a:gs pos="85000">
                    <a:schemeClr val="tx1"/>
                  </a:gs>
                  <a:gs pos="92000">
                    <a:schemeClr val="tx1"/>
                  </a:gs>
                  <a:gs pos="100000">
                    <a:schemeClr val="tx1"/>
                  </a:gs>
                </a:gsLst>
                <a:lin ang="5400000" scaled="1"/>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59" name="TextBox 58"/>
              <p:cNvSpPr txBox="1"/>
              <p:nvPr/>
            </p:nvSpPr>
            <p:spPr>
              <a:xfrm>
                <a:off x="7305248" y="1559268"/>
                <a:ext cx="562247" cy="2600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High</a:t>
                </a:r>
              </a:p>
            </p:txBody>
          </p:sp>
          <p:sp>
            <p:nvSpPr>
              <p:cNvPr id="60" name="TextBox 59"/>
              <p:cNvSpPr txBox="1"/>
              <p:nvPr/>
            </p:nvSpPr>
            <p:spPr>
              <a:xfrm>
                <a:off x="7310231" y="2769747"/>
                <a:ext cx="675168" cy="2600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Low</a:t>
                </a:r>
              </a:p>
            </p:txBody>
          </p:sp>
          <p:sp>
            <p:nvSpPr>
              <p:cNvPr id="61" name="TextBox 60"/>
              <p:cNvSpPr txBox="1"/>
              <p:nvPr/>
            </p:nvSpPr>
            <p:spPr>
              <a:xfrm>
                <a:off x="7297638" y="1342562"/>
                <a:ext cx="562247" cy="2600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ea typeface="+mn-ea"/>
                    <a:cs typeface="+mn-cs"/>
                  </a:rPr>
                  <a:t>Prob</a:t>
                </a:r>
                <a:endParaRPr kumimoji="0" lang="en-US" sz="1400" b="0" i="0" u="none" strike="noStrike" kern="1200" cap="none" spc="0" normalizeH="0" baseline="0" noProof="0" dirty="0">
                  <a:ln>
                    <a:noFill/>
                  </a:ln>
                  <a:solidFill>
                    <a:srgbClr val="FFFFFF"/>
                  </a:solidFill>
                  <a:effectLst/>
                  <a:uLnTx/>
                  <a:uFillTx/>
                  <a:ea typeface="+mn-ea"/>
                  <a:cs typeface="+mn-cs"/>
                </a:endParaRPr>
              </a:p>
            </p:txBody>
          </p:sp>
        </p:grpSp>
        <p:sp>
          <p:nvSpPr>
            <p:cNvPr id="90" name="TextBox 89"/>
            <p:cNvSpPr txBox="1"/>
            <p:nvPr/>
          </p:nvSpPr>
          <p:spPr>
            <a:xfrm>
              <a:off x="6451688" y="1620677"/>
              <a:ext cx="4468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Directional LoG skeletonization result</a:t>
              </a:r>
            </a:p>
          </p:txBody>
        </p:sp>
      </p:grpSp>
      <p:grpSp>
        <p:nvGrpSpPr>
          <p:cNvPr id="2" name="Group 1"/>
          <p:cNvGrpSpPr/>
          <p:nvPr/>
        </p:nvGrpSpPr>
        <p:grpSpPr>
          <a:xfrm>
            <a:off x="6913486" y="2931006"/>
            <a:ext cx="3395099" cy="1344220"/>
            <a:chOff x="6913486" y="2931006"/>
            <a:chExt cx="3395099" cy="1344220"/>
          </a:xfrm>
        </p:grpSpPr>
        <p:sp>
          <p:nvSpPr>
            <p:cNvPr id="41" name="Right Arrow 20"/>
            <p:cNvSpPr/>
            <p:nvPr/>
          </p:nvSpPr>
          <p:spPr>
            <a:xfrm rot="4134656">
              <a:off x="9175762" y="2951217"/>
              <a:ext cx="347752" cy="307330"/>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42" name="Right Arrow 20"/>
            <p:cNvSpPr/>
            <p:nvPr/>
          </p:nvSpPr>
          <p:spPr>
            <a:xfrm rot="5400000">
              <a:off x="6893275" y="3376512"/>
              <a:ext cx="347752" cy="307330"/>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43" name="Right Arrow 20"/>
            <p:cNvSpPr/>
            <p:nvPr/>
          </p:nvSpPr>
          <p:spPr>
            <a:xfrm rot="14016713">
              <a:off x="8948906" y="3947685"/>
              <a:ext cx="347752" cy="307330"/>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sp>
          <p:nvSpPr>
            <p:cNvPr id="44" name="Right Arrow 20"/>
            <p:cNvSpPr/>
            <p:nvPr/>
          </p:nvSpPr>
          <p:spPr>
            <a:xfrm rot="4134656">
              <a:off x="9981044" y="3081635"/>
              <a:ext cx="347752" cy="307330"/>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ea typeface="+mn-ea"/>
                <a:cs typeface="+mn-cs"/>
              </a:endParaRPr>
            </a:p>
          </p:txBody>
        </p:sp>
      </p:grpSp>
      <p:grpSp>
        <p:nvGrpSpPr>
          <p:cNvPr id="65" name="Group 64"/>
          <p:cNvGrpSpPr/>
          <p:nvPr/>
        </p:nvGrpSpPr>
        <p:grpSpPr>
          <a:xfrm>
            <a:off x="5876849" y="4069539"/>
            <a:ext cx="1000851" cy="1866285"/>
            <a:chOff x="7335022" y="1330038"/>
            <a:chExt cx="675168" cy="1686976"/>
          </a:xfrm>
        </p:grpSpPr>
        <p:sp>
          <p:nvSpPr>
            <p:cNvPr id="85" name="Rectangle 84"/>
            <p:cNvSpPr/>
            <p:nvPr/>
          </p:nvSpPr>
          <p:spPr>
            <a:xfrm>
              <a:off x="7412203" y="1790309"/>
              <a:ext cx="168418" cy="967393"/>
            </a:xfrm>
            <a:prstGeom prst="rect">
              <a:avLst/>
            </a:prstGeom>
            <a:gradFill>
              <a:gsLst>
                <a:gs pos="22000">
                  <a:schemeClr val="bg1"/>
                </a:gs>
                <a:gs pos="85000">
                  <a:schemeClr val="tx1"/>
                </a:gs>
                <a:gs pos="92000">
                  <a:schemeClr val="tx1"/>
                </a:gs>
                <a:gs pos="100000">
                  <a:schemeClr val="tx1"/>
                </a:gs>
              </a:gsLst>
              <a:lin ang="5400000" scaled="1"/>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ea typeface="+mn-ea"/>
                <a:cs typeface="+mn-cs"/>
              </a:endParaRPr>
            </a:p>
          </p:txBody>
        </p:sp>
        <p:sp>
          <p:nvSpPr>
            <p:cNvPr id="86" name="TextBox 85"/>
            <p:cNvSpPr txBox="1"/>
            <p:nvPr/>
          </p:nvSpPr>
          <p:spPr>
            <a:xfrm>
              <a:off x="7342632" y="1546744"/>
              <a:ext cx="562247" cy="27820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High</a:t>
              </a:r>
            </a:p>
          </p:txBody>
        </p:sp>
        <p:sp>
          <p:nvSpPr>
            <p:cNvPr id="87" name="TextBox 86"/>
            <p:cNvSpPr txBox="1"/>
            <p:nvPr/>
          </p:nvSpPr>
          <p:spPr>
            <a:xfrm>
              <a:off x="7335022" y="2738808"/>
              <a:ext cx="675168" cy="27820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Low</a:t>
              </a:r>
            </a:p>
          </p:txBody>
        </p:sp>
        <p:sp>
          <p:nvSpPr>
            <p:cNvPr id="88" name="TextBox 87"/>
            <p:cNvSpPr txBox="1"/>
            <p:nvPr/>
          </p:nvSpPr>
          <p:spPr>
            <a:xfrm>
              <a:off x="7335022" y="1330038"/>
              <a:ext cx="562247" cy="27820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Coh</a:t>
              </a:r>
            </a:p>
          </p:txBody>
        </p:sp>
      </p:grpSp>
      <p:sp>
        <p:nvSpPr>
          <p:cNvPr id="66" name="TextBox 65"/>
          <p:cNvSpPr txBox="1"/>
          <p:nvPr/>
        </p:nvSpPr>
        <p:spPr>
          <a:xfrm>
            <a:off x="1052080" y="2040118"/>
            <a:ext cx="404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a:t>
            </a:r>
          </a:p>
        </p:txBody>
      </p:sp>
      <p:sp>
        <p:nvSpPr>
          <p:cNvPr id="67" name="TextBox 66"/>
          <p:cNvSpPr txBox="1"/>
          <p:nvPr/>
        </p:nvSpPr>
        <p:spPr>
          <a:xfrm>
            <a:off x="5765880" y="2053384"/>
            <a:ext cx="404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a:t>
            </a:r>
          </a:p>
        </p:txBody>
      </p:sp>
      <p:grpSp>
        <p:nvGrpSpPr>
          <p:cNvPr id="72" name="Group 71"/>
          <p:cNvGrpSpPr/>
          <p:nvPr/>
        </p:nvGrpSpPr>
        <p:grpSpPr>
          <a:xfrm>
            <a:off x="1013071" y="2277581"/>
            <a:ext cx="130435" cy="3437462"/>
            <a:chOff x="2647950" y="1196192"/>
            <a:chExt cx="115800" cy="4572000"/>
          </a:xfrm>
        </p:grpSpPr>
        <p:cxnSp>
          <p:nvCxnSpPr>
            <p:cNvPr id="79" name="Straight Connector 78"/>
            <p:cNvCxnSpPr/>
            <p:nvPr/>
          </p:nvCxnSpPr>
          <p:spPr>
            <a:xfrm>
              <a:off x="2763750" y="1196192"/>
              <a:ext cx="0" cy="457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647950" y="1205717"/>
              <a:ext cx="115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647950" y="2386817"/>
              <a:ext cx="115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647950" y="3520292"/>
              <a:ext cx="115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647950" y="4663292"/>
              <a:ext cx="115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647950" y="5768192"/>
              <a:ext cx="115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734933" y="2173723"/>
            <a:ext cx="647371"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0.0</a:t>
            </a:r>
          </a:p>
        </p:txBody>
      </p:sp>
      <p:sp>
        <p:nvSpPr>
          <p:cNvPr id="74" name="TextBox 73"/>
          <p:cNvSpPr txBox="1"/>
          <p:nvPr/>
        </p:nvSpPr>
        <p:spPr>
          <a:xfrm>
            <a:off x="690005" y="3026953"/>
            <a:ext cx="647371"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0.5</a:t>
            </a:r>
          </a:p>
        </p:txBody>
      </p:sp>
      <p:sp>
        <p:nvSpPr>
          <p:cNvPr id="75" name="TextBox 74"/>
          <p:cNvSpPr txBox="1"/>
          <p:nvPr/>
        </p:nvSpPr>
        <p:spPr>
          <a:xfrm>
            <a:off x="699303" y="3902748"/>
            <a:ext cx="647371"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1.0</a:t>
            </a:r>
          </a:p>
        </p:txBody>
      </p:sp>
      <p:sp>
        <p:nvSpPr>
          <p:cNvPr id="76" name="TextBox 75"/>
          <p:cNvSpPr txBox="1"/>
          <p:nvPr/>
        </p:nvSpPr>
        <p:spPr>
          <a:xfrm>
            <a:off x="690005" y="4720582"/>
            <a:ext cx="647371"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1.5</a:t>
            </a:r>
          </a:p>
        </p:txBody>
      </p:sp>
      <p:sp>
        <p:nvSpPr>
          <p:cNvPr id="77" name="TextBox 76"/>
          <p:cNvSpPr txBox="1"/>
          <p:nvPr/>
        </p:nvSpPr>
        <p:spPr>
          <a:xfrm>
            <a:off x="734933" y="5571100"/>
            <a:ext cx="647371"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2.0</a:t>
            </a:r>
          </a:p>
        </p:txBody>
      </p:sp>
      <p:sp>
        <p:nvSpPr>
          <p:cNvPr id="78" name="TextBox 77"/>
          <p:cNvSpPr txBox="1"/>
          <p:nvPr/>
        </p:nvSpPr>
        <p:spPr>
          <a:xfrm rot="16200000">
            <a:off x="145842" y="3594757"/>
            <a:ext cx="906544"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Time (s)</a:t>
            </a:r>
          </a:p>
        </p:txBody>
      </p:sp>
      <p:pic>
        <p:nvPicPr>
          <p:cNvPr id="69" name="Picture 68"/>
          <p:cNvPicPr>
            <a:picLocks noChangeAspect="1"/>
          </p:cNvPicPr>
          <p:nvPr/>
        </p:nvPicPr>
        <p:blipFill rotWithShape="1">
          <a:blip r:embed="rId4"/>
          <a:srcRect l="13142" t="17935"/>
          <a:stretch/>
        </p:blipFill>
        <p:spPr>
          <a:xfrm>
            <a:off x="1170719" y="2308962"/>
            <a:ext cx="4728504" cy="3419011"/>
          </a:xfrm>
          <a:prstGeom prst="rect">
            <a:avLst/>
          </a:prstGeom>
          <a:ln>
            <a:solidFill>
              <a:schemeClr val="tx1"/>
            </a:solidFill>
          </a:ln>
        </p:spPr>
      </p:pic>
      <p:grpSp>
        <p:nvGrpSpPr>
          <p:cNvPr id="6" name="Group 5"/>
          <p:cNvGrpSpPr/>
          <p:nvPr/>
        </p:nvGrpSpPr>
        <p:grpSpPr>
          <a:xfrm>
            <a:off x="1849778" y="3895790"/>
            <a:ext cx="9316361" cy="1843415"/>
            <a:chOff x="1849778" y="3895790"/>
            <a:chExt cx="9316361" cy="1843415"/>
          </a:xfrm>
        </p:grpSpPr>
        <p:sp>
          <p:nvSpPr>
            <p:cNvPr id="39" name="TextBox 38"/>
            <p:cNvSpPr txBox="1"/>
            <p:nvPr/>
          </p:nvSpPr>
          <p:spPr>
            <a:xfrm>
              <a:off x="9777418" y="5026096"/>
              <a:ext cx="669376"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Salt dome</a:t>
              </a:r>
            </a:p>
          </p:txBody>
        </p:sp>
        <p:sp>
          <p:nvSpPr>
            <p:cNvPr id="70" name="TextBox 69"/>
            <p:cNvSpPr txBox="1"/>
            <p:nvPr/>
          </p:nvSpPr>
          <p:spPr>
            <a:xfrm>
              <a:off x="4353532" y="4859081"/>
              <a:ext cx="669376"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Salt dome</a:t>
              </a:r>
            </a:p>
          </p:txBody>
        </p:sp>
        <p:grpSp>
          <p:nvGrpSpPr>
            <p:cNvPr id="5" name="Group 4"/>
            <p:cNvGrpSpPr/>
            <p:nvPr/>
          </p:nvGrpSpPr>
          <p:grpSpPr>
            <a:xfrm>
              <a:off x="1849778" y="3895790"/>
              <a:ext cx="9316361" cy="1843415"/>
              <a:chOff x="1849778" y="3895790"/>
              <a:chExt cx="9316361" cy="1843415"/>
            </a:xfrm>
          </p:grpSpPr>
          <p:sp>
            <p:nvSpPr>
              <p:cNvPr id="40" name="Freeform: Shape 28"/>
              <p:cNvSpPr/>
              <p:nvPr/>
            </p:nvSpPr>
            <p:spPr>
              <a:xfrm>
                <a:off x="7121264" y="3910405"/>
                <a:ext cx="4044875" cy="1828800"/>
              </a:xfrm>
              <a:custGeom>
                <a:avLst/>
                <a:gdLst>
                  <a:gd name="connsiteX0" fmla="*/ 4044875 w 4044875"/>
                  <a:gd name="connsiteY0" fmla="*/ 0 h 1828800"/>
                  <a:gd name="connsiteX1" fmla="*/ 3872752 w 4044875"/>
                  <a:gd name="connsiteY1" fmla="*/ 0 h 1828800"/>
                  <a:gd name="connsiteX2" fmla="*/ 3722145 w 4044875"/>
                  <a:gd name="connsiteY2" fmla="*/ 0 h 1828800"/>
                  <a:gd name="connsiteX3" fmla="*/ 3528508 w 4044875"/>
                  <a:gd name="connsiteY3" fmla="*/ 0 h 1828800"/>
                  <a:gd name="connsiteX4" fmla="*/ 3431689 w 4044875"/>
                  <a:gd name="connsiteY4" fmla="*/ 96819 h 1828800"/>
                  <a:gd name="connsiteX5" fmla="*/ 3313355 w 4044875"/>
                  <a:gd name="connsiteY5" fmla="*/ 107576 h 1828800"/>
                  <a:gd name="connsiteX6" fmla="*/ 3195021 w 4044875"/>
                  <a:gd name="connsiteY6" fmla="*/ 139849 h 1828800"/>
                  <a:gd name="connsiteX7" fmla="*/ 3055171 w 4044875"/>
                  <a:gd name="connsiteY7" fmla="*/ 215153 h 1828800"/>
                  <a:gd name="connsiteX8" fmla="*/ 2710927 w 4044875"/>
                  <a:gd name="connsiteY8" fmla="*/ 301214 h 1828800"/>
                  <a:gd name="connsiteX9" fmla="*/ 2452743 w 4044875"/>
                  <a:gd name="connsiteY9" fmla="*/ 344244 h 1828800"/>
                  <a:gd name="connsiteX10" fmla="*/ 2151529 w 4044875"/>
                  <a:gd name="connsiteY10" fmla="*/ 408790 h 1828800"/>
                  <a:gd name="connsiteX11" fmla="*/ 2097741 w 4044875"/>
                  <a:gd name="connsiteY11" fmla="*/ 613186 h 1828800"/>
                  <a:gd name="connsiteX12" fmla="*/ 1957891 w 4044875"/>
                  <a:gd name="connsiteY12" fmla="*/ 860611 h 1828800"/>
                  <a:gd name="connsiteX13" fmla="*/ 1893345 w 4044875"/>
                  <a:gd name="connsiteY13" fmla="*/ 1194099 h 1828800"/>
                  <a:gd name="connsiteX14" fmla="*/ 1699708 w 4044875"/>
                  <a:gd name="connsiteY14" fmla="*/ 1366221 h 1828800"/>
                  <a:gd name="connsiteX15" fmla="*/ 1581374 w 4044875"/>
                  <a:gd name="connsiteY15" fmla="*/ 1430767 h 1828800"/>
                  <a:gd name="connsiteX16" fmla="*/ 1506070 w 4044875"/>
                  <a:gd name="connsiteY16" fmla="*/ 1409251 h 1828800"/>
                  <a:gd name="connsiteX17" fmla="*/ 1312432 w 4044875"/>
                  <a:gd name="connsiteY17" fmla="*/ 1258644 h 1828800"/>
                  <a:gd name="connsiteX18" fmla="*/ 1161825 w 4044875"/>
                  <a:gd name="connsiteY18" fmla="*/ 1075764 h 1828800"/>
                  <a:gd name="connsiteX19" fmla="*/ 1021976 w 4044875"/>
                  <a:gd name="connsiteY19" fmla="*/ 903642 h 1828800"/>
                  <a:gd name="connsiteX20" fmla="*/ 828338 w 4044875"/>
                  <a:gd name="connsiteY20" fmla="*/ 699247 h 1828800"/>
                  <a:gd name="connsiteX21" fmla="*/ 753035 w 4044875"/>
                  <a:gd name="connsiteY21" fmla="*/ 699247 h 1828800"/>
                  <a:gd name="connsiteX22" fmla="*/ 656216 w 4044875"/>
                  <a:gd name="connsiteY22" fmla="*/ 871369 h 1828800"/>
                  <a:gd name="connsiteX23" fmla="*/ 570155 w 4044875"/>
                  <a:gd name="connsiteY23" fmla="*/ 989703 h 1828800"/>
                  <a:gd name="connsiteX24" fmla="*/ 408790 w 4044875"/>
                  <a:gd name="connsiteY24" fmla="*/ 1226371 h 1828800"/>
                  <a:gd name="connsiteX25" fmla="*/ 64545 w 4044875"/>
                  <a:gd name="connsiteY25" fmla="*/ 1688950 h 1828800"/>
                  <a:gd name="connsiteX26" fmla="*/ 0 w 4044875"/>
                  <a:gd name="connsiteY26" fmla="*/ 1818042 h 1828800"/>
                  <a:gd name="connsiteX27" fmla="*/ 4034117 w 4044875"/>
                  <a:gd name="connsiteY27" fmla="*/ 1828800 h 1828800"/>
                  <a:gd name="connsiteX28" fmla="*/ 4044875 w 4044875"/>
                  <a:gd name="connsiteY2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4875" h="1828800">
                    <a:moveTo>
                      <a:pt x="4044875" y="0"/>
                    </a:moveTo>
                    <a:lnTo>
                      <a:pt x="3872752" y="0"/>
                    </a:lnTo>
                    <a:lnTo>
                      <a:pt x="3722145" y="0"/>
                    </a:lnTo>
                    <a:lnTo>
                      <a:pt x="3528508" y="0"/>
                    </a:lnTo>
                    <a:lnTo>
                      <a:pt x="3431689" y="96819"/>
                    </a:lnTo>
                    <a:lnTo>
                      <a:pt x="3313355" y="107576"/>
                    </a:lnTo>
                    <a:lnTo>
                      <a:pt x="3195021" y="139849"/>
                    </a:lnTo>
                    <a:lnTo>
                      <a:pt x="3055171" y="215153"/>
                    </a:lnTo>
                    <a:lnTo>
                      <a:pt x="2710927" y="301214"/>
                    </a:lnTo>
                    <a:lnTo>
                      <a:pt x="2452743" y="344244"/>
                    </a:lnTo>
                    <a:lnTo>
                      <a:pt x="2151529" y="408790"/>
                    </a:lnTo>
                    <a:lnTo>
                      <a:pt x="2097741" y="613186"/>
                    </a:lnTo>
                    <a:lnTo>
                      <a:pt x="1957891" y="860611"/>
                    </a:lnTo>
                    <a:lnTo>
                      <a:pt x="1893345" y="1194099"/>
                    </a:lnTo>
                    <a:lnTo>
                      <a:pt x="1699708" y="1366221"/>
                    </a:lnTo>
                    <a:lnTo>
                      <a:pt x="1581374" y="1430767"/>
                    </a:lnTo>
                    <a:lnTo>
                      <a:pt x="1506070" y="1409251"/>
                    </a:lnTo>
                    <a:lnTo>
                      <a:pt x="1312432" y="1258644"/>
                    </a:lnTo>
                    <a:lnTo>
                      <a:pt x="1161825" y="1075764"/>
                    </a:lnTo>
                    <a:lnTo>
                      <a:pt x="1021976" y="903642"/>
                    </a:lnTo>
                    <a:lnTo>
                      <a:pt x="828338" y="699247"/>
                    </a:lnTo>
                    <a:lnTo>
                      <a:pt x="753035" y="699247"/>
                    </a:lnTo>
                    <a:lnTo>
                      <a:pt x="656216" y="871369"/>
                    </a:lnTo>
                    <a:lnTo>
                      <a:pt x="570155" y="989703"/>
                    </a:lnTo>
                    <a:lnTo>
                      <a:pt x="408790" y="1226371"/>
                    </a:lnTo>
                    <a:lnTo>
                      <a:pt x="64545" y="1688950"/>
                    </a:lnTo>
                    <a:lnTo>
                      <a:pt x="0" y="1818042"/>
                    </a:lnTo>
                    <a:lnTo>
                      <a:pt x="4034117" y="1828800"/>
                    </a:lnTo>
                    <a:lnTo>
                      <a:pt x="4044875" y="0"/>
                    </a:lnTo>
                    <a:close/>
                  </a:path>
                </a:pathLst>
              </a:cu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71" name="Freeform: Shape 30"/>
              <p:cNvSpPr/>
              <p:nvPr/>
            </p:nvSpPr>
            <p:spPr>
              <a:xfrm>
                <a:off x="1849778" y="3895790"/>
                <a:ext cx="4044875" cy="1828800"/>
              </a:xfrm>
              <a:custGeom>
                <a:avLst/>
                <a:gdLst>
                  <a:gd name="connsiteX0" fmla="*/ 4044875 w 4044875"/>
                  <a:gd name="connsiteY0" fmla="*/ 0 h 1828800"/>
                  <a:gd name="connsiteX1" fmla="*/ 3872752 w 4044875"/>
                  <a:gd name="connsiteY1" fmla="*/ 0 h 1828800"/>
                  <a:gd name="connsiteX2" fmla="*/ 3722145 w 4044875"/>
                  <a:gd name="connsiteY2" fmla="*/ 0 h 1828800"/>
                  <a:gd name="connsiteX3" fmla="*/ 3528508 w 4044875"/>
                  <a:gd name="connsiteY3" fmla="*/ 0 h 1828800"/>
                  <a:gd name="connsiteX4" fmla="*/ 3431689 w 4044875"/>
                  <a:gd name="connsiteY4" fmla="*/ 96819 h 1828800"/>
                  <a:gd name="connsiteX5" fmla="*/ 3313355 w 4044875"/>
                  <a:gd name="connsiteY5" fmla="*/ 107576 h 1828800"/>
                  <a:gd name="connsiteX6" fmla="*/ 3195021 w 4044875"/>
                  <a:gd name="connsiteY6" fmla="*/ 139849 h 1828800"/>
                  <a:gd name="connsiteX7" fmla="*/ 3055171 w 4044875"/>
                  <a:gd name="connsiteY7" fmla="*/ 215153 h 1828800"/>
                  <a:gd name="connsiteX8" fmla="*/ 2710927 w 4044875"/>
                  <a:gd name="connsiteY8" fmla="*/ 301214 h 1828800"/>
                  <a:gd name="connsiteX9" fmla="*/ 2452743 w 4044875"/>
                  <a:gd name="connsiteY9" fmla="*/ 344244 h 1828800"/>
                  <a:gd name="connsiteX10" fmla="*/ 2151529 w 4044875"/>
                  <a:gd name="connsiteY10" fmla="*/ 408790 h 1828800"/>
                  <a:gd name="connsiteX11" fmla="*/ 2097741 w 4044875"/>
                  <a:gd name="connsiteY11" fmla="*/ 613186 h 1828800"/>
                  <a:gd name="connsiteX12" fmla="*/ 1957891 w 4044875"/>
                  <a:gd name="connsiteY12" fmla="*/ 860611 h 1828800"/>
                  <a:gd name="connsiteX13" fmla="*/ 1893345 w 4044875"/>
                  <a:gd name="connsiteY13" fmla="*/ 1194099 h 1828800"/>
                  <a:gd name="connsiteX14" fmla="*/ 1699708 w 4044875"/>
                  <a:gd name="connsiteY14" fmla="*/ 1366221 h 1828800"/>
                  <a:gd name="connsiteX15" fmla="*/ 1581374 w 4044875"/>
                  <a:gd name="connsiteY15" fmla="*/ 1430767 h 1828800"/>
                  <a:gd name="connsiteX16" fmla="*/ 1506070 w 4044875"/>
                  <a:gd name="connsiteY16" fmla="*/ 1409251 h 1828800"/>
                  <a:gd name="connsiteX17" fmla="*/ 1312432 w 4044875"/>
                  <a:gd name="connsiteY17" fmla="*/ 1258644 h 1828800"/>
                  <a:gd name="connsiteX18" fmla="*/ 1161825 w 4044875"/>
                  <a:gd name="connsiteY18" fmla="*/ 1075764 h 1828800"/>
                  <a:gd name="connsiteX19" fmla="*/ 1021976 w 4044875"/>
                  <a:gd name="connsiteY19" fmla="*/ 903642 h 1828800"/>
                  <a:gd name="connsiteX20" fmla="*/ 828338 w 4044875"/>
                  <a:gd name="connsiteY20" fmla="*/ 699247 h 1828800"/>
                  <a:gd name="connsiteX21" fmla="*/ 753035 w 4044875"/>
                  <a:gd name="connsiteY21" fmla="*/ 699247 h 1828800"/>
                  <a:gd name="connsiteX22" fmla="*/ 656216 w 4044875"/>
                  <a:gd name="connsiteY22" fmla="*/ 871369 h 1828800"/>
                  <a:gd name="connsiteX23" fmla="*/ 570155 w 4044875"/>
                  <a:gd name="connsiteY23" fmla="*/ 989703 h 1828800"/>
                  <a:gd name="connsiteX24" fmla="*/ 408790 w 4044875"/>
                  <a:gd name="connsiteY24" fmla="*/ 1226371 h 1828800"/>
                  <a:gd name="connsiteX25" fmla="*/ 64545 w 4044875"/>
                  <a:gd name="connsiteY25" fmla="*/ 1688950 h 1828800"/>
                  <a:gd name="connsiteX26" fmla="*/ 0 w 4044875"/>
                  <a:gd name="connsiteY26" fmla="*/ 1818042 h 1828800"/>
                  <a:gd name="connsiteX27" fmla="*/ 4034117 w 4044875"/>
                  <a:gd name="connsiteY27" fmla="*/ 1828800 h 1828800"/>
                  <a:gd name="connsiteX28" fmla="*/ 4044875 w 4044875"/>
                  <a:gd name="connsiteY2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4875" h="1828800">
                    <a:moveTo>
                      <a:pt x="4044875" y="0"/>
                    </a:moveTo>
                    <a:lnTo>
                      <a:pt x="3872752" y="0"/>
                    </a:lnTo>
                    <a:lnTo>
                      <a:pt x="3722145" y="0"/>
                    </a:lnTo>
                    <a:lnTo>
                      <a:pt x="3528508" y="0"/>
                    </a:lnTo>
                    <a:lnTo>
                      <a:pt x="3431689" y="96819"/>
                    </a:lnTo>
                    <a:lnTo>
                      <a:pt x="3313355" y="107576"/>
                    </a:lnTo>
                    <a:lnTo>
                      <a:pt x="3195021" y="139849"/>
                    </a:lnTo>
                    <a:lnTo>
                      <a:pt x="3055171" y="215153"/>
                    </a:lnTo>
                    <a:lnTo>
                      <a:pt x="2710927" y="301214"/>
                    </a:lnTo>
                    <a:lnTo>
                      <a:pt x="2452743" y="344244"/>
                    </a:lnTo>
                    <a:lnTo>
                      <a:pt x="2151529" y="408790"/>
                    </a:lnTo>
                    <a:lnTo>
                      <a:pt x="2097741" y="613186"/>
                    </a:lnTo>
                    <a:lnTo>
                      <a:pt x="1957891" y="860611"/>
                    </a:lnTo>
                    <a:lnTo>
                      <a:pt x="1893345" y="1194099"/>
                    </a:lnTo>
                    <a:lnTo>
                      <a:pt x="1699708" y="1366221"/>
                    </a:lnTo>
                    <a:lnTo>
                      <a:pt x="1581374" y="1430767"/>
                    </a:lnTo>
                    <a:lnTo>
                      <a:pt x="1506070" y="1409251"/>
                    </a:lnTo>
                    <a:lnTo>
                      <a:pt x="1312432" y="1258644"/>
                    </a:lnTo>
                    <a:lnTo>
                      <a:pt x="1161825" y="1075764"/>
                    </a:lnTo>
                    <a:lnTo>
                      <a:pt x="1021976" y="903642"/>
                    </a:lnTo>
                    <a:lnTo>
                      <a:pt x="828338" y="699247"/>
                    </a:lnTo>
                    <a:lnTo>
                      <a:pt x="753035" y="699247"/>
                    </a:lnTo>
                    <a:lnTo>
                      <a:pt x="656216" y="871369"/>
                    </a:lnTo>
                    <a:lnTo>
                      <a:pt x="570155" y="989703"/>
                    </a:lnTo>
                    <a:lnTo>
                      <a:pt x="408790" y="1226371"/>
                    </a:lnTo>
                    <a:lnTo>
                      <a:pt x="64545" y="1688950"/>
                    </a:lnTo>
                    <a:lnTo>
                      <a:pt x="0" y="1818042"/>
                    </a:lnTo>
                    <a:lnTo>
                      <a:pt x="4034117" y="1828800"/>
                    </a:lnTo>
                    <a:lnTo>
                      <a:pt x="4044875" y="0"/>
                    </a:lnTo>
                    <a:close/>
                  </a:path>
                </a:pathLst>
              </a:cu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grpSp>
      </p:grpSp>
      <p:sp>
        <p:nvSpPr>
          <p:cNvPr id="89" name="TextBox 88"/>
          <p:cNvSpPr txBox="1"/>
          <p:nvPr/>
        </p:nvSpPr>
        <p:spPr>
          <a:xfrm>
            <a:off x="2909006" y="1621382"/>
            <a:ext cx="1444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Coherence</a:t>
            </a:r>
          </a:p>
        </p:txBody>
      </p:sp>
      <p:sp>
        <p:nvSpPr>
          <p:cNvPr id="47" name="Rectangle 24">
            <a:extLst>
              <a:ext uri="{FF2B5EF4-FFF2-40B4-BE49-F238E27FC236}">
                <a16:creationId xmlns:a16="http://schemas.microsoft.com/office/drawing/2014/main" id="{2774081C-58F4-4A62-B7CC-AA51DB624C6A}"/>
              </a:ext>
            </a:extLst>
          </p:cNvPr>
          <p:cNvSpPr>
            <a:spLocks noChangeArrowheads="1"/>
          </p:cNvSpPr>
          <p:nvPr/>
        </p:nvSpPr>
        <p:spPr bwMode="auto">
          <a:xfrm>
            <a:off x="9855478" y="6457890"/>
            <a:ext cx="2334935"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(Courtesy Jie Qi, OU)</a:t>
            </a:r>
          </a:p>
        </p:txBody>
      </p:sp>
      <p:sp>
        <p:nvSpPr>
          <p:cNvPr id="48" name="TextBox 47">
            <a:extLst>
              <a:ext uri="{FF2B5EF4-FFF2-40B4-BE49-F238E27FC236}">
                <a16:creationId xmlns:a16="http://schemas.microsoft.com/office/drawing/2014/main" id="{82DE1E29-AB83-453A-830A-2E1382F4F3A6}"/>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1: Gulf of Mexico</a:t>
            </a:r>
          </a:p>
        </p:txBody>
      </p:sp>
      <p:sp>
        <p:nvSpPr>
          <p:cNvPr id="4" name="Slide Number Placeholder 3">
            <a:extLst>
              <a:ext uri="{FF2B5EF4-FFF2-40B4-BE49-F238E27FC236}">
                <a16:creationId xmlns:a16="http://schemas.microsoft.com/office/drawing/2014/main" id="{3A0E62D9-408D-470F-A4F0-64D40F2040AF}"/>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48</a:t>
            </a:fld>
            <a:endParaRPr lang="en-US" dirty="0">
              <a:solidFill>
                <a:srgbClr val="FFFFFF"/>
              </a:solidFill>
            </a:endParaRPr>
          </a:p>
        </p:txBody>
      </p:sp>
    </p:spTree>
    <p:extLst>
      <p:ext uri="{BB962C8B-B14F-4D97-AF65-F5344CB8AC3E}">
        <p14:creationId xmlns:p14="http://schemas.microsoft.com/office/powerpoint/2010/main" val="93654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28826" y="1378434"/>
            <a:ext cx="9387319" cy="5126921"/>
          </a:xfrm>
          <a:prstGeom prst="rect">
            <a:avLst/>
          </a:prstGeom>
        </p:spPr>
      </p:pic>
      <p:sp>
        <p:nvSpPr>
          <p:cNvPr id="8" name="TextBox 7"/>
          <p:cNvSpPr txBox="1"/>
          <p:nvPr/>
        </p:nvSpPr>
        <p:spPr>
          <a:xfrm>
            <a:off x="86194" y="1420976"/>
            <a:ext cx="1814374" cy="19389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Skeletonized fault probability co-rendered with fault dip &amp; azimuth</a:t>
            </a:r>
          </a:p>
        </p:txBody>
      </p:sp>
      <p:sp>
        <p:nvSpPr>
          <p:cNvPr id="9" name="TextBox 1"/>
          <p:cNvSpPr txBox="1"/>
          <p:nvPr/>
        </p:nvSpPr>
        <p:spPr>
          <a:xfrm>
            <a:off x="10439400" y="6140790"/>
            <a:ext cx="27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N</a:t>
            </a:r>
          </a:p>
        </p:txBody>
      </p:sp>
      <p:grpSp>
        <p:nvGrpSpPr>
          <p:cNvPr id="13" name="Group 13"/>
          <p:cNvGrpSpPr/>
          <p:nvPr/>
        </p:nvGrpSpPr>
        <p:grpSpPr>
          <a:xfrm>
            <a:off x="2962232" y="4522458"/>
            <a:ext cx="1051591" cy="1937057"/>
            <a:chOff x="9563100" y="3346143"/>
            <a:chExt cx="1051591" cy="1937057"/>
          </a:xfrm>
        </p:grpSpPr>
        <p:sp>
          <p:nvSpPr>
            <p:cNvPr id="14" name="Rectangle 14"/>
            <p:cNvSpPr/>
            <p:nvPr/>
          </p:nvSpPr>
          <p:spPr bwMode="auto">
            <a:xfrm>
              <a:off x="9563100" y="3346143"/>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15" name="Group 15"/>
            <p:cNvGrpSpPr/>
            <p:nvPr/>
          </p:nvGrpSpPr>
          <p:grpSpPr>
            <a:xfrm>
              <a:off x="9682560" y="3513111"/>
              <a:ext cx="675168" cy="1664270"/>
              <a:chOff x="11232786" y="4339289"/>
              <a:chExt cx="675168" cy="1664270"/>
            </a:xfrm>
          </p:grpSpPr>
          <p:grpSp>
            <p:nvGrpSpPr>
              <p:cNvPr id="17" name="Group 17"/>
              <p:cNvGrpSpPr/>
              <p:nvPr/>
            </p:nvGrpSpPr>
            <p:grpSpPr>
              <a:xfrm>
                <a:off x="11232786" y="4339289"/>
                <a:ext cx="675168" cy="1664270"/>
                <a:chOff x="7283783" y="1290208"/>
                <a:chExt cx="675168" cy="1664270"/>
              </a:xfrm>
            </p:grpSpPr>
            <p:sp>
              <p:nvSpPr>
                <p:cNvPr id="22" name="Rectangle 22"/>
                <p:cNvSpPr/>
                <p:nvPr/>
              </p:nvSpPr>
              <p:spPr>
                <a:xfrm>
                  <a:off x="7412203" y="1790309"/>
                  <a:ext cx="168418" cy="967393"/>
                </a:xfrm>
                <a:prstGeom prst="rect">
                  <a:avLst/>
                </a:prstGeom>
                <a:gradFill>
                  <a:gsLst>
                    <a:gs pos="22000">
                      <a:schemeClr val="bg1"/>
                    </a:gs>
                    <a:gs pos="85000">
                      <a:schemeClr val="tx1"/>
                    </a:gs>
                    <a:gs pos="92000">
                      <a:schemeClr val="tx1"/>
                    </a:gs>
                    <a:gs pos="100000">
                      <a:schemeClr val="tx1"/>
                    </a:gs>
                  </a:gsLst>
                  <a:lin ang="5400000" scaled="1"/>
                </a:gradFill>
                <a:ln>
                  <a:solidFill>
                    <a:srgbClr val="7030A0">
                      <a:alpha val="47059"/>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ea typeface="+mn-ea"/>
                    <a:cs typeface="+mn-cs"/>
                  </a:endParaRPr>
                </a:p>
              </p:txBody>
            </p:sp>
            <p:sp>
              <p:nvSpPr>
                <p:cNvPr id="23" name="TextBox 23"/>
                <p:cNvSpPr txBox="1"/>
                <p:nvPr/>
              </p:nvSpPr>
              <p:spPr>
                <a:xfrm>
                  <a:off x="7305248" y="155926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High</a:t>
                  </a:r>
                </a:p>
              </p:txBody>
            </p:sp>
            <p:sp>
              <p:nvSpPr>
                <p:cNvPr id="24" name="TextBox 24"/>
                <p:cNvSpPr txBox="1"/>
                <p:nvPr/>
              </p:nvSpPr>
              <p:spPr>
                <a:xfrm>
                  <a:off x="7283783" y="270825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Low</a:t>
                  </a:r>
                </a:p>
              </p:txBody>
            </p:sp>
            <p:sp>
              <p:nvSpPr>
                <p:cNvPr id="25" name="TextBox 25"/>
                <p:cNvSpPr txBox="1"/>
                <p:nvPr/>
              </p:nvSpPr>
              <p:spPr>
                <a:xfrm>
                  <a:off x="7316083" y="129020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ea typeface="+mn-ea"/>
                      <a:cs typeface="+mn-cs"/>
                    </a:rPr>
                    <a:t>Prob</a:t>
                  </a:r>
                  <a:endParaRPr kumimoji="0" lang="en-US" sz="1000" b="0" i="0" u="none" strike="noStrike" kern="1200" cap="none" spc="0" normalizeH="0" baseline="0" noProof="0" dirty="0">
                    <a:ln>
                      <a:noFill/>
                    </a:ln>
                    <a:solidFill>
                      <a:srgbClr val="000000"/>
                    </a:solidFill>
                    <a:effectLst/>
                    <a:uLnTx/>
                    <a:uFillTx/>
                    <a:ea typeface="+mn-ea"/>
                    <a:cs typeface="+mn-cs"/>
                  </a:endParaRPr>
                </a:p>
              </p:txBody>
            </p:sp>
          </p:grpSp>
          <p:sp>
            <p:nvSpPr>
              <p:cNvPr id="18" name="Rectangle 18"/>
              <p:cNvSpPr/>
              <p:nvPr/>
            </p:nvSpPr>
            <p:spPr bwMode="auto">
              <a:xfrm>
                <a:off x="11353695" y="4838768"/>
                <a:ext cx="175930" cy="97725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19" name="Straight Arrow Connector 19"/>
              <p:cNvCxnSpPr/>
              <p:nvPr/>
            </p:nvCxnSpPr>
            <p:spPr bwMode="auto">
              <a:xfrm>
                <a:off x="11570370" y="5826951"/>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0" name="Rectangle 20"/>
              <p:cNvSpPr/>
              <p:nvPr/>
            </p:nvSpPr>
            <p:spPr bwMode="auto">
              <a:xfrm>
                <a:off x="11561415" y="4843186"/>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21" name="Straight Connector 21"/>
              <p:cNvCxnSpPr/>
              <p:nvPr/>
            </p:nvCxnSpPr>
            <p:spPr bwMode="auto">
              <a:xfrm>
                <a:off x="11546210" y="4829173"/>
                <a:ext cx="184579" cy="1051275"/>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16" name="TextBox 16"/>
            <p:cNvSpPr txBox="1"/>
            <p:nvPr/>
          </p:nvSpPr>
          <p:spPr>
            <a:xfrm>
              <a:off x="9939523" y="4953999"/>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grpSp>
      <p:grpSp>
        <p:nvGrpSpPr>
          <p:cNvPr id="26" name="Group 26"/>
          <p:cNvGrpSpPr/>
          <p:nvPr/>
        </p:nvGrpSpPr>
        <p:grpSpPr>
          <a:xfrm>
            <a:off x="2044680" y="2615946"/>
            <a:ext cx="919835" cy="1937057"/>
            <a:chOff x="8000896" y="3140052"/>
            <a:chExt cx="919835" cy="1937057"/>
          </a:xfrm>
        </p:grpSpPr>
        <p:sp>
          <p:nvSpPr>
            <p:cNvPr id="27" name="Rectangle 27"/>
            <p:cNvSpPr/>
            <p:nvPr/>
          </p:nvSpPr>
          <p:spPr bwMode="auto">
            <a:xfrm>
              <a:off x="8000896" y="3140052"/>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28" name="Group 28"/>
            <p:cNvGrpSpPr/>
            <p:nvPr/>
          </p:nvGrpSpPr>
          <p:grpSpPr>
            <a:xfrm>
              <a:off x="8091614" y="3282471"/>
              <a:ext cx="675168" cy="1612583"/>
              <a:chOff x="11232786" y="4390976"/>
              <a:chExt cx="675168" cy="1612583"/>
            </a:xfrm>
          </p:grpSpPr>
          <p:grpSp>
            <p:nvGrpSpPr>
              <p:cNvPr id="30" name="Group 30"/>
              <p:cNvGrpSpPr/>
              <p:nvPr/>
            </p:nvGrpSpPr>
            <p:grpSpPr>
              <a:xfrm>
                <a:off x="11232786" y="4390976"/>
                <a:ext cx="675168" cy="1612583"/>
                <a:chOff x="7283783" y="1341895"/>
                <a:chExt cx="675168" cy="1612583"/>
              </a:xfrm>
            </p:grpSpPr>
            <p:sp>
              <p:nvSpPr>
                <p:cNvPr id="35" name="Rectangle 35"/>
                <p:cNvSpPr/>
                <p:nvPr/>
              </p:nvSpPr>
              <p:spPr>
                <a:xfrm>
                  <a:off x="7412203" y="1790309"/>
                  <a:ext cx="168418" cy="967393"/>
                </a:xfrm>
                <a:prstGeom prst="rect">
                  <a:avLst/>
                </a:prstGeom>
                <a:gradFill>
                  <a:gsLst>
                    <a:gs pos="22000">
                      <a:schemeClr val="bg1"/>
                    </a:gs>
                    <a:gs pos="85000">
                      <a:schemeClr val="tx1"/>
                    </a:gs>
                    <a:gs pos="92000">
                      <a:schemeClr val="tx1"/>
                    </a:gs>
                    <a:gs pos="100000">
                      <a:schemeClr val="tx1"/>
                    </a:gs>
                  </a:gsLst>
                  <a:lin ang="5400000" scaled="1"/>
                </a:gradFill>
                <a:ln>
                  <a:solidFill>
                    <a:srgbClr val="7030A0">
                      <a:alpha val="47059"/>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ea typeface="+mn-ea"/>
                    <a:cs typeface="+mn-cs"/>
                  </a:endParaRPr>
                </a:p>
              </p:txBody>
            </p:sp>
            <p:sp>
              <p:nvSpPr>
                <p:cNvPr id="36" name="TextBox 36"/>
                <p:cNvSpPr txBox="1"/>
                <p:nvPr/>
              </p:nvSpPr>
              <p:spPr>
                <a:xfrm>
                  <a:off x="7305248" y="155926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High</a:t>
                  </a:r>
                </a:p>
              </p:txBody>
            </p:sp>
            <p:sp>
              <p:nvSpPr>
                <p:cNvPr id="37" name="TextBox 37"/>
                <p:cNvSpPr txBox="1"/>
                <p:nvPr/>
              </p:nvSpPr>
              <p:spPr>
                <a:xfrm>
                  <a:off x="7283783" y="270825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Low</a:t>
                  </a:r>
                </a:p>
              </p:txBody>
            </p:sp>
            <p:sp>
              <p:nvSpPr>
                <p:cNvPr id="38" name="TextBox 38"/>
                <p:cNvSpPr txBox="1"/>
                <p:nvPr/>
              </p:nvSpPr>
              <p:spPr>
                <a:xfrm>
                  <a:off x="7316083" y="1341895"/>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Mag</a:t>
                  </a:r>
                </a:p>
              </p:txBody>
            </p:sp>
          </p:grpSp>
          <p:sp>
            <p:nvSpPr>
              <p:cNvPr id="31" name="Rectangle 31"/>
              <p:cNvSpPr/>
              <p:nvPr/>
            </p:nvSpPr>
            <p:spPr bwMode="auto">
              <a:xfrm>
                <a:off x="11353695" y="4838768"/>
                <a:ext cx="175930" cy="977252"/>
              </a:xfrm>
              <a:prstGeom prst="rect">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32" name="Straight Arrow Connector 32"/>
              <p:cNvCxnSpPr/>
              <p:nvPr/>
            </p:nvCxnSpPr>
            <p:spPr bwMode="auto">
              <a:xfrm>
                <a:off x="11570370" y="5826951"/>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3" name="Rectangle 33"/>
              <p:cNvSpPr/>
              <p:nvPr/>
            </p:nvSpPr>
            <p:spPr bwMode="auto">
              <a:xfrm>
                <a:off x="11561415" y="4843186"/>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34" name="Straight Connector 34"/>
              <p:cNvCxnSpPr/>
              <p:nvPr/>
            </p:nvCxnSpPr>
            <p:spPr bwMode="auto">
              <a:xfrm>
                <a:off x="11546210" y="4829173"/>
                <a:ext cx="184579" cy="1051275"/>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9" name="TextBox 29"/>
            <p:cNvSpPr txBox="1"/>
            <p:nvPr/>
          </p:nvSpPr>
          <p:spPr>
            <a:xfrm>
              <a:off x="8245563" y="4768691"/>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grpSp>
      <p:grpSp>
        <p:nvGrpSpPr>
          <p:cNvPr id="39" name="Group 39"/>
          <p:cNvGrpSpPr/>
          <p:nvPr/>
        </p:nvGrpSpPr>
        <p:grpSpPr>
          <a:xfrm>
            <a:off x="2044679" y="4522458"/>
            <a:ext cx="1137708" cy="1937057"/>
            <a:chOff x="9077557" y="1199076"/>
            <a:chExt cx="1137708" cy="1937057"/>
          </a:xfrm>
        </p:grpSpPr>
        <p:sp>
          <p:nvSpPr>
            <p:cNvPr id="40" name="Rectangle 40"/>
            <p:cNvSpPr/>
            <p:nvPr/>
          </p:nvSpPr>
          <p:spPr bwMode="auto">
            <a:xfrm>
              <a:off x="9077557" y="1199076"/>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41" name="Group 41"/>
            <p:cNvGrpSpPr/>
            <p:nvPr/>
          </p:nvGrpSpPr>
          <p:grpSpPr>
            <a:xfrm>
              <a:off x="9093800" y="1365656"/>
              <a:ext cx="1121465" cy="1560708"/>
              <a:chOff x="6853451" y="3999660"/>
              <a:chExt cx="1121465" cy="1560708"/>
            </a:xfrm>
          </p:grpSpPr>
          <p:pic>
            <p:nvPicPr>
              <p:cNvPr id="46" name="Picture 46"/>
              <p:cNvPicPr>
                <a:picLocks noChangeAspect="1"/>
              </p:cNvPicPr>
              <p:nvPr/>
            </p:nvPicPr>
            <p:blipFill>
              <a:blip r:embed="rId4"/>
              <a:stretch>
                <a:fillRect/>
              </a:stretch>
            </p:blipFill>
            <p:spPr>
              <a:xfrm>
                <a:off x="7173894" y="4402184"/>
                <a:ext cx="169488" cy="960120"/>
              </a:xfrm>
              <a:prstGeom prst="rect">
                <a:avLst/>
              </a:prstGeom>
              <a:ln>
                <a:solidFill>
                  <a:schemeClr val="tx1"/>
                </a:solidFill>
              </a:ln>
            </p:spPr>
          </p:pic>
          <p:sp>
            <p:nvSpPr>
              <p:cNvPr id="47" name="TextBox 47"/>
              <p:cNvSpPr txBox="1"/>
              <p:nvPr/>
            </p:nvSpPr>
            <p:spPr>
              <a:xfrm>
                <a:off x="7010897" y="3999660"/>
                <a:ext cx="964019"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Azim</a:t>
                </a:r>
              </a:p>
            </p:txBody>
          </p:sp>
          <mc:AlternateContent xmlns:mc="http://schemas.openxmlformats.org/markup-compatibility/2006" xmlns:a14="http://schemas.microsoft.com/office/drawing/2010/main">
            <mc:Choice Requires="a14">
              <p:sp>
                <p:nvSpPr>
                  <p:cNvPr id="48" name="TextBox 48"/>
                  <p:cNvSpPr txBox="1"/>
                  <p:nvPr/>
                </p:nvSpPr>
                <p:spPr>
                  <a:xfrm>
                    <a:off x="6853451" y="5314147"/>
                    <a:ext cx="685621"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−180</m:t>
                              </m:r>
                            </m:e>
                            <m:sup>
                              <m:r>
                                <m:rPr>
                                  <m:sty m:val="p"/>
                                </m:rPr>
                                <a:rPr kumimoji="0" lang="en-US" sz="1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o</m:t>
                              </m:r>
                            </m:sup>
                          </m:sSup>
                        </m:oMath>
                      </m:oMathPara>
                    </a14:m>
                    <a:endParaRPr kumimoji="0" lang="en-US" sz="1000" b="0" i="0" u="none" strike="noStrike" kern="1200" cap="none" spc="0" normalizeH="0" baseline="0" noProof="0" dirty="0">
                      <a:ln>
                        <a:noFill/>
                      </a:ln>
                      <a:solidFill>
                        <a:srgbClr val="000000"/>
                      </a:solidFill>
                      <a:effectLst/>
                      <a:uLnTx/>
                      <a:uFillTx/>
                      <a:ea typeface="+mn-ea"/>
                      <a:cs typeface="+mn-cs"/>
                    </a:endParaRPr>
                  </a:p>
                </p:txBody>
              </p:sp>
            </mc:Choice>
            <mc:Fallback xmlns="">
              <p:sp>
                <p:nvSpPr>
                  <p:cNvPr id="48" name="TextBox 48"/>
                  <p:cNvSpPr txBox="1">
                    <a:spLocks noRot="1" noChangeAspect="1" noMove="1" noResize="1" noEditPoints="1" noAdjustHandles="1" noChangeArrowheads="1" noChangeShapeType="1" noTextEdit="1"/>
                  </p:cNvSpPr>
                  <p:nvPr/>
                </p:nvSpPr>
                <p:spPr>
                  <a:xfrm>
                    <a:off x="6853451" y="5314147"/>
                    <a:ext cx="685621" cy="246221"/>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9"/>
                  <p:cNvSpPr txBox="1"/>
                  <p:nvPr/>
                </p:nvSpPr>
                <p:spPr>
                  <a:xfrm>
                    <a:off x="6885010" y="4173254"/>
                    <a:ext cx="685621"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180</m:t>
                              </m:r>
                            </m:e>
                            <m:sup>
                              <m:r>
                                <m:rPr>
                                  <m:sty m:val="p"/>
                                </m:rPr>
                                <a:rPr kumimoji="0" lang="en-US" sz="1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o</m:t>
                              </m:r>
                            </m:sup>
                          </m:sSup>
                        </m:oMath>
                      </m:oMathPara>
                    </a14:m>
                    <a:endParaRPr kumimoji="0" lang="en-US" sz="1000" b="0" i="0" u="none" strike="noStrike" kern="1200" cap="none" spc="0" normalizeH="0" baseline="0" noProof="0" dirty="0">
                      <a:ln>
                        <a:noFill/>
                      </a:ln>
                      <a:solidFill>
                        <a:srgbClr val="000000"/>
                      </a:solidFill>
                      <a:effectLst/>
                      <a:uLnTx/>
                      <a:uFillTx/>
                      <a:ea typeface="+mn-ea"/>
                      <a:cs typeface="+mn-cs"/>
                    </a:endParaRPr>
                  </a:p>
                </p:txBody>
              </p:sp>
            </mc:Choice>
            <mc:Fallback xmlns="">
              <p:sp>
                <p:nvSpPr>
                  <p:cNvPr id="49" name="TextBox 49"/>
                  <p:cNvSpPr txBox="1">
                    <a:spLocks noRot="1" noChangeAspect="1" noMove="1" noResize="1" noEditPoints="1" noAdjustHandles="1" noChangeArrowheads="1" noChangeShapeType="1" noTextEdit="1"/>
                  </p:cNvSpPr>
                  <p:nvPr/>
                </p:nvSpPr>
                <p:spPr>
                  <a:xfrm>
                    <a:off x="6885010" y="4173254"/>
                    <a:ext cx="685621" cy="246221"/>
                  </a:xfrm>
                  <a:prstGeom prst="rect">
                    <a:avLst/>
                  </a:prstGeom>
                  <a:blipFill>
                    <a:blip r:embed="rId6"/>
                    <a:stretch>
                      <a:fillRect/>
                    </a:stretch>
                  </a:blipFill>
                  <a:ln>
                    <a:noFill/>
                  </a:ln>
                </p:spPr>
                <p:txBody>
                  <a:bodyPr/>
                  <a:lstStyle/>
                  <a:p>
                    <a:r>
                      <a:rPr lang="en-US">
                        <a:noFill/>
                      </a:rPr>
                      <a:t> </a:t>
                    </a:r>
                  </a:p>
                </p:txBody>
              </p:sp>
            </mc:Fallback>
          </mc:AlternateContent>
        </p:grpSp>
        <p:sp>
          <p:nvSpPr>
            <p:cNvPr id="42" name="Rectangle 42"/>
            <p:cNvSpPr/>
            <p:nvPr/>
          </p:nvSpPr>
          <p:spPr bwMode="auto">
            <a:xfrm>
              <a:off x="9603471" y="1751979"/>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43" name="Straight Connector 43"/>
            <p:cNvCxnSpPr/>
            <p:nvPr/>
          </p:nvCxnSpPr>
          <p:spPr bwMode="auto">
            <a:xfrm flipH="1">
              <a:off x="9772846" y="1777375"/>
              <a:ext cx="19739" cy="1011866"/>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4" name="TextBox 44"/>
            <p:cNvSpPr txBox="1"/>
            <p:nvPr/>
          </p:nvSpPr>
          <p:spPr>
            <a:xfrm>
              <a:off x="9418558" y="276089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cxnSp>
          <p:nvCxnSpPr>
            <p:cNvPr id="45" name="Straight Arrow Connector 45"/>
            <p:cNvCxnSpPr/>
            <p:nvPr/>
          </p:nvCxnSpPr>
          <p:spPr bwMode="auto">
            <a:xfrm>
              <a:off x="9585928" y="2735977"/>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grpSp>
      <p:grpSp>
        <p:nvGrpSpPr>
          <p:cNvPr id="50" name="Group 5"/>
          <p:cNvGrpSpPr/>
          <p:nvPr/>
        </p:nvGrpSpPr>
        <p:grpSpPr>
          <a:xfrm>
            <a:off x="3871443" y="4522457"/>
            <a:ext cx="919835" cy="1937057"/>
            <a:chOff x="3871443" y="4522457"/>
            <a:chExt cx="919835" cy="1937057"/>
          </a:xfrm>
        </p:grpSpPr>
        <p:grpSp>
          <p:nvGrpSpPr>
            <p:cNvPr id="51" name="Group 26"/>
            <p:cNvGrpSpPr/>
            <p:nvPr/>
          </p:nvGrpSpPr>
          <p:grpSpPr>
            <a:xfrm>
              <a:off x="3871443" y="4522457"/>
              <a:ext cx="919835" cy="1937057"/>
              <a:chOff x="8000896" y="3140052"/>
              <a:chExt cx="919835" cy="1937057"/>
            </a:xfrm>
          </p:grpSpPr>
          <p:sp>
            <p:nvSpPr>
              <p:cNvPr id="54" name="Rectangle 27"/>
              <p:cNvSpPr/>
              <p:nvPr/>
            </p:nvSpPr>
            <p:spPr bwMode="auto">
              <a:xfrm>
                <a:off x="8000896" y="3140052"/>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55" name="Group 28"/>
              <p:cNvGrpSpPr/>
              <p:nvPr/>
            </p:nvGrpSpPr>
            <p:grpSpPr>
              <a:xfrm>
                <a:off x="8091614" y="3282471"/>
                <a:ext cx="675168" cy="1612583"/>
                <a:chOff x="11232786" y="4390976"/>
                <a:chExt cx="675168" cy="1612583"/>
              </a:xfrm>
            </p:grpSpPr>
            <p:grpSp>
              <p:nvGrpSpPr>
                <p:cNvPr id="57" name="Group 30"/>
                <p:cNvGrpSpPr/>
                <p:nvPr/>
              </p:nvGrpSpPr>
              <p:grpSpPr>
                <a:xfrm>
                  <a:off x="11232786" y="4390976"/>
                  <a:ext cx="675168" cy="1612583"/>
                  <a:chOff x="7283783" y="1341895"/>
                  <a:chExt cx="675168" cy="1612583"/>
                </a:xfrm>
              </p:grpSpPr>
              <p:sp>
                <p:nvSpPr>
                  <p:cNvPr id="62" name="Rectangle 35"/>
                  <p:cNvSpPr/>
                  <p:nvPr/>
                </p:nvSpPr>
                <p:spPr>
                  <a:xfrm>
                    <a:off x="7412203" y="1790309"/>
                    <a:ext cx="168418" cy="967393"/>
                  </a:xfrm>
                  <a:prstGeom prst="rect">
                    <a:avLst/>
                  </a:prstGeom>
                  <a:gradFill>
                    <a:gsLst>
                      <a:gs pos="22000">
                        <a:schemeClr val="bg1"/>
                      </a:gs>
                      <a:gs pos="85000">
                        <a:schemeClr val="tx1"/>
                      </a:gs>
                      <a:gs pos="92000">
                        <a:schemeClr val="tx1"/>
                      </a:gs>
                      <a:gs pos="100000">
                        <a:schemeClr val="tx1"/>
                      </a:gs>
                    </a:gsLst>
                    <a:lin ang="5400000" scaled="1"/>
                  </a:gradFill>
                  <a:ln>
                    <a:solidFill>
                      <a:srgbClr val="7030A0">
                        <a:alpha val="47059"/>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ea typeface="+mn-ea"/>
                      <a:cs typeface="+mn-cs"/>
                    </a:endParaRPr>
                  </a:p>
                </p:txBody>
              </p:sp>
              <p:sp>
                <p:nvSpPr>
                  <p:cNvPr id="63" name="TextBox 36"/>
                  <p:cNvSpPr txBox="1"/>
                  <p:nvPr/>
                </p:nvSpPr>
                <p:spPr>
                  <a:xfrm>
                    <a:off x="7305248" y="155926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High</a:t>
                    </a:r>
                  </a:p>
                </p:txBody>
              </p:sp>
              <p:sp>
                <p:nvSpPr>
                  <p:cNvPr id="64" name="TextBox 37"/>
                  <p:cNvSpPr txBox="1"/>
                  <p:nvPr/>
                </p:nvSpPr>
                <p:spPr>
                  <a:xfrm>
                    <a:off x="7283783" y="270825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Low</a:t>
                    </a:r>
                  </a:p>
                </p:txBody>
              </p:sp>
              <p:sp>
                <p:nvSpPr>
                  <p:cNvPr id="65" name="TextBox 38"/>
                  <p:cNvSpPr txBox="1"/>
                  <p:nvPr/>
                </p:nvSpPr>
                <p:spPr>
                  <a:xfrm>
                    <a:off x="7316083" y="1341895"/>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Amp</a:t>
                    </a:r>
                  </a:p>
                </p:txBody>
              </p:sp>
            </p:grpSp>
            <p:sp>
              <p:nvSpPr>
                <p:cNvPr id="58" name="Rectangle 31"/>
                <p:cNvSpPr/>
                <p:nvPr/>
              </p:nvSpPr>
              <p:spPr bwMode="auto">
                <a:xfrm>
                  <a:off x="11350370" y="4838768"/>
                  <a:ext cx="179255" cy="97725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cxnSp>
              <p:nvCxnSpPr>
                <p:cNvPr id="59" name="Straight Arrow Connector 32"/>
                <p:cNvCxnSpPr/>
                <p:nvPr/>
              </p:nvCxnSpPr>
              <p:spPr bwMode="auto">
                <a:xfrm>
                  <a:off x="11570370" y="5826951"/>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60" name="Rectangle 33"/>
                <p:cNvSpPr/>
                <p:nvPr/>
              </p:nvSpPr>
              <p:spPr bwMode="auto">
                <a:xfrm>
                  <a:off x="11561415" y="4843186"/>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61" name="Straight Connector 34"/>
                <p:cNvCxnSpPr>
                  <a:stCxn id="60" idx="1"/>
                </p:cNvCxnSpPr>
                <p:nvPr/>
              </p:nvCxnSpPr>
              <p:spPr bwMode="auto">
                <a:xfrm>
                  <a:off x="11561415" y="5331812"/>
                  <a:ext cx="169374" cy="548636"/>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56" name="TextBox 29"/>
              <p:cNvSpPr txBox="1"/>
              <p:nvPr/>
            </p:nvSpPr>
            <p:spPr>
              <a:xfrm>
                <a:off x="8245563" y="4768691"/>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grpSp>
        <p:sp>
          <p:nvSpPr>
            <p:cNvPr id="52" name="Rectangle 18"/>
            <p:cNvSpPr/>
            <p:nvPr/>
          </p:nvSpPr>
          <p:spPr bwMode="auto">
            <a:xfrm>
              <a:off x="4079745" y="5108853"/>
              <a:ext cx="185005" cy="485935"/>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53" name="Straight Connector 34"/>
            <p:cNvCxnSpPr>
              <a:stCxn id="60" idx="1"/>
            </p:cNvCxnSpPr>
            <p:nvPr/>
          </p:nvCxnSpPr>
          <p:spPr bwMode="auto">
            <a:xfrm flipV="1">
              <a:off x="4290790" y="5098156"/>
              <a:ext cx="182262" cy="507556"/>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95" name="Group 94"/>
          <p:cNvGrpSpPr/>
          <p:nvPr/>
        </p:nvGrpSpPr>
        <p:grpSpPr>
          <a:xfrm rot="20810586">
            <a:off x="2674391" y="1659338"/>
            <a:ext cx="807918" cy="3026659"/>
            <a:chOff x="2508081" y="932884"/>
            <a:chExt cx="717267" cy="4946212"/>
          </a:xfrm>
        </p:grpSpPr>
        <p:grpSp>
          <p:nvGrpSpPr>
            <p:cNvPr id="96" name="Group 95"/>
            <p:cNvGrpSpPr/>
            <p:nvPr/>
          </p:nvGrpSpPr>
          <p:grpSpPr>
            <a:xfrm>
              <a:off x="2905125" y="1196192"/>
              <a:ext cx="115800" cy="4572000"/>
              <a:chOff x="2647950" y="1196192"/>
              <a:chExt cx="115800" cy="4572000"/>
            </a:xfrm>
          </p:grpSpPr>
          <p:cxnSp>
            <p:nvCxnSpPr>
              <p:cNvPr id="103" name="Straight Connector 102"/>
              <p:cNvCxnSpPr/>
              <p:nvPr/>
            </p:nvCxnSpPr>
            <p:spPr>
              <a:xfrm>
                <a:off x="2763750" y="1196192"/>
                <a:ext cx="0" cy="457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647950" y="1205717"/>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647950" y="2386817"/>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647950" y="3520292"/>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647950" y="4663292"/>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647950" y="5768192"/>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2650613" y="932884"/>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0.0</a:t>
              </a:r>
            </a:p>
          </p:txBody>
        </p:sp>
        <p:sp>
          <p:nvSpPr>
            <p:cNvPr id="98" name="TextBox 97"/>
            <p:cNvSpPr txBox="1"/>
            <p:nvPr/>
          </p:nvSpPr>
          <p:spPr>
            <a:xfrm>
              <a:off x="2610727" y="2067725"/>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0.5</a:t>
              </a:r>
            </a:p>
          </p:txBody>
        </p:sp>
        <p:sp>
          <p:nvSpPr>
            <p:cNvPr id="99" name="TextBox 98"/>
            <p:cNvSpPr txBox="1"/>
            <p:nvPr/>
          </p:nvSpPr>
          <p:spPr>
            <a:xfrm>
              <a:off x="2618982" y="3232575"/>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1.0</a:t>
              </a:r>
            </a:p>
          </p:txBody>
        </p:sp>
        <p:sp>
          <p:nvSpPr>
            <p:cNvPr id="100" name="TextBox 99"/>
            <p:cNvSpPr txBox="1"/>
            <p:nvPr/>
          </p:nvSpPr>
          <p:spPr>
            <a:xfrm>
              <a:off x="2610727" y="4320336"/>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1.5</a:t>
              </a:r>
            </a:p>
          </p:txBody>
        </p:sp>
        <p:sp>
          <p:nvSpPr>
            <p:cNvPr id="101" name="TextBox 100"/>
            <p:cNvSpPr txBox="1"/>
            <p:nvPr/>
          </p:nvSpPr>
          <p:spPr>
            <a:xfrm>
              <a:off x="2650613" y="5451569"/>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2.0</a:t>
              </a:r>
            </a:p>
          </p:txBody>
        </p:sp>
        <p:sp>
          <p:nvSpPr>
            <p:cNvPr id="102" name="TextBox 101"/>
            <p:cNvSpPr txBox="1"/>
            <p:nvPr/>
          </p:nvSpPr>
          <p:spPr>
            <a:xfrm rot="16200000">
              <a:off x="1221424" y="2708988"/>
              <a:ext cx="2805572" cy="23225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Time (s)</a:t>
              </a:r>
            </a:p>
          </p:txBody>
        </p:sp>
      </p:grpSp>
      <p:grpSp>
        <p:nvGrpSpPr>
          <p:cNvPr id="2" name="Group 1"/>
          <p:cNvGrpSpPr/>
          <p:nvPr/>
        </p:nvGrpSpPr>
        <p:grpSpPr>
          <a:xfrm>
            <a:off x="1973110" y="1651494"/>
            <a:ext cx="3347165" cy="1489126"/>
            <a:chOff x="1973110" y="1651494"/>
            <a:chExt cx="3347165" cy="1489126"/>
          </a:xfrm>
        </p:grpSpPr>
        <p:sp>
          <p:nvSpPr>
            <p:cNvPr id="79" name="Right Arrow 78"/>
            <p:cNvSpPr/>
            <p:nvPr/>
          </p:nvSpPr>
          <p:spPr bwMode="auto">
            <a:xfrm>
              <a:off x="2808628" y="2655988"/>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Dipping SE</a:t>
              </a:r>
            </a:p>
          </p:txBody>
        </p:sp>
        <p:sp>
          <p:nvSpPr>
            <p:cNvPr id="80" name="Right Arrow 79"/>
            <p:cNvSpPr/>
            <p:nvPr/>
          </p:nvSpPr>
          <p:spPr bwMode="auto">
            <a:xfrm>
              <a:off x="1973110" y="2260069"/>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Dipping North</a:t>
              </a:r>
            </a:p>
          </p:txBody>
        </p:sp>
        <p:sp>
          <p:nvSpPr>
            <p:cNvPr id="81" name="Right Arrow 80"/>
            <p:cNvSpPr/>
            <p:nvPr/>
          </p:nvSpPr>
          <p:spPr bwMode="auto">
            <a:xfrm>
              <a:off x="3229759" y="1651494"/>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Dipping North</a:t>
              </a:r>
            </a:p>
          </p:txBody>
        </p:sp>
      </p:grpSp>
      <p:grpSp>
        <p:nvGrpSpPr>
          <p:cNvPr id="115" name="Group 114"/>
          <p:cNvGrpSpPr/>
          <p:nvPr/>
        </p:nvGrpSpPr>
        <p:grpSpPr>
          <a:xfrm>
            <a:off x="10579100" y="1343381"/>
            <a:ext cx="794150" cy="474052"/>
            <a:chOff x="2581563" y="4784453"/>
            <a:chExt cx="794150" cy="474052"/>
          </a:xfrm>
        </p:grpSpPr>
        <p:grpSp>
          <p:nvGrpSpPr>
            <p:cNvPr id="116" name="Group 115"/>
            <p:cNvGrpSpPr/>
            <p:nvPr/>
          </p:nvGrpSpPr>
          <p:grpSpPr>
            <a:xfrm>
              <a:off x="2594089" y="4784453"/>
              <a:ext cx="780353" cy="474052"/>
              <a:chOff x="8839200" y="891285"/>
              <a:chExt cx="780353" cy="474052"/>
            </a:xfrm>
          </p:grpSpPr>
          <p:sp>
            <p:nvSpPr>
              <p:cNvPr id="119" name="Rectangle 118"/>
              <p:cNvSpPr/>
              <p:nvPr/>
            </p:nvSpPr>
            <p:spPr>
              <a:xfrm>
                <a:off x="8839200" y="938886"/>
                <a:ext cx="780353" cy="42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20" name="TextBox 119"/>
              <p:cNvSpPr txBox="1"/>
              <p:nvPr/>
            </p:nvSpPr>
            <p:spPr>
              <a:xfrm>
                <a:off x="8915687" y="891285"/>
                <a:ext cx="673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1 mile</a:t>
                </a:r>
              </a:p>
            </p:txBody>
          </p:sp>
        </p:grpSp>
        <p:sp>
          <p:nvSpPr>
            <p:cNvPr id="117" name="Rectangle 116"/>
            <p:cNvSpPr/>
            <p:nvPr/>
          </p:nvSpPr>
          <p:spPr>
            <a:xfrm>
              <a:off x="2581563" y="5047989"/>
              <a:ext cx="393247" cy="1160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18" name="Rectangle 117"/>
            <p:cNvSpPr/>
            <p:nvPr/>
          </p:nvSpPr>
          <p:spPr>
            <a:xfrm>
              <a:off x="2976081" y="5051349"/>
              <a:ext cx="399632" cy="1127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ea typeface="+mn-ea"/>
                <a:cs typeface="+mn-cs"/>
              </a:endParaRPr>
            </a:p>
          </p:txBody>
        </p:sp>
      </p:grpSp>
      <p:grpSp>
        <p:nvGrpSpPr>
          <p:cNvPr id="109" name="Group 108"/>
          <p:cNvGrpSpPr/>
          <p:nvPr/>
        </p:nvGrpSpPr>
        <p:grpSpPr>
          <a:xfrm rot="15024893">
            <a:off x="182356" y="4041158"/>
            <a:ext cx="1954472" cy="2284755"/>
            <a:chOff x="8878298" y="957917"/>
            <a:chExt cx="2279701" cy="2352400"/>
          </a:xfrm>
        </p:grpSpPr>
        <p:grpSp>
          <p:nvGrpSpPr>
            <p:cNvPr id="110" name="Group 109"/>
            <p:cNvGrpSpPr/>
            <p:nvPr/>
          </p:nvGrpSpPr>
          <p:grpSpPr>
            <a:xfrm>
              <a:off x="8878298" y="1180367"/>
              <a:ext cx="2279701" cy="2129950"/>
              <a:chOff x="2977114" y="912124"/>
              <a:chExt cx="2551267" cy="2607733"/>
            </a:xfrm>
          </p:grpSpPr>
          <p:pic>
            <p:nvPicPr>
              <p:cNvPr id="113" name="Picture 3"/>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2875" y="1242206"/>
                <a:ext cx="18288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114" name="Group 113"/>
              <p:cNvGrpSpPr/>
              <p:nvPr/>
            </p:nvGrpSpPr>
            <p:grpSpPr>
              <a:xfrm>
                <a:off x="2977114" y="912124"/>
                <a:ext cx="2551267" cy="2607733"/>
                <a:chOff x="2319425" y="4105978"/>
                <a:chExt cx="2551267" cy="2607733"/>
              </a:xfrm>
            </p:grpSpPr>
            <p:grpSp>
              <p:nvGrpSpPr>
                <p:cNvPr id="121" name="Group 120"/>
                <p:cNvGrpSpPr/>
                <p:nvPr/>
              </p:nvGrpSpPr>
              <p:grpSpPr>
                <a:xfrm>
                  <a:off x="2319425" y="4105978"/>
                  <a:ext cx="2551267" cy="2607733"/>
                  <a:chOff x="2373677" y="8314478"/>
                  <a:chExt cx="2551267" cy="2607733"/>
                </a:xfrm>
              </p:grpSpPr>
              <p:sp>
                <p:nvSpPr>
                  <p:cNvPr id="124" name="TextBox 123"/>
                  <p:cNvSpPr txBox="1"/>
                  <p:nvPr/>
                </p:nvSpPr>
                <p:spPr>
                  <a:xfrm rot="6575107">
                    <a:off x="3295591" y="8386723"/>
                    <a:ext cx="506069"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N</a:t>
                    </a:r>
                  </a:p>
                </p:txBody>
              </p:sp>
              <p:sp>
                <p:nvSpPr>
                  <p:cNvPr id="125" name="TextBox 124"/>
                  <p:cNvSpPr txBox="1"/>
                  <p:nvPr/>
                </p:nvSpPr>
                <p:spPr>
                  <a:xfrm rot="6575107">
                    <a:off x="3563823" y="10469755"/>
                    <a:ext cx="543333"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S</a:t>
                    </a:r>
                  </a:p>
                </p:txBody>
              </p:sp>
              <p:sp>
                <p:nvSpPr>
                  <p:cNvPr id="126" name="TextBox 125"/>
                  <p:cNvSpPr txBox="1"/>
                  <p:nvPr/>
                </p:nvSpPr>
                <p:spPr>
                  <a:xfrm rot="6280652">
                    <a:off x="4517188" y="9467472"/>
                    <a:ext cx="453931"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E</a:t>
                    </a:r>
                  </a:p>
                </p:txBody>
              </p:sp>
              <p:sp>
                <p:nvSpPr>
                  <p:cNvPr id="127" name="TextBox 126"/>
                  <p:cNvSpPr txBox="1"/>
                  <p:nvPr/>
                </p:nvSpPr>
                <p:spPr>
                  <a:xfrm rot="6399153">
                    <a:off x="2284233" y="9440125"/>
                    <a:ext cx="540468"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W</a:t>
                    </a:r>
                  </a:p>
                </p:txBody>
              </p:sp>
            </p:grpSp>
            <p:cxnSp>
              <p:nvCxnSpPr>
                <p:cNvPr id="122" name="Straight Arrow Connector 121"/>
                <p:cNvCxnSpPr/>
                <p:nvPr/>
              </p:nvCxnSpPr>
              <p:spPr>
                <a:xfrm flipV="1">
                  <a:off x="3651148" y="4550344"/>
                  <a:ext cx="798793" cy="719445"/>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rot="8210196">
                  <a:off x="3316349" y="4735630"/>
                  <a:ext cx="923202" cy="3491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rPr>
                    <a:t>Dip Mag</a:t>
                  </a:r>
                </a:p>
              </p:txBody>
            </p:sp>
          </p:grpSp>
        </p:grpSp>
        <p:sp>
          <p:nvSpPr>
            <p:cNvPr id="111" name="Arc 110"/>
            <p:cNvSpPr/>
            <p:nvPr/>
          </p:nvSpPr>
          <p:spPr bwMode="auto">
            <a:xfrm>
              <a:off x="9069995" y="1157833"/>
              <a:ext cx="2065122" cy="1899734"/>
            </a:xfrm>
            <a:prstGeom prst="arc">
              <a:avLst/>
            </a:prstGeom>
            <a:no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112" name="TextBox 111"/>
            <p:cNvSpPr txBox="1"/>
            <p:nvPr/>
          </p:nvSpPr>
          <p:spPr>
            <a:xfrm rot="2843031">
              <a:off x="10606596" y="1176968"/>
              <a:ext cx="761194" cy="3230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rPr>
                <a:t>Dip Azim</a:t>
              </a:r>
            </a:p>
          </p:txBody>
        </p:sp>
      </p:grpSp>
      <p:sp>
        <p:nvSpPr>
          <p:cNvPr id="128" name="Rectangle 24">
            <a:extLst>
              <a:ext uri="{FF2B5EF4-FFF2-40B4-BE49-F238E27FC236}">
                <a16:creationId xmlns:a16="http://schemas.microsoft.com/office/drawing/2014/main" id="{93121453-4E1E-4949-8B59-CB7A201644DE}"/>
              </a:ext>
            </a:extLst>
          </p:cNvPr>
          <p:cNvSpPr>
            <a:spLocks noChangeArrowheads="1"/>
          </p:cNvSpPr>
          <p:nvPr/>
        </p:nvSpPr>
        <p:spPr bwMode="auto">
          <a:xfrm>
            <a:off x="9855478" y="6457890"/>
            <a:ext cx="2334935"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(Courtesy Jie Qi, OU)</a:t>
            </a:r>
          </a:p>
        </p:txBody>
      </p:sp>
      <p:sp>
        <p:nvSpPr>
          <p:cNvPr id="129" name="TextBox 128">
            <a:extLst>
              <a:ext uri="{FF2B5EF4-FFF2-40B4-BE49-F238E27FC236}">
                <a16:creationId xmlns:a16="http://schemas.microsoft.com/office/drawing/2014/main" id="{F653BD62-011C-4400-A75A-53DF491EE89C}"/>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1: Gulf of Mexico</a:t>
            </a:r>
          </a:p>
        </p:txBody>
      </p:sp>
      <p:sp>
        <p:nvSpPr>
          <p:cNvPr id="4" name="Slide Number Placeholder 3">
            <a:extLst>
              <a:ext uri="{FF2B5EF4-FFF2-40B4-BE49-F238E27FC236}">
                <a16:creationId xmlns:a16="http://schemas.microsoft.com/office/drawing/2014/main" id="{A18D717A-9EE5-4A39-B293-D5019988522E}"/>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49</a:t>
            </a:fld>
            <a:endParaRPr lang="en-US" dirty="0">
              <a:solidFill>
                <a:srgbClr val="FFFFFF"/>
              </a:solidFill>
            </a:endParaRPr>
          </a:p>
        </p:txBody>
      </p:sp>
    </p:spTree>
    <p:extLst>
      <p:ext uri="{BB962C8B-B14F-4D97-AF65-F5344CB8AC3E}">
        <p14:creationId xmlns:p14="http://schemas.microsoft.com/office/powerpoint/2010/main" val="2831632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959413" y="1178859"/>
            <a:ext cx="5486400" cy="4114800"/>
            <a:chOff x="5957825" y="1178859"/>
            <a:chExt cx="5486400" cy="41148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825" y="1178859"/>
              <a:ext cx="5486400" cy="4114800"/>
            </a:xfrm>
            <a:prstGeom prst="rect">
              <a:avLst/>
            </a:prstGeom>
          </p:spPr>
        </p:pic>
        <p:sp>
          <p:nvSpPr>
            <p:cNvPr id="36" name="TextBox 35"/>
            <p:cNvSpPr txBox="1"/>
            <p:nvPr/>
          </p:nvSpPr>
          <p:spPr>
            <a:xfrm>
              <a:off x="5977545" y="4717839"/>
              <a:ext cx="5420244" cy="400110"/>
            </a:xfrm>
            <a:prstGeom prst="rect">
              <a:avLst/>
            </a:prstGeom>
            <a:noFill/>
          </p:spPr>
          <p:txBody>
            <a:bodyPr wrap="square" rtlCol="0">
              <a:spAutoFit/>
            </a:bodyPr>
            <a:lstStyle/>
            <a:p>
              <a:pPr defTabSz="1218987"/>
              <a:r>
                <a:rPr lang="en-US" sz="2000" dirty="0">
                  <a:solidFill>
                    <a:prstClr val="white"/>
                  </a:solidFill>
                  <a:latin typeface="Calibri"/>
                </a:rPr>
                <a:t>The process continues until the trail is well marked</a:t>
              </a:r>
            </a:p>
          </p:txBody>
        </p:sp>
      </p:grpSp>
      <p:sp>
        <p:nvSpPr>
          <p:cNvPr id="5" name="Title 4"/>
          <p:cNvSpPr>
            <a:spLocks noGrp="1"/>
          </p:cNvSpPr>
          <p:nvPr>
            <p:ph type="title"/>
          </p:nvPr>
        </p:nvSpPr>
        <p:spPr>
          <a:xfrm>
            <a:off x="39415" y="-2628"/>
            <a:ext cx="10969943" cy="764628"/>
          </a:xfrm>
        </p:spPr>
        <p:txBody>
          <a:bodyPr/>
          <a:lstStyle/>
          <a:p>
            <a:pPr algn="l"/>
            <a:r>
              <a:rPr lang="en-US" dirty="0"/>
              <a:t>Swarm intelligence and mapping faults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143000"/>
            <a:ext cx="5486400" cy="4114800"/>
          </a:xfrm>
          <a:prstGeom prst="rect">
            <a:avLst/>
          </a:prstGeom>
        </p:spPr>
      </p:pic>
      <p:grpSp>
        <p:nvGrpSpPr>
          <p:cNvPr id="21" name="Group 20"/>
          <p:cNvGrpSpPr/>
          <p:nvPr/>
        </p:nvGrpSpPr>
        <p:grpSpPr>
          <a:xfrm>
            <a:off x="152400" y="1768614"/>
            <a:ext cx="4565564" cy="3206472"/>
            <a:chOff x="150812" y="1768614"/>
            <a:chExt cx="4565564" cy="3206472"/>
          </a:xfrm>
        </p:grpSpPr>
        <p:sp>
          <p:nvSpPr>
            <p:cNvPr id="14" name="TextBox 13"/>
            <p:cNvSpPr txBox="1"/>
            <p:nvPr/>
          </p:nvSpPr>
          <p:spPr>
            <a:xfrm>
              <a:off x="2360612" y="2667000"/>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15" name="TextBox 14"/>
            <p:cNvSpPr txBox="1"/>
            <p:nvPr/>
          </p:nvSpPr>
          <p:spPr>
            <a:xfrm>
              <a:off x="2519448" y="3721087"/>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16" name="TextBox 15"/>
            <p:cNvSpPr txBox="1"/>
            <p:nvPr/>
          </p:nvSpPr>
          <p:spPr>
            <a:xfrm>
              <a:off x="3891048" y="4267200"/>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17" name="TextBox 16"/>
            <p:cNvSpPr txBox="1"/>
            <p:nvPr/>
          </p:nvSpPr>
          <p:spPr>
            <a:xfrm>
              <a:off x="4265612" y="2351157"/>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18" name="TextBox 17"/>
            <p:cNvSpPr txBox="1"/>
            <p:nvPr/>
          </p:nvSpPr>
          <p:spPr>
            <a:xfrm>
              <a:off x="3665666" y="2133600"/>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19" name="TextBox 18"/>
            <p:cNvSpPr txBox="1"/>
            <p:nvPr/>
          </p:nvSpPr>
          <p:spPr>
            <a:xfrm>
              <a:off x="2333923" y="1768614"/>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20" name="TextBox 19"/>
            <p:cNvSpPr txBox="1"/>
            <p:nvPr/>
          </p:nvSpPr>
          <p:spPr>
            <a:xfrm>
              <a:off x="150812" y="3355572"/>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grpSp>
      <p:grpSp>
        <p:nvGrpSpPr>
          <p:cNvPr id="34" name="Group 33"/>
          <p:cNvGrpSpPr/>
          <p:nvPr/>
        </p:nvGrpSpPr>
        <p:grpSpPr>
          <a:xfrm>
            <a:off x="6895489" y="1293608"/>
            <a:ext cx="3886200" cy="2770665"/>
            <a:chOff x="6893901" y="1293607"/>
            <a:chExt cx="3886200" cy="2770665"/>
          </a:xfrm>
        </p:grpSpPr>
        <p:sp>
          <p:nvSpPr>
            <p:cNvPr id="23" name="TextBox 22"/>
            <p:cNvSpPr txBox="1"/>
            <p:nvPr/>
          </p:nvSpPr>
          <p:spPr>
            <a:xfrm>
              <a:off x="8423284" y="2110333"/>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24" name="TextBox 23"/>
            <p:cNvSpPr txBox="1"/>
            <p:nvPr/>
          </p:nvSpPr>
          <p:spPr>
            <a:xfrm>
              <a:off x="8503755" y="3356386"/>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25" name="TextBox 24"/>
            <p:cNvSpPr txBox="1"/>
            <p:nvPr/>
          </p:nvSpPr>
          <p:spPr>
            <a:xfrm>
              <a:off x="9313509" y="3187849"/>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26" name="TextBox 25"/>
            <p:cNvSpPr txBox="1"/>
            <p:nvPr/>
          </p:nvSpPr>
          <p:spPr>
            <a:xfrm>
              <a:off x="10329337" y="2354743"/>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27" name="TextBox 26"/>
            <p:cNvSpPr txBox="1"/>
            <p:nvPr/>
          </p:nvSpPr>
          <p:spPr>
            <a:xfrm>
              <a:off x="9764273" y="1948356"/>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28" name="TextBox 27"/>
            <p:cNvSpPr txBox="1"/>
            <p:nvPr/>
          </p:nvSpPr>
          <p:spPr>
            <a:xfrm>
              <a:off x="8318230" y="1403913"/>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29" name="TextBox 28"/>
            <p:cNvSpPr txBox="1"/>
            <p:nvPr/>
          </p:nvSpPr>
          <p:spPr>
            <a:xfrm>
              <a:off x="6893901" y="2705100"/>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30" name="TextBox 29"/>
            <p:cNvSpPr txBox="1"/>
            <p:nvPr/>
          </p:nvSpPr>
          <p:spPr>
            <a:xfrm>
              <a:off x="7915370" y="2302299"/>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31" name="TextBox 30"/>
            <p:cNvSpPr txBox="1"/>
            <p:nvPr/>
          </p:nvSpPr>
          <p:spPr>
            <a:xfrm>
              <a:off x="7814779" y="1350900"/>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32" name="TextBox 31"/>
            <p:cNvSpPr txBox="1"/>
            <p:nvPr/>
          </p:nvSpPr>
          <p:spPr>
            <a:xfrm>
              <a:off x="9350702" y="1768614"/>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sp>
          <p:nvSpPr>
            <p:cNvPr id="33" name="TextBox 32"/>
            <p:cNvSpPr txBox="1"/>
            <p:nvPr/>
          </p:nvSpPr>
          <p:spPr>
            <a:xfrm>
              <a:off x="9245648" y="1293607"/>
              <a:ext cx="450764" cy="707886"/>
            </a:xfrm>
            <a:prstGeom prst="rect">
              <a:avLst/>
            </a:prstGeom>
            <a:noFill/>
          </p:spPr>
          <p:txBody>
            <a:bodyPr wrap="none" rtlCol="0">
              <a:spAutoFit/>
            </a:bodyPr>
            <a:lstStyle/>
            <a:p>
              <a:pPr defTabSz="1218987"/>
              <a:r>
                <a:rPr lang="en-US" sz="4000" dirty="0">
                  <a:solidFill>
                    <a:srgbClr val="AC9E81"/>
                  </a:solidFill>
                  <a:effectLst>
                    <a:glow rad="50800">
                      <a:srgbClr val="FF0000"/>
                    </a:glow>
                  </a:effectLst>
                  <a:latin typeface="Calibri"/>
                </a:rPr>
                <a:t>X</a:t>
              </a:r>
            </a:p>
          </p:txBody>
        </p:sp>
      </p:grpSp>
      <p:sp>
        <p:nvSpPr>
          <p:cNvPr id="35" name="TextBox 34"/>
          <p:cNvSpPr txBox="1"/>
          <p:nvPr/>
        </p:nvSpPr>
        <p:spPr>
          <a:xfrm>
            <a:off x="405531" y="4225473"/>
            <a:ext cx="5404700" cy="1015663"/>
          </a:xfrm>
          <a:prstGeom prst="rect">
            <a:avLst/>
          </a:prstGeom>
          <a:noFill/>
        </p:spPr>
        <p:txBody>
          <a:bodyPr wrap="square" rtlCol="0">
            <a:spAutoFit/>
          </a:bodyPr>
          <a:lstStyle/>
          <a:p>
            <a:pPr defTabSz="1218987"/>
            <a:r>
              <a:rPr lang="en-US" sz="2000" dirty="0">
                <a:solidFill>
                  <a:prstClr val="white"/>
                </a:solidFill>
                <a:latin typeface="Calibri"/>
              </a:rPr>
              <a:t> More ants arrive. Those who follow the pheromones and find sugar, live and leave more pheromones. Those that don’t die after </a:t>
            </a:r>
            <a:r>
              <a:rPr lang="en-US" sz="2000" i="1" dirty="0">
                <a:solidFill>
                  <a:prstClr val="white"/>
                </a:solidFill>
                <a:latin typeface="Calibri"/>
              </a:rPr>
              <a:t>n</a:t>
            </a:r>
            <a:r>
              <a:rPr lang="en-US" sz="2000" dirty="0">
                <a:solidFill>
                  <a:prstClr val="white"/>
                </a:solidFill>
                <a:latin typeface="Calibri"/>
              </a:rPr>
              <a:t> steps.</a:t>
            </a:r>
          </a:p>
        </p:txBody>
      </p:sp>
      <p:sp>
        <p:nvSpPr>
          <p:cNvPr id="39" name="TextBox 38">
            <a:extLst>
              <a:ext uri="{FF2B5EF4-FFF2-40B4-BE49-F238E27FC236}">
                <a16:creationId xmlns:a16="http://schemas.microsoft.com/office/drawing/2014/main" id="{39664655-B2A3-405E-B333-DFE993F2E09A}"/>
              </a:ext>
            </a:extLst>
          </p:cNvPr>
          <p:cNvSpPr txBox="1"/>
          <p:nvPr/>
        </p:nvSpPr>
        <p:spPr>
          <a:xfrm>
            <a:off x="10386698" y="6457890"/>
            <a:ext cx="1805302" cy="400110"/>
          </a:xfrm>
          <a:prstGeom prst="rect">
            <a:avLst/>
          </a:prstGeom>
          <a:noFill/>
        </p:spPr>
        <p:txBody>
          <a:bodyPr wrap="none" rtlCol="0">
            <a:spAutoFit/>
          </a:bodyPr>
          <a:lstStyle/>
          <a:p>
            <a:pPr algn="r" defTabSz="1218987"/>
            <a:r>
              <a:rPr lang="en-US" sz="2000" dirty="0">
                <a:solidFill>
                  <a:schemeClr val="bg1">
                    <a:lumMod val="50000"/>
                  </a:schemeClr>
                </a:solidFill>
                <a:latin typeface="Calibri"/>
              </a:rPr>
              <a:t>(Marfurt, 2018)</a:t>
            </a:r>
          </a:p>
        </p:txBody>
      </p:sp>
      <p:sp>
        <p:nvSpPr>
          <p:cNvPr id="2" name="Slide Number Placeholder 1">
            <a:extLst>
              <a:ext uri="{FF2B5EF4-FFF2-40B4-BE49-F238E27FC236}">
                <a16:creationId xmlns:a16="http://schemas.microsoft.com/office/drawing/2014/main" id="{81732A38-36FD-4E96-B8B9-D2DA0741B469}"/>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5</a:t>
            </a:fld>
            <a:endParaRPr lang="en-US" dirty="0">
              <a:solidFill>
                <a:schemeClr val="tx1"/>
              </a:solidFill>
            </a:endParaRPr>
          </a:p>
        </p:txBody>
      </p:sp>
    </p:spTree>
    <p:extLst>
      <p:ext uri="{BB962C8B-B14F-4D97-AF65-F5344CB8AC3E}">
        <p14:creationId xmlns:p14="http://schemas.microsoft.com/office/powerpoint/2010/main" val="289509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28826" y="1378434"/>
            <a:ext cx="9381909" cy="5123966"/>
          </a:xfrm>
          <a:prstGeom prst="rect">
            <a:avLst/>
          </a:prstGeom>
        </p:spPr>
      </p:pic>
      <p:sp>
        <p:nvSpPr>
          <p:cNvPr id="9" name="TextBox 1"/>
          <p:cNvSpPr txBox="1"/>
          <p:nvPr/>
        </p:nvSpPr>
        <p:spPr>
          <a:xfrm>
            <a:off x="10439400" y="6140790"/>
            <a:ext cx="27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N</a:t>
            </a:r>
          </a:p>
        </p:txBody>
      </p:sp>
      <p:grpSp>
        <p:nvGrpSpPr>
          <p:cNvPr id="13" name="Group 13"/>
          <p:cNvGrpSpPr/>
          <p:nvPr/>
        </p:nvGrpSpPr>
        <p:grpSpPr>
          <a:xfrm>
            <a:off x="2962232" y="4522458"/>
            <a:ext cx="1051591" cy="1937057"/>
            <a:chOff x="9563100" y="3346143"/>
            <a:chExt cx="1051591" cy="1937057"/>
          </a:xfrm>
        </p:grpSpPr>
        <p:sp>
          <p:nvSpPr>
            <p:cNvPr id="14" name="Rectangle 14"/>
            <p:cNvSpPr/>
            <p:nvPr/>
          </p:nvSpPr>
          <p:spPr bwMode="auto">
            <a:xfrm>
              <a:off x="9563100" y="3346143"/>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15" name="Group 15"/>
            <p:cNvGrpSpPr/>
            <p:nvPr/>
          </p:nvGrpSpPr>
          <p:grpSpPr>
            <a:xfrm>
              <a:off x="9682560" y="3513111"/>
              <a:ext cx="675168" cy="1664270"/>
              <a:chOff x="11232786" y="4339289"/>
              <a:chExt cx="675168" cy="1664270"/>
            </a:xfrm>
          </p:grpSpPr>
          <p:grpSp>
            <p:nvGrpSpPr>
              <p:cNvPr id="17" name="Group 17"/>
              <p:cNvGrpSpPr/>
              <p:nvPr/>
            </p:nvGrpSpPr>
            <p:grpSpPr>
              <a:xfrm>
                <a:off x="11232786" y="4339289"/>
                <a:ext cx="675168" cy="1664270"/>
                <a:chOff x="7283783" y="1290208"/>
                <a:chExt cx="675168" cy="1664270"/>
              </a:xfrm>
            </p:grpSpPr>
            <p:sp>
              <p:nvSpPr>
                <p:cNvPr id="22" name="Rectangle 22"/>
                <p:cNvSpPr/>
                <p:nvPr/>
              </p:nvSpPr>
              <p:spPr>
                <a:xfrm>
                  <a:off x="7412203" y="1790309"/>
                  <a:ext cx="168418" cy="967393"/>
                </a:xfrm>
                <a:prstGeom prst="rect">
                  <a:avLst/>
                </a:prstGeom>
                <a:gradFill>
                  <a:gsLst>
                    <a:gs pos="22000">
                      <a:schemeClr val="bg1"/>
                    </a:gs>
                    <a:gs pos="85000">
                      <a:schemeClr val="tx1"/>
                    </a:gs>
                    <a:gs pos="92000">
                      <a:schemeClr val="tx1"/>
                    </a:gs>
                    <a:gs pos="100000">
                      <a:schemeClr val="tx1"/>
                    </a:gs>
                  </a:gsLst>
                  <a:lin ang="5400000" scaled="1"/>
                </a:gradFill>
                <a:ln>
                  <a:solidFill>
                    <a:srgbClr val="7030A0">
                      <a:alpha val="47059"/>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ea typeface="+mn-ea"/>
                    <a:cs typeface="+mn-cs"/>
                  </a:endParaRPr>
                </a:p>
              </p:txBody>
            </p:sp>
            <p:sp>
              <p:nvSpPr>
                <p:cNvPr id="23" name="TextBox 23"/>
                <p:cNvSpPr txBox="1"/>
                <p:nvPr/>
              </p:nvSpPr>
              <p:spPr>
                <a:xfrm>
                  <a:off x="7305248" y="155926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High</a:t>
                  </a:r>
                </a:p>
              </p:txBody>
            </p:sp>
            <p:sp>
              <p:nvSpPr>
                <p:cNvPr id="24" name="TextBox 24"/>
                <p:cNvSpPr txBox="1"/>
                <p:nvPr/>
              </p:nvSpPr>
              <p:spPr>
                <a:xfrm>
                  <a:off x="7283783" y="270825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Low</a:t>
                  </a:r>
                </a:p>
              </p:txBody>
            </p:sp>
            <p:sp>
              <p:nvSpPr>
                <p:cNvPr id="25" name="TextBox 25"/>
                <p:cNvSpPr txBox="1"/>
                <p:nvPr/>
              </p:nvSpPr>
              <p:spPr>
                <a:xfrm>
                  <a:off x="7316083" y="129020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ea typeface="+mn-ea"/>
                      <a:cs typeface="+mn-cs"/>
                    </a:rPr>
                    <a:t>Prob</a:t>
                  </a:r>
                  <a:endParaRPr kumimoji="0" lang="en-US" sz="1000" b="0" i="0" u="none" strike="noStrike" kern="1200" cap="none" spc="0" normalizeH="0" baseline="0" noProof="0" dirty="0">
                    <a:ln>
                      <a:noFill/>
                    </a:ln>
                    <a:solidFill>
                      <a:srgbClr val="000000"/>
                    </a:solidFill>
                    <a:effectLst/>
                    <a:uLnTx/>
                    <a:uFillTx/>
                    <a:ea typeface="+mn-ea"/>
                    <a:cs typeface="+mn-cs"/>
                  </a:endParaRPr>
                </a:p>
              </p:txBody>
            </p:sp>
          </p:grpSp>
          <p:sp>
            <p:nvSpPr>
              <p:cNvPr id="18" name="Rectangle 18"/>
              <p:cNvSpPr/>
              <p:nvPr/>
            </p:nvSpPr>
            <p:spPr bwMode="auto">
              <a:xfrm>
                <a:off x="11353695" y="4838768"/>
                <a:ext cx="175930" cy="97725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19" name="Straight Arrow Connector 19"/>
              <p:cNvCxnSpPr/>
              <p:nvPr/>
            </p:nvCxnSpPr>
            <p:spPr bwMode="auto">
              <a:xfrm>
                <a:off x="11570370" y="5826951"/>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0" name="Rectangle 20"/>
              <p:cNvSpPr/>
              <p:nvPr/>
            </p:nvSpPr>
            <p:spPr bwMode="auto">
              <a:xfrm>
                <a:off x="11561415" y="4843186"/>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21" name="Straight Connector 21"/>
              <p:cNvCxnSpPr/>
              <p:nvPr/>
            </p:nvCxnSpPr>
            <p:spPr bwMode="auto">
              <a:xfrm>
                <a:off x="11546210" y="4829173"/>
                <a:ext cx="184579" cy="1051275"/>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16" name="TextBox 16"/>
            <p:cNvSpPr txBox="1"/>
            <p:nvPr/>
          </p:nvSpPr>
          <p:spPr>
            <a:xfrm>
              <a:off x="9939523" y="4953999"/>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grpSp>
      <p:grpSp>
        <p:nvGrpSpPr>
          <p:cNvPr id="26" name="Group 26"/>
          <p:cNvGrpSpPr/>
          <p:nvPr/>
        </p:nvGrpSpPr>
        <p:grpSpPr>
          <a:xfrm>
            <a:off x="2044680" y="2615946"/>
            <a:ext cx="919835" cy="1937057"/>
            <a:chOff x="8000896" y="3140052"/>
            <a:chExt cx="919835" cy="1937057"/>
          </a:xfrm>
        </p:grpSpPr>
        <p:sp>
          <p:nvSpPr>
            <p:cNvPr id="27" name="Rectangle 27"/>
            <p:cNvSpPr/>
            <p:nvPr/>
          </p:nvSpPr>
          <p:spPr bwMode="auto">
            <a:xfrm>
              <a:off x="8000896" y="3140052"/>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28" name="Group 28"/>
            <p:cNvGrpSpPr/>
            <p:nvPr/>
          </p:nvGrpSpPr>
          <p:grpSpPr>
            <a:xfrm>
              <a:off x="8091614" y="3282471"/>
              <a:ext cx="675168" cy="1612583"/>
              <a:chOff x="11232786" y="4390976"/>
              <a:chExt cx="675168" cy="1612583"/>
            </a:xfrm>
          </p:grpSpPr>
          <p:grpSp>
            <p:nvGrpSpPr>
              <p:cNvPr id="30" name="Group 30"/>
              <p:cNvGrpSpPr/>
              <p:nvPr/>
            </p:nvGrpSpPr>
            <p:grpSpPr>
              <a:xfrm>
                <a:off x="11232786" y="4390976"/>
                <a:ext cx="675168" cy="1612583"/>
                <a:chOff x="7283783" y="1341895"/>
                <a:chExt cx="675168" cy="1612583"/>
              </a:xfrm>
            </p:grpSpPr>
            <p:sp>
              <p:nvSpPr>
                <p:cNvPr id="35" name="Rectangle 35"/>
                <p:cNvSpPr/>
                <p:nvPr/>
              </p:nvSpPr>
              <p:spPr>
                <a:xfrm>
                  <a:off x="7412203" y="1790309"/>
                  <a:ext cx="168418" cy="967393"/>
                </a:xfrm>
                <a:prstGeom prst="rect">
                  <a:avLst/>
                </a:prstGeom>
                <a:gradFill>
                  <a:gsLst>
                    <a:gs pos="22000">
                      <a:schemeClr val="bg1"/>
                    </a:gs>
                    <a:gs pos="85000">
                      <a:schemeClr val="tx1"/>
                    </a:gs>
                    <a:gs pos="92000">
                      <a:schemeClr val="tx1"/>
                    </a:gs>
                    <a:gs pos="100000">
                      <a:schemeClr val="tx1"/>
                    </a:gs>
                  </a:gsLst>
                  <a:lin ang="5400000" scaled="1"/>
                </a:gradFill>
                <a:ln>
                  <a:solidFill>
                    <a:srgbClr val="7030A0">
                      <a:alpha val="47059"/>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ea typeface="+mn-ea"/>
                    <a:cs typeface="+mn-cs"/>
                  </a:endParaRPr>
                </a:p>
              </p:txBody>
            </p:sp>
            <p:sp>
              <p:nvSpPr>
                <p:cNvPr id="36" name="TextBox 36"/>
                <p:cNvSpPr txBox="1"/>
                <p:nvPr/>
              </p:nvSpPr>
              <p:spPr>
                <a:xfrm>
                  <a:off x="7305248" y="155926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High</a:t>
                  </a:r>
                </a:p>
              </p:txBody>
            </p:sp>
            <p:sp>
              <p:nvSpPr>
                <p:cNvPr id="37" name="TextBox 37"/>
                <p:cNvSpPr txBox="1"/>
                <p:nvPr/>
              </p:nvSpPr>
              <p:spPr>
                <a:xfrm>
                  <a:off x="7283783" y="270825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Low</a:t>
                  </a:r>
                </a:p>
              </p:txBody>
            </p:sp>
            <p:sp>
              <p:nvSpPr>
                <p:cNvPr id="38" name="TextBox 38"/>
                <p:cNvSpPr txBox="1"/>
                <p:nvPr/>
              </p:nvSpPr>
              <p:spPr>
                <a:xfrm>
                  <a:off x="7316083" y="1341895"/>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Mag</a:t>
                  </a:r>
                </a:p>
              </p:txBody>
            </p:sp>
          </p:grpSp>
          <p:sp>
            <p:nvSpPr>
              <p:cNvPr id="31" name="Rectangle 31"/>
              <p:cNvSpPr/>
              <p:nvPr/>
            </p:nvSpPr>
            <p:spPr bwMode="auto">
              <a:xfrm>
                <a:off x="11353695" y="4838768"/>
                <a:ext cx="175930" cy="977252"/>
              </a:xfrm>
              <a:prstGeom prst="rect">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32" name="Straight Arrow Connector 32"/>
              <p:cNvCxnSpPr/>
              <p:nvPr/>
            </p:nvCxnSpPr>
            <p:spPr bwMode="auto">
              <a:xfrm>
                <a:off x="11570370" y="5826951"/>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3" name="Rectangle 33"/>
              <p:cNvSpPr/>
              <p:nvPr/>
            </p:nvSpPr>
            <p:spPr bwMode="auto">
              <a:xfrm>
                <a:off x="11561415" y="4843186"/>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34" name="Straight Connector 34"/>
              <p:cNvCxnSpPr/>
              <p:nvPr/>
            </p:nvCxnSpPr>
            <p:spPr bwMode="auto">
              <a:xfrm>
                <a:off x="11546210" y="4829173"/>
                <a:ext cx="184579" cy="1051275"/>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9" name="TextBox 29"/>
            <p:cNvSpPr txBox="1"/>
            <p:nvPr/>
          </p:nvSpPr>
          <p:spPr>
            <a:xfrm>
              <a:off x="8245563" y="4768691"/>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grpSp>
      <p:grpSp>
        <p:nvGrpSpPr>
          <p:cNvPr id="39" name="Group 39"/>
          <p:cNvGrpSpPr/>
          <p:nvPr/>
        </p:nvGrpSpPr>
        <p:grpSpPr>
          <a:xfrm>
            <a:off x="2044679" y="4522458"/>
            <a:ext cx="1137708" cy="1937057"/>
            <a:chOff x="9077557" y="1199076"/>
            <a:chExt cx="1137708" cy="1937057"/>
          </a:xfrm>
        </p:grpSpPr>
        <p:sp>
          <p:nvSpPr>
            <p:cNvPr id="40" name="Rectangle 40"/>
            <p:cNvSpPr/>
            <p:nvPr/>
          </p:nvSpPr>
          <p:spPr bwMode="auto">
            <a:xfrm>
              <a:off x="9077557" y="1199076"/>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41" name="Group 41"/>
            <p:cNvGrpSpPr/>
            <p:nvPr/>
          </p:nvGrpSpPr>
          <p:grpSpPr>
            <a:xfrm>
              <a:off x="9093800" y="1365656"/>
              <a:ext cx="1121465" cy="1560708"/>
              <a:chOff x="6853451" y="3999660"/>
              <a:chExt cx="1121465" cy="1560708"/>
            </a:xfrm>
          </p:grpSpPr>
          <p:pic>
            <p:nvPicPr>
              <p:cNvPr id="46" name="Picture 46"/>
              <p:cNvPicPr>
                <a:picLocks noChangeAspect="1"/>
              </p:cNvPicPr>
              <p:nvPr/>
            </p:nvPicPr>
            <p:blipFill>
              <a:blip r:embed="rId3"/>
              <a:stretch>
                <a:fillRect/>
              </a:stretch>
            </p:blipFill>
            <p:spPr>
              <a:xfrm>
                <a:off x="7173894" y="4402184"/>
                <a:ext cx="169488" cy="960120"/>
              </a:xfrm>
              <a:prstGeom prst="rect">
                <a:avLst/>
              </a:prstGeom>
              <a:ln>
                <a:solidFill>
                  <a:schemeClr val="tx1"/>
                </a:solidFill>
              </a:ln>
            </p:spPr>
          </p:pic>
          <p:sp>
            <p:nvSpPr>
              <p:cNvPr id="47" name="TextBox 47"/>
              <p:cNvSpPr txBox="1"/>
              <p:nvPr/>
            </p:nvSpPr>
            <p:spPr>
              <a:xfrm>
                <a:off x="7010897" y="3999660"/>
                <a:ext cx="964019"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Azim</a:t>
                </a:r>
              </a:p>
            </p:txBody>
          </p:sp>
          <mc:AlternateContent xmlns:mc="http://schemas.openxmlformats.org/markup-compatibility/2006" xmlns:a14="http://schemas.microsoft.com/office/drawing/2010/main">
            <mc:Choice Requires="a14">
              <p:sp>
                <p:nvSpPr>
                  <p:cNvPr id="48" name="TextBox 48"/>
                  <p:cNvSpPr txBox="1"/>
                  <p:nvPr/>
                </p:nvSpPr>
                <p:spPr>
                  <a:xfrm>
                    <a:off x="6853451" y="5314147"/>
                    <a:ext cx="685621"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−180</m:t>
                              </m:r>
                            </m:e>
                            <m:sup>
                              <m:r>
                                <m:rPr>
                                  <m:sty m:val="p"/>
                                </m:rPr>
                                <a:rPr kumimoji="0" lang="en-US" sz="1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o</m:t>
                              </m:r>
                            </m:sup>
                          </m:sSup>
                        </m:oMath>
                      </m:oMathPara>
                    </a14:m>
                    <a:endParaRPr kumimoji="0" lang="en-US" sz="1000" b="0" i="0" u="none" strike="noStrike" kern="1200" cap="none" spc="0" normalizeH="0" baseline="0" noProof="0" dirty="0">
                      <a:ln>
                        <a:noFill/>
                      </a:ln>
                      <a:solidFill>
                        <a:srgbClr val="000000"/>
                      </a:solidFill>
                      <a:effectLst/>
                      <a:uLnTx/>
                      <a:uFillTx/>
                      <a:ea typeface="+mn-ea"/>
                      <a:cs typeface="+mn-cs"/>
                    </a:endParaRPr>
                  </a:p>
                </p:txBody>
              </p:sp>
            </mc:Choice>
            <mc:Fallback xmlns="">
              <p:sp>
                <p:nvSpPr>
                  <p:cNvPr id="48" name="TextBox 48"/>
                  <p:cNvSpPr txBox="1">
                    <a:spLocks noRot="1" noChangeAspect="1" noMove="1" noResize="1" noEditPoints="1" noAdjustHandles="1" noChangeArrowheads="1" noChangeShapeType="1" noTextEdit="1"/>
                  </p:cNvSpPr>
                  <p:nvPr/>
                </p:nvSpPr>
                <p:spPr>
                  <a:xfrm>
                    <a:off x="6853451" y="5314147"/>
                    <a:ext cx="685621" cy="246221"/>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9"/>
                  <p:cNvSpPr txBox="1"/>
                  <p:nvPr/>
                </p:nvSpPr>
                <p:spPr>
                  <a:xfrm>
                    <a:off x="6885010" y="4173254"/>
                    <a:ext cx="685621"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180</m:t>
                              </m:r>
                            </m:e>
                            <m:sup>
                              <m:r>
                                <m:rPr>
                                  <m:sty m:val="p"/>
                                </m:rPr>
                                <a:rPr kumimoji="0" lang="en-US" sz="1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o</m:t>
                              </m:r>
                            </m:sup>
                          </m:sSup>
                        </m:oMath>
                      </m:oMathPara>
                    </a14:m>
                    <a:endParaRPr kumimoji="0" lang="en-US" sz="1000" b="0" i="0" u="none" strike="noStrike" kern="1200" cap="none" spc="0" normalizeH="0" baseline="0" noProof="0" dirty="0">
                      <a:ln>
                        <a:noFill/>
                      </a:ln>
                      <a:solidFill>
                        <a:srgbClr val="000000"/>
                      </a:solidFill>
                      <a:effectLst/>
                      <a:uLnTx/>
                      <a:uFillTx/>
                      <a:ea typeface="+mn-ea"/>
                      <a:cs typeface="+mn-cs"/>
                    </a:endParaRPr>
                  </a:p>
                </p:txBody>
              </p:sp>
            </mc:Choice>
            <mc:Fallback xmlns="">
              <p:sp>
                <p:nvSpPr>
                  <p:cNvPr id="49" name="TextBox 49"/>
                  <p:cNvSpPr txBox="1">
                    <a:spLocks noRot="1" noChangeAspect="1" noMove="1" noResize="1" noEditPoints="1" noAdjustHandles="1" noChangeArrowheads="1" noChangeShapeType="1" noTextEdit="1"/>
                  </p:cNvSpPr>
                  <p:nvPr/>
                </p:nvSpPr>
                <p:spPr>
                  <a:xfrm>
                    <a:off x="6885010" y="4173254"/>
                    <a:ext cx="685621" cy="246221"/>
                  </a:xfrm>
                  <a:prstGeom prst="rect">
                    <a:avLst/>
                  </a:prstGeom>
                  <a:blipFill>
                    <a:blip r:embed="rId5"/>
                    <a:stretch>
                      <a:fillRect/>
                    </a:stretch>
                  </a:blipFill>
                  <a:ln>
                    <a:noFill/>
                  </a:ln>
                </p:spPr>
                <p:txBody>
                  <a:bodyPr/>
                  <a:lstStyle/>
                  <a:p>
                    <a:r>
                      <a:rPr lang="en-US">
                        <a:noFill/>
                      </a:rPr>
                      <a:t> </a:t>
                    </a:r>
                  </a:p>
                </p:txBody>
              </p:sp>
            </mc:Fallback>
          </mc:AlternateContent>
        </p:grpSp>
        <p:sp>
          <p:nvSpPr>
            <p:cNvPr id="42" name="Rectangle 42"/>
            <p:cNvSpPr/>
            <p:nvPr/>
          </p:nvSpPr>
          <p:spPr bwMode="auto">
            <a:xfrm>
              <a:off x="9603471" y="1751979"/>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43" name="Straight Connector 43"/>
            <p:cNvCxnSpPr/>
            <p:nvPr/>
          </p:nvCxnSpPr>
          <p:spPr bwMode="auto">
            <a:xfrm flipH="1">
              <a:off x="9772846" y="1777375"/>
              <a:ext cx="19739" cy="1011866"/>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4" name="TextBox 44"/>
            <p:cNvSpPr txBox="1"/>
            <p:nvPr/>
          </p:nvSpPr>
          <p:spPr>
            <a:xfrm>
              <a:off x="9418558" y="276089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cxnSp>
          <p:nvCxnSpPr>
            <p:cNvPr id="45" name="Straight Arrow Connector 45"/>
            <p:cNvCxnSpPr/>
            <p:nvPr/>
          </p:nvCxnSpPr>
          <p:spPr bwMode="auto">
            <a:xfrm>
              <a:off x="9585928" y="2735977"/>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grpSp>
      <p:grpSp>
        <p:nvGrpSpPr>
          <p:cNvPr id="50" name="Group 5"/>
          <p:cNvGrpSpPr/>
          <p:nvPr/>
        </p:nvGrpSpPr>
        <p:grpSpPr>
          <a:xfrm>
            <a:off x="3871443" y="4522457"/>
            <a:ext cx="919835" cy="1937057"/>
            <a:chOff x="3871443" y="4522457"/>
            <a:chExt cx="919835" cy="1937057"/>
          </a:xfrm>
        </p:grpSpPr>
        <p:grpSp>
          <p:nvGrpSpPr>
            <p:cNvPr id="51" name="Group 26"/>
            <p:cNvGrpSpPr/>
            <p:nvPr/>
          </p:nvGrpSpPr>
          <p:grpSpPr>
            <a:xfrm>
              <a:off x="3871443" y="4522457"/>
              <a:ext cx="919835" cy="1937057"/>
              <a:chOff x="8000896" y="3140052"/>
              <a:chExt cx="919835" cy="1937057"/>
            </a:xfrm>
          </p:grpSpPr>
          <p:sp>
            <p:nvSpPr>
              <p:cNvPr id="54" name="Rectangle 27"/>
              <p:cNvSpPr/>
              <p:nvPr/>
            </p:nvSpPr>
            <p:spPr bwMode="auto">
              <a:xfrm>
                <a:off x="8000896" y="3140052"/>
                <a:ext cx="901700" cy="193705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nvGrpSpPr>
              <p:cNvPr id="55" name="Group 28"/>
              <p:cNvGrpSpPr/>
              <p:nvPr/>
            </p:nvGrpSpPr>
            <p:grpSpPr>
              <a:xfrm>
                <a:off x="8091614" y="3282471"/>
                <a:ext cx="675168" cy="1612583"/>
                <a:chOff x="11232786" y="4390976"/>
                <a:chExt cx="675168" cy="1612583"/>
              </a:xfrm>
            </p:grpSpPr>
            <p:grpSp>
              <p:nvGrpSpPr>
                <p:cNvPr id="57" name="Group 30"/>
                <p:cNvGrpSpPr/>
                <p:nvPr/>
              </p:nvGrpSpPr>
              <p:grpSpPr>
                <a:xfrm>
                  <a:off x="11232786" y="4390976"/>
                  <a:ext cx="675168" cy="1612583"/>
                  <a:chOff x="7283783" y="1341895"/>
                  <a:chExt cx="675168" cy="1612583"/>
                </a:xfrm>
              </p:grpSpPr>
              <p:sp>
                <p:nvSpPr>
                  <p:cNvPr id="62" name="Rectangle 35"/>
                  <p:cNvSpPr/>
                  <p:nvPr/>
                </p:nvSpPr>
                <p:spPr>
                  <a:xfrm>
                    <a:off x="7412203" y="1790309"/>
                    <a:ext cx="168418" cy="967393"/>
                  </a:xfrm>
                  <a:prstGeom prst="rect">
                    <a:avLst/>
                  </a:prstGeom>
                  <a:gradFill>
                    <a:gsLst>
                      <a:gs pos="22000">
                        <a:schemeClr val="bg1"/>
                      </a:gs>
                      <a:gs pos="85000">
                        <a:schemeClr val="tx1"/>
                      </a:gs>
                      <a:gs pos="92000">
                        <a:schemeClr val="tx1"/>
                      </a:gs>
                      <a:gs pos="100000">
                        <a:schemeClr val="tx1"/>
                      </a:gs>
                    </a:gsLst>
                    <a:lin ang="5400000" scaled="1"/>
                  </a:gradFill>
                  <a:ln>
                    <a:solidFill>
                      <a:srgbClr val="7030A0">
                        <a:alpha val="47059"/>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ea typeface="+mn-ea"/>
                      <a:cs typeface="+mn-cs"/>
                    </a:endParaRPr>
                  </a:p>
                </p:txBody>
              </p:sp>
              <p:sp>
                <p:nvSpPr>
                  <p:cNvPr id="63" name="TextBox 36"/>
                  <p:cNvSpPr txBox="1"/>
                  <p:nvPr/>
                </p:nvSpPr>
                <p:spPr>
                  <a:xfrm>
                    <a:off x="7305248" y="1559268"/>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High</a:t>
                    </a:r>
                  </a:p>
                </p:txBody>
              </p:sp>
              <p:sp>
                <p:nvSpPr>
                  <p:cNvPr id="64" name="TextBox 37"/>
                  <p:cNvSpPr txBox="1"/>
                  <p:nvPr/>
                </p:nvSpPr>
                <p:spPr>
                  <a:xfrm>
                    <a:off x="7283783" y="2708257"/>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Low</a:t>
                    </a:r>
                  </a:p>
                </p:txBody>
              </p:sp>
              <p:sp>
                <p:nvSpPr>
                  <p:cNvPr id="65" name="TextBox 38"/>
                  <p:cNvSpPr txBox="1"/>
                  <p:nvPr/>
                </p:nvSpPr>
                <p:spPr>
                  <a:xfrm>
                    <a:off x="7316083" y="1341895"/>
                    <a:ext cx="5622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Amp</a:t>
                    </a:r>
                  </a:p>
                </p:txBody>
              </p:sp>
            </p:grpSp>
            <p:sp>
              <p:nvSpPr>
                <p:cNvPr id="58" name="Rectangle 31"/>
                <p:cNvSpPr/>
                <p:nvPr/>
              </p:nvSpPr>
              <p:spPr bwMode="auto">
                <a:xfrm>
                  <a:off x="11350370" y="4838768"/>
                  <a:ext cx="179255" cy="97725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cxnSp>
              <p:nvCxnSpPr>
                <p:cNvPr id="59" name="Straight Arrow Connector 32"/>
                <p:cNvCxnSpPr/>
                <p:nvPr/>
              </p:nvCxnSpPr>
              <p:spPr bwMode="auto">
                <a:xfrm>
                  <a:off x="11570370" y="5826951"/>
                  <a:ext cx="225052"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60" name="Rectangle 33"/>
                <p:cNvSpPr/>
                <p:nvPr/>
              </p:nvSpPr>
              <p:spPr bwMode="auto">
                <a:xfrm>
                  <a:off x="11561415" y="4843186"/>
                  <a:ext cx="169374" cy="977252"/>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61" name="Straight Connector 34"/>
                <p:cNvCxnSpPr>
                  <a:stCxn id="60" idx="1"/>
                </p:cNvCxnSpPr>
                <p:nvPr/>
              </p:nvCxnSpPr>
              <p:spPr bwMode="auto">
                <a:xfrm>
                  <a:off x="11561415" y="5331812"/>
                  <a:ext cx="169374" cy="548636"/>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56" name="TextBox 29"/>
              <p:cNvSpPr txBox="1"/>
              <p:nvPr/>
            </p:nvSpPr>
            <p:spPr>
              <a:xfrm>
                <a:off x="8245563" y="4768691"/>
                <a:ext cx="6751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ea typeface="+mn-ea"/>
                    <a:cs typeface="+mn-cs"/>
                  </a:rPr>
                  <a:t>Opacity</a:t>
                </a:r>
              </a:p>
            </p:txBody>
          </p:sp>
        </p:grpSp>
        <p:sp>
          <p:nvSpPr>
            <p:cNvPr id="52" name="Rectangle 18"/>
            <p:cNvSpPr/>
            <p:nvPr/>
          </p:nvSpPr>
          <p:spPr bwMode="auto">
            <a:xfrm>
              <a:off x="4079745" y="5108853"/>
              <a:ext cx="185005" cy="485935"/>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cxnSp>
          <p:nvCxnSpPr>
            <p:cNvPr id="53" name="Straight Connector 34"/>
            <p:cNvCxnSpPr>
              <a:stCxn id="60" idx="1"/>
            </p:cNvCxnSpPr>
            <p:nvPr/>
          </p:nvCxnSpPr>
          <p:spPr bwMode="auto">
            <a:xfrm flipV="1">
              <a:off x="4290790" y="5098156"/>
              <a:ext cx="182262" cy="507556"/>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95" name="Group 94"/>
          <p:cNvGrpSpPr/>
          <p:nvPr/>
        </p:nvGrpSpPr>
        <p:grpSpPr>
          <a:xfrm rot="20810586">
            <a:off x="2800562" y="1771784"/>
            <a:ext cx="807918" cy="3026659"/>
            <a:chOff x="2508081" y="932884"/>
            <a:chExt cx="717267" cy="4946212"/>
          </a:xfrm>
        </p:grpSpPr>
        <p:grpSp>
          <p:nvGrpSpPr>
            <p:cNvPr id="96" name="Group 95"/>
            <p:cNvGrpSpPr/>
            <p:nvPr/>
          </p:nvGrpSpPr>
          <p:grpSpPr>
            <a:xfrm>
              <a:off x="2905125" y="1196192"/>
              <a:ext cx="115800" cy="4572000"/>
              <a:chOff x="2647950" y="1196192"/>
              <a:chExt cx="115800" cy="4572000"/>
            </a:xfrm>
          </p:grpSpPr>
          <p:cxnSp>
            <p:nvCxnSpPr>
              <p:cNvPr id="103" name="Straight Connector 102"/>
              <p:cNvCxnSpPr/>
              <p:nvPr/>
            </p:nvCxnSpPr>
            <p:spPr>
              <a:xfrm>
                <a:off x="2763750" y="1196192"/>
                <a:ext cx="0" cy="457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647950" y="1205717"/>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647950" y="2386817"/>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647950" y="3520292"/>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647950" y="4663292"/>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647950" y="5768192"/>
                <a:ext cx="115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2650613" y="932884"/>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0.0</a:t>
              </a:r>
            </a:p>
          </p:txBody>
        </p:sp>
        <p:sp>
          <p:nvSpPr>
            <p:cNvPr id="98" name="TextBox 97"/>
            <p:cNvSpPr txBox="1"/>
            <p:nvPr/>
          </p:nvSpPr>
          <p:spPr>
            <a:xfrm>
              <a:off x="2610727" y="2067725"/>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0.5</a:t>
              </a:r>
            </a:p>
          </p:txBody>
        </p:sp>
        <p:sp>
          <p:nvSpPr>
            <p:cNvPr id="99" name="TextBox 98"/>
            <p:cNvSpPr txBox="1"/>
            <p:nvPr/>
          </p:nvSpPr>
          <p:spPr>
            <a:xfrm>
              <a:off x="2618982" y="3232575"/>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1.0</a:t>
              </a:r>
            </a:p>
          </p:txBody>
        </p:sp>
        <p:sp>
          <p:nvSpPr>
            <p:cNvPr id="100" name="TextBox 99"/>
            <p:cNvSpPr txBox="1"/>
            <p:nvPr/>
          </p:nvSpPr>
          <p:spPr>
            <a:xfrm>
              <a:off x="2610727" y="4320336"/>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1.5</a:t>
              </a:r>
            </a:p>
          </p:txBody>
        </p:sp>
        <p:sp>
          <p:nvSpPr>
            <p:cNvPr id="101" name="TextBox 100"/>
            <p:cNvSpPr txBox="1"/>
            <p:nvPr/>
          </p:nvSpPr>
          <p:spPr>
            <a:xfrm>
              <a:off x="2650613" y="5451569"/>
              <a:ext cx="574735" cy="4275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2.0</a:t>
              </a:r>
            </a:p>
          </p:txBody>
        </p:sp>
        <p:sp>
          <p:nvSpPr>
            <p:cNvPr id="102" name="TextBox 101"/>
            <p:cNvSpPr txBox="1"/>
            <p:nvPr/>
          </p:nvSpPr>
          <p:spPr>
            <a:xfrm rot="16200000">
              <a:off x="1221424" y="2708988"/>
              <a:ext cx="2805572" cy="23225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mn-cs"/>
                </a:rPr>
                <a:t>Time (s)</a:t>
              </a:r>
            </a:p>
          </p:txBody>
        </p:sp>
      </p:grpSp>
      <p:sp>
        <p:nvSpPr>
          <p:cNvPr id="79" name="Right Arrow 78"/>
          <p:cNvSpPr/>
          <p:nvPr/>
        </p:nvSpPr>
        <p:spPr bwMode="auto">
          <a:xfrm>
            <a:off x="1928568" y="3138420"/>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Dipping SW</a:t>
            </a:r>
          </a:p>
        </p:txBody>
      </p:sp>
      <p:sp>
        <p:nvSpPr>
          <p:cNvPr id="80" name="Right Arrow 79"/>
          <p:cNvSpPr/>
          <p:nvPr/>
        </p:nvSpPr>
        <p:spPr bwMode="auto">
          <a:xfrm>
            <a:off x="2369648" y="2420076"/>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Dipping SW</a:t>
            </a:r>
          </a:p>
        </p:txBody>
      </p:sp>
      <p:sp>
        <p:nvSpPr>
          <p:cNvPr id="81" name="Right Arrow 80"/>
          <p:cNvSpPr/>
          <p:nvPr/>
        </p:nvSpPr>
        <p:spPr bwMode="auto">
          <a:xfrm>
            <a:off x="3367013" y="1999389"/>
            <a:ext cx="2090516" cy="484632"/>
          </a:xfrm>
          <a:prstGeom prst="right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Dipping NE</a:t>
            </a:r>
          </a:p>
        </p:txBody>
      </p:sp>
      <p:grpSp>
        <p:nvGrpSpPr>
          <p:cNvPr id="115" name="Group 114"/>
          <p:cNvGrpSpPr/>
          <p:nvPr/>
        </p:nvGrpSpPr>
        <p:grpSpPr>
          <a:xfrm>
            <a:off x="10579100" y="1343381"/>
            <a:ext cx="794150" cy="474052"/>
            <a:chOff x="2581563" y="4784453"/>
            <a:chExt cx="794150" cy="474052"/>
          </a:xfrm>
        </p:grpSpPr>
        <p:grpSp>
          <p:nvGrpSpPr>
            <p:cNvPr id="116" name="Group 115"/>
            <p:cNvGrpSpPr/>
            <p:nvPr/>
          </p:nvGrpSpPr>
          <p:grpSpPr>
            <a:xfrm>
              <a:off x="2594089" y="4784453"/>
              <a:ext cx="780353" cy="474052"/>
              <a:chOff x="8839200" y="891285"/>
              <a:chExt cx="780353" cy="474052"/>
            </a:xfrm>
          </p:grpSpPr>
          <p:sp>
            <p:nvSpPr>
              <p:cNvPr id="119" name="Rectangle 118"/>
              <p:cNvSpPr/>
              <p:nvPr/>
            </p:nvSpPr>
            <p:spPr>
              <a:xfrm>
                <a:off x="8839200" y="938886"/>
                <a:ext cx="780353" cy="42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20" name="TextBox 119"/>
              <p:cNvSpPr txBox="1"/>
              <p:nvPr/>
            </p:nvSpPr>
            <p:spPr>
              <a:xfrm>
                <a:off x="8915687" y="891285"/>
                <a:ext cx="673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mn-cs"/>
                  </a:rPr>
                  <a:t>1 mile</a:t>
                </a:r>
              </a:p>
            </p:txBody>
          </p:sp>
        </p:grpSp>
        <p:sp>
          <p:nvSpPr>
            <p:cNvPr id="117" name="Rectangle 116"/>
            <p:cNvSpPr/>
            <p:nvPr/>
          </p:nvSpPr>
          <p:spPr>
            <a:xfrm>
              <a:off x="2581563" y="5047989"/>
              <a:ext cx="393247" cy="1160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18" name="Rectangle 117"/>
            <p:cNvSpPr/>
            <p:nvPr/>
          </p:nvSpPr>
          <p:spPr>
            <a:xfrm>
              <a:off x="2976081" y="5051349"/>
              <a:ext cx="399632" cy="1127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ea typeface="+mn-ea"/>
                <a:cs typeface="+mn-cs"/>
              </a:endParaRPr>
            </a:p>
          </p:txBody>
        </p:sp>
      </p:grpSp>
      <p:grpSp>
        <p:nvGrpSpPr>
          <p:cNvPr id="109" name="Group 108"/>
          <p:cNvGrpSpPr/>
          <p:nvPr/>
        </p:nvGrpSpPr>
        <p:grpSpPr>
          <a:xfrm rot="15024893">
            <a:off x="182356" y="4041158"/>
            <a:ext cx="1954472" cy="2284755"/>
            <a:chOff x="8878298" y="957917"/>
            <a:chExt cx="2279701" cy="2352400"/>
          </a:xfrm>
        </p:grpSpPr>
        <p:grpSp>
          <p:nvGrpSpPr>
            <p:cNvPr id="110" name="Group 109"/>
            <p:cNvGrpSpPr/>
            <p:nvPr/>
          </p:nvGrpSpPr>
          <p:grpSpPr>
            <a:xfrm>
              <a:off x="8878298" y="1180367"/>
              <a:ext cx="2279701" cy="2129950"/>
              <a:chOff x="2977114" y="912124"/>
              <a:chExt cx="2551267" cy="2607733"/>
            </a:xfrm>
          </p:grpSpPr>
          <p:pic>
            <p:nvPicPr>
              <p:cNvPr id="113" name="Picture 3"/>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2875" y="1242206"/>
                <a:ext cx="182880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114" name="Group 113"/>
              <p:cNvGrpSpPr/>
              <p:nvPr/>
            </p:nvGrpSpPr>
            <p:grpSpPr>
              <a:xfrm>
                <a:off x="2977114" y="912124"/>
                <a:ext cx="2551267" cy="2607733"/>
                <a:chOff x="2319425" y="4105978"/>
                <a:chExt cx="2551267" cy="2607733"/>
              </a:xfrm>
            </p:grpSpPr>
            <p:grpSp>
              <p:nvGrpSpPr>
                <p:cNvPr id="121" name="Group 120"/>
                <p:cNvGrpSpPr/>
                <p:nvPr/>
              </p:nvGrpSpPr>
              <p:grpSpPr>
                <a:xfrm>
                  <a:off x="2319425" y="4105978"/>
                  <a:ext cx="2551267" cy="2607733"/>
                  <a:chOff x="2373677" y="8314478"/>
                  <a:chExt cx="2551267" cy="2607733"/>
                </a:xfrm>
              </p:grpSpPr>
              <p:sp>
                <p:nvSpPr>
                  <p:cNvPr id="124" name="TextBox 123"/>
                  <p:cNvSpPr txBox="1"/>
                  <p:nvPr/>
                </p:nvSpPr>
                <p:spPr>
                  <a:xfrm rot="6575107">
                    <a:off x="3295591" y="8386723"/>
                    <a:ext cx="506069"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N</a:t>
                    </a:r>
                  </a:p>
                </p:txBody>
              </p:sp>
              <p:sp>
                <p:nvSpPr>
                  <p:cNvPr id="125" name="TextBox 124"/>
                  <p:cNvSpPr txBox="1"/>
                  <p:nvPr/>
                </p:nvSpPr>
                <p:spPr>
                  <a:xfrm rot="6575107">
                    <a:off x="3563823" y="10469755"/>
                    <a:ext cx="543333"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S</a:t>
                    </a:r>
                  </a:p>
                </p:txBody>
              </p:sp>
              <p:sp>
                <p:nvSpPr>
                  <p:cNvPr id="126" name="TextBox 125"/>
                  <p:cNvSpPr txBox="1"/>
                  <p:nvPr/>
                </p:nvSpPr>
                <p:spPr>
                  <a:xfrm rot="6280652">
                    <a:off x="4517188" y="9467472"/>
                    <a:ext cx="453931"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E</a:t>
                    </a:r>
                  </a:p>
                </p:txBody>
              </p:sp>
              <p:sp>
                <p:nvSpPr>
                  <p:cNvPr id="127" name="TextBox 126"/>
                  <p:cNvSpPr txBox="1"/>
                  <p:nvPr/>
                </p:nvSpPr>
                <p:spPr>
                  <a:xfrm rot="6399153">
                    <a:off x="2284233" y="9440125"/>
                    <a:ext cx="540468" cy="3615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W</a:t>
                    </a:r>
                  </a:p>
                </p:txBody>
              </p:sp>
            </p:grpSp>
            <p:cxnSp>
              <p:nvCxnSpPr>
                <p:cNvPr id="122" name="Straight Arrow Connector 121"/>
                <p:cNvCxnSpPr/>
                <p:nvPr/>
              </p:nvCxnSpPr>
              <p:spPr>
                <a:xfrm flipV="1">
                  <a:off x="3651148" y="4550344"/>
                  <a:ext cx="798793" cy="719445"/>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rot="8210196">
                  <a:off x="3316349" y="4735630"/>
                  <a:ext cx="923202" cy="3491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rPr>
                    <a:t>Dip Mag</a:t>
                  </a:r>
                </a:p>
              </p:txBody>
            </p:sp>
          </p:grpSp>
        </p:grpSp>
        <p:sp>
          <p:nvSpPr>
            <p:cNvPr id="111" name="Arc 110"/>
            <p:cNvSpPr/>
            <p:nvPr/>
          </p:nvSpPr>
          <p:spPr bwMode="auto">
            <a:xfrm>
              <a:off x="9069995" y="1157833"/>
              <a:ext cx="2065122" cy="1899734"/>
            </a:xfrm>
            <a:prstGeom prst="arc">
              <a:avLst/>
            </a:prstGeom>
            <a:no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112" name="TextBox 111"/>
            <p:cNvSpPr txBox="1"/>
            <p:nvPr/>
          </p:nvSpPr>
          <p:spPr>
            <a:xfrm rot="2843031">
              <a:off x="10606596" y="1176968"/>
              <a:ext cx="761194" cy="3230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mn-ea"/>
                  <a:cs typeface="+mn-cs"/>
                </a:rPr>
                <a:t>Dip Azim</a:t>
              </a:r>
            </a:p>
          </p:txBody>
        </p:sp>
      </p:grpSp>
      <p:sp>
        <p:nvSpPr>
          <p:cNvPr id="129" name="TextBox 128">
            <a:extLst>
              <a:ext uri="{FF2B5EF4-FFF2-40B4-BE49-F238E27FC236}">
                <a16:creationId xmlns:a16="http://schemas.microsoft.com/office/drawing/2014/main" id="{22638A20-1CBA-4B8D-8406-AF1B865AF021}"/>
              </a:ext>
            </a:extLst>
          </p:cNvPr>
          <p:cNvSpPr txBox="1"/>
          <p:nvPr/>
        </p:nvSpPr>
        <p:spPr>
          <a:xfrm>
            <a:off x="86194" y="1420976"/>
            <a:ext cx="1814374" cy="19389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Skeletonized fault probability co-rendered with fault dip &amp; azimuth</a:t>
            </a:r>
          </a:p>
        </p:txBody>
      </p:sp>
      <p:sp>
        <p:nvSpPr>
          <p:cNvPr id="130" name="Rectangle 24">
            <a:extLst>
              <a:ext uri="{FF2B5EF4-FFF2-40B4-BE49-F238E27FC236}">
                <a16:creationId xmlns:a16="http://schemas.microsoft.com/office/drawing/2014/main" id="{600FEB6A-6DCE-4BFC-A8F7-C9EA9880E2FC}"/>
              </a:ext>
            </a:extLst>
          </p:cNvPr>
          <p:cNvSpPr>
            <a:spLocks noChangeArrowheads="1"/>
          </p:cNvSpPr>
          <p:nvPr/>
        </p:nvSpPr>
        <p:spPr bwMode="auto">
          <a:xfrm>
            <a:off x="9855478" y="6457890"/>
            <a:ext cx="2334935"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(Courtesy Jie Qi, OU)</a:t>
            </a:r>
          </a:p>
        </p:txBody>
      </p:sp>
      <p:sp>
        <p:nvSpPr>
          <p:cNvPr id="131" name="TextBox 130">
            <a:extLst>
              <a:ext uri="{FF2B5EF4-FFF2-40B4-BE49-F238E27FC236}">
                <a16:creationId xmlns:a16="http://schemas.microsoft.com/office/drawing/2014/main" id="{20CCF338-694A-4DC0-B899-F6655D5E66E4}"/>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1: Gulf of Mexico</a:t>
            </a:r>
          </a:p>
        </p:txBody>
      </p:sp>
      <p:sp>
        <p:nvSpPr>
          <p:cNvPr id="3" name="Slide Number Placeholder 2">
            <a:extLst>
              <a:ext uri="{FF2B5EF4-FFF2-40B4-BE49-F238E27FC236}">
                <a16:creationId xmlns:a16="http://schemas.microsoft.com/office/drawing/2014/main" id="{19D513B1-7581-4DBF-ADC8-D4C33D71A363}"/>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50</a:t>
            </a:fld>
            <a:endParaRPr lang="en-US" dirty="0">
              <a:solidFill>
                <a:srgbClr val="FFFFFF"/>
              </a:solidFill>
            </a:endParaRPr>
          </a:p>
        </p:txBody>
      </p:sp>
    </p:spTree>
    <p:extLst>
      <p:ext uri="{BB962C8B-B14F-4D97-AF65-F5344CB8AC3E}">
        <p14:creationId xmlns:p14="http://schemas.microsoft.com/office/powerpoint/2010/main" val="3366655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4259CD8-1F65-4F07-B740-4D87D2045948}"/>
              </a:ext>
            </a:extLst>
          </p:cNvPr>
          <p:cNvGrpSpPr/>
          <p:nvPr/>
        </p:nvGrpSpPr>
        <p:grpSpPr>
          <a:xfrm>
            <a:off x="1606474" y="1712308"/>
            <a:ext cx="9403393" cy="3919648"/>
            <a:chOff x="1606474" y="1712308"/>
            <a:chExt cx="9403393" cy="3919648"/>
          </a:xfrm>
        </p:grpSpPr>
        <p:pic>
          <p:nvPicPr>
            <p:cNvPr id="2" name="Picture 1"/>
            <p:cNvPicPr>
              <a:picLocks noChangeAspect="1"/>
            </p:cNvPicPr>
            <p:nvPr/>
          </p:nvPicPr>
          <p:blipFill>
            <a:blip r:embed="rId2"/>
            <a:stretch>
              <a:fillRect/>
            </a:stretch>
          </p:blipFill>
          <p:spPr>
            <a:xfrm>
              <a:off x="2172640" y="2046720"/>
              <a:ext cx="7315200" cy="3421476"/>
            </a:xfrm>
            <a:prstGeom prst="rect">
              <a:avLst/>
            </a:prstGeom>
          </p:spPr>
        </p:pic>
        <p:grpSp>
          <p:nvGrpSpPr>
            <p:cNvPr id="3" name="Group 2"/>
            <p:cNvGrpSpPr/>
            <p:nvPr/>
          </p:nvGrpSpPr>
          <p:grpSpPr>
            <a:xfrm>
              <a:off x="1606474" y="1955726"/>
              <a:ext cx="1231477" cy="3676230"/>
              <a:chOff x="149803" y="301715"/>
              <a:chExt cx="857059" cy="1609379"/>
            </a:xfrm>
          </p:grpSpPr>
          <p:sp>
            <p:nvSpPr>
              <p:cNvPr id="4" name="TextBox 3"/>
              <p:cNvSpPr txBox="1"/>
              <p:nvPr/>
            </p:nvSpPr>
            <p:spPr>
              <a:xfrm>
                <a:off x="218586" y="301715"/>
                <a:ext cx="788276"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0.2</a:t>
                </a:r>
              </a:p>
            </p:txBody>
          </p:sp>
          <p:sp>
            <p:nvSpPr>
              <p:cNvPr id="5" name="TextBox 4"/>
              <p:cNvSpPr txBox="1"/>
              <p:nvPr/>
            </p:nvSpPr>
            <p:spPr>
              <a:xfrm>
                <a:off x="218586" y="1776355"/>
                <a:ext cx="778722"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1.7</a:t>
                </a:r>
              </a:p>
            </p:txBody>
          </p:sp>
          <p:grpSp>
            <p:nvGrpSpPr>
              <p:cNvPr id="6" name="Group 5"/>
              <p:cNvGrpSpPr/>
              <p:nvPr/>
            </p:nvGrpSpPr>
            <p:grpSpPr>
              <a:xfrm>
                <a:off x="448264" y="343741"/>
                <a:ext cx="45719" cy="1495112"/>
                <a:chOff x="252248" y="343741"/>
                <a:chExt cx="168166" cy="1495112"/>
              </a:xfrm>
            </p:grpSpPr>
            <p:cxnSp>
              <p:nvCxnSpPr>
                <p:cNvPr id="8" name="Straight Connector 7"/>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rot="16200000">
                <a:off x="8257" y="853722"/>
                <a:ext cx="497291" cy="2142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Time (ms)</a:t>
                </a:r>
              </a:p>
            </p:txBody>
          </p:sp>
        </p:grpSp>
        <p:grpSp>
          <p:nvGrpSpPr>
            <p:cNvPr id="14" name="Group 13"/>
            <p:cNvGrpSpPr/>
            <p:nvPr/>
          </p:nvGrpSpPr>
          <p:grpSpPr>
            <a:xfrm>
              <a:off x="9683690" y="1712308"/>
              <a:ext cx="1326177" cy="3793752"/>
              <a:chOff x="7015135" y="2793747"/>
              <a:chExt cx="1326177" cy="3793752"/>
            </a:xfrm>
          </p:grpSpPr>
          <p:pic>
            <p:nvPicPr>
              <p:cNvPr id="15" name="Picture 14"/>
              <p:cNvPicPr>
                <a:picLocks noChangeAspect="1"/>
              </p:cNvPicPr>
              <p:nvPr/>
            </p:nvPicPr>
            <p:blipFill>
              <a:blip r:embed="rId3"/>
              <a:stretch>
                <a:fillRect/>
              </a:stretch>
            </p:blipFill>
            <p:spPr>
              <a:xfrm flipH="1">
                <a:off x="7099110" y="3274287"/>
                <a:ext cx="380952" cy="3257143"/>
              </a:xfrm>
              <a:prstGeom prst="rect">
                <a:avLst/>
              </a:prstGeom>
              <a:ln>
                <a:solidFill>
                  <a:schemeClr val="tx1"/>
                </a:solidFill>
              </a:ln>
            </p:spPr>
          </p:pic>
          <p:sp>
            <p:nvSpPr>
              <p:cNvPr id="16" name="TextBox 15"/>
              <p:cNvSpPr txBox="1"/>
              <p:nvPr/>
            </p:nvSpPr>
            <p:spPr>
              <a:xfrm>
                <a:off x="7015135" y="2793747"/>
                <a:ext cx="861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Amp</a:t>
                </a:r>
              </a:p>
            </p:txBody>
          </p:sp>
          <p:sp>
            <p:nvSpPr>
              <p:cNvPr id="17" name="TextBox 16"/>
              <p:cNvSpPr txBox="1"/>
              <p:nvPr/>
            </p:nvSpPr>
            <p:spPr>
              <a:xfrm>
                <a:off x="7445760" y="3089621"/>
                <a:ext cx="861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High</a:t>
                </a:r>
              </a:p>
            </p:txBody>
          </p:sp>
          <p:sp>
            <p:nvSpPr>
              <p:cNvPr id="18" name="TextBox 17"/>
              <p:cNvSpPr txBox="1"/>
              <p:nvPr/>
            </p:nvSpPr>
            <p:spPr>
              <a:xfrm>
                <a:off x="7480063" y="4718192"/>
                <a:ext cx="478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0</a:t>
                </a:r>
              </a:p>
            </p:txBody>
          </p:sp>
          <p:sp>
            <p:nvSpPr>
              <p:cNvPr id="19" name="TextBox 18"/>
              <p:cNvSpPr txBox="1"/>
              <p:nvPr/>
            </p:nvSpPr>
            <p:spPr>
              <a:xfrm>
                <a:off x="7480061" y="6279722"/>
                <a:ext cx="861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Low</a:t>
                </a:r>
              </a:p>
            </p:txBody>
          </p:sp>
        </p:grpSp>
      </p:grpSp>
      <p:sp>
        <p:nvSpPr>
          <p:cNvPr id="22" name="Rectangle 24">
            <a:extLst>
              <a:ext uri="{FF2B5EF4-FFF2-40B4-BE49-F238E27FC236}">
                <a16:creationId xmlns:a16="http://schemas.microsoft.com/office/drawing/2014/main" id="{21003330-E99C-4C98-94D0-19E9580A3DE7}"/>
              </a:ext>
            </a:extLst>
          </p:cNvPr>
          <p:cNvSpPr>
            <a:spLocks noChangeArrowheads="1"/>
          </p:cNvSpPr>
          <p:nvPr/>
        </p:nvSpPr>
        <p:spPr bwMode="auto">
          <a:xfrm>
            <a:off x="10975018" y="6457890"/>
            <a:ext cx="121539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(Qi, 2018)</a:t>
            </a:r>
          </a:p>
        </p:txBody>
      </p:sp>
      <p:sp>
        <p:nvSpPr>
          <p:cNvPr id="26" name="TextBox 25">
            <a:extLst>
              <a:ext uri="{FF2B5EF4-FFF2-40B4-BE49-F238E27FC236}">
                <a16:creationId xmlns:a16="http://schemas.microsoft.com/office/drawing/2014/main" id="{A2A836AF-DAA0-46C7-8EBD-702BF50EAD54}"/>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21" name="Slide Number Placeholder 20">
            <a:extLst>
              <a:ext uri="{FF2B5EF4-FFF2-40B4-BE49-F238E27FC236}">
                <a16:creationId xmlns:a16="http://schemas.microsoft.com/office/drawing/2014/main" id="{5A8AD5EF-B3AF-40EA-AB42-29D370B4F569}"/>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51</a:t>
            </a:fld>
            <a:endParaRPr lang="en-US" dirty="0">
              <a:solidFill>
                <a:srgbClr val="FFFFFF"/>
              </a:solidFill>
            </a:endParaRPr>
          </a:p>
        </p:txBody>
      </p:sp>
    </p:spTree>
    <p:extLst>
      <p:ext uri="{BB962C8B-B14F-4D97-AF65-F5344CB8AC3E}">
        <p14:creationId xmlns:p14="http://schemas.microsoft.com/office/powerpoint/2010/main" val="3686359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9AAC230-3A52-4CAC-96E8-366A8FAA8308}"/>
              </a:ext>
            </a:extLst>
          </p:cNvPr>
          <p:cNvPicPr>
            <a:picLocks noChangeAspect="1"/>
          </p:cNvPicPr>
          <p:nvPr/>
        </p:nvPicPr>
        <p:blipFill>
          <a:blip r:embed="rId2"/>
          <a:stretch>
            <a:fillRect/>
          </a:stretch>
        </p:blipFill>
        <p:spPr>
          <a:xfrm>
            <a:off x="2172640" y="2046720"/>
            <a:ext cx="7315200" cy="3421476"/>
          </a:xfrm>
          <a:prstGeom prst="rect">
            <a:avLst/>
          </a:prstGeom>
          <a:ln>
            <a:solidFill>
              <a:schemeClr val="tx1"/>
            </a:solidFill>
          </a:ln>
        </p:spPr>
      </p:pic>
      <p:grpSp>
        <p:nvGrpSpPr>
          <p:cNvPr id="33" name="Group 32">
            <a:extLst>
              <a:ext uri="{FF2B5EF4-FFF2-40B4-BE49-F238E27FC236}">
                <a16:creationId xmlns:a16="http://schemas.microsoft.com/office/drawing/2014/main" id="{36446860-51D1-44E5-AA5C-2AA7524CFC3B}"/>
              </a:ext>
            </a:extLst>
          </p:cNvPr>
          <p:cNvGrpSpPr/>
          <p:nvPr/>
        </p:nvGrpSpPr>
        <p:grpSpPr>
          <a:xfrm>
            <a:off x="9683690" y="1741142"/>
            <a:ext cx="1016306" cy="3805998"/>
            <a:chOff x="7015135" y="2793747"/>
            <a:chExt cx="1016306" cy="3805998"/>
          </a:xfrm>
        </p:grpSpPr>
        <p:pic>
          <p:nvPicPr>
            <p:cNvPr id="34" name="Picture 33">
              <a:extLst>
                <a:ext uri="{FF2B5EF4-FFF2-40B4-BE49-F238E27FC236}">
                  <a16:creationId xmlns:a16="http://schemas.microsoft.com/office/drawing/2014/main" id="{CF0FA7EB-C6BA-4A0B-8A16-B876C327A811}"/>
                </a:ext>
              </a:extLst>
            </p:cNvPr>
            <p:cNvPicPr>
              <a:picLocks noChangeAspect="1"/>
            </p:cNvPicPr>
            <p:nvPr/>
          </p:nvPicPr>
          <p:blipFill>
            <a:blip r:embed="rId3"/>
            <a:stretch>
              <a:fillRect/>
            </a:stretch>
          </p:blipFill>
          <p:spPr>
            <a:xfrm>
              <a:off x="7099111" y="3274287"/>
              <a:ext cx="380952" cy="3257143"/>
            </a:xfrm>
            <a:prstGeom prst="rect">
              <a:avLst/>
            </a:prstGeom>
            <a:ln>
              <a:solidFill>
                <a:schemeClr val="tx1"/>
              </a:solidFill>
            </a:ln>
          </p:spPr>
        </p:pic>
        <p:sp>
          <p:nvSpPr>
            <p:cNvPr id="35" name="TextBox 34">
              <a:extLst>
                <a:ext uri="{FF2B5EF4-FFF2-40B4-BE49-F238E27FC236}">
                  <a16:creationId xmlns:a16="http://schemas.microsoft.com/office/drawing/2014/main" id="{5EBC10E2-1E5A-4D72-BE31-BA797113A564}"/>
                </a:ext>
              </a:extLst>
            </p:cNvPr>
            <p:cNvSpPr txBox="1"/>
            <p:nvPr/>
          </p:nvSpPr>
          <p:spPr>
            <a:xfrm>
              <a:off x="7480063" y="3089621"/>
              <a:ext cx="3016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a:t>
              </a:r>
            </a:p>
          </p:txBody>
        </p:sp>
        <p:sp>
          <p:nvSpPr>
            <p:cNvPr id="36" name="TextBox 35">
              <a:extLst>
                <a:ext uri="{FF2B5EF4-FFF2-40B4-BE49-F238E27FC236}">
                  <a16:creationId xmlns:a16="http://schemas.microsoft.com/office/drawing/2014/main" id="{C26CDDF5-ED65-46C1-A34F-2B919975F4B5}"/>
                </a:ext>
              </a:extLst>
            </p:cNvPr>
            <p:cNvSpPr txBox="1"/>
            <p:nvPr/>
          </p:nvSpPr>
          <p:spPr>
            <a:xfrm>
              <a:off x="7480063" y="6291968"/>
              <a:ext cx="5513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0.5</a:t>
              </a:r>
            </a:p>
          </p:txBody>
        </p:sp>
        <p:sp>
          <p:nvSpPr>
            <p:cNvPr id="37" name="TextBox 36">
              <a:extLst>
                <a:ext uri="{FF2B5EF4-FFF2-40B4-BE49-F238E27FC236}">
                  <a16:creationId xmlns:a16="http://schemas.microsoft.com/office/drawing/2014/main" id="{B313E14B-2193-457E-BB09-657DEE9208B1}"/>
                </a:ext>
              </a:extLst>
            </p:cNvPr>
            <p:cNvSpPr txBox="1"/>
            <p:nvPr/>
          </p:nvSpPr>
          <p:spPr>
            <a:xfrm>
              <a:off x="7015135" y="2793747"/>
              <a:ext cx="861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Coh</a:t>
              </a:r>
            </a:p>
          </p:txBody>
        </p:sp>
      </p:grpSp>
      <p:grpSp>
        <p:nvGrpSpPr>
          <p:cNvPr id="38" name="Group 37">
            <a:extLst>
              <a:ext uri="{FF2B5EF4-FFF2-40B4-BE49-F238E27FC236}">
                <a16:creationId xmlns:a16="http://schemas.microsoft.com/office/drawing/2014/main" id="{31C84126-6B57-4B96-9566-0E431D34DD6E}"/>
              </a:ext>
            </a:extLst>
          </p:cNvPr>
          <p:cNvGrpSpPr/>
          <p:nvPr/>
        </p:nvGrpSpPr>
        <p:grpSpPr>
          <a:xfrm>
            <a:off x="1606474" y="1955726"/>
            <a:ext cx="1231477" cy="3676230"/>
            <a:chOff x="149803" y="301715"/>
            <a:chExt cx="857059" cy="1609379"/>
          </a:xfrm>
        </p:grpSpPr>
        <p:sp>
          <p:nvSpPr>
            <p:cNvPr id="39" name="TextBox 38">
              <a:extLst>
                <a:ext uri="{FF2B5EF4-FFF2-40B4-BE49-F238E27FC236}">
                  <a16:creationId xmlns:a16="http://schemas.microsoft.com/office/drawing/2014/main" id="{0B06BCC2-2A2D-4B2D-8D40-006C7208594D}"/>
                </a:ext>
              </a:extLst>
            </p:cNvPr>
            <p:cNvSpPr txBox="1"/>
            <p:nvPr/>
          </p:nvSpPr>
          <p:spPr>
            <a:xfrm>
              <a:off x="218586" y="301715"/>
              <a:ext cx="788276"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40" name="TextBox 39">
              <a:extLst>
                <a:ext uri="{FF2B5EF4-FFF2-40B4-BE49-F238E27FC236}">
                  <a16:creationId xmlns:a16="http://schemas.microsoft.com/office/drawing/2014/main" id="{D212289B-E278-4C83-A9FB-60C47A5A23DF}"/>
                </a:ext>
              </a:extLst>
            </p:cNvPr>
            <p:cNvSpPr txBox="1"/>
            <p:nvPr/>
          </p:nvSpPr>
          <p:spPr>
            <a:xfrm>
              <a:off x="218586" y="1776355"/>
              <a:ext cx="778722"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41" name="Group 40">
              <a:extLst>
                <a:ext uri="{FF2B5EF4-FFF2-40B4-BE49-F238E27FC236}">
                  <a16:creationId xmlns:a16="http://schemas.microsoft.com/office/drawing/2014/main" id="{6C989C81-8F6B-40BF-BB56-D52B0423BE66}"/>
                </a:ext>
              </a:extLst>
            </p:cNvPr>
            <p:cNvGrpSpPr/>
            <p:nvPr/>
          </p:nvGrpSpPr>
          <p:grpSpPr>
            <a:xfrm>
              <a:off x="448264" y="343741"/>
              <a:ext cx="45719" cy="1495112"/>
              <a:chOff x="252248" y="343741"/>
              <a:chExt cx="168166" cy="1495112"/>
            </a:xfrm>
          </p:grpSpPr>
          <p:cxnSp>
            <p:nvCxnSpPr>
              <p:cNvPr id="43" name="Straight Connector 42">
                <a:extLst>
                  <a:ext uri="{FF2B5EF4-FFF2-40B4-BE49-F238E27FC236}">
                    <a16:creationId xmlns:a16="http://schemas.microsoft.com/office/drawing/2014/main" id="{A3BC0C98-4804-4F8A-B4D5-DAA353308C41}"/>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DDE83C5-76D4-448E-85D3-B7915EE52594}"/>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77C49B-6B24-46BC-AF26-D2B58CD67D89}"/>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0EAF0A-FAAD-4C96-AB0E-227BC5BE9D30}"/>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6672E7-B108-497F-9C9E-839C47B1E574}"/>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5E3471A-AD67-47B9-A8F2-7D3CCFEB5612}"/>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543DFEF8-518F-4A15-8A89-EA1EC2E41335}"/>
                </a:ext>
              </a:extLst>
            </p:cNvPr>
            <p:cNvSpPr txBox="1"/>
            <p:nvPr/>
          </p:nvSpPr>
          <p:spPr>
            <a:xfrm rot="16200000">
              <a:off x="8257" y="853722"/>
              <a:ext cx="497291" cy="2142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Time (ms)</a:t>
              </a:r>
            </a:p>
          </p:txBody>
        </p:sp>
      </p:grpSp>
      <p:sp>
        <p:nvSpPr>
          <p:cNvPr id="2" name="TextBox 1">
            <a:extLst>
              <a:ext uri="{FF2B5EF4-FFF2-40B4-BE49-F238E27FC236}">
                <a16:creationId xmlns:a16="http://schemas.microsoft.com/office/drawing/2014/main" id="{B6BC1CD9-083C-40F9-9697-08040B70D500}"/>
              </a:ext>
            </a:extLst>
          </p:cNvPr>
          <p:cNvSpPr txBox="1"/>
          <p:nvPr/>
        </p:nvSpPr>
        <p:spPr>
          <a:xfrm>
            <a:off x="3314377" y="1435798"/>
            <a:ext cx="503172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Original coherence</a:t>
            </a:r>
          </a:p>
        </p:txBody>
      </p:sp>
      <p:grpSp>
        <p:nvGrpSpPr>
          <p:cNvPr id="4" name="Group 3">
            <a:extLst>
              <a:ext uri="{FF2B5EF4-FFF2-40B4-BE49-F238E27FC236}">
                <a16:creationId xmlns:a16="http://schemas.microsoft.com/office/drawing/2014/main" id="{E0EF482D-BEE6-4204-A6DD-28DEF15C4C50}"/>
              </a:ext>
            </a:extLst>
          </p:cNvPr>
          <p:cNvGrpSpPr/>
          <p:nvPr/>
        </p:nvGrpSpPr>
        <p:grpSpPr>
          <a:xfrm>
            <a:off x="2172640" y="1444896"/>
            <a:ext cx="7315200" cy="4014201"/>
            <a:chOff x="2172640" y="1444896"/>
            <a:chExt cx="7315200" cy="4014201"/>
          </a:xfrm>
        </p:grpSpPr>
        <p:pic>
          <p:nvPicPr>
            <p:cNvPr id="51" name="Picture 50">
              <a:extLst>
                <a:ext uri="{FF2B5EF4-FFF2-40B4-BE49-F238E27FC236}">
                  <a16:creationId xmlns:a16="http://schemas.microsoft.com/office/drawing/2014/main" id="{331B7FC1-A2A2-452D-B7F5-8E6A1E86FF59}"/>
                </a:ext>
              </a:extLst>
            </p:cNvPr>
            <p:cNvPicPr>
              <a:picLocks noChangeAspect="1"/>
            </p:cNvPicPr>
            <p:nvPr/>
          </p:nvPicPr>
          <p:blipFill>
            <a:blip r:embed="rId4"/>
            <a:stretch>
              <a:fillRect/>
            </a:stretch>
          </p:blipFill>
          <p:spPr>
            <a:xfrm>
              <a:off x="2172640" y="2055818"/>
              <a:ext cx="7315200" cy="3403279"/>
            </a:xfrm>
            <a:prstGeom prst="rect">
              <a:avLst/>
            </a:prstGeom>
            <a:ln>
              <a:solidFill>
                <a:schemeClr val="tx1"/>
              </a:solidFill>
            </a:ln>
          </p:spPr>
        </p:pic>
        <p:sp>
          <p:nvSpPr>
            <p:cNvPr id="52" name="TextBox 51">
              <a:extLst>
                <a:ext uri="{FF2B5EF4-FFF2-40B4-BE49-F238E27FC236}">
                  <a16:creationId xmlns:a16="http://schemas.microsoft.com/office/drawing/2014/main" id="{E3A98528-B5C4-4494-889B-3C60F100FC03}"/>
                </a:ext>
              </a:extLst>
            </p:cNvPr>
            <p:cNvSpPr txBox="1"/>
            <p:nvPr/>
          </p:nvSpPr>
          <p:spPr>
            <a:xfrm>
              <a:off x="3314377" y="1444896"/>
              <a:ext cx="503172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Coherence after footprint suppression</a:t>
              </a:r>
            </a:p>
          </p:txBody>
        </p:sp>
      </p:grpSp>
      <p:grpSp>
        <p:nvGrpSpPr>
          <p:cNvPr id="5" name="Group 4">
            <a:extLst>
              <a:ext uri="{FF2B5EF4-FFF2-40B4-BE49-F238E27FC236}">
                <a16:creationId xmlns:a16="http://schemas.microsoft.com/office/drawing/2014/main" id="{A4B774AC-8E70-4F48-99CC-8151D56668AF}"/>
              </a:ext>
            </a:extLst>
          </p:cNvPr>
          <p:cNvGrpSpPr/>
          <p:nvPr/>
        </p:nvGrpSpPr>
        <p:grpSpPr>
          <a:xfrm>
            <a:off x="2194076" y="1408871"/>
            <a:ext cx="7315200" cy="4030707"/>
            <a:chOff x="2172640" y="1448844"/>
            <a:chExt cx="7315200" cy="4030707"/>
          </a:xfrm>
        </p:grpSpPr>
        <p:pic>
          <p:nvPicPr>
            <p:cNvPr id="53" name="Picture 52">
              <a:extLst>
                <a:ext uri="{FF2B5EF4-FFF2-40B4-BE49-F238E27FC236}">
                  <a16:creationId xmlns:a16="http://schemas.microsoft.com/office/drawing/2014/main" id="{74CC2D36-B1C2-43B6-88FB-5FA1262DC54D}"/>
                </a:ext>
              </a:extLst>
            </p:cNvPr>
            <p:cNvPicPr>
              <a:picLocks noChangeAspect="1"/>
            </p:cNvPicPr>
            <p:nvPr/>
          </p:nvPicPr>
          <p:blipFill>
            <a:blip r:embed="rId5"/>
            <a:stretch>
              <a:fillRect/>
            </a:stretch>
          </p:blipFill>
          <p:spPr>
            <a:xfrm>
              <a:off x="2172640" y="2058075"/>
              <a:ext cx="7315200" cy="3421476"/>
            </a:xfrm>
            <a:prstGeom prst="rect">
              <a:avLst/>
            </a:prstGeom>
            <a:ln>
              <a:solidFill>
                <a:schemeClr val="tx1"/>
              </a:solidFill>
            </a:ln>
          </p:spPr>
        </p:pic>
        <p:sp>
          <p:nvSpPr>
            <p:cNvPr id="54" name="TextBox 53">
              <a:extLst>
                <a:ext uri="{FF2B5EF4-FFF2-40B4-BE49-F238E27FC236}">
                  <a16:creationId xmlns:a16="http://schemas.microsoft.com/office/drawing/2014/main" id="{FA1915BF-C07E-40AE-990B-B544C08ECA1D}"/>
                </a:ext>
              </a:extLst>
            </p:cNvPr>
            <p:cNvSpPr txBox="1"/>
            <p:nvPr/>
          </p:nvSpPr>
          <p:spPr>
            <a:xfrm>
              <a:off x="3324869" y="1448844"/>
              <a:ext cx="503172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Coherence after SOF</a:t>
              </a:r>
            </a:p>
          </p:txBody>
        </p:sp>
      </p:grpSp>
      <p:sp>
        <p:nvSpPr>
          <p:cNvPr id="29" name="Rectangle 24">
            <a:extLst>
              <a:ext uri="{FF2B5EF4-FFF2-40B4-BE49-F238E27FC236}">
                <a16:creationId xmlns:a16="http://schemas.microsoft.com/office/drawing/2014/main" id="{82390D4C-75A9-4888-A75B-A0F9764959C6}"/>
              </a:ext>
            </a:extLst>
          </p:cNvPr>
          <p:cNvSpPr>
            <a:spLocks noChangeArrowheads="1"/>
          </p:cNvSpPr>
          <p:nvPr/>
        </p:nvSpPr>
        <p:spPr bwMode="auto">
          <a:xfrm>
            <a:off x="10867616" y="6457890"/>
            <a:ext cx="1322798"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2018)</a:t>
            </a:r>
          </a:p>
        </p:txBody>
      </p:sp>
      <p:sp>
        <p:nvSpPr>
          <p:cNvPr id="31" name="TextBox 30">
            <a:extLst>
              <a:ext uri="{FF2B5EF4-FFF2-40B4-BE49-F238E27FC236}">
                <a16:creationId xmlns:a16="http://schemas.microsoft.com/office/drawing/2014/main" id="{B786C689-4AC5-4A6D-9EC4-A51A1D9C87BE}"/>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6" name="Slide Number Placeholder 5">
            <a:extLst>
              <a:ext uri="{FF2B5EF4-FFF2-40B4-BE49-F238E27FC236}">
                <a16:creationId xmlns:a16="http://schemas.microsoft.com/office/drawing/2014/main" id="{163CF6B1-6E9E-45D5-88A3-3E0A049F3C96}"/>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52</a:t>
            </a:fld>
            <a:endParaRPr lang="en-US" dirty="0">
              <a:solidFill>
                <a:srgbClr val="FFFFFF"/>
              </a:solidFill>
            </a:endParaRPr>
          </a:p>
        </p:txBody>
      </p:sp>
    </p:spTree>
    <p:extLst>
      <p:ext uri="{BB962C8B-B14F-4D97-AF65-F5344CB8AC3E}">
        <p14:creationId xmlns:p14="http://schemas.microsoft.com/office/powerpoint/2010/main" val="2625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CE7554C8-455D-40E4-9A3E-53A7121C057C}"/>
              </a:ext>
            </a:extLst>
          </p:cNvPr>
          <p:cNvGrpSpPr/>
          <p:nvPr/>
        </p:nvGrpSpPr>
        <p:grpSpPr>
          <a:xfrm>
            <a:off x="9683690" y="1741142"/>
            <a:ext cx="1016306" cy="3805998"/>
            <a:chOff x="7015135" y="2793747"/>
            <a:chExt cx="1016306" cy="3805998"/>
          </a:xfrm>
        </p:grpSpPr>
        <p:pic>
          <p:nvPicPr>
            <p:cNvPr id="33" name="Picture 32">
              <a:extLst>
                <a:ext uri="{FF2B5EF4-FFF2-40B4-BE49-F238E27FC236}">
                  <a16:creationId xmlns:a16="http://schemas.microsoft.com/office/drawing/2014/main" id="{4B630F32-4716-484C-A679-ED73E1943DB4}"/>
                </a:ext>
              </a:extLst>
            </p:cNvPr>
            <p:cNvPicPr>
              <a:picLocks noChangeAspect="1"/>
            </p:cNvPicPr>
            <p:nvPr/>
          </p:nvPicPr>
          <p:blipFill>
            <a:blip r:embed="rId2"/>
            <a:stretch>
              <a:fillRect/>
            </a:stretch>
          </p:blipFill>
          <p:spPr>
            <a:xfrm>
              <a:off x="7099111" y="3274287"/>
              <a:ext cx="380952" cy="3257143"/>
            </a:xfrm>
            <a:prstGeom prst="rect">
              <a:avLst/>
            </a:prstGeom>
            <a:ln>
              <a:solidFill>
                <a:schemeClr val="tx1"/>
              </a:solidFill>
            </a:ln>
          </p:spPr>
        </p:pic>
        <p:sp>
          <p:nvSpPr>
            <p:cNvPr id="34" name="TextBox 33">
              <a:extLst>
                <a:ext uri="{FF2B5EF4-FFF2-40B4-BE49-F238E27FC236}">
                  <a16:creationId xmlns:a16="http://schemas.microsoft.com/office/drawing/2014/main" id="{F0D58C1B-B75D-469A-9AB6-15983FCC3B49}"/>
                </a:ext>
              </a:extLst>
            </p:cNvPr>
            <p:cNvSpPr txBox="1"/>
            <p:nvPr/>
          </p:nvSpPr>
          <p:spPr>
            <a:xfrm>
              <a:off x="7480063" y="3089621"/>
              <a:ext cx="3016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a:t>
              </a:r>
            </a:p>
          </p:txBody>
        </p:sp>
        <p:sp>
          <p:nvSpPr>
            <p:cNvPr id="35" name="TextBox 34">
              <a:extLst>
                <a:ext uri="{FF2B5EF4-FFF2-40B4-BE49-F238E27FC236}">
                  <a16:creationId xmlns:a16="http://schemas.microsoft.com/office/drawing/2014/main" id="{BD8246CC-BBB6-4703-875B-242F11251E9F}"/>
                </a:ext>
              </a:extLst>
            </p:cNvPr>
            <p:cNvSpPr txBox="1"/>
            <p:nvPr/>
          </p:nvSpPr>
          <p:spPr>
            <a:xfrm>
              <a:off x="7480063" y="6291968"/>
              <a:ext cx="5513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0.5</a:t>
              </a:r>
            </a:p>
          </p:txBody>
        </p:sp>
        <p:sp>
          <p:nvSpPr>
            <p:cNvPr id="36" name="TextBox 35">
              <a:extLst>
                <a:ext uri="{FF2B5EF4-FFF2-40B4-BE49-F238E27FC236}">
                  <a16:creationId xmlns:a16="http://schemas.microsoft.com/office/drawing/2014/main" id="{B3CEA479-AF33-4B33-9AE5-E205A6EAD68E}"/>
                </a:ext>
              </a:extLst>
            </p:cNvPr>
            <p:cNvSpPr txBox="1"/>
            <p:nvPr/>
          </p:nvSpPr>
          <p:spPr>
            <a:xfrm>
              <a:off x="7015135" y="2793747"/>
              <a:ext cx="861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Coh</a:t>
              </a:r>
            </a:p>
          </p:txBody>
        </p:sp>
      </p:grpSp>
      <p:grpSp>
        <p:nvGrpSpPr>
          <p:cNvPr id="37" name="Group 36">
            <a:extLst>
              <a:ext uri="{FF2B5EF4-FFF2-40B4-BE49-F238E27FC236}">
                <a16:creationId xmlns:a16="http://schemas.microsoft.com/office/drawing/2014/main" id="{3719217D-5933-4DC8-B57D-77C2B1A20944}"/>
              </a:ext>
            </a:extLst>
          </p:cNvPr>
          <p:cNvGrpSpPr/>
          <p:nvPr/>
        </p:nvGrpSpPr>
        <p:grpSpPr>
          <a:xfrm>
            <a:off x="1606474" y="1955726"/>
            <a:ext cx="1231477" cy="3676230"/>
            <a:chOff x="149803" y="301715"/>
            <a:chExt cx="857059" cy="1609379"/>
          </a:xfrm>
        </p:grpSpPr>
        <p:sp>
          <p:nvSpPr>
            <p:cNvPr id="38" name="TextBox 37">
              <a:extLst>
                <a:ext uri="{FF2B5EF4-FFF2-40B4-BE49-F238E27FC236}">
                  <a16:creationId xmlns:a16="http://schemas.microsoft.com/office/drawing/2014/main" id="{A1E6FFC2-FCA7-4EAD-818E-2F4B70DB234F}"/>
                </a:ext>
              </a:extLst>
            </p:cNvPr>
            <p:cNvSpPr txBox="1"/>
            <p:nvPr/>
          </p:nvSpPr>
          <p:spPr>
            <a:xfrm>
              <a:off x="218586" y="301715"/>
              <a:ext cx="788276"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39" name="TextBox 38">
              <a:extLst>
                <a:ext uri="{FF2B5EF4-FFF2-40B4-BE49-F238E27FC236}">
                  <a16:creationId xmlns:a16="http://schemas.microsoft.com/office/drawing/2014/main" id="{3A6AADFC-CE8F-4779-812C-48B379FA1E0D}"/>
                </a:ext>
              </a:extLst>
            </p:cNvPr>
            <p:cNvSpPr txBox="1"/>
            <p:nvPr/>
          </p:nvSpPr>
          <p:spPr>
            <a:xfrm>
              <a:off x="218586" y="1776355"/>
              <a:ext cx="778722"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40" name="Group 39">
              <a:extLst>
                <a:ext uri="{FF2B5EF4-FFF2-40B4-BE49-F238E27FC236}">
                  <a16:creationId xmlns:a16="http://schemas.microsoft.com/office/drawing/2014/main" id="{920825C7-D57F-4C34-9336-B961F30FF17F}"/>
                </a:ext>
              </a:extLst>
            </p:cNvPr>
            <p:cNvGrpSpPr/>
            <p:nvPr/>
          </p:nvGrpSpPr>
          <p:grpSpPr>
            <a:xfrm>
              <a:off x="448264" y="343741"/>
              <a:ext cx="45719" cy="1495112"/>
              <a:chOff x="252248" y="343741"/>
              <a:chExt cx="168166" cy="1495112"/>
            </a:xfrm>
          </p:grpSpPr>
          <p:cxnSp>
            <p:nvCxnSpPr>
              <p:cNvPr id="42" name="Straight Connector 41">
                <a:extLst>
                  <a:ext uri="{FF2B5EF4-FFF2-40B4-BE49-F238E27FC236}">
                    <a16:creationId xmlns:a16="http://schemas.microsoft.com/office/drawing/2014/main" id="{18192132-1C44-4E33-BECF-74DB97980BA2}"/>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48FC12-1C51-47F0-BC8C-7A0D345780AE}"/>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815EB3-A591-4B3C-98F0-8FFF5BBBFD5E}"/>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FED3A3-5809-4790-8760-38F4DAEE571A}"/>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4F433D8-20BE-4594-9B29-407D77B90398}"/>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61D7203-8FE1-453A-A410-A4619351C96C}"/>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4FC01853-775E-4D2A-A141-5156FCB014FE}"/>
                </a:ext>
              </a:extLst>
            </p:cNvPr>
            <p:cNvSpPr txBox="1"/>
            <p:nvPr/>
          </p:nvSpPr>
          <p:spPr>
            <a:xfrm rot="16200000">
              <a:off x="8257" y="853722"/>
              <a:ext cx="497291" cy="2142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Time (ms)</a:t>
              </a:r>
            </a:p>
          </p:txBody>
        </p:sp>
      </p:grpSp>
      <p:grpSp>
        <p:nvGrpSpPr>
          <p:cNvPr id="3" name="Group 2">
            <a:extLst>
              <a:ext uri="{FF2B5EF4-FFF2-40B4-BE49-F238E27FC236}">
                <a16:creationId xmlns:a16="http://schemas.microsoft.com/office/drawing/2014/main" id="{A174F353-7438-473B-87C2-95D46A764AB2}"/>
              </a:ext>
            </a:extLst>
          </p:cNvPr>
          <p:cNvGrpSpPr/>
          <p:nvPr/>
        </p:nvGrpSpPr>
        <p:grpSpPr>
          <a:xfrm>
            <a:off x="2172640" y="1435794"/>
            <a:ext cx="7315200" cy="4041500"/>
            <a:chOff x="2172640" y="1435794"/>
            <a:chExt cx="7315200" cy="4041500"/>
          </a:xfrm>
        </p:grpSpPr>
        <p:pic>
          <p:nvPicPr>
            <p:cNvPr id="31" name="Picture 30">
              <a:extLst>
                <a:ext uri="{FF2B5EF4-FFF2-40B4-BE49-F238E27FC236}">
                  <a16:creationId xmlns:a16="http://schemas.microsoft.com/office/drawing/2014/main" id="{900B2239-525C-49D3-9BDA-409E498DEF5F}"/>
                </a:ext>
              </a:extLst>
            </p:cNvPr>
            <p:cNvPicPr>
              <a:picLocks noChangeAspect="1"/>
            </p:cNvPicPr>
            <p:nvPr/>
          </p:nvPicPr>
          <p:blipFill>
            <a:blip r:embed="rId3"/>
            <a:stretch>
              <a:fillRect/>
            </a:stretch>
          </p:blipFill>
          <p:spPr>
            <a:xfrm>
              <a:off x="2172640" y="2055818"/>
              <a:ext cx="7315200" cy="3421476"/>
            </a:xfrm>
            <a:prstGeom prst="rect">
              <a:avLst/>
            </a:prstGeom>
            <a:ln>
              <a:solidFill>
                <a:schemeClr val="tx1"/>
              </a:solidFill>
            </a:ln>
          </p:spPr>
        </p:pic>
        <p:sp>
          <p:nvSpPr>
            <p:cNvPr id="48" name="TextBox 47">
              <a:extLst>
                <a:ext uri="{FF2B5EF4-FFF2-40B4-BE49-F238E27FC236}">
                  <a16:creationId xmlns:a16="http://schemas.microsoft.com/office/drawing/2014/main" id="{C5F22251-A2E3-4A94-9B60-7047532E453B}"/>
                </a:ext>
              </a:extLst>
            </p:cNvPr>
            <p:cNvSpPr txBox="1"/>
            <p:nvPr/>
          </p:nvSpPr>
          <p:spPr>
            <a:xfrm>
              <a:off x="3314377" y="1435794"/>
              <a:ext cx="503172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Multispectral coherence</a:t>
              </a:r>
            </a:p>
          </p:txBody>
        </p:sp>
      </p:grpSp>
      <p:grpSp>
        <p:nvGrpSpPr>
          <p:cNvPr id="4" name="Group 3">
            <a:extLst>
              <a:ext uri="{FF2B5EF4-FFF2-40B4-BE49-F238E27FC236}">
                <a16:creationId xmlns:a16="http://schemas.microsoft.com/office/drawing/2014/main" id="{0EED2C0A-5B1A-4B02-BFB9-4ADE5C65A201}"/>
              </a:ext>
            </a:extLst>
          </p:cNvPr>
          <p:cNvGrpSpPr/>
          <p:nvPr/>
        </p:nvGrpSpPr>
        <p:grpSpPr>
          <a:xfrm>
            <a:off x="2172640" y="1435794"/>
            <a:ext cx="7315200" cy="4041500"/>
            <a:chOff x="2172640" y="1435794"/>
            <a:chExt cx="7315200" cy="4041500"/>
          </a:xfrm>
        </p:grpSpPr>
        <p:pic>
          <p:nvPicPr>
            <p:cNvPr id="51" name="Picture 50">
              <a:extLst>
                <a:ext uri="{FF2B5EF4-FFF2-40B4-BE49-F238E27FC236}">
                  <a16:creationId xmlns:a16="http://schemas.microsoft.com/office/drawing/2014/main" id="{79EC8692-1865-4AAE-8D77-79EF431D2384}"/>
                </a:ext>
              </a:extLst>
            </p:cNvPr>
            <p:cNvPicPr>
              <a:picLocks noChangeAspect="1"/>
            </p:cNvPicPr>
            <p:nvPr/>
          </p:nvPicPr>
          <p:blipFill>
            <a:blip r:embed="rId4"/>
            <a:stretch>
              <a:fillRect/>
            </a:stretch>
          </p:blipFill>
          <p:spPr>
            <a:xfrm>
              <a:off x="2172640" y="2055818"/>
              <a:ext cx="7315200" cy="3421476"/>
            </a:xfrm>
            <a:prstGeom prst="rect">
              <a:avLst/>
            </a:prstGeom>
            <a:ln>
              <a:solidFill>
                <a:schemeClr val="tx1"/>
              </a:solidFill>
            </a:ln>
          </p:spPr>
        </p:pic>
        <p:sp>
          <p:nvSpPr>
            <p:cNvPr id="52" name="TextBox 51">
              <a:extLst>
                <a:ext uri="{FF2B5EF4-FFF2-40B4-BE49-F238E27FC236}">
                  <a16:creationId xmlns:a16="http://schemas.microsoft.com/office/drawing/2014/main" id="{2C83FFB3-29A4-477F-A90D-EA15596DB638}"/>
                </a:ext>
              </a:extLst>
            </p:cNvPr>
            <p:cNvSpPr txBox="1"/>
            <p:nvPr/>
          </p:nvSpPr>
          <p:spPr>
            <a:xfrm>
              <a:off x="3314377" y="1435794"/>
              <a:ext cx="503172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After alpha trim mean filter</a:t>
              </a:r>
            </a:p>
          </p:txBody>
        </p:sp>
      </p:grpSp>
      <p:grpSp>
        <p:nvGrpSpPr>
          <p:cNvPr id="5" name="Group 4">
            <a:extLst>
              <a:ext uri="{FF2B5EF4-FFF2-40B4-BE49-F238E27FC236}">
                <a16:creationId xmlns:a16="http://schemas.microsoft.com/office/drawing/2014/main" id="{49920A2D-DC0B-4FB0-B439-1AB4E12BF5A8}"/>
              </a:ext>
            </a:extLst>
          </p:cNvPr>
          <p:cNvGrpSpPr/>
          <p:nvPr/>
        </p:nvGrpSpPr>
        <p:grpSpPr>
          <a:xfrm>
            <a:off x="2172640" y="1435794"/>
            <a:ext cx="7315200" cy="4032401"/>
            <a:chOff x="2172640" y="1435794"/>
            <a:chExt cx="7315200" cy="4032401"/>
          </a:xfrm>
        </p:grpSpPr>
        <p:pic>
          <p:nvPicPr>
            <p:cNvPr id="53" name="Picture 52">
              <a:extLst>
                <a:ext uri="{FF2B5EF4-FFF2-40B4-BE49-F238E27FC236}">
                  <a16:creationId xmlns:a16="http://schemas.microsoft.com/office/drawing/2014/main" id="{EC80D44A-F4C4-4ECA-A083-76D0AAD2E95C}"/>
                </a:ext>
              </a:extLst>
            </p:cNvPr>
            <p:cNvPicPr>
              <a:picLocks noChangeAspect="1"/>
            </p:cNvPicPr>
            <p:nvPr/>
          </p:nvPicPr>
          <p:blipFill>
            <a:blip r:embed="rId5"/>
            <a:stretch>
              <a:fillRect/>
            </a:stretch>
          </p:blipFill>
          <p:spPr>
            <a:xfrm>
              <a:off x="2172640" y="2064916"/>
              <a:ext cx="7315200" cy="3403279"/>
            </a:xfrm>
            <a:prstGeom prst="rect">
              <a:avLst/>
            </a:prstGeom>
            <a:ln>
              <a:solidFill>
                <a:schemeClr val="tx1"/>
              </a:solidFill>
            </a:ln>
          </p:spPr>
        </p:pic>
        <p:sp>
          <p:nvSpPr>
            <p:cNvPr id="54" name="TextBox 53">
              <a:extLst>
                <a:ext uri="{FF2B5EF4-FFF2-40B4-BE49-F238E27FC236}">
                  <a16:creationId xmlns:a16="http://schemas.microsoft.com/office/drawing/2014/main" id="{61443C6E-7691-4FAE-85AC-38CC0FC1EADB}"/>
                </a:ext>
              </a:extLst>
            </p:cNvPr>
            <p:cNvSpPr txBox="1"/>
            <p:nvPr/>
          </p:nvSpPr>
          <p:spPr>
            <a:xfrm>
              <a:off x="3314377" y="1435794"/>
              <a:ext cx="503172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residual</a:t>
              </a:r>
            </a:p>
          </p:txBody>
        </p:sp>
      </p:grpSp>
      <p:sp>
        <p:nvSpPr>
          <p:cNvPr id="30" name="Rectangle 24">
            <a:extLst>
              <a:ext uri="{FF2B5EF4-FFF2-40B4-BE49-F238E27FC236}">
                <a16:creationId xmlns:a16="http://schemas.microsoft.com/office/drawing/2014/main" id="{7A618ECF-ED43-4A78-BFDC-EB428393CBD3}"/>
              </a:ext>
            </a:extLst>
          </p:cNvPr>
          <p:cNvSpPr>
            <a:spLocks noChangeArrowheads="1"/>
          </p:cNvSpPr>
          <p:nvPr/>
        </p:nvSpPr>
        <p:spPr bwMode="auto">
          <a:xfrm>
            <a:off x="10867616" y="6457890"/>
            <a:ext cx="1322798"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2018)</a:t>
            </a:r>
          </a:p>
        </p:txBody>
      </p:sp>
      <p:sp>
        <p:nvSpPr>
          <p:cNvPr id="49" name="TextBox 48">
            <a:extLst>
              <a:ext uri="{FF2B5EF4-FFF2-40B4-BE49-F238E27FC236}">
                <a16:creationId xmlns:a16="http://schemas.microsoft.com/office/drawing/2014/main" id="{84C48503-3F93-4D0A-962A-2A7CD8992B94}"/>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6" name="Slide Number Placeholder 5">
            <a:extLst>
              <a:ext uri="{FF2B5EF4-FFF2-40B4-BE49-F238E27FC236}">
                <a16:creationId xmlns:a16="http://schemas.microsoft.com/office/drawing/2014/main" id="{9D01FE81-3902-441F-85B4-7C4CB857AC96}"/>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53</a:t>
            </a:fld>
            <a:endParaRPr lang="en-US" dirty="0">
              <a:solidFill>
                <a:srgbClr val="FFFFFF"/>
              </a:solidFill>
            </a:endParaRPr>
          </a:p>
        </p:txBody>
      </p:sp>
    </p:spTree>
    <p:extLst>
      <p:ext uri="{BB962C8B-B14F-4D97-AF65-F5344CB8AC3E}">
        <p14:creationId xmlns:p14="http://schemas.microsoft.com/office/powerpoint/2010/main" val="5260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C2FAE3-A5A2-4B40-8E8E-E24593DC35D8}"/>
              </a:ext>
            </a:extLst>
          </p:cNvPr>
          <p:cNvGrpSpPr/>
          <p:nvPr/>
        </p:nvGrpSpPr>
        <p:grpSpPr>
          <a:xfrm>
            <a:off x="2194076" y="1448868"/>
            <a:ext cx="7315200" cy="4024852"/>
            <a:chOff x="2172640" y="1431732"/>
            <a:chExt cx="7315200" cy="4024852"/>
          </a:xfrm>
        </p:grpSpPr>
        <p:pic>
          <p:nvPicPr>
            <p:cNvPr id="29" name="Picture 28">
              <a:extLst>
                <a:ext uri="{FF2B5EF4-FFF2-40B4-BE49-F238E27FC236}">
                  <a16:creationId xmlns:a16="http://schemas.microsoft.com/office/drawing/2014/main" id="{8EB5B893-CFE6-4837-9718-0619576DCEBA}"/>
                </a:ext>
              </a:extLst>
            </p:cNvPr>
            <p:cNvPicPr>
              <a:picLocks noChangeAspect="1"/>
            </p:cNvPicPr>
            <p:nvPr/>
          </p:nvPicPr>
          <p:blipFill>
            <a:blip r:embed="rId2"/>
            <a:stretch>
              <a:fillRect/>
            </a:stretch>
          </p:blipFill>
          <p:spPr>
            <a:xfrm>
              <a:off x="2172640" y="2035108"/>
              <a:ext cx="7315200" cy="3421476"/>
            </a:xfrm>
            <a:prstGeom prst="rect">
              <a:avLst/>
            </a:prstGeom>
            <a:ln>
              <a:solidFill>
                <a:schemeClr val="bg1"/>
              </a:solidFill>
            </a:ln>
          </p:spPr>
        </p:pic>
        <p:sp>
          <p:nvSpPr>
            <p:cNvPr id="31" name="TextBox 30">
              <a:extLst>
                <a:ext uri="{FF2B5EF4-FFF2-40B4-BE49-F238E27FC236}">
                  <a16:creationId xmlns:a16="http://schemas.microsoft.com/office/drawing/2014/main" id="{72786E34-76CB-4875-93AA-B466D7214858}"/>
                </a:ext>
              </a:extLst>
            </p:cNvPr>
            <p:cNvSpPr txBox="1"/>
            <p:nvPr/>
          </p:nvSpPr>
          <p:spPr>
            <a:xfrm>
              <a:off x="2187368" y="1431732"/>
              <a:ext cx="727903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Multispectral coherence after directional LOG </a:t>
              </a:r>
            </a:p>
          </p:txBody>
        </p:sp>
      </p:grpSp>
      <p:grpSp>
        <p:nvGrpSpPr>
          <p:cNvPr id="2" name="Group 1">
            <a:extLst>
              <a:ext uri="{FF2B5EF4-FFF2-40B4-BE49-F238E27FC236}">
                <a16:creationId xmlns:a16="http://schemas.microsoft.com/office/drawing/2014/main" id="{01846242-5C52-420B-87F5-648C9FE30500}"/>
              </a:ext>
            </a:extLst>
          </p:cNvPr>
          <p:cNvGrpSpPr/>
          <p:nvPr/>
        </p:nvGrpSpPr>
        <p:grpSpPr>
          <a:xfrm>
            <a:off x="2172640" y="1435794"/>
            <a:ext cx="7315200" cy="4031145"/>
            <a:chOff x="2172640" y="1435794"/>
            <a:chExt cx="7315200" cy="4031145"/>
          </a:xfrm>
        </p:grpSpPr>
        <p:sp>
          <p:nvSpPr>
            <p:cNvPr id="48" name="TextBox 47">
              <a:extLst>
                <a:ext uri="{FF2B5EF4-FFF2-40B4-BE49-F238E27FC236}">
                  <a16:creationId xmlns:a16="http://schemas.microsoft.com/office/drawing/2014/main" id="{C5F22251-A2E3-4A94-9B60-7047532E453B}"/>
                </a:ext>
              </a:extLst>
            </p:cNvPr>
            <p:cNvSpPr txBox="1"/>
            <p:nvPr/>
          </p:nvSpPr>
          <p:spPr>
            <a:xfrm>
              <a:off x="2208804" y="1435794"/>
              <a:ext cx="727903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Multispectral coherence after </a:t>
              </a:r>
              <a:r>
                <a:rPr kumimoji="0" lang="en-US" sz="1800" b="0" i="0" u="none" strike="noStrike" kern="1200" cap="none" spc="0" normalizeH="0" baseline="0" noProof="0" dirty="0" err="1">
                  <a:ln>
                    <a:noFill/>
                  </a:ln>
                  <a:solidFill>
                    <a:srgbClr val="FFFFFF"/>
                  </a:solidFill>
                  <a:effectLst/>
                  <a:uLnTx/>
                  <a:uFillTx/>
                  <a:latin typeface="Arial"/>
                  <a:ea typeface="+mn-ea"/>
                  <a:cs typeface="+mn-cs"/>
                </a:rPr>
                <a:t>iter</a:t>
              </a:r>
              <a:r>
                <a:rPr kumimoji="0" lang="en-US" sz="1800" b="0" i="0" u="none" strike="noStrike" kern="1200" cap="none" spc="0" normalizeH="0" baseline="0" noProof="0" dirty="0">
                  <a:ln>
                    <a:noFill/>
                  </a:ln>
                  <a:solidFill>
                    <a:srgbClr val="FFFFFF"/>
                  </a:solidFill>
                  <a:effectLst/>
                  <a:uLnTx/>
                  <a:uFillTx/>
                  <a:latin typeface="Arial"/>
                  <a:ea typeface="+mn-ea"/>
                  <a:cs typeface="+mn-cs"/>
                </a:rPr>
                <a:t> directional LOG </a:t>
              </a:r>
            </a:p>
          </p:txBody>
        </p:sp>
        <p:pic>
          <p:nvPicPr>
            <p:cNvPr id="55" name="Picture 54">
              <a:extLst>
                <a:ext uri="{FF2B5EF4-FFF2-40B4-BE49-F238E27FC236}">
                  <a16:creationId xmlns:a16="http://schemas.microsoft.com/office/drawing/2014/main" id="{C42994A0-FF7B-455A-96A4-54F61088E45F}"/>
                </a:ext>
              </a:extLst>
            </p:cNvPr>
            <p:cNvPicPr>
              <a:picLocks noChangeAspect="1"/>
            </p:cNvPicPr>
            <p:nvPr/>
          </p:nvPicPr>
          <p:blipFill>
            <a:blip r:embed="rId3"/>
            <a:stretch>
              <a:fillRect/>
            </a:stretch>
          </p:blipFill>
          <p:spPr>
            <a:xfrm>
              <a:off x="2172640" y="2045463"/>
              <a:ext cx="7315200" cy="3421476"/>
            </a:xfrm>
            <a:prstGeom prst="rect">
              <a:avLst/>
            </a:prstGeom>
          </p:spPr>
        </p:pic>
      </p:grpSp>
      <p:grpSp>
        <p:nvGrpSpPr>
          <p:cNvPr id="6" name="Group 5">
            <a:extLst>
              <a:ext uri="{FF2B5EF4-FFF2-40B4-BE49-F238E27FC236}">
                <a16:creationId xmlns:a16="http://schemas.microsoft.com/office/drawing/2014/main" id="{A405833A-C3B4-405C-8086-3EBDBCB4ADDC}"/>
              </a:ext>
            </a:extLst>
          </p:cNvPr>
          <p:cNvGrpSpPr/>
          <p:nvPr/>
        </p:nvGrpSpPr>
        <p:grpSpPr>
          <a:xfrm>
            <a:off x="2172640" y="1435794"/>
            <a:ext cx="7315200" cy="4041500"/>
            <a:chOff x="2172640" y="1435794"/>
            <a:chExt cx="7315200" cy="4041500"/>
          </a:xfrm>
        </p:grpSpPr>
        <p:pic>
          <p:nvPicPr>
            <p:cNvPr id="30" name="Picture 29">
              <a:extLst>
                <a:ext uri="{FF2B5EF4-FFF2-40B4-BE49-F238E27FC236}">
                  <a16:creationId xmlns:a16="http://schemas.microsoft.com/office/drawing/2014/main" id="{671D963D-277B-4C54-A433-BC68A18BF9F9}"/>
                </a:ext>
              </a:extLst>
            </p:cNvPr>
            <p:cNvPicPr>
              <a:picLocks noChangeAspect="1"/>
            </p:cNvPicPr>
            <p:nvPr/>
          </p:nvPicPr>
          <p:blipFill>
            <a:blip r:embed="rId4"/>
            <a:stretch>
              <a:fillRect/>
            </a:stretch>
          </p:blipFill>
          <p:spPr>
            <a:xfrm>
              <a:off x="2172640" y="2055818"/>
              <a:ext cx="7315200" cy="3421476"/>
            </a:xfrm>
            <a:prstGeom prst="rect">
              <a:avLst/>
            </a:prstGeom>
            <a:ln>
              <a:solidFill>
                <a:schemeClr val="tx1"/>
              </a:solidFill>
            </a:ln>
          </p:spPr>
        </p:pic>
        <p:sp>
          <p:nvSpPr>
            <p:cNvPr id="56" name="TextBox 55">
              <a:extLst>
                <a:ext uri="{FF2B5EF4-FFF2-40B4-BE49-F238E27FC236}">
                  <a16:creationId xmlns:a16="http://schemas.microsoft.com/office/drawing/2014/main" id="{1CA39949-C716-4130-B2DD-A8E6E19059FE}"/>
                </a:ext>
              </a:extLst>
            </p:cNvPr>
            <p:cNvSpPr txBox="1"/>
            <p:nvPr/>
          </p:nvSpPr>
          <p:spPr>
            <a:xfrm>
              <a:off x="2208804" y="1435794"/>
              <a:ext cx="727903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Multispectral coherence after </a:t>
              </a:r>
              <a:r>
                <a:rPr kumimoji="0" lang="en-US" sz="1800" b="0" i="0" u="none" strike="noStrike" kern="1200" cap="none" spc="0" normalizeH="0" baseline="0" noProof="0" dirty="0" err="1">
                  <a:ln>
                    <a:noFill/>
                  </a:ln>
                  <a:solidFill>
                    <a:srgbClr val="FFFFFF"/>
                  </a:solidFill>
                  <a:effectLst/>
                  <a:uLnTx/>
                  <a:uFillTx/>
                  <a:latin typeface="Arial"/>
                  <a:ea typeface="+mn-ea"/>
                  <a:cs typeface="+mn-cs"/>
                </a:rPr>
                <a:t>Iter</a:t>
              </a:r>
              <a:r>
                <a:rPr kumimoji="0" lang="en-US" sz="1800" b="0" i="0" u="none" strike="noStrike" kern="1200" cap="none" spc="0" normalizeH="0" baseline="0" noProof="0" dirty="0">
                  <a:ln>
                    <a:noFill/>
                  </a:ln>
                  <a:solidFill>
                    <a:srgbClr val="FFFFFF"/>
                  </a:solidFill>
                  <a:effectLst/>
                  <a:uLnTx/>
                  <a:uFillTx/>
                  <a:latin typeface="Arial"/>
                  <a:ea typeface="+mn-ea"/>
                  <a:cs typeface="+mn-cs"/>
                </a:rPr>
                <a:t> energy-weight directional LOG </a:t>
              </a:r>
            </a:p>
          </p:txBody>
        </p:sp>
      </p:grpSp>
      <p:grpSp>
        <p:nvGrpSpPr>
          <p:cNvPr id="7" name="Group 6">
            <a:extLst>
              <a:ext uri="{FF2B5EF4-FFF2-40B4-BE49-F238E27FC236}">
                <a16:creationId xmlns:a16="http://schemas.microsoft.com/office/drawing/2014/main" id="{50824F55-30F9-4500-880D-E5F1269964FB}"/>
              </a:ext>
            </a:extLst>
          </p:cNvPr>
          <p:cNvGrpSpPr/>
          <p:nvPr/>
        </p:nvGrpSpPr>
        <p:grpSpPr>
          <a:xfrm>
            <a:off x="2172640" y="1431732"/>
            <a:ext cx="7336636" cy="4035207"/>
            <a:chOff x="2172640" y="1431732"/>
            <a:chExt cx="7336636" cy="4035207"/>
          </a:xfrm>
        </p:grpSpPr>
        <p:pic>
          <p:nvPicPr>
            <p:cNvPr id="57" name="Picture 56">
              <a:extLst>
                <a:ext uri="{FF2B5EF4-FFF2-40B4-BE49-F238E27FC236}">
                  <a16:creationId xmlns:a16="http://schemas.microsoft.com/office/drawing/2014/main" id="{7F196ADA-FB99-4F98-9DFB-6A217B29002C}"/>
                </a:ext>
              </a:extLst>
            </p:cNvPr>
            <p:cNvPicPr>
              <a:picLocks noChangeAspect="1"/>
            </p:cNvPicPr>
            <p:nvPr/>
          </p:nvPicPr>
          <p:blipFill>
            <a:blip r:embed="rId5"/>
            <a:stretch>
              <a:fillRect/>
            </a:stretch>
          </p:blipFill>
          <p:spPr>
            <a:xfrm>
              <a:off x="2172640" y="2063660"/>
              <a:ext cx="7315200" cy="3403279"/>
            </a:xfrm>
            <a:prstGeom prst="rect">
              <a:avLst/>
            </a:prstGeom>
            <a:ln>
              <a:solidFill>
                <a:schemeClr val="tx1"/>
              </a:solidFill>
            </a:ln>
          </p:spPr>
        </p:pic>
        <p:sp>
          <p:nvSpPr>
            <p:cNvPr id="58" name="TextBox 57">
              <a:extLst>
                <a:ext uri="{FF2B5EF4-FFF2-40B4-BE49-F238E27FC236}">
                  <a16:creationId xmlns:a16="http://schemas.microsoft.com/office/drawing/2014/main" id="{AB2FC115-FB06-4347-914C-B8800E70EFFF}"/>
                </a:ext>
              </a:extLst>
            </p:cNvPr>
            <p:cNvSpPr txBox="1"/>
            <p:nvPr/>
          </p:nvSpPr>
          <p:spPr>
            <a:xfrm>
              <a:off x="2273370" y="1431732"/>
              <a:ext cx="7235906"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residual after 3 iterations of  energy-weighted directional LoG </a:t>
              </a:r>
            </a:p>
          </p:txBody>
        </p:sp>
      </p:grpSp>
      <p:grpSp>
        <p:nvGrpSpPr>
          <p:cNvPr id="32" name="Group 31">
            <a:extLst>
              <a:ext uri="{FF2B5EF4-FFF2-40B4-BE49-F238E27FC236}">
                <a16:creationId xmlns:a16="http://schemas.microsoft.com/office/drawing/2014/main" id="{CE7554C8-455D-40E4-9A3E-53A7121C057C}"/>
              </a:ext>
            </a:extLst>
          </p:cNvPr>
          <p:cNvGrpSpPr/>
          <p:nvPr/>
        </p:nvGrpSpPr>
        <p:grpSpPr>
          <a:xfrm>
            <a:off x="9683690" y="1741142"/>
            <a:ext cx="1016306" cy="3805998"/>
            <a:chOff x="7015135" y="2793747"/>
            <a:chExt cx="1016306" cy="3805998"/>
          </a:xfrm>
        </p:grpSpPr>
        <p:pic>
          <p:nvPicPr>
            <p:cNvPr id="33" name="Picture 32">
              <a:extLst>
                <a:ext uri="{FF2B5EF4-FFF2-40B4-BE49-F238E27FC236}">
                  <a16:creationId xmlns:a16="http://schemas.microsoft.com/office/drawing/2014/main" id="{4B630F32-4716-484C-A679-ED73E1943DB4}"/>
                </a:ext>
              </a:extLst>
            </p:cNvPr>
            <p:cNvPicPr>
              <a:picLocks noChangeAspect="1"/>
            </p:cNvPicPr>
            <p:nvPr/>
          </p:nvPicPr>
          <p:blipFill>
            <a:blip r:embed="rId6"/>
            <a:stretch>
              <a:fillRect/>
            </a:stretch>
          </p:blipFill>
          <p:spPr>
            <a:xfrm>
              <a:off x="7099111" y="3274287"/>
              <a:ext cx="380952" cy="3257143"/>
            </a:xfrm>
            <a:prstGeom prst="rect">
              <a:avLst/>
            </a:prstGeom>
            <a:ln>
              <a:solidFill>
                <a:schemeClr val="tx1"/>
              </a:solidFill>
            </a:ln>
          </p:spPr>
        </p:pic>
        <p:sp>
          <p:nvSpPr>
            <p:cNvPr id="34" name="TextBox 33">
              <a:extLst>
                <a:ext uri="{FF2B5EF4-FFF2-40B4-BE49-F238E27FC236}">
                  <a16:creationId xmlns:a16="http://schemas.microsoft.com/office/drawing/2014/main" id="{F0D58C1B-B75D-469A-9AB6-15983FCC3B49}"/>
                </a:ext>
              </a:extLst>
            </p:cNvPr>
            <p:cNvSpPr txBox="1"/>
            <p:nvPr/>
          </p:nvSpPr>
          <p:spPr>
            <a:xfrm>
              <a:off x="7480063" y="3089621"/>
              <a:ext cx="3016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a:t>
              </a:r>
            </a:p>
          </p:txBody>
        </p:sp>
        <p:sp>
          <p:nvSpPr>
            <p:cNvPr id="35" name="TextBox 34">
              <a:extLst>
                <a:ext uri="{FF2B5EF4-FFF2-40B4-BE49-F238E27FC236}">
                  <a16:creationId xmlns:a16="http://schemas.microsoft.com/office/drawing/2014/main" id="{BD8246CC-BBB6-4703-875B-242F11251E9F}"/>
                </a:ext>
              </a:extLst>
            </p:cNvPr>
            <p:cNvSpPr txBox="1"/>
            <p:nvPr/>
          </p:nvSpPr>
          <p:spPr>
            <a:xfrm>
              <a:off x="7480063" y="6291968"/>
              <a:ext cx="5513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0.5</a:t>
              </a:r>
            </a:p>
          </p:txBody>
        </p:sp>
        <p:sp>
          <p:nvSpPr>
            <p:cNvPr id="36" name="TextBox 35">
              <a:extLst>
                <a:ext uri="{FF2B5EF4-FFF2-40B4-BE49-F238E27FC236}">
                  <a16:creationId xmlns:a16="http://schemas.microsoft.com/office/drawing/2014/main" id="{B3CEA479-AF33-4B33-9AE5-E205A6EAD68E}"/>
                </a:ext>
              </a:extLst>
            </p:cNvPr>
            <p:cNvSpPr txBox="1"/>
            <p:nvPr/>
          </p:nvSpPr>
          <p:spPr>
            <a:xfrm>
              <a:off x="7015135" y="2793747"/>
              <a:ext cx="861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Coh</a:t>
              </a:r>
            </a:p>
          </p:txBody>
        </p:sp>
      </p:grpSp>
      <p:grpSp>
        <p:nvGrpSpPr>
          <p:cNvPr id="37" name="Group 36">
            <a:extLst>
              <a:ext uri="{FF2B5EF4-FFF2-40B4-BE49-F238E27FC236}">
                <a16:creationId xmlns:a16="http://schemas.microsoft.com/office/drawing/2014/main" id="{3719217D-5933-4DC8-B57D-77C2B1A20944}"/>
              </a:ext>
            </a:extLst>
          </p:cNvPr>
          <p:cNvGrpSpPr/>
          <p:nvPr/>
        </p:nvGrpSpPr>
        <p:grpSpPr>
          <a:xfrm>
            <a:off x="1606474" y="1955726"/>
            <a:ext cx="1231477" cy="3676230"/>
            <a:chOff x="149803" y="301715"/>
            <a:chExt cx="857059" cy="1609379"/>
          </a:xfrm>
        </p:grpSpPr>
        <p:sp>
          <p:nvSpPr>
            <p:cNvPr id="38" name="TextBox 37">
              <a:extLst>
                <a:ext uri="{FF2B5EF4-FFF2-40B4-BE49-F238E27FC236}">
                  <a16:creationId xmlns:a16="http://schemas.microsoft.com/office/drawing/2014/main" id="{A1E6FFC2-FCA7-4EAD-818E-2F4B70DB234F}"/>
                </a:ext>
              </a:extLst>
            </p:cNvPr>
            <p:cNvSpPr txBox="1"/>
            <p:nvPr/>
          </p:nvSpPr>
          <p:spPr>
            <a:xfrm>
              <a:off x="218586" y="301715"/>
              <a:ext cx="788276"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39" name="TextBox 38">
              <a:extLst>
                <a:ext uri="{FF2B5EF4-FFF2-40B4-BE49-F238E27FC236}">
                  <a16:creationId xmlns:a16="http://schemas.microsoft.com/office/drawing/2014/main" id="{3A6AADFC-CE8F-4779-812C-48B379FA1E0D}"/>
                </a:ext>
              </a:extLst>
            </p:cNvPr>
            <p:cNvSpPr txBox="1"/>
            <p:nvPr/>
          </p:nvSpPr>
          <p:spPr>
            <a:xfrm>
              <a:off x="218586" y="1776355"/>
              <a:ext cx="778722"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40" name="Group 39">
              <a:extLst>
                <a:ext uri="{FF2B5EF4-FFF2-40B4-BE49-F238E27FC236}">
                  <a16:creationId xmlns:a16="http://schemas.microsoft.com/office/drawing/2014/main" id="{920825C7-D57F-4C34-9336-B961F30FF17F}"/>
                </a:ext>
              </a:extLst>
            </p:cNvPr>
            <p:cNvGrpSpPr/>
            <p:nvPr/>
          </p:nvGrpSpPr>
          <p:grpSpPr>
            <a:xfrm>
              <a:off x="448264" y="343741"/>
              <a:ext cx="45719" cy="1495112"/>
              <a:chOff x="252248" y="343741"/>
              <a:chExt cx="168166" cy="1495112"/>
            </a:xfrm>
          </p:grpSpPr>
          <p:cxnSp>
            <p:nvCxnSpPr>
              <p:cNvPr id="42" name="Straight Connector 41">
                <a:extLst>
                  <a:ext uri="{FF2B5EF4-FFF2-40B4-BE49-F238E27FC236}">
                    <a16:creationId xmlns:a16="http://schemas.microsoft.com/office/drawing/2014/main" id="{18192132-1C44-4E33-BECF-74DB97980BA2}"/>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48FC12-1C51-47F0-BC8C-7A0D345780AE}"/>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815EB3-A591-4B3C-98F0-8FFF5BBBFD5E}"/>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FED3A3-5809-4790-8760-38F4DAEE571A}"/>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4F433D8-20BE-4594-9B29-407D77B90398}"/>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61D7203-8FE1-453A-A410-A4619351C96C}"/>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4FC01853-775E-4D2A-A141-5156FCB014FE}"/>
                </a:ext>
              </a:extLst>
            </p:cNvPr>
            <p:cNvSpPr txBox="1"/>
            <p:nvPr/>
          </p:nvSpPr>
          <p:spPr>
            <a:xfrm rot="16200000">
              <a:off x="8257" y="853722"/>
              <a:ext cx="497291" cy="2142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Time (ms)</a:t>
              </a:r>
            </a:p>
          </p:txBody>
        </p:sp>
      </p:grpSp>
      <p:sp>
        <p:nvSpPr>
          <p:cNvPr id="52" name="Rectangle 24">
            <a:extLst>
              <a:ext uri="{FF2B5EF4-FFF2-40B4-BE49-F238E27FC236}">
                <a16:creationId xmlns:a16="http://schemas.microsoft.com/office/drawing/2014/main" id="{E0219B57-C3A3-420F-8B88-B4A083696C4F}"/>
              </a:ext>
            </a:extLst>
          </p:cNvPr>
          <p:cNvSpPr>
            <a:spLocks noChangeArrowheads="1"/>
          </p:cNvSpPr>
          <p:nvPr/>
        </p:nvSpPr>
        <p:spPr bwMode="auto">
          <a:xfrm>
            <a:off x="10867616" y="6457890"/>
            <a:ext cx="1322798"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2018)</a:t>
            </a:r>
          </a:p>
        </p:txBody>
      </p:sp>
      <p:sp>
        <p:nvSpPr>
          <p:cNvPr id="49" name="TextBox 48">
            <a:extLst>
              <a:ext uri="{FF2B5EF4-FFF2-40B4-BE49-F238E27FC236}">
                <a16:creationId xmlns:a16="http://schemas.microsoft.com/office/drawing/2014/main" id="{DD9863AA-FE6A-44FA-A547-9A8D1061C4F5}"/>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5" name="Slide Number Placeholder 4">
            <a:extLst>
              <a:ext uri="{FF2B5EF4-FFF2-40B4-BE49-F238E27FC236}">
                <a16:creationId xmlns:a16="http://schemas.microsoft.com/office/drawing/2014/main" id="{1AFD936A-B502-4E8F-9487-E6362A3178D8}"/>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54</a:t>
            </a:fld>
            <a:endParaRPr lang="en-US" dirty="0">
              <a:solidFill>
                <a:srgbClr val="FFFFFF"/>
              </a:solidFill>
            </a:endParaRPr>
          </a:p>
        </p:txBody>
      </p:sp>
    </p:spTree>
    <p:extLst>
      <p:ext uri="{BB962C8B-B14F-4D97-AF65-F5344CB8AC3E}">
        <p14:creationId xmlns:p14="http://schemas.microsoft.com/office/powerpoint/2010/main" val="189880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1915BF-C07E-40AE-990B-B544C08ECA1D}"/>
              </a:ext>
            </a:extLst>
          </p:cNvPr>
          <p:cNvSpPr txBox="1"/>
          <p:nvPr/>
        </p:nvSpPr>
        <p:spPr>
          <a:xfrm>
            <a:off x="2283672" y="1435794"/>
            <a:ext cx="7315200"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Seismic amplitude co-rendered with fault probability</a:t>
            </a:r>
          </a:p>
        </p:txBody>
      </p:sp>
      <p:pic>
        <p:nvPicPr>
          <p:cNvPr id="28" name="Picture 27">
            <a:extLst>
              <a:ext uri="{FF2B5EF4-FFF2-40B4-BE49-F238E27FC236}">
                <a16:creationId xmlns:a16="http://schemas.microsoft.com/office/drawing/2014/main" id="{9E0ADD81-51E2-418A-95C0-DE5A83B94B6E}"/>
              </a:ext>
            </a:extLst>
          </p:cNvPr>
          <p:cNvPicPr>
            <a:picLocks noChangeAspect="1"/>
          </p:cNvPicPr>
          <p:nvPr/>
        </p:nvPicPr>
        <p:blipFill>
          <a:blip r:embed="rId2"/>
          <a:stretch>
            <a:fillRect/>
          </a:stretch>
        </p:blipFill>
        <p:spPr>
          <a:xfrm>
            <a:off x="2219968" y="2055818"/>
            <a:ext cx="7315200" cy="3403279"/>
          </a:xfrm>
          <a:prstGeom prst="rect">
            <a:avLst/>
          </a:prstGeom>
          <a:ln>
            <a:solidFill>
              <a:schemeClr val="tx1"/>
            </a:solidFill>
          </a:ln>
        </p:spPr>
      </p:pic>
      <p:grpSp>
        <p:nvGrpSpPr>
          <p:cNvPr id="38" name="Group 37">
            <a:extLst>
              <a:ext uri="{FF2B5EF4-FFF2-40B4-BE49-F238E27FC236}">
                <a16:creationId xmlns:a16="http://schemas.microsoft.com/office/drawing/2014/main" id="{31C84126-6B57-4B96-9566-0E431D34DD6E}"/>
              </a:ext>
            </a:extLst>
          </p:cNvPr>
          <p:cNvGrpSpPr/>
          <p:nvPr/>
        </p:nvGrpSpPr>
        <p:grpSpPr>
          <a:xfrm>
            <a:off x="1606474" y="1955726"/>
            <a:ext cx="1231477" cy="3676230"/>
            <a:chOff x="149803" y="301715"/>
            <a:chExt cx="857059" cy="1609379"/>
          </a:xfrm>
        </p:grpSpPr>
        <p:sp>
          <p:nvSpPr>
            <p:cNvPr id="39" name="TextBox 38">
              <a:extLst>
                <a:ext uri="{FF2B5EF4-FFF2-40B4-BE49-F238E27FC236}">
                  <a16:creationId xmlns:a16="http://schemas.microsoft.com/office/drawing/2014/main" id="{0B06BCC2-2A2D-4B2D-8D40-006C7208594D}"/>
                </a:ext>
              </a:extLst>
            </p:cNvPr>
            <p:cNvSpPr txBox="1"/>
            <p:nvPr/>
          </p:nvSpPr>
          <p:spPr>
            <a:xfrm>
              <a:off x="218586" y="301715"/>
              <a:ext cx="788276"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0.2</a:t>
              </a:r>
            </a:p>
          </p:txBody>
        </p:sp>
        <p:sp>
          <p:nvSpPr>
            <p:cNvPr id="40" name="TextBox 39">
              <a:extLst>
                <a:ext uri="{FF2B5EF4-FFF2-40B4-BE49-F238E27FC236}">
                  <a16:creationId xmlns:a16="http://schemas.microsoft.com/office/drawing/2014/main" id="{D212289B-E278-4C83-A9FB-60C47A5A23DF}"/>
                </a:ext>
              </a:extLst>
            </p:cNvPr>
            <p:cNvSpPr txBox="1"/>
            <p:nvPr/>
          </p:nvSpPr>
          <p:spPr>
            <a:xfrm>
              <a:off x="218586" y="1776355"/>
              <a:ext cx="778722"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1.7</a:t>
              </a:r>
            </a:p>
          </p:txBody>
        </p:sp>
        <p:grpSp>
          <p:nvGrpSpPr>
            <p:cNvPr id="41" name="Group 40">
              <a:extLst>
                <a:ext uri="{FF2B5EF4-FFF2-40B4-BE49-F238E27FC236}">
                  <a16:creationId xmlns:a16="http://schemas.microsoft.com/office/drawing/2014/main" id="{6C989C81-8F6B-40BF-BB56-D52B0423BE66}"/>
                </a:ext>
              </a:extLst>
            </p:cNvPr>
            <p:cNvGrpSpPr/>
            <p:nvPr/>
          </p:nvGrpSpPr>
          <p:grpSpPr>
            <a:xfrm>
              <a:off x="448264" y="343741"/>
              <a:ext cx="45719" cy="1495112"/>
              <a:chOff x="252248" y="343741"/>
              <a:chExt cx="168166" cy="1495112"/>
            </a:xfrm>
          </p:grpSpPr>
          <p:cxnSp>
            <p:nvCxnSpPr>
              <p:cNvPr id="43" name="Straight Connector 42">
                <a:extLst>
                  <a:ext uri="{FF2B5EF4-FFF2-40B4-BE49-F238E27FC236}">
                    <a16:creationId xmlns:a16="http://schemas.microsoft.com/office/drawing/2014/main" id="{A3BC0C98-4804-4F8A-B4D5-DAA353308C41}"/>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DDE83C5-76D4-448E-85D3-B7915EE52594}"/>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77C49B-6B24-46BC-AF26-D2B58CD67D89}"/>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0EAF0A-FAAD-4C96-AB0E-227BC5BE9D30}"/>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6672E7-B108-497F-9C9E-839C47B1E574}"/>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5E3471A-AD67-47B9-A8F2-7D3CCFEB5612}"/>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543DFEF8-518F-4A15-8A89-EA1EC2E41335}"/>
                </a:ext>
              </a:extLst>
            </p:cNvPr>
            <p:cNvSpPr txBox="1"/>
            <p:nvPr/>
          </p:nvSpPr>
          <p:spPr>
            <a:xfrm rot="16200000">
              <a:off x="8257" y="853722"/>
              <a:ext cx="497291" cy="2142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Time (ms)</a:t>
              </a:r>
            </a:p>
          </p:txBody>
        </p:sp>
      </p:grpSp>
      <p:grpSp>
        <p:nvGrpSpPr>
          <p:cNvPr id="29" name="Group 28">
            <a:extLst>
              <a:ext uri="{FF2B5EF4-FFF2-40B4-BE49-F238E27FC236}">
                <a16:creationId xmlns:a16="http://schemas.microsoft.com/office/drawing/2014/main" id="{F0C26547-C330-43CE-B5D8-40EDBFC312A9}"/>
              </a:ext>
            </a:extLst>
          </p:cNvPr>
          <p:cNvGrpSpPr/>
          <p:nvPr/>
        </p:nvGrpSpPr>
        <p:grpSpPr>
          <a:xfrm>
            <a:off x="9333737" y="1538744"/>
            <a:ext cx="1396378" cy="3941011"/>
            <a:chOff x="6747737" y="2658734"/>
            <a:chExt cx="1396378" cy="3941011"/>
          </a:xfrm>
        </p:grpSpPr>
        <p:pic>
          <p:nvPicPr>
            <p:cNvPr id="30" name="Picture 29">
              <a:extLst>
                <a:ext uri="{FF2B5EF4-FFF2-40B4-BE49-F238E27FC236}">
                  <a16:creationId xmlns:a16="http://schemas.microsoft.com/office/drawing/2014/main" id="{B0267FEF-2AEC-41C6-988E-364A0D43D20B}"/>
                </a:ext>
              </a:extLst>
            </p:cNvPr>
            <p:cNvPicPr>
              <a:picLocks noChangeAspect="1"/>
            </p:cNvPicPr>
            <p:nvPr/>
          </p:nvPicPr>
          <p:blipFill>
            <a:blip r:embed="rId3"/>
            <a:stretch>
              <a:fillRect/>
            </a:stretch>
          </p:blipFill>
          <p:spPr>
            <a:xfrm>
              <a:off x="7099111" y="3274287"/>
              <a:ext cx="380952" cy="3257143"/>
            </a:xfrm>
            <a:prstGeom prst="rect">
              <a:avLst/>
            </a:prstGeom>
            <a:ln>
              <a:solidFill>
                <a:schemeClr val="tx1"/>
              </a:solidFill>
            </a:ln>
          </p:spPr>
        </p:pic>
        <p:sp>
          <p:nvSpPr>
            <p:cNvPr id="31" name="TextBox 30">
              <a:extLst>
                <a:ext uri="{FF2B5EF4-FFF2-40B4-BE49-F238E27FC236}">
                  <a16:creationId xmlns:a16="http://schemas.microsoft.com/office/drawing/2014/main" id="{8B43A6A6-1F3E-4E2A-B523-202A8981C189}"/>
                </a:ext>
              </a:extLst>
            </p:cNvPr>
            <p:cNvSpPr txBox="1"/>
            <p:nvPr/>
          </p:nvSpPr>
          <p:spPr>
            <a:xfrm>
              <a:off x="7480063" y="3089621"/>
              <a:ext cx="6640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High</a:t>
              </a:r>
            </a:p>
          </p:txBody>
        </p:sp>
        <p:sp>
          <p:nvSpPr>
            <p:cNvPr id="55" name="TextBox 54">
              <a:extLst>
                <a:ext uri="{FF2B5EF4-FFF2-40B4-BE49-F238E27FC236}">
                  <a16:creationId xmlns:a16="http://schemas.microsoft.com/office/drawing/2014/main" id="{7F401208-829D-48D8-B19C-587123228F45}"/>
                </a:ext>
              </a:extLst>
            </p:cNvPr>
            <p:cNvSpPr txBox="1"/>
            <p:nvPr/>
          </p:nvSpPr>
          <p:spPr>
            <a:xfrm>
              <a:off x="7480062" y="6291968"/>
              <a:ext cx="6640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Low</a:t>
              </a:r>
            </a:p>
          </p:txBody>
        </p:sp>
        <p:sp>
          <p:nvSpPr>
            <p:cNvPr id="56" name="TextBox 55">
              <a:extLst>
                <a:ext uri="{FF2B5EF4-FFF2-40B4-BE49-F238E27FC236}">
                  <a16:creationId xmlns:a16="http://schemas.microsoft.com/office/drawing/2014/main" id="{1670D0BF-6128-4D49-BF90-C576A05D45F0}"/>
                </a:ext>
              </a:extLst>
            </p:cNvPr>
            <p:cNvSpPr txBox="1"/>
            <p:nvPr/>
          </p:nvSpPr>
          <p:spPr>
            <a:xfrm>
              <a:off x="6747737" y="2658734"/>
              <a:ext cx="1083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Fault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probability</a:t>
              </a:r>
            </a:p>
          </p:txBody>
        </p:sp>
      </p:grpSp>
      <p:grpSp>
        <p:nvGrpSpPr>
          <p:cNvPr id="57" name="Group 56">
            <a:extLst>
              <a:ext uri="{FF2B5EF4-FFF2-40B4-BE49-F238E27FC236}">
                <a16:creationId xmlns:a16="http://schemas.microsoft.com/office/drawing/2014/main" id="{24A4EBB8-4B91-4CB0-9B57-3A1954BAD777}"/>
              </a:ext>
            </a:extLst>
          </p:cNvPr>
          <p:cNvGrpSpPr/>
          <p:nvPr/>
        </p:nvGrpSpPr>
        <p:grpSpPr>
          <a:xfrm>
            <a:off x="10798389" y="1686003"/>
            <a:ext cx="1093145" cy="3793752"/>
            <a:chOff x="10877847" y="920022"/>
            <a:chExt cx="1093145" cy="3793752"/>
          </a:xfrm>
        </p:grpSpPr>
        <p:pic>
          <p:nvPicPr>
            <p:cNvPr id="58" name="Picture 57">
              <a:extLst>
                <a:ext uri="{FF2B5EF4-FFF2-40B4-BE49-F238E27FC236}">
                  <a16:creationId xmlns:a16="http://schemas.microsoft.com/office/drawing/2014/main" id="{C05BDEE1-2032-47A8-AA43-1731C5C4F9C6}"/>
                </a:ext>
              </a:extLst>
            </p:cNvPr>
            <p:cNvPicPr>
              <a:picLocks noChangeAspect="1"/>
            </p:cNvPicPr>
            <p:nvPr/>
          </p:nvPicPr>
          <p:blipFill>
            <a:blip r:embed="rId4"/>
            <a:stretch>
              <a:fillRect/>
            </a:stretch>
          </p:blipFill>
          <p:spPr>
            <a:xfrm>
              <a:off x="10956990" y="1388316"/>
              <a:ext cx="390476" cy="3276190"/>
            </a:xfrm>
            <a:prstGeom prst="rect">
              <a:avLst/>
            </a:prstGeom>
            <a:ln>
              <a:solidFill>
                <a:schemeClr val="tx1"/>
              </a:solidFill>
            </a:ln>
          </p:spPr>
        </p:pic>
        <p:sp>
          <p:nvSpPr>
            <p:cNvPr id="59" name="TextBox 58">
              <a:extLst>
                <a:ext uri="{FF2B5EF4-FFF2-40B4-BE49-F238E27FC236}">
                  <a16:creationId xmlns:a16="http://schemas.microsoft.com/office/drawing/2014/main" id="{8C8FDA9E-2219-49EA-B291-077AAA4AA8A9}"/>
                </a:ext>
              </a:extLst>
            </p:cNvPr>
            <p:cNvSpPr txBox="1"/>
            <p:nvPr/>
          </p:nvSpPr>
          <p:spPr>
            <a:xfrm>
              <a:off x="10877847" y="920022"/>
              <a:ext cx="8612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Amp</a:t>
              </a:r>
            </a:p>
          </p:txBody>
        </p:sp>
        <p:sp>
          <p:nvSpPr>
            <p:cNvPr id="60" name="TextBox 59">
              <a:extLst>
                <a:ext uri="{FF2B5EF4-FFF2-40B4-BE49-F238E27FC236}">
                  <a16:creationId xmlns:a16="http://schemas.microsoft.com/office/drawing/2014/main" id="{E04F9C63-72C9-4CF6-AE05-974F12E445C6}"/>
                </a:ext>
              </a:extLst>
            </p:cNvPr>
            <p:cNvSpPr txBox="1"/>
            <p:nvPr/>
          </p:nvSpPr>
          <p:spPr>
            <a:xfrm>
              <a:off x="11308472" y="1215896"/>
              <a:ext cx="5780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High</a:t>
              </a:r>
            </a:p>
          </p:txBody>
        </p:sp>
        <p:sp>
          <p:nvSpPr>
            <p:cNvPr id="61" name="TextBox 60">
              <a:extLst>
                <a:ext uri="{FF2B5EF4-FFF2-40B4-BE49-F238E27FC236}">
                  <a16:creationId xmlns:a16="http://schemas.microsoft.com/office/drawing/2014/main" id="{BE75D5B0-CC6B-4D96-8DA7-E5D45399BA6D}"/>
                </a:ext>
              </a:extLst>
            </p:cNvPr>
            <p:cNvSpPr txBox="1"/>
            <p:nvPr/>
          </p:nvSpPr>
          <p:spPr>
            <a:xfrm>
              <a:off x="11342775" y="2844467"/>
              <a:ext cx="478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0</a:t>
              </a:r>
            </a:p>
          </p:txBody>
        </p:sp>
        <p:sp>
          <p:nvSpPr>
            <p:cNvPr id="62" name="TextBox 61">
              <a:extLst>
                <a:ext uri="{FF2B5EF4-FFF2-40B4-BE49-F238E27FC236}">
                  <a16:creationId xmlns:a16="http://schemas.microsoft.com/office/drawing/2014/main" id="{423E491D-ADCB-4C08-92A7-91E86F823A83}"/>
                </a:ext>
              </a:extLst>
            </p:cNvPr>
            <p:cNvSpPr txBox="1"/>
            <p:nvPr/>
          </p:nvSpPr>
          <p:spPr>
            <a:xfrm>
              <a:off x="11342773" y="4405997"/>
              <a:ext cx="6282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Low</a:t>
              </a:r>
            </a:p>
          </p:txBody>
        </p:sp>
      </p:grpSp>
      <p:sp>
        <p:nvSpPr>
          <p:cNvPr id="33" name="Rectangle 24">
            <a:extLst>
              <a:ext uri="{FF2B5EF4-FFF2-40B4-BE49-F238E27FC236}">
                <a16:creationId xmlns:a16="http://schemas.microsoft.com/office/drawing/2014/main" id="{BB35EDD5-63C7-495A-ACD1-B15669D919A9}"/>
              </a:ext>
            </a:extLst>
          </p:cNvPr>
          <p:cNvSpPr>
            <a:spLocks noChangeArrowheads="1"/>
          </p:cNvSpPr>
          <p:nvPr/>
        </p:nvSpPr>
        <p:spPr bwMode="auto">
          <a:xfrm>
            <a:off x="10975018" y="6457890"/>
            <a:ext cx="121539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(Qi, 2018)</a:t>
            </a:r>
          </a:p>
        </p:txBody>
      </p:sp>
      <p:sp>
        <p:nvSpPr>
          <p:cNvPr id="35" name="TextBox 34">
            <a:extLst>
              <a:ext uri="{FF2B5EF4-FFF2-40B4-BE49-F238E27FC236}">
                <a16:creationId xmlns:a16="http://schemas.microsoft.com/office/drawing/2014/main" id="{1B91BF5A-B60D-4FED-B34D-AF13E0448FC1}"/>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3" name="Slide Number Placeholder 2">
            <a:extLst>
              <a:ext uri="{FF2B5EF4-FFF2-40B4-BE49-F238E27FC236}">
                <a16:creationId xmlns:a16="http://schemas.microsoft.com/office/drawing/2014/main" id="{599CA9E3-0855-4376-8470-A39457222081}"/>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55</a:t>
            </a:fld>
            <a:endParaRPr lang="en-US" dirty="0">
              <a:solidFill>
                <a:srgbClr val="FFFFFF"/>
              </a:solidFill>
            </a:endParaRPr>
          </a:p>
        </p:txBody>
      </p:sp>
    </p:spTree>
    <p:extLst>
      <p:ext uri="{BB962C8B-B14F-4D97-AF65-F5344CB8AC3E}">
        <p14:creationId xmlns:p14="http://schemas.microsoft.com/office/powerpoint/2010/main" val="1045682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681DB45-1B93-46EB-ACB8-D76CAEDCE526}"/>
              </a:ext>
            </a:extLst>
          </p:cNvPr>
          <p:cNvPicPr>
            <a:picLocks noChangeAspect="1"/>
          </p:cNvPicPr>
          <p:nvPr/>
        </p:nvPicPr>
        <p:blipFill>
          <a:blip r:embed="rId2"/>
          <a:stretch>
            <a:fillRect/>
          </a:stretch>
        </p:blipFill>
        <p:spPr>
          <a:xfrm>
            <a:off x="2219968" y="2058891"/>
            <a:ext cx="7315200" cy="3403279"/>
          </a:xfrm>
          <a:prstGeom prst="rect">
            <a:avLst/>
          </a:prstGeom>
          <a:ln>
            <a:solidFill>
              <a:schemeClr val="tx1"/>
            </a:solidFill>
          </a:ln>
        </p:spPr>
      </p:pic>
      <p:sp>
        <p:nvSpPr>
          <p:cNvPr id="54" name="TextBox 53">
            <a:extLst>
              <a:ext uri="{FF2B5EF4-FFF2-40B4-BE49-F238E27FC236}">
                <a16:creationId xmlns:a16="http://schemas.microsoft.com/office/drawing/2014/main" id="{FA1915BF-C07E-40AE-990B-B544C08ECA1D}"/>
              </a:ext>
            </a:extLst>
          </p:cNvPr>
          <p:cNvSpPr txBox="1"/>
          <p:nvPr/>
        </p:nvSpPr>
        <p:spPr>
          <a:xfrm>
            <a:off x="2283672" y="1435794"/>
            <a:ext cx="7315200"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Co-rendered fault probability, dip magnitude, and dip azimuth</a:t>
            </a:r>
          </a:p>
        </p:txBody>
      </p:sp>
      <p:grpSp>
        <p:nvGrpSpPr>
          <p:cNvPr id="38" name="Group 37">
            <a:extLst>
              <a:ext uri="{FF2B5EF4-FFF2-40B4-BE49-F238E27FC236}">
                <a16:creationId xmlns:a16="http://schemas.microsoft.com/office/drawing/2014/main" id="{31C84126-6B57-4B96-9566-0E431D34DD6E}"/>
              </a:ext>
            </a:extLst>
          </p:cNvPr>
          <p:cNvGrpSpPr/>
          <p:nvPr/>
        </p:nvGrpSpPr>
        <p:grpSpPr>
          <a:xfrm>
            <a:off x="1606474" y="1955726"/>
            <a:ext cx="1231477" cy="3676230"/>
            <a:chOff x="149803" y="301715"/>
            <a:chExt cx="857059" cy="1609379"/>
          </a:xfrm>
        </p:grpSpPr>
        <p:sp>
          <p:nvSpPr>
            <p:cNvPr id="39" name="TextBox 38">
              <a:extLst>
                <a:ext uri="{FF2B5EF4-FFF2-40B4-BE49-F238E27FC236}">
                  <a16:creationId xmlns:a16="http://schemas.microsoft.com/office/drawing/2014/main" id="{0B06BCC2-2A2D-4B2D-8D40-006C7208594D}"/>
                </a:ext>
              </a:extLst>
            </p:cNvPr>
            <p:cNvSpPr txBox="1"/>
            <p:nvPr/>
          </p:nvSpPr>
          <p:spPr>
            <a:xfrm>
              <a:off x="218586" y="301715"/>
              <a:ext cx="788276"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40" name="TextBox 39">
              <a:extLst>
                <a:ext uri="{FF2B5EF4-FFF2-40B4-BE49-F238E27FC236}">
                  <a16:creationId xmlns:a16="http://schemas.microsoft.com/office/drawing/2014/main" id="{D212289B-E278-4C83-A9FB-60C47A5A23DF}"/>
                </a:ext>
              </a:extLst>
            </p:cNvPr>
            <p:cNvSpPr txBox="1"/>
            <p:nvPr/>
          </p:nvSpPr>
          <p:spPr>
            <a:xfrm>
              <a:off x="218586" y="1776355"/>
              <a:ext cx="778722" cy="1347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41" name="Group 40">
              <a:extLst>
                <a:ext uri="{FF2B5EF4-FFF2-40B4-BE49-F238E27FC236}">
                  <a16:creationId xmlns:a16="http://schemas.microsoft.com/office/drawing/2014/main" id="{6C989C81-8F6B-40BF-BB56-D52B0423BE66}"/>
                </a:ext>
              </a:extLst>
            </p:cNvPr>
            <p:cNvGrpSpPr/>
            <p:nvPr/>
          </p:nvGrpSpPr>
          <p:grpSpPr>
            <a:xfrm>
              <a:off x="448264" y="343741"/>
              <a:ext cx="45719" cy="1495112"/>
              <a:chOff x="252248" y="343741"/>
              <a:chExt cx="168166" cy="1495112"/>
            </a:xfrm>
          </p:grpSpPr>
          <p:cxnSp>
            <p:nvCxnSpPr>
              <p:cNvPr id="43" name="Straight Connector 42">
                <a:extLst>
                  <a:ext uri="{FF2B5EF4-FFF2-40B4-BE49-F238E27FC236}">
                    <a16:creationId xmlns:a16="http://schemas.microsoft.com/office/drawing/2014/main" id="{A3BC0C98-4804-4F8A-B4D5-DAA353308C41}"/>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DDE83C5-76D4-448E-85D3-B7915EE52594}"/>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77C49B-6B24-46BC-AF26-D2B58CD67D89}"/>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0EAF0A-FAAD-4C96-AB0E-227BC5BE9D30}"/>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6672E7-B108-497F-9C9E-839C47B1E574}"/>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5E3471A-AD67-47B9-A8F2-7D3CCFEB5612}"/>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543DFEF8-518F-4A15-8A89-EA1EC2E41335}"/>
                </a:ext>
              </a:extLst>
            </p:cNvPr>
            <p:cNvSpPr txBox="1"/>
            <p:nvPr/>
          </p:nvSpPr>
          <p:spPr>
            <a:xfrm rot="16200000">
              <a:off x="8257" y="853722"/>
              <a:ext cx="497291" cy="2142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Time (ms)</a:t>
              </a:r>
            </a:p>
          </p:txBody>
        </p:sp>
      </p:grpSp>
      <p:grpSp>
        <p:nvGrpSpPr>
          <p:cNvPr id="2" name="Group 1">
            <a:extLst>
              <a:ext uri="{FF2B5EF4-FFF2-40B4-BE49-F238E27FC236}">
                <a16:creationId xmlns:a16="http://schemas.microsoft.com/office/drawing/2014/main" id="{798BFF47-37C1-4ABE-92E3-D666BE2C0559}"/>
              </a:ext>
            </a:extLst>
          </p:cNvPr>
          <p:cNvGrpSpPr/>
          <p:nvPr/>
        </p:nvGrpSpPr>
        <p:grpSpPr>
          <a:xfrm>
            <a:off x="9329100" y="1395830"/>
            <a:ext cx="2826036" cy="4380858"/>
            <a:chOff x="9329100" y="1395830"/>
            <a:chExt cx="2826036" cy="4380858"/>
          </a:xfrm>
        </p:grpSpPr>
        <p:pic>
          <p:nvPicPr>
            <p:cNvPr id="53" name="Picture 41">
              <a:extLst>
                <a:ext uri="{FF2B5EF4-FFF2-40B4-BE49-F238E27FC236}">
                  <a16:creationId xmlns:a16="http://schemas.microsoft.com/office/drawing/2014/main" id="{C5FA3163-8349-458B-ADCA-F8F6EB5C27E0}"/>
                </a:ext>
              </a:extLst>
            </p:cNvPr>
            <p:cNvPicPr>
              <a:picLocks noChangeAspect="1"/>
            </p:cNvPicPr>
            <p:nvPr/>
          </p:nvPicPr>
          <p:blipFill>
            <a:blip r:embed="rId3"/>
            <a:stretch>
              <a:fillRect/>
            </a:stretch>
          </p:blipFill>
          <p:spPr>
            <a:xfrm>
              <a:off x="9653049" y="2131238"/>
              <a:ext cx="380951" cy="3255704"/>
            </a:xfrm>
            <a:prstGeom prst="rect">
              <a:avLst/>
            </a:prstGeom>
            <a:ln>
              <a:solidFill>
                <a:schemeClr val="tx1"/>
              </a:solidFill>
            </a:ln>
          </p:spPr>
        </p:pic>
        <p:sp>
          <p:nvSpPr>
            <p:cNvPr id="63" name="Rectangle 62">
              <a:extLst>
                <a:ext uri="{FF2B5EF4-FFF2-40B4-BE49-F238E27FC236}">
                  <a16:creationId xmlns:a16="http://schemas.microsoft.com/office/drawing/2014/main" id="{63AE6D72-7C59-4ED9-805E-C44B5FBCDA50}"/>
                </a:ext>
              </a:extLst>
            </p:cNvPr>
            <p:cNvSpPr/>
            <p:nvPr/>
          </p:nvSpPr>
          <p:spPr bwMode="auto">
            <a:xfrm>
              <a:off x="10267108" y="2131238"/>
              <a:ext cx="380951" cy="3255704"/>
            </a:xfrm>
            <a:prstGeom prst="rect">
              <a:avLst/>
            </a:prstGeom>
            <a:solidFill>
              <a:schemeClr val="bg1">
                <a:lumMod val="6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4" name="Rectangle 63">
              <a:extLst>
                <a:ext uri="{FF2B5EF4-FFF2-40B4-BE49-F238E27FC236}">
                  <a16:creationId xmlns:a16="http://schemas.microsoft.com/office/drawing/2014/main" id="{4BD98378-41F8-4198-8FCC-3537BB9E7FD2}"/>
                </a:ext>
              </a:extLst>
            </p:cNvPr>
            <p:cNvSpPr/>
            <p:nvPr/>
          </p:nvSpPr>
          <p:spPr bwMode="auto">
            <a:xfrm>
              <a:off x="10648059" y="2132209"/>
              <a:ext cx="380951" cy="3254733"/>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cxnSp>
          <p:nvCxnSpPr>
            <p:cNvPr id="65" name="Straight Connector 64">
              <a:extLst>
                <a:ext uri="{FF2B5EF4-FFF2-40B4-BE49-F238E27FC236}">
                  <a16:creationId xmlns:a16="http://schemas.microsoft.com/office/drawing/2014/main" id="{A2A8DF27-0AAF-4284-8649-2D724CC1014E}"/>
                </a:ext>
              </a:extLst>
            </p:cNvPr>
            <p:cNvCxnSpPr/>
            <p:nvPr/>
          </p:nvCxnSpPr>
          <p:spPr bwMode="auto">
            <a:xfrm>
              <a:off x="10653955" y="2148364"/>
              <a:ext cx="375055" cy="3258229"/>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66" name="Rectangle 31">
              <a:extLst>
                <a:ext uri="{FF2B5EF4-FFF2-40B4-BE49-F238E27FC236}">
                  <a16:creationId xmlns:a16="http://schemas.microsoft.com/office/drawing/2014/main" id="{E6CFF306-8C8B-4D8C-959F-EC5F6DAC8006}"/>
                </a:ext>
              </a:extLst>
            </p:cNvPr>
            <p:cNvSpPr/>
            <p:nvPr/>
          </p:nvSpPr>
          <p:spPr bwMode="auto">
            <a:xfrm>
              <a:off x="11225095" y="2148364"/>
              <a:ext cx="369731" cy="3255704"/>
            </a:xfrm>
            <a:prstGeom prst="rect">
              <a:avLst/>
            </a:prstGeom>
            <a:solidFill>
              <a:schemeClr val="tx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67" name="Rectangle 66">
              <a:extLst>
                <a:ext uri="{FF2B5EF4-FFF2-40B4-BE49-F238E27FC236}">
                  <a16:creationId xmlns:a16="http://schemas.microsoft.com/office/drawing/2014/main" id="{3F444B16-3E09-4118-9271-1ED131C006BE}"/>
                </a:ext>
              </a:extLst>
            </p:cNvPr>
            <p:cNvSpPr/>
            <p:nvPr/>
          </p:nvSpPr>
          <p:spPr bwMode="auto">
            <a:xfrm>
              <a:off x="11600435" y="2149335"/>
              <a:ext cx="380951" cy="3254733"/>
            </a:xfrm>
            <a:prstGeom prst="rect">
              <a:avLst/>
            </a:prstGeom>
            <a:solidFill>
              <a:schemeClr val="bg1"/>
            </a:solidFill>
            <a:ln w="63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cxnSp>
          <p:nvCxnSpPr>
            <p:cNvPr id="68" name="Straight Connector 67">
              <a:extLst>
                <a:ext uri="{FF2B5EF4-FFF2-40B4-BE49-F238E27FC236}">
                  <a16:creationId xmlns:a16="http://schemas.microsoft.com/office/drawing/2014/main" id="{1394F110-2E76-49C8-9386-724F5FD3E197}"/>
                </a:ext>
              </a:extLst>
            </p:cNvPr>
            <p:cNvCxnSpPr/>
            <p:nvPr/>
          </p:nvCxnSpPr>
          <p:spPr bwMode="auto">
            <a:xfrm>
              <a:off x="11606331" y="2165490"/>
              <a:ext cx="375055" cy="3258229"/>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69" name="TextBox 68">
              <a:extLst>
                <a:ext uri="{FF2B5EF4-FFF2-40B4-BE49-F238E27FC236}">
                  <a16:creationId xmlns:a16="http://schemas.microsoft.com/office/drawing/2014/main" id="{8A11CE3E-7F51-47F9-AE91-822335E29429}"/>
                </a:ext>
              </a:extLst>
            </p:cNvPr>
            <p:cNvSpPr txBox="1"/>
            <p:nvPr/>
          </p:nvSpPr>
          <p:spPr>
            <a:xfrm>
              <a:off x="11066353" y="1404479"/>
              <a:ext cx="1083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Fault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probability</a:t>
              </a:r>
            </a:p>
          </p:txBody>
        </p:sp>
        <p:sp>
          <p:nvSpPr>
            <p:cNvPr id="70" name="TextBox 69">
              <a:extLst>
                <a:ext uri="{FF2B5EF4-FFF2-40B4-BE49-F238E27FC236}">
                  <a16:creationId xmlns:a16="http://schemas.microsoft.com/office/drawing/2014/main" id="{C76692E4-FFA2-4553-8875-6DE12E297969}"/>
                </a:ext>
              </a:extLst>
            </p:cNvPr>
            <p:cNvSpPr txBox="1"/>
            <p:nvPr/>
          </p:nvSpPr>
          <p:spPr>
            <a:xfrm>
              <a:off x="11527033" y="2113773"/>
              <a:ext cx="6281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High</a:t>
              </a:r>
            </a:p>
          </p:txBody>
        </p:sp>
        <p:sp>
          <p:nvSpPr>
            <p:cNvPr id="71" name="TextBox 70">
              <a:extLst>
                <a:ext uri="{FF2B5EF4-FFF2-40B4-BE49-F238E27FC236}">
                  <a16:creationId xmlns:a16="http://schemas.microsoft.com/office/drawing/2014/main" id="{3801C765-CF5B-4067-99B1-9B20C3217C08}"/>
                </a:ext>
              </a:extLst>
            </p:cNvPr>
            <p:cNvSpPr txBox="1"/>
            <p:nvPr/>
          </p:nvSpPr>
          <p:spPr>
            <a:xfrm>
              <a:off x="11541526" y="5172966"/>
              <a:ext cx="54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Low</a:t>
              </a:r>
            </a:p>
          </p:txBody>
        </p:sp>
        <p:sp>
          <p:nvSpPr>
            <p:cNvPr id="72" name="TextBox 71">
              <a:extLst>
                <a:ext uri="{FF2B5EF4-FFF2-40B4-BE49-F238E27FC236}">
                  <a16:creationId xmlns:a16="http://schemas.microsoft.com/office/drawing/2014/main" id="{61D4D02E-10D4-40D1-BFBD-C10EDDC7871F}"/>
                </a:ext>
              </a:extLst>
            </p:cNvPr>
            <p:cNvSpPr txBox="1"/>
            <p:nvPr/>
          </p:nvSpPr>
          <p:spPr>
            <a:xfrm>
              <a:off x="10184404" y="1395830"/>
              <a:ext cx="111073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Fault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dip magnitude</a:t>
              </a:r>
            </a:p>
          </p:txBody>
        </p:sp>
        <p:sp>
          <p:nvSpPr>
            <p:cNvPr id="73" name="TextBox 72">
              <a:extLst>
                <a:ext uri="{FF2B5EF4-FFF2-40B4-BE49-F238E27FC236}">
                  <a16:creationId xmlns:a16="http://schemas.microsoft.com/office/drawing/2014/main" id="{B05A53AF-0366-4753-9399-9FD1A9526951}"/>
                </a:ext>
              </a:extLst>
            </p:cNvPr>
            <p:cNvSpPr txBox="1"/>
            <p:nvPr/>
          </p:nvSpPr>
          <p:spPr>
            <a:xfrm>
              <a:off x="9329100" y="1402765"/>
              <a:ext cx="104202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Fault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dip azimuth</a:t>
              </a:r>
            </a:p>
          </p:txBody>
        </p:sp>
        <p:sp>
          <p:nvSpPr>
            <p:cNvPr id="74" name="TextBox 73">
              <a:extLst>
                <a:ext uri="{FF2B5EF4-FFF2-40B4-BE49-F238E27FC236}">
                  <a16:creationId xmlns:a16="http://schemas.microsoft.com/office/drawing/2014/main" id="{04D33F6D-A5A8-4A18-9621-8EB543664624}"/>
                </a:ext>
              </a:extLst>
            </p:cNvPr>
            <p:cNvSpPr txBox="1"/>
            <p:nvPr/>
          </p:nvSpPr>
          <p:spPr>
            <a:xfrm>
              <a:off x="9607953" y="2072024"/>
              <a:ext cx="5726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180</a:t>
              </a:r>
            </a:p>
          </p:txBody>
        </p:sp>
        <p:sp>
          <p:nvSpPr>
            <p:cNvPr id="75" name="TextBox 74">
              <a:extLst>
                <a:ext uri="{FF2B5EF4-FFF2-40B4-BE49-F238E27FC236}">
                  <a16:creationId xmlns:a16="http://schemas.microsoft.com/office/drawing/2014/main" id="{2D7FFE9D-04F0-4431-B593-2D7D8809BB17}"/>
                </a:ext>
              </a:extLst>
            </p:cNvPr>
            <p:cNvSpPr txBox="1"/>
            <p:nvPr/>
          </p:nvSpPr>
          <p:spPr>
            <a:xfrm>
              <a:off x="9545406" y="5129304"/>
              <a:ext cx="5726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-180</a:t>
              </a:r>
            </a:p>
          </p:txBody>
        </p:sp>
        <p:sp>
          <p:nvSpPr>
            <p:cNvPr id="76" name="TextBox 75">
              <a:extLst>
                <a:ext uri="{FF2B5EF4-FFF2-40B4-BE49-F238E27FC236}">
                  <a16:creationId xmlns:a16="http://schemas.microsoft.com/office/drawing/2014/main" id="{9E943E01-CD71-46C5-936A-6D3E0C654B24}"/>
                </a:ext>
              </a:extLst>
            </p:cNvPr>
            <p:cNvSpPr txBox="1"/>
            <p:nvPr/>
          </p:nvSpPr>
          <p:spPr>
            <a:xfrm>
              <a:off x="10608897" y="2090719"/>
              <a:ext cx="5726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90</a:t>
              </a:r>
              <a:r>
                <a:rPr kumimoji="0" lang="en-US" sz="1400" b="0" i="0" u="none" strike="noStrike" kern="1200" cap="none" spc="0" normalizeH="0" baseline="30000" noProof="0" dirty="0">
                  <a:ln>
                    <a:noFill/>
                  </a:ln>
                  <a:solidFill>
                    <a:srgbClr val="000000"/>
                  </a:solidFill>
                  <a:effectLst/>
                  <a:uLnTx/>
                  <a:uFillTx/>
                  <a:latin typeface="Arial"/>
                  <a:ea typeface="+mn-ea"/>
                  <a:cs typeface="+mn-cs"/>
                </a:rPr>
                <a:t>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TextBox 76">
              <a:extLst>
                <a:ext uri="{FF2B5EF4-FFF2-40B4-BE49-F238E27FC236}">
                  <a16:creationId xmlns:a16="http://schemas.microsoft.com/office/drawing/2014/main" id="{D8530F4D-793E-42C4-9047-665F3EE7E586}"/>
                </a:ext>
              </a:extLst>
            </p:cNvPr>
            <p:cNvSpPr txBox="1"/>
            <p:nvPr/>
          </p:nvSpPr>
          <p:spPr>
            <a:xfrm>
              <a:off x="10630648" y="5135426"/>
              <a:ext cx="5726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0</a:t>
              </a:r>
              <a:r>
                <a:rPr kumimoji="0" lang="en-US" sz="1400" b="0" i="0" u="none" strike="noStrike" kern="1200" cap="none" spc="0" normalizeH="0" baseline="30000" noProof="0" dirty="0">
                  <a:ln>
                    <a:noFill/>
                  </a:ln>
                  <a:solidFill>
                    <a:srgbClr val="000000"/>
                  </a:solidFill>
                  <a:effectLst/>
                  <a:uLnTx/>
                  <a:uFillTx/>
                  <a:latin typeface="Arial"/>
                  <a:ea typeface="+mn-ea"/>
                  <a:cs typeface="+mn-cs"/>
                </a:rPr>
                <a:t>o</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86DA3815-04D8-4A7C-9F77-62C51E903B97}"/>
                </a:ext>
              </a:extLst>
            </p:cNvPr>
            <p:cNvGrpSpPr/>
            <p:nvPr/>
          </p:nvGrpSpPr>
          <p:grpSpPr>
            <a:xfrm>
              <a:off x="10375718" y="5468911"/>
              <a:ext cx="1774334" cy="307777"/>
              <a:chOff x="10426996" y="4725989"/>
              <a:chExt cx="1774334" cy="307777"/>
            </a:xfrm>
          </p:grpSpPr>
          <p:cxnSp>
            <p:nvCxnSpPr>
              <p:cNvPr id="36" name="Straight Arrow Connector 35">
                <a:extLst>
                  <a:ext uri="{FF2B5EF4-FFF2-40B4-BE49-F238E27FC236}">
                    <a16:creationId xmlns:a16="http://schemas.microsoft.com/office/drawing/2014/main" id="{B1EAA5E1-5ABC-4B7F-BEF9-02636366DDFE}"/>
                  </a:ext>
                </a:extLst>
              </p:cNvPr>
              <p:cNvCxnSpPr/>
              <p:nvPr/>
            </p:nvCxnSpPr>
            <p:spPr>
              <a:xfrm>
                <a:off x="10681926" y="4737821"/>
                <a:ext cx="4357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1916CA0-5540-478C-8424-5DD9770B17D9}"/>
                  </a:ext>
                </a:extLst>
              </p:cNvPr>
              <p:cNvSpPr txBox="1"/>
              <p:nvPr/>
            </p:nvSpPr>
            <p:spPr>
              <a:xfrm>
                <a:off x="10426996" y="4725989"/>
                <a:ext cx="8555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Opacity</a:t>
                </a:r>
              </a:p>
            </p:txBody>
          </p:sp>
          <p:cxnSp>
            <p:nvCxnSpPr>
              <p:cNvPr id="51" name="Straight Arrow Connector 50">
                <a:extLst>
                  <a:ext uri="{FF2B5EF4-FFF2-40B4-BE49-F238E27FC236}">
                    <a16:creationId xmlns:a16="http://schemas.microsoft.com/office/drawing/2014/main" id="{FC27D0A1-4420-4AD6-923D-6D16508F119B}"/>
                  </a:ext>
                </a:extLst>
              </p:cNvPr>
              <p:cNvCxnSpPr/>
              <p:nvPr/>
            </p:nvCxnSpPr>
            <p:spPr>
              <a:xfrm>
                <a:off x="11612330" y="4737821"/>
                <a:ext cx="4357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C1C045A-9F90-46A0-ADBD-E1128681B801}"/>
                  </a:ext>
                </a:extLst>
              </p:cNvPr>
              <p:cNvSpPr txBox="1"/>
              <p:nvPr/>
            </p:nvSpPr>
            <p:spPr>
              <a:xfrm>
                <a:off x="11346417" y="4725989"/>
                <a:ext cx="854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Opacity</a:t>
                </a:r>
              </a:p>
            </p:txBody>
          </p:sp>
        </p:grpSp>
      </p:grpSp>
      <p:sp>
        <p:nvSpPr>
          <p:cNvPr id="56" name="Rectangle 24">
            <a:extLst>
              <a:ext uri="{FF2B5EF4-FFF2-40B4-BE49-F238E27FC236}">
                <a16:creationId xmlns:a16="http://schemas.microsoft.com/office/drawing/2014/main" id="{54EFA68E-33A7-4FD8-A692-6D3AAD48B282}"/>
              </a:ext>
            </a:extLst>
          </p:cNvPr>
          <p:cNvSpPr>
            <a:spLocks noChangeArrowheads="1"/>
          </p:cNvSpPr>
          <p:nvPr/>
        </p:nvSpPr>
        <p:spPr bwMode="auto">
          <a:xfrm>
            <a:off x="10867616" y="6457890"/>
            <a:ext cx="1322798"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2018)</a:t>
            </a:r>
          </a:p>
        </p:txBody>
      </p:sp>
      <p:sp>
        <p:nvSpPr>
          <p:cNvPr id="49" name="TextBox 48">
            <a:extLst>
              <a:ext uri="{FF2B5EF4-FFF2-40B4-BE49-F238E27FC236}">
                <a16:creationId xmlns:a16="http://schemas.microsoft.com/office/drawing/2014/main" id="{665C937C-851E-43A7-9AA1-7F74A3ED5B58}"/>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4" name="Slide Number Placeholder 3">
            <a:extLst>
              <a:ext uri="{FF2B5EF4-FFF2-40B4-BE49-F238E27FC236}">
                <a16:creationId xmlns:a16="http://schemas.microsoft.com/office/drawing/2014/main" id="{7B75B1AD-90DA-4EC0-A7FE-554B792FED8B}"/>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56</a:t>
            </a:fld>
            <a:endParaRPr lang="en-US" dirty="0">
              <a:solidFill>
                <a:srgbClr val="FFFFFF"/>
              </a:solidFill>
            </a:endParaRPr>
          </a:p>
        </p:txBody>
      </p:sp>
    </p:spTree>
    <p:extLst>
      <p:ext uri="{BB962C8B-B14F-4D97-AF65-F5344CB8AC3E}">
        <p14:creationId xmlns:p14="http://schemas.microsoft.com/office/powerpoint/2010/main" val="2804304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5B68739C-6860-475B-95D1-DF523B084AD1}"/>
              </a:ext>
            </a:extLst>
          </p:cNvPr>
          <p:cNvGrpSpPr/>
          <p:nvPr/>
        </p:nvGrpSpPr>
        <p:grpSpPr>
          <a:xfrm>
            <a:off x="766617" y="1613254"/>
            <a:ext cx="10162847" cy="5098255"/>
            <a:chOff x="766617" y="1373766"/>
            <a:chExt cx="10557209" cy="5337744"/>
          </a:xfrm>
        </p:grpSpPr>
        <p:pic>
          <p:nvPicPr>
            <p:cNvPr id="27" name="Picture 26">
              <a:extLst>
                <a:ext uri="{FF2B5EF4-FFF2-40B4-BE49-F238E27FC236}">
                  <a16:creationId xmlns:a16="http://schemas.microsoft.com/office/drawing/2014/main" id="{8F0B5D46-2F9A-432D-A4CF-94D42A20B96B}"/>
                </a:ext>
              </a:extLst>
            </p:cNvPr>
            <p:cNvPicPr>
              <a:picLocks noChangeAspect="1"/>
            </p:cNvPicPr>
            <p:nvPr/>
          </p:nvPicPr>
          <p:blipFill>
            <a:blip r:embed="rId2"/>
            <a:stretch>
              <a:fillRect/>
            </a:stretch>
          </p:blipFill>
          <p:spPr>
            <a:xfrm>
              <a:off x="766617" y="1373766"/>
              <a:ext cx="2204250" cy="5322657"/>
            </a:xfrm>
            <a:prstGeom prst="rect">
              <a:avLst/>
            </a:prstGeom>
          </p:spPr>
        </p:pic>
        <p:pic>
          <p:nvPicPr>
            <p:cNvPr id="32" name="Picture 31">
              <a:extLst>
                <a:ext uri="{FF2B5EF4-FFF2-40B4-BE49-F238E27FC236}">
                  <a16:creationId xmlns:a16="http://schemas.microsoft.com/office/drawing/2014/main" id="{82929AA5-DF23-407F-9D42-AEBBA8E5EFC4}"/>
                </a:ext>
              </a:extLst>
            </p:cNvPr>
            <p:cNvPicPr>
              <a:picLocks noChangeAspect="1"/>
            </p:cNvPicPr>
            <p:nvPr/>
          </p:nvPicPr>
          <p:blipFill rotWithShape="1">
            <a:blip r:embed="rId3"/>
            <a:srcRect l="40573" t="4113" r="40573" b="4404"/>
            <a:stretch/>
          </p:blipFill>
          <p:spPr>
            <a:xfrm>
              <a:off x="3539262" y="1373766"/>
              <a:ext cx="2204250" cy="5307571"/>
            </a:xfrm>
            <a:prstGeom prst="rect">
              <a:avLst/>
            </a:prstGeom>
            <a:ln>
              <a:solidFill>
                <a:schemeClr val="tx1"/>
              </a:solidFill>
            </a:ln>
          </p:spPr>
        </p:pic>
        <p:pic>
          <p:nvPicPr>
            <p:cNvPr id="37" name="Picture 36">
              <a:extLst>
                <a:ext uri="{FF2B5EF4-FFF2-40B4-BE49-F238E27FC236}">
                  <a16:creationId xmlns:a16="http://schemas.microsoft.com/office/drawing/2014/main" id="{45887CEE-A604-4280-AA9B-E6F790C7967E}"/>
                </a:ext>
              </a:extLst>
            </p:cNvPr>
            <p:cNvPicPr>
              <a:picLocks noChangeAspect="1"/>
            </p:cNvPicPr>
            <p:nvPr/>
          </p:nvPicPr>
          <p:blipFill>
            <a:blip r:embed="rId4"/>
            <a:stretch>
              <a:fillRect/>
            </a:stretch>
          </p:blipFill>
          <p:spPr>
            <a:xfrm>
              <a:off x="6311908" y="1388852"/>
              <a:ext cx="2204250" cy="5322658"/>
            </a:xfrm>
            <a:prstGeom prst="rect">
              <a:avLst/>
            </a:prstGeom>
            <a:ln>
              <a:solidFill>
                <a:schemeClr val="tx1"/>
              </a:solidFill>
            </a:ln>
          </p:spPr>
        </p:pic>
        <p:pic>
          <p:nvPicPr>
            <p:cNvPr id="42" name="Picture 41">
              <a:extLst>
                <a:ext uri="{FF2B5EF4-FFF2-40B4-BE49-F238E27FC236}">
                  <a16:creationId xmlns:a16="http://schemas.microsoft.com/office/drawing/2014/main" id="{EEFE7A85-DE7C-40AE-ADD9-5019F023D477}"/>
                </a:ext>
              </a:extLst>
            </p:cNvPr>
            <p:cNvPicPr>
              <a:picLocks noChangeAspect="1"/>
            </p:cNvPicPr>
            <p:nvPr/>
          </p:nvPicPr>
          <p:blipFill>
            <a:blip r:embed="rId5"/>
            <a:stretch>
              <a:fillRect/>
            </a:stretch>
          </p:blipFill>
          <p:spPr>
            <a:xfrm>
              <a:off x="9119575" y="1388852"/>
              <a:ext cx="2204251" cy="5313390"/>
            </a:xfrm>
            <a:prstGeom prst="rect">
              <a:avLst/>
            </a:prstGeom>
            <a:ln>
              <a:solidFill>
                <a:schemeClr val="tx1"/>
              </a:solidFill>
            </a:ln>
          </p:spPr>
        </p:pic>
        <p:sp>
          <p:nvSpPr>
            <p:cNvPr id="46" name="Left Arrow 4">
              <a:extLst>
                <a:ext uri="{FF2B5EF4-FFF2-40B4-BE49-F238E27FC236}">
                  <a16:creationId xmlns:a16="http://schemas.microsoft.com/office/drawing/2014/main" id="{99F2D837-F5B7-4A69-A1F2-DFFC1EA3C2A6}"/>
                </a:ext>
              </a:extLst>
            </p:cNvPr>
            <p:cNvSpPr/>
            <p:nvPr/>
          </p:nvSpPr>
          <p:spPr>
            <a:xfrm rot="20268760">
              <a:off x="2727787" y="1511350"/>
              <a:ext cx="755711" cy="34054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7" name="Left Arrow 10">
              <a:extLst>
                <a:ext uri="{FF2B5EF4-FFF2-40B4-BE49-F238E27FC236}">
                  <a16:creationId xmlns:a16="http://schemas.microsoft.com/office/drawing/2014/main" id="{C1219C3D-B70B-4A4E-AC9E-DADE5A0E7D8B}"/>
                </a:ext>
              </a:extLst>
            </p:cNvPr>
            <p:cNvSpPr/>
            <p:nvPr/>
          </p:nvSpPr>
          <p:spPr>
            <a:xfrm rot="20268760">
              <a:off x="2646562" y="5133694"/>
              <a:ext cx="755711" cy="34054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8" name="Left Arrow 11">
              <a:extLst>
                <a:ext uri="{FF2B5EF4-FFF2-40B4-BE49-F238E27FC236}">
                  <a16:creationId xmlns:a16="http://schemas.microsoft.com/office/drawing/2014/main" id="{825F55BF-4B7E-4566-8244-48A1C51EDF97}"/>
                </a:ext>
              </a:extLst>
            </p:cNvPr>
            <p:cNvSpPr/>
            <p:nvPr/>
          </p:nvSpPr>
          <p:spPr>
            <a:xfrm rot="20268760">
              <a:off x="2803493" y="5734317"/>
              <a:ext cx="755711" cy="34054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grpSp>
      <p:sp>
        <p:nvSpPr>
          <p:cNvPr id="53" name="TextBox 52">
            <a:extLst>
              <a:ext uri="{FF2B5EF4-FFF2-40B4-BE49-F238E27FC236}">
                <a16:creationId xmlns:a16="http://schemas.microsoft.com/office/drawing/2014/main" id="{8F745BE1-AB86-492A-A689-2F807C6673A1}"/>
              </a:ext>
            </a:extLst>
          </p:cNvPr>
          <p:cNvSpPr txBox="1"/>
          <p:nvPr/>
        </p:nvSpPr>
        <p:spPr>
          <a:xfrm>
            <a:off x="766617" y="1254278"/>
            <a:ext cx="2121911" cy="27699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Coherence</a:t>
            </a:r>
          </a:p>
        </p:txBody>
      </p:sp>
      <p:sp>
        <p:nvSpPr>
          <p:cNvPr id="54" name="TextBox 53">
            <a:extLst>
              <a:ext uri="{FF2B5EF4-FFF2-40B4-BE49-F238E27FC236}">
                <a16:creationId xmlns:a16="http://schemas.microsoft.com/office/drawing/2014/main" id="{025CC6A6-1F6F-446F-A470-3425AA6E6B12}"/>
              </a:ext>
            </a:extLst>
          </p:cNvPr>
          <p:cNvSpPr txBox="1"/>
          <p:nvPr/>
        </p:nvSpPr>
        <p:spPr>
          <a:xfrm>
            <a:off x="3435691" y="1253218"/>
            <a:ext cx="2121911" cy="27699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Variance</a:t>
            </a:r>
          </a:p>
        </p:txBody>
      </p:sp>
      <p:sp>
        <p:nvSpPr>
          <p:cNvPr id="55" name="TextBox 54">
            <a:extLst>
              <a:ext uri="{FF2B5EF4-FFF2-40B4-BE49-F238E27FC236}">
                <a16:creationId xmlns:a16="http://schemas.microsoft.com/office/drawing/2014/main" id="{2B34529D-A597-48B0-9488-93557F250744}"/>
              </a:ext>
            </a:extLst>
          </p:cNvPr>
          <p:cNvSpPr txBox="1"/>
          <p:nvPr/>
        </p:nvSpPr>
        <p:spPr>
          <a:xfrm>
            <a:off x="6108457" y="1253218"/>
            <a:ext cx="2121911" cy="27699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Fault probability</a:t>
            </a:r>
          </a:p>
        </p:txBody>
      </p:sp>
      <p:sp>
        <p:nvSpPr>
          <p:cNvPr id="56" name="TextBox 55">
            <a:extLst>
              <a:ext uri="{FF2B5EF4-FFF2-40B4-BE49-F238E27FC236}">
                <a16:creationId xmlns:a16="http://schemas.microsoft.com/office/drawing/2014/main" id="{5B42041E-33ED-4CAA-BF06-567852818604}"/>
              </a:ext>
            </a:extLst>
          </p:cNvPr>
          <p:cNvSpPr txBox="1"/>
          <p:nvPr/>
        </p:nvSpPr>
        <p:spPr>
          <a:xfrm>
            <a:off x="8745705" y="1068552"/>
            <a:ext cx="2121911"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Corendered fault probability,  dip magnitude and dip azimuth</a:t>
            </a:r>
          </a:p>
        </p:txBody>
      </p:sp>
      <p:sp>
        <p:nvSpPr>
          <p:cNvPr id="16" name="Rectangle 24">
            <a:extLst>
              <a:ext uri="{FF2B5EF4-FFF2-40B4-BE49-F238E27FC236}">
                <a16:creationId xmlns:a16="http://schemas.microsoft.com/office/drawing/2014/main" id="{7432C072-04F8-44CC-B20A-AB93BFB61265}"/>
              </a:ext>
            </a:extLst>
          </p:cNvPr>
          <p:cNvSpPr>
            <a:spLocks noChangeArrowheads="1"/>
          </p:cNvSpPr>
          <p:nvPr/>
        </p:nvSpPr>
        <p:spPr bwMode="auto">
          <a:xfrm>
            <a:off x="10975018" y="6457890"/>
            <a:ext cx="1215396"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rPr>
              <a:t>(Qi, 2018)</a:t>
            </a:r>
          </a:p>
        </p:txBody>
      </p:sp>
      <p:sp>
        <p:nvSpPr>
          <p:cNvPr id="19" name="TextBox 18">
            <a:extLst>
              <a:ext uri="{FF2B5EF4-FFF2-40B4-BE49-F238E27FC236}">
                <a16:creationId xmlns:a16="http://schemas.microsoft.com/office/drawing/2014/main" id="{8979F222-81E9-45C6-BF78-D134FFC7F12F}"/>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3" name="Slide Number Placeholder 2">
            <a:extLst>
              <a:ext uri="{FF2B5EF4-FFF2-40B4-BE49-F238E27FC236}">
                <a16:creationId xmlns:a16="http://schemas.microsoft.com/office/drawing/2014/main" id="{A4666107-63F8-42FD-B8D9-6A062B66E732}"/>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57</a:t>
            </a:fld>
            <a:endParaRPr lang="en-US" dirty="0">
              <a:solidFill>
                <a:srgbClr val="FFFFFF"/>
              </a:solidFill>
            </a:endParaRPr>
          </a:p>
        </p:txBody>
      </p:sp>
    </p:spTree>
    <p:extLst>
      <p:ext uri="{BB962C8B-B14F-4D97-AF65-F5344CB8AC3E}">
        <p14:creationId xmlns:p14="http://schemas.microsoft.com/office/powerpoint/2010/main" val="728378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BA1FD33-E419-473F-B674-1A1D87E3B5DB}"/>
              </a:ext>
            </a:extLst>
          </p:cNvPr>
          <p:cNvPicPr>
            <a:picLocks noChangeAspect="1"/>
          </p:cNvPicPr>
          <p:nvPr/>
        </p:nvPicPr>
        <p:blipFill rotWithShape="1">
          <a:blip r:embed="rId2"/>
          <a:srcRect l="13073" r="33594"/>
          <a:stretch/>
        </p:blipFill>
        <p:spPr>
          <a:xfrm>
            <a:off x="6186773" y="1657955"/>
            <a:ext cx="4876800" cy="4747739"/>
          </a:xfrm>
          <a:prstGeom prst="rect">
            <a:avLst/>
          </a:prstGeom>
          <a:ln>
            <a:solidFill>
              <a:schemeClr val="tx1"/>
            </a:solidFill>
          </a:ln>
        </p:spPr>
      </p:pic>
      <p:grpSp>
        <p:nvGrpSpPr>
          <p:cNvPr id="15" name="Group 14">
            <a:extLst>
              <a:ext uri="{FF2B5EF4-FFF2-40B4-BE49-F238E27FC236}">
                <a16:creationId xmlns:a16="http://schemas.microsoft.com/office/drawing/2014/main" id="{219BA4AB-5101-4646-9DB6-F011B117E2CB}"/>
              </a:ext>
            </a:extLst>
          </p:cNvPr>
          <p:cNvGrpSpPr/>
          <p:nvPr/>
        </p:nvGrpSpPr>
        <p:grpSpPr>
          <a:xfrm rot="20958719">
            <a:off x="6601109" y="2645749"/>
            <a:ext cx="1136281" cy="1647187"/>
            <a:chOff x="216056" y="246703"/>
            <a:chExt cx="790806" cy="1637443"/>
          </a:xfrm>
        </p:grpSpPr>
        <p:sp>
          <p:nvSpPr>
            <p:cNvPr id="16" name="TextBox 15">
              <a:extLst>
                <a:ext uri="{FF2B5EF4-FFF2-40B4-BE49-F238E27FC236}">
                  <a16:creationId xmlns:a16="http://schemas.microsoft.com/office/drawing/2014/main" id="{7A15EC55-E2AA-4C69-83DB-50C546D974C6}"/>
                </a:ext>
              </a:extLst>
            </p:cNvPr>
            <p:cNvSpPr txBox="1"/>
            <p:nvPr/>
          </p:nvSpPr>
          <p:spPr>
            <a:xfrm>
              <a:off x="218586" y="246703"/>
              <a:ext cx="788276" cy="2447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17" name="TextBox 16">
              <a:extLst>
                <a:ext uri="{FF2B5EF4-FFF2-40B4-BE49-F238E27FC236}">
                  <a16:creationId xmlns:a16="http://schemas.microsoft.com/office/drawing/2014/main" id="{E1735959-B138-46BA-9F5A-9B042887C4E6}"/>
                </a:ext>
              </a:extLst>
            </p:cNvPr>
            <p:cNvSpPr txBox="1"/>
            <p:nvPr/>
          </p:nvSpPr>
          <p:spPr>
            <a:xfrm>
              <a:off x="218586" y="1776355"/>
              <a:ext cx="778722" cy="10779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18" name="Group 17">
              <a:extLst>
                <a:ext uri="{FF2B5EF4-FFF2-40B4-BE49-F238E27FC236}">
                  <a16:creationId xmlns:a16="http://schemas.microsoft.com/office/drawing/2014/main" id="{B10CB70E-DA3E-4EFF-AB06-E208EA3E4EA7}"/>
                </a:ext>
              </a:extLst>
            </p:cNvPr>
            <p:cNvGrpSpPr/>
            <p:nvPr/>
          </p:nvGrpSpPr>
          <p:grpSpPr>
            <a:xfrm>
              <a:off x="448264" y="343741"/>
              <a:ext cx="45719" cy="1495112"/>
              <a:chOff x="252248" y="343741"/>
              <a:chExt cx="168166" cy="1495112"/>
            </a:xfrm>
          </p:grpSpPr>
          <p:cxnSp>
            <p:nvCxnSpPr>
              <p:cNvPr id="20" name="Straight Connector 19">
                <a:extLst>
                  <a:ext uri="{FF2B5EF4-FFF2-40B4-BE49-F238E27FC236}">
                    <a16:creationId xmlns:a16="http://schemas.microsoft.com/office/drawing/2014/main" id="{88DD9D7C-DD22-4967-94E6-182246EF86D5}"/>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130081-5802-462C-ADDB-3D902CA06604}"/>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CD045E-8285-44DB-B9EB-066E80FE6FF9}"/>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A824F3-D4B8-4D05-8ED1-1F4F6128B227}"/>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153B642-ADEE-4A7A-9F67-F1A63BA792CB}"/>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4359B3-61D7-416C-B6F1-E3B187874366}"/>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A8A0CD5-D0D4-4EF6-98F0-E9E2D611B0D8}"/>
                </a:ext>
              </a:extLst>
            </p:cNvPr>
            <p:cNvSpPr txBox="1"/>
            <p:nvPr/>
          </p:nvSpPr>
          <p:spPr>
            <a:xfrm rot="16200000">
              <a:off x="-75027" y="983526"/>
              <a:ext cx="753525" cy="1713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Time (ms)</a:t>
              </a:r>
            </a:p>
          </p:txBody>
        </p:sp>
      </p:grpSp>
      <p:pic>
        <p:nvPicPr>
          <p:cNvPr id="26" name="Picture 25">
            <a:extLst>
              <a:ext uri="{FF2B5EF4-FFF2-40B4-BE49-F238E27FC236}">
                <a16:creationId xmlns:a16="http://schemas.microsoft.com/office/drawing/2014/main" id="{38BFF2E1-80E0-4D4D-92FF-CF88CEA82606}"/>
              </a:ext>
            </a:extLst>
          </p:cNvPr>
          <p:cNvPicPr>
            <a:picLocks noChangeAspect="1"/>
          </p:cNvPicPr>
          <p:nvPr/>
        </p:nvPicPr>
        <p:blipFill rotWithShape="1">
          <a:blip r:embed="rId3"/>
          <a:srcRect l="13073" r="33489"/>
          <a:stretch/>
        </p:blipFill>
        <p:spPr>
          <a:xfrm>
            <a:off x="864273" y="1657955"/>
            <a:ext cx="4886325" cy="4747739"/>
          </a:xfrm>
          <a:prstGeom prst="rect">
            <a:avLst/>
          </a:prstGeom>
          <a:ln>
            <a:solidFill>
              <a:schemeClr val="tx1"/>
            </a:solidFill>
          </a:ln>
        </p:spPr>
      </p:pic>
      <p:grpSp>
        <p:nvGrpSpPr>
          <p:cNvPr id="27" name="Group 26">
            <a:extLst>
              <a:ext uri="{FF2B5EF4-FFF2-40B4-BE49-F238E27FC236}">
                <a16:creationId xmlns:a16="http://schemas.microsoft.com/office/drawing/2014/main" id="{F692D594-DEF6-43FD-B8E0-01A705CE1AC7}"/>
              </a:ext>
            </a:extLst>
          </p:cNvPr>
          <p:cNvGrpSpPr/>
          <p:nvPr/>
        </p:nvGrpSpPr>
        <p:grpSpPr>
          <a:xfrm rot="20958719">
            <a:off x="1278609" y="2645750"/>
            <a:ext cx="1136281" cy="1647187"/>
            <a:chOff x="216056" y="246703"/>
            <a:chExt cx="790806" cy="1637443"/>
          </a:xfrm>
        </p:grpSpPr>
        <p:sp>
          <p:nvSpPr>
            <p:cNvPr id="28" name="TextBox 27">
              <a:extLst>
                <a:ext uri="{FF2B5EF4-FFF2-40B4-BE49-F238E27FC236}">
                  <a16:creationId xmlns:a16="http://schemas.microsoft.com/office/drawing/2014/main" id="{759FFD83-1A95-495F-AA75-C3438EBE9066}"/>
                </a:ext>
              </a:extLst>
            </p:cNvPr>
            <p:cNvSpPr txBox="1"/>
            <p:nvPr/>
          </p:nvSpPr>
          <p:spPr>
            <a:xfrm>
              <a:off x="218586" y="246703"/>
              <a:ext cx="788276" cy="2447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29" name="TextBox 28">
              <a:extLst>
                <a:ext uri="{FF2B5EF4-FFF2-40B4-BE49-F238E27FC236}">
                  <a16:creationId xmlns:a16="http://schemas.microsoft.com/office/drawing/2014/main" id="{3EC0C571-A57F-4703-8325-183FC33A7768}"/>
                </a:ext>
              </a:extLst>
            </p:cNvPr>
            <p:cNvSpPr txBox="1"/>
            <p:nvPr/>
          </p:nvSpPr>
          <p:spPr>
            <a:xfrm>
              <a:off x="218586" y="1776355"/>
              <a:ext cx="778722" cy="10779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30" name="Group 29">
              <a:extLst>
                <a:ext uri="{FF2B5EF4-FFF2-40B4-BE49-F238E27FC236}">
                  <a16:creationId xmlns:a16="http://schemas.microsoft.com/office/drawing/2014/main" id="{BB7845D4-4E7C-41CB-9FA8-3E684605F53C}"/>
                </a:ext>
              </a:extLst>
            </p:cNvPr>
            <p:cNvGrpSpPr/>
            <p:nvPr/>
          </p:nvGrpSpPr>
          <p:grpSpPr>
            <a:xfrm>
              <a:off x="448264" y="343741"/>
              <a:ext cx="45719" cy="1495112"/>
              <a:chOff x="252248" y="343741"/>
              <a:chExt cx="168166" cy="1495112"/>
            </a:xfrm>
          </p:grpSpPr>
          <p:cxnSp>
            <p:nvCxnSpPr>
              <p:cNvPr id="32" name="Straight Connector 31">
                <a:extLst>
                  <a:ext uri="{FF2B5EF4-FFF2-40B4-BE49-F238E27FC236}">
                    <a16:creationId xmlns:a16="http://schemas.microsoft.com/office/drawing/2014/main" id="{50660457-BEDA-4AE5-83A4-00F445268150}"/>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46870B-F98E-4D82-8B1C-57FE6BD53704}"/>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823A0B-F527-48E7-8331-CA866A2C792B}"/>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FC88A7-B5A5-4D76-A487-C07493A22DF1}"/>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B6A8AD2-C9ED-4F41-8F1E-FC0256607853}"/>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48E0AB6-2CE3-4250-8457-92CFFDA3D9FA}"/>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0C73D3AF-7A6C-4606-B4EC-4911BCB405B0}"/>
                </a:ext>
              </a:extLst>
            </p:cNvPr>
            <p:cNvSpPr txBox="1"/>
            <p:nvPr/>
          </p:nvSpPr>
          <p:spPr>
            <a:xfrm rot="16200000">
              <a:off x="-75027" y="983526"/>
              <a:ext cx="753525" cy="1713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Time (ms)</a:t>
              </a:r>
            </a:p>
          </p:txBody>
        </p:sp>
      </p:grpSp>
      <p:sp>
        <p:nvSpPr>
          <p:cNvPr id="40" name="TextBox 39">
            <a:extLst>
              <a:ext uri="{FF2B5EF4-FFF2-40B4-BE49-F238E27FC236}">
                <a16:creationId xmlns:a16="http://schemas.microsoft.com/office/drawing/2014/main" id="{5C58400D-FD37-4317-A407-9B8569F29C09}"/>
              </a:ext>
            </a:extLst>
          </p:cNvPr>
          <p:cNvSpPr txBox="1"/>
          <p:nvPr/>
        </p:nvSpPr>
        <p:spPr>
          <a:xfrm>
            <a:off x="864273" y="1143945"/>
            <a:ext cx="4886325"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Automatic fault tracking using ant tracking</a:t>
            </a:r>
          </a:p>
        </p:txBody>
      </p:sp>
      <p:sp>
        <p:nvSpPr>
          <p:cNvPr id="41" name="TextBox 40">
            <a:extLst>
              <a:ext uri="{FF2B5EF4-FFF2-40B4-BE49-F238E27FC236}">
                <a16:creationId xmlns:a16="http://schemas.microsoft.com/office/drawing/2014/main" id="{6658CB3E-CF10-4A9B-B96D-34C33D187808}"/>
              </a:ext>
            </a:extLst>
          </p:cNvPr>
          <p:cNvSpPr txBox="1"/>
          <p:nvPr/>
        </p:nvSpPr>
        <p:spPr>
          <a:xfrm>
            <a:off x="6186773" y="1143945"/>
            <a:ext cx="4886325"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Automatic fault tracking using fault probability</a:t>
            </a:r>
          </a:p>
        </p:txBody>
      </p:sp>
      <p:grpSp>
        <p:nvGrpSpPr>
          <p:cNvPr id="42" name="Group 41">
            <a:extLst>
              <a:ext uri="{FF2B5EF4-FFF2-40B4-BE49-F238E27FC236}">
                <a16:creationId xmlns:a16="http://schemas.microsoft.com/office/drawing/2014/main" id="{D6161D3C-0FA8-498A-B269-793CF35C287A}"/>
              </a:ext>
            </a:extLst>
          </p:cNvPr>
          <p:cNvGrpSpPr/>
          <p:nvPr/>
        </p:nvGrpSpPr>
        <p:grpSpPr>
          <a:xfrm>
            <a:off x="864273" y="1143945"/>
            <a:ext cx="10208825" cy="5261749"/>
            <a:chOff x="864273" y="1143945"/>
            <a:chExt cx="10208825" cy="5261749"/>
          </a:xfrm>
        </p:grpSpPr>
        <p:pic>
          <p:nvPicPr>
            <p:cNvPr id="43" name="Picture 42">
              <a:extLst>
                <a:ext uri="{FF2B5EF4-FFF2-40B4-BE49-F238E27FC236}">
                  <a16:creationId xmlns:a16="http://schemas.microsoft.com/office/drawing/2014/main" id="{5C2A94C0-33BB-4AC9-A67C-FA94B00978DB}"/>
                </a:ext>
              </a:extLst>
            </p:cNvPr>
            <p:cNvPicPr>
              <a:picLocks noChangeAspect="1"/>
            </p:cNvPicPr>
            <p:nvPr/>
          </p:nvPicPr>
          <p:blipFill rotWithShape="1">
            <a:blip r:embed="rId4"/>
            <a:srcRect l="12969" r="33594"/>
            <a:stretch/>
          </p:blipFill>
          <p:spPr>
            <a:xfrm>
              <a:off x="6186772" y="1657955"/>
              <a:ext cx="4886326" cy="4747739"/>
            </a:xfrm>
            <a:prstGeom prst="rect">
              <a:avLst/>
            </a:prstGeom>
            <a:ln>
              <a:solidFill>
                <a:schemeClr val="tx1"/>
              </a:solidFill>
            </a:ln>
          </p:spPr>
        </p:pic>
        <p:grpSp>
          <p:nvGrpSpPr>
            <p:cNvPr id="44" name="Group 43">
              <a:extLst>
                <a:ext uri="{FF2B5EF4-FFF2-40B4-BE49-F238E27FC236}">
                  <a16:creationId xmlns:a16="http://schemas.microsoft.com/office/drawing/2014/main" id="{D4F906F7-C91A-452F-998F-69B5A887105A}"/>
                </a:ext>
              </a:extLst>
            </p:cNvPr>
            <p:cNvGrpSpPr/>
            <p:nvPr/>
          </p:nvGrpSpPr>
          <p:grpSpPr>
            <a:xfrm rot="20958719">
              <a:off x="6610634" y="2645749"/>
              <a:ext cx="1136281" cy="1647187"/>
              <a:chOff x="216056" y="246703"/>
              <a:chExt cx="790806" cy="1637443"/>
            </a:xfrm>
          </p:grpSpPr>
          <p:sp>
            <p:nvSpPr>
              <p:cNvPr id="60" name="TextBox 59">
                <a:extLst>
                  <a:ext uri="{FF2B5EF4-FFF2-40B4-BE49-F238E27FC236}">
                    <a16:creationId xmlns:a16="http://schemas.microsoft.com/office/drawing/2014/main" id="{9070DB5D-2BF1-41F2-A820-D2F3F8F007D5}"/>
                  </a:ext>
                </a:extLst>
              </p:cNvPr>
              <p:cNvSpPr txBox="1"/>
              <p:nvPr/>
            </p:nvSpPr>
            <p:spPr>
              <a:xfrm>
                <a:off x="218586" y="246703"/>
                <a:ext cx="788276" cy="2447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61" name="TextBox 60">
                <a:extLst>
                  <a:ext uri="{FF2B5EF4-FFF2-40B4-BE49-F238E27FC236}">
                    <a16:creationId xmlns:a16="http://schemas.microsoft.com/office/drawing/2014/main" id="{6118085C-F55B-4EE5-BE67-87FB7FBF3EA5}"/>
                  </a:ext>
                </a:extLst>
              </p:cNvPr>
              <p:cNvSpPr txBox="1"/>
              <p:nvPr/>
            </p:nvSpPr>
            <p:spPr>
              <a:xfrm>
                <a:off x="218586" y="1776355"/>
                <a:ext cx="778722" cy="10779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62" name="Group 61">
                <a:extLst>
                  <a:ext uri="{FF2B5EF4-FFF2-40B4-BE49-F238E27FC236}">
                    <a16:creationId xmlns:a16="http://schemas.microsoft.com/office/drawing/2014/main" id="{7C5B7BD1-8C91-4878-97DE-E3A20E9833C6}"/>
                  </a:ext>
                </a:extLst>
              </p:cNvPr>
              <p:cNvGrpSpPr/>
              <p:nvPr/>
            </p:nvGrpSpPr>
            <p:grpSpPr>
              <a:xfrm>
                <a:off x="448264" y="343741"/>
                <a:ext cx="45719" cy="1495112"/>
                <a:chOff x="252248" y="343741"/>
                <a:chExt cx="168166" cy="1495112"/>
              </a:xfrm>
            </p:grpSpPr>
            <p:cxnSp>
              <p:nvCxnSpPr>
                <p:cNvPr id="64" name="Straight Connector 63">
                  <a:extLst>
                    <a:ext uri="{FF2B5EF4-FFF2-40B4-BE49-F238E27FC236}">
                      <a16:creationId xmlns:a16="http://schemas.microsoft.com/office/drawing/2014/main" id="{BE253415-A04B-4B9B-AFD5-5AAAA9521CD0}"/>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10C15AB-C92A-4305-B20E-91EAD0A64FFC}"/>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3A8D984-9F41-40DD-B52E-A548F8C370A6}"/>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F778E58-DB30-4FF9-A862-E727520FC52D}"/>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759B842-2F9C-43A7-A606-F9A8DAEE55B5}"/>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665510B-AEAA-48E8-9365-AB27DBC91B66}"/>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AD013BD1-BBA8-47DD-AEF6-362D03AB6AD8}"/>
                  </a:ext>
                </a:extLst>
              </p:cNvPr>
              <p:cNvSpPr txBox="1"/>
              <p:nvPr/>
            </p:nvSpPr>
            <p:spPr>
              <a:xfrm rot="16200000">
                <a:off x="-75027" y="983526"/>
                <a:ext cx="753525" cy="1713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Time (ms)</a:t>
                </a:r>
              </a:p>
            </p:txBody>
          </p:sp>
        </p:grpSp>
        <p:pic>
          <p:nvPicPr>
            <p:cNvPr id="45" name="Picture 44">
              <a:extLst>
                <a:ext uri="{FF2B5EF4-FFF2-40B4-BE49-F238E27FC236}">
                  <a16:creationId xmlns:a16="http://schemas.microsoft.com/office/drawing/2014/main" id="{990E9851-973A-4812-9B01-9C7B71FBA8F8}"/>
                </a:ext>
              </a:extLst>
            </p:cNvPr>
            <p:cNvPicPr>
              <a:picLocks noChangeAspect="1"/>
            </p:cNvPicPr>
            <p:nvPr/>
          </p:nvPicPr>
          <p:blipFill rotWithShape="1">
            <a:blip r:embed="rId5"/>
            <a:srcRect l="13073" r="33489"/>
            <a:stretch/>
          </p:blipFill>
          <p:spPr>
            <a:xfrm>
              <a:off x="864273" y="1657955"/>
              <a:ext cx="4886325" cy="4747739"/>
            </a:xfrm>
            <a:prstGeom prst="rect">
              <a:avLst/>
            </a:prstGeom>
            <a:ln>
              <a:solidFill>
                <a:schemeClr val="tx1"/>
              </a:solidFill>
            </a:ln>
          </p:spPr>
        </p:pic>
        <p:grpSp>
          <p:nvGrpSpPr>
            <p:cNvPr id="46" name="Group 45">
              <a:extLst>
                <a:ext uri="{FF2B5EF4-FFF2-40B4-BE49-F238E27FC236}">
                  <a16:creationId xmlns:a16="http://schemas.microsoft.com/office/drawing/2014/main" id="{95F68EEB-D06A-4DCB-AB4B-A6A25014CEEF}"/>
                </a:ext>
              </a:extLst>
            </p:cNvPr>
            <p:cNvGrpSpPr/>
            <p:nvPr/>
          </p:nvGrpSpPr>
          <p:grpSpPr>
            <a:xfrm rot="20958719">
              <a:off x="1278610" y="2645750"/>
              <a:ext cx="1136281" cy="1647187"/>
              <a:chOff x="216056" y="246703"/>
              <a:chExt cx="790806" cy="1637443"/>
            </a:xfrm>
          </p:grpSpPr>
          <p:sp>
            <p:nvSpPr>
              <p:cNvPr id="50" name="TextBox 49">
                <a:extLst>
                  <a:ext uri="{FF2B5EF4-FFF2-40B4-BE49-F238E27FC236}">
                    <a16:creationId xmlns:a16="http://schemas.microsoft.com/office/drawing/2014/main" id="{CBDC0B21-7325-4C58-91CD-BCA344372F2F}"/>
                  </a:ext>
                </a:extLst>
              </p:cNvPr>
              <p:cNvSpPr txBox="1"/>
              <p:nvPr/>
            </p:nvSpPr>
            <p:spPr>
              <a:xfrm>
                <a:off x="218586" y="246703"/>
                <a:ext cx="788276" cy="2447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0.2</a:t>
                </a:r>
              </a:p>
            </p:txBody>
          </p:sp>
          <p:sp>
            <p:nvSpPr>
              <p:cNvPr id="51" name="TextBox 50">
                <a:extLst>
                  <a:ext uri="{FF2B5EF4-FFF2-40B4-BE49-F238E27FC236}">
                    <a16:creationId xmlns:a16="http://schemas.microsoft.com/office/drawing/2014/main" id="{227D4784-6690-4C41-8B99-D3DE85564DDC}"/>
                  </a:ext>
                </a:extLst>
              </p:cNvPr>
              <p:cNvSpPr txBox="1"/>
              <p:nvPr/>
            </p:nvSpPr>
            <p:spPr>
              <a:xfrm>
                <a:off x="218586" y="1776355"/>
                <a:ext cx="778722" cy="10779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1.7</a:t>
                </a:r>
              </a:p>
            </p:txBody>
          </p:sp>
          <p:grpSp>
            <p:nvGrpSpPr>
              <p:cNvPr id="52" name="Group 51">
                <a:extLst>
                  <a:ext uri="{FF2B5EF4-FFF2-40B4-BE49-F238E27FC236}">
                    <a16:creationId xmlns:a16="http://schemas.microsoft.com/office/drawing/2014/main" id="{431A17BC-AC67-4708-9399-B53848651215}"/>
                  </a:ext>
                </a:extLst>
              </p:cNvPr>
              <p:cNvGrpSpPr/>
              <p:nvPr/>
            </p:nvGrpSpPr>
            <p:grpSpPr>
              <a:xfrm>
                <a:off x="448264" y="343741"/>
                <a:ext cx="45719" cy="1495112"/>
                <a:chOff x="252248" y="343741"/>
                <a:chExt cx="168166" cy="1495112"/>
              </a:xfrm>
            </p:grpSpPr>
            <p:cxnSp>
              <p:nvCxnSpPr>
                <p:cNvPr id="54" name="Straight Connector 53">
                  <a:extLst>
                    <a:ext uri="{FF2B5EF4-FFF2-40B4-BE49-F238E27FC236}">
                      <a16:creationId xmlns:a16="http://schemas.microsoft.com/office/drawing/2014/main" id="{A3FE3994-D3B4-4574-B240-E7BC4288F07B}"/>
                    </a:ext>
                  </a:extLst>
                </p:cNvPr>
                <p:cNvCxnSpPr/>
                <p:nvPr/>
              </p:nvCxnSpPr>
              <p:spPr>
                <a:xfrm flipH="1">
                  <a:off x="409903" y="343741"/>
                  <a:ext cx="10511" cy="1495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A2C99F9-519E-4130-81ED-38F1B7B3F1A7}"/>
                    </a:ext>
                  </a:extLst>
                </p:cNvPr>
                <p:cNvCxnSpPr/>
                <p:nvPr/>
              </p:nvCxnSpPr>
              <p:spPr>
                <a:xfrm>
                  <a:off x="262759" y="355611"/>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F5E0F7A-69DE-4F85-9775-5A380F77F53D}"/>
                    </a:ext>
                  </a:extLst>
                </p:cNvPr>
                <p:cNvCxnSpPr/>
                <p:nvPr/>
              </p:nvCxnSpPr>
              <p:spPr>
                <a:xfrm>
                  <a:off x="262759" y="183025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3B00793-220D-4AFE-9D56-45784F0A089C}"/>
                    </a:ext>
                  </a:extLst>
                </p:cNvPr>
                <p:cNvCxnSpPr/>
                <p:nvPr/>
              </p:nvCxnSpPr>
              <p:spPr>
                <a:xfrm>
                  <a:off x="262759" y="1499175"/>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2FC3B02-65CC-4D69-8DC7-C4000B1BDC79}"/>
                    </a:ext>
                  </a:extLst>
                </p:cNvPr>
                <p:cNvCxnSpPr/>
                <p:nvPr/>
              </p:nvCxnSpPr>
              <p:spPr>
                <a:xfrm>
                  <a:off x="252248" y="642580"/>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74FCBFB-4C72-4188-9648-BCA9724A2AC9}"/>
                    </a:ext>
                  </a:extLst>
                </p:cNvPr>
                <p:cNvCxnSpPr/>
                <p:nvPr/>
              </p:nvCxnSpPr>
              <p:spPr>
                <a:xfrm>
                  <a:off x="252248" y="1105036"/>
                  <a:ext cx="15765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FA00C41C-9153-4163-A1F5-4F7976270219}"/>
                  </a:ext>
                </a:extLst>
              </p:cNvPr>
              <p:cNvSpPr txBox="1"/>
              <p:nvPr/>
            </p:nvSpPr>
            <p:spPr>
              <a:xfrm rot="16200000">
                <a:off x="-75027" y="983526"/>
                <a:ext cx="753525" cy="1713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Time (ms)</a:t>
                </a:r>
              </a:p>
            </p:txBody>
          </p:sp>
        </p:grpSp>
        <p:sp>
          <p:nvSpPr>
            <p:cNvPr id="48" name="TextBox 47">
              <a:extLst>
                <a:ext uri="{FF2B5EF4-FFF2-40B4-BE49-F238E27FC236}">
                  <a16:creationId xmlns:a16="http://schemas.microsoft.com/office/drawing/2014/main" id="{A7B86830-C519-49D1-9BC6-AAB2879D5C2D}"/>
                </a:ext>
              </a:extLst>
            </p:cNvPr>
            <p:cNvSpPr txBox="1"/>
            <p:nvPr/>
          </p:nvSpPr>
          <p:spPr>
            <a:xfrm>
              <a:off x="864273" y="1143945"/>
              <a:ext cx="4886325"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Variance followed by Ant Tracking</a:t>
              </a:r>
            </a:p>
          </p:txBody>
        </p:sp>
        <p:sp>
          <p:nvSpPr>
            <p:cNvPr id="49" name="TextBox 48">
              <a:extLst>
                <a:ext uri="{FF2B5EF4-FFF2-40B4-BE49-F238E27FC236}">
                  <a16:creationId xmlns:a16="http://schemas.microsoft.com/office/drawing/2014/main" id="{6559DA63-7056-4B99-A6FA-567CAE755ED8}"/>
                </a:ext>
              </a:extLst>
            </p:cNvPr>
            <p:cNvSpPr txBox="1"/>
            <p:nvPr/>
          </p:nvSpPr>
          <p:spPr>
            <a:xfrm>
              <a:off x="6186773" y="1143945"/>
              <a:ext cx="4886325"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Fault probability</a:t>
              </a:r>
            </a:p>
          </p:txBody>
        </p:sp>
      </p:grpSp>
      <p:sp>
        <p:nvSpPr>
          <p:cNvPr id="70" name="Rectangle 24">
            <a:extLst>
              <a:ext uri="{FF2B5EF4-FFF2-40B4-BE49-F238E27FC236}">
                <a16:creationId xmlns:a16="http://schemas.microsoft.com/office/drawing/2014/main" id="{849BE3C4-B2D2-4E92-913A-9120DA5B8FA3}"/>
              </a:ext>
            </a:extLst>
          </p:cNvPr>
          <p:cNvSpPr>
            <a:spLocks noChangeArrowheads="1"/>
          </p:cNvSpPr>
          <p:nvPr/>
        </p:nvSpPr>
        <p:spPr bwMode="auto">
          <a:xfrm>
            <a:off x="10867616" y="6457890"/>
            <a:ext cx="1322798"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2018)</a:t>
            </a:r>
          </a:p>
        </p:txBody>
      </p:sp>
      <p:sp>
        <p:nvSpPr>
          <p:cNvPr id="72" name="TextBox 71">
            <a:extLst>
              <a:ext uri="{FF2B5EF4-FFF2-40B4-BE49-F238E27FC236}">
                <a16:creationId xmlns:a16="http://schemas.microsoft.com/office/drawing/2014/main" id="{FD8C36C0-731F-4E6A-B52E-93609C72DE77}"/>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3" name="Slide Number Placeholder 2">
            <a:extLst>
              <a:ext uri="{FF2B5EF4-FFF2-40B4-BE49-F238E27FC236}">
                <a16:creationId xmlns:a16="http://schemas.microsoft.com/office/drawing/2014/main" id="{E0D670DC-EB04-4514-A195-86E96966543C}"/>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58</a:t>
            </a:fld>
            <a:endParaRPr lang="en-US" dirty="0">
              <a:solidFill>
                <a:srgbClr val="FFFFFF"/>
              </a:solidFill>
            </a:endParaRPr>
          </a:p>
        </p:txBody>
      </p:sp>
    </p:spTree>
    <p:extLst>
      <p:ext uri="{BB962C8B-B14F-4D97-AF65-F5344CB8AC3E}">
        <p14:creationId xmlns:p14="http://schemas.microsoft.com/office/powerpoint/2010/main" val="31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43B8B-E24D-4BF2-8E75-A007306B76A5}"/>
              </a:ext>
            </a:extLst>
          </p:cNvPr>
          <p:cNvPicPr>
            <a:picLocks noChangeAspect="1"/>
          </p:cNvPicPr>
          <p:nvPr/>
        </p:nvPicPr>
        <p:blipFill rotWithShape="1">
          <a:blip r:embed="rId2"/>
          <a:srcRect l="14488" t="9908" r="16221" b="17600"/>
          <a:stretch/>
        </p:blipFill>
        <p:spPr>
          <a:xfrm>
            <a:off x="249175" y="1325285"/>
            <a:ext cx="5611529" cy="4874080"/>
          </a:xfrm>
          <a:prstGeom prst="rect">
            <a:avLst/>
          </a:prstGeom>
        </p:spPr>
      </p:pic>
      <p:pic>
        <p:nvPicPr>
          <p:cNvPr id="3" name="Picture 2">
            <a:extLst>
              <a:ext uri="{FF2B5EF4-FFF2-40B4-BE49-F238E27FC236}">
                <a16:creationId xmlns:a16="http://schemas.microsoft.com/office/drawing/2014/main" id="{05378350-7D70-4984-B005-539E05C09A89}"/>
              </a:ext>
            </a:extLst>
          </p:cNvPr>
          <p:cNvPicPr>
            <a:picLocks noChangeAspect="1"/>
          </p:cNvPicPr>
          <p:nvPr/>
        </p:nvPicPr>
        <p:blipFill rotWithShape="1">
          <a:blip r:embed="rId3"/>
          <a:srcRect l="14488" t="9909" r="16363" b="17770"/>
          <a:stretch/>
        </p:blipFill>
        <p:spPr>
          <a:xfrm>
            <a:off x="6194893" y="1326803"/>
            <a:ext cx="5611529" cy="4872562"/>
          </a:xfrm>
          <a:prstGeom prst="rect">
            <a:avLst/>
          </a:prstGeom>
        </p:spPr>
      </p:pic>
      <p:sp>
        <p:nvSpPr>
          <p:cNvPr id="6" name="Rectangle 24">
            <a:extLst>
              <a:ext uri="{FF2B5EF4-FFF2-40B4-BE49-F238E27FC236}">
                <a16:creationId xmlns:a16="http://schemas.microsoft.com/office/drawing/2014/main" id="{E91E4844-77A3-4F75-9050-B7D91258FD57}"/>
              </a:ext>
            </a:extLst>
          </p:cNvPr>
          <p:cNvSpPr>
            <a:spLocks noChangeArrowheads="1"/>
          </p:cNvSpPr>
          <p:nvPr/>
        </p:nvSpPr>
        <p:spPr bwMode="auto">
          <a:xfrm>
            <a:off x="10867616" y="6457890"/>
            <a:ext cx="1322798" cy="400110"/>
          </a:xfrm>
          <a:prstGeom prst="rect">
            <a:avLst/>
          </a:prstGeom>
          <a:noFill/>
          <a:ln w="12700">
            <a:noFill/>
            <a:miter lim="800000"/>
            <a:headEnd/>
            <a:tailEnd/>
          </a:ln>
          <a:effectLst/>
        </p:spPr>
        <p:txBody>
          <a:bodyPr wrap="none">
            <a:spAutoFit/>
          </a:bodyPr>
          <a:lstStyle/>
          <a:p>
            <a:pPr algn="r" eaLnBrk="0" fontAlgn="base" hangingPunct="0">
              <a:spcBef>
                <a:spcPct val="0"/>
              </a:spcBef>
              <a:spcAft>
                <a:spcPct val="0"/>
              </a:spcAft>
            </a:pPr>
            <a:r>
              <a:rPr lang="en-US" sz="2000" dirty="0">
                <a:solidFill>
                  <a:srgbClr val="B2B2B2"/>
                </a:solidFill>
                <a:effectLst>
                  <a:outerShdw blurRad="38100" dist="38100" dir="2700000" algn="tl">
                    <a:srgbClr val="000000">
                      <a:alpha val="43137"/>
                    </a:srgbClr>
                  </a:outerShdw>
                </a:effectLst>
                <a:latin typeface="Arial" charset="0"/>
              </a:rPr>
              <a:t>(Qi, 2018)</a:t>
            </a:r>
          </a:p>
        </p:txBody>
      </p:sp>
      <p:sp>
        <p:nvSpPr>
          <p:cNvPr id="9" name="TextBox 8">
            <a:extLst>
              <a:ext uri="{FF2B5EF4-FFF2-40B4-BE49-F238E27FC236}">
                <a16:creationId xmlns:a16="http://schemas.microsoft.com/office/drawing/2014/main" id="{C6B3B9FC-4F79-4584-95DA-7319E9804516}"/>
              </a:ext>
            </a:extLst>
          </p:cNvPr>
          <p:cNvSpPr txBox="1"/>
          <p:nvPr/>
        </p:nvSpPr>
        <p:spPr>
          <a:xfrm>
            <a:off x="49065" y="8796"/>
            <a:ext cx="66516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ea typeface="+mn-ea"/>
                <a:cs typeface="+mn-cs"/>
              </a:rPr>
              <a:t>Example 2: Taranaki Basin</a:t>
            </a:r>
          </a:p>
        </p:txBody>
      </p:sp>
      <p:sp>
        <p:nvSpPr>
          <p:cNvPr id="7" name="TextBox 6">
            <a:extLst>
              <a:ext uri="{FF2B5EF4-FFF2-40B4-BE49-F238E27FC236}">
                <a16:creationId xmlns:a16="http://schemas.microsoft.com/office/drawing/2014/main" id="{BAF841A0-DBB7-46E7-BD39-BD01563B9111}"/>
              </a:ext>
            </a:extLst>
          </p:cNvPr>
          <p:cNvSpPr txBox="1"/>
          <p:nvPr/>
        </p:nvSpPr>
        <p:spPr>
          <a:xfrm>
            <a:off x="518283" y="840523"/>
            <a:ext cx="48863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Arial"/>
              </a:rPr>
              <a:t>Interpreter-picked fault sticks</a:t>
            </a:r>
            <a:endParaRPr kumimoji="0" lang="en-US" sz="1800" b="0"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Box 9">
            <a:extLst>
              <a:ext uri="{FF2B5EF4-FFF2-40B4-BE49-F238E27FC236}">
                <a16:creationId xmlns:a16="http://schemas.microsoft.com/office/drawing/2014/main" id="{483230EB-6C46-4F02-8D8D-E93D84F1B78D}"/>
              </a:ext>
            </a:extLst>
          </p:cNvPr>
          <p:cNvSpPr txBox="1"/>
          <p:nvPr/>
        </p:nvSpPr>
        <p:spPr>
          <a:xfrm>
            <a:off x="6396837" y="853143"/>
            <a:ext cx="48863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Extracted surfaces from fault probability</a:t>
            </a:r>
          </a:p>
        </p:txBody>
      </p:sp>
      <p:sp>
        <p:nvSpPr>
          <p:cNvPr id="4" name="Slide Number Placeholder 3">
            <a:extLst>
              <a:ext uri="{FF2B5EF4-FFF2-40B4-BE49-F238E27FC236}">
                <a16:creationId xmlns:a16="http://schemas.microsoft.com/office/drawing/2014/main" id="{5E6CD587-8E90-4D79-B5A2-48FFD54C3E0D}"/>
              </a:ext>
            </a:extLst>
          </p:cNvPr>
          <p:cNvSpPr>
            <a:spLocks noGrp="1"/>
          </p:cNvSpPr>
          <p:nvPr>
            <p:ph type="sldNum" sz="quarter" idx="12"/>
          </p:nvPr>
        </p:nvSpPr>
        <p:spPr/>
        <p:txBody>
          <a:bodyPr/>
          <a:lstStyle/>
          <a:p>
            <a:pPr>
              <a:defRPr/>
            </a:pPr>
            <a:r>
              <a:rPr lang="en-US">
                <a:solidFill>
                  <a:srgbClr val="FFFFFF"/>
                </a:solidFill>
              </a:rPr>
              <a:t>11b-</a:t>
            </a:r>
            <a:fld id="{641AAE47-900C-4821-9A64-D2DDDE9AED96}" type="slidenum">
              <a:rPr lang="en-US" smtClean="0">
                <a:solidFill>
                  <a:srgbClr val="FFFFFF"/>
                </a:solidFill>
              </a:rPr>
              <a:pPr>
                <a:defRPr/>
              </a:pPr>
              <a:t>59</a:t>
            </a:fld>
            <a:endParaRPr lang="en-US" dirty="0">
              <a:solidFill>
                <a:srgbClr val="FFFFFF"/>
              </a:solidFill>
            </a:endParaRPr>
          </a:p>
        </p:txBody>
      </p:sp>
    </p:spTree>
    <p:extLst>
      <p:ext uri="{BB962C8B-B14F-4D97-AF65-F5344CB8AC3E}">
        <p14:creationId xmlns:p14="http://schemas.microsoft.com/office/powerpoint/2010/main" val="3047377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4"/>
          <p:cNvSpPr txBox="1">
            <a:spLocks noChangeArrowheads="1"/>
          </p:cNvSpPr>
          <p:nvPr/>
        </p:nvSpPr>
        <p:spPr bwMode="auto">
          <a:xfrm>
            <a:off x="4305300" y="174625"/>
            <a:ext cx="3429000" cy="579438"/>
          </a:xfrm>
          <a:prstGeom prst="rect">
            <a:avLst/>
          </a:prstGeom>
          <a:noFill/>
          <a:ln w="12700">
            <a:noFill/>
            <a:miter lim="800000"/>
            <a:headEnd/>
            <a:tailEnd/>
          </a:ln>
          <a:effectLst/>
        </p:spPr>
        <p:txBody>
          <a:bodyPr>
            <a:spAutoFit/>
          </a:bodyPr>
          <a:lstStyle/>
          <a:p>
            <a:pPr algn="ctr">
              <a:defRPr/>
            </a:pPr>
            <a:r>
              <a:rPr lang="en-US" sz="3200" dirty="0">
                <a:solidFill>
                  <a:srgbClr val="FFCC00"/>
                </a:solidFill>
                <a:effectLst>
                  <a:outerShdw blurRad="38100" dist="38100" dir="2700000" algn="tl">
                    <a:srgbClr val="000000"/>
                  </a:outerShdw>
                </a:effectLst>
              </a:rPr>
              <a:t>Ant-tracking</a:t>
            </a:r>
          </a:p>
        </p:txBody>
      </p:sp>
      <p:pic>
        <p:nvPicPr>
          <p:cNvPr id="2" name="Picture 1">
            <a:extLst>
              <a:ext uri="{FF2B5EF4-FFF2-40B4-BE49-F238E27FC236}">
                <a16:creationId xmlns:a16="http://schemas.microsoft.com/office/drawing/2014/main" id="{8CCBAF38-2804-4FD4-AB23-CA106B6AF8B1}"/>
              </a:ext>
            </a:extLst>
          </p:cNvPr>
          <p:cNvPicPr>
            <a:picLocks noChangeAspect="1"/>
          </p:cNvPicPr>
          <p:nvPr/>
        </p:nvPicPr>
        <p:blipFill>
          <a:blip r:embed="rId3"/>
          <a:stretch>
            <a:fillRect/>
          </a:stretch>
        </p:blipFill>
        <p:spPr>
          <a:xfrm>
            <a:off x="762443" y="901776"/>
            <a:ext cx="4445097" cy="2891703"/>
          </a:xfrm>
          <a:prstGeom prst="rect">
            <a:avLst/>
          </a:prstGeom>
        </p:spPr>
      </p:pic>
      <p:sp>
        <p:nvSpPr>
          <p:cNvPr id="7" name="Rectangle 25">
            <a:extLst>
              <a:ext uri="{FF2B5EF4-FFF2-40B4-BE49-F238E27FC236}">
                <a16:creationId xmlns:a16="http://schemas.microsoft.com/office/drawing/2014/main" id="{3C84AED9-7EF2-43C1-9A47-080D1F5B1EA3}"/>
              </a:ext>
            </a:extLst>
          </p:cNvPr>
          <p:cNvSpPr>
            <a:spLocks noChangeArrowheads="1"/>
          </p:cNvSpPr>
          <p:nvPr/>
        </p:nvSpPr>
        <p:spPr bwMode="auto">
          <a:xfrm>
            <a:off x="9353550" y="6461125"/>
            <a:ext cx="2781300" cy="396875"/>
          </a:xfrm>
          <a:prstGeom prst="rect">
            <a:avLst/>
          </a:prstGeom>
          <a:noFill/>
          <a:ln w="9525">
            <a:noFill/>
            <a:miter lim="800000"/>
            <a:headEnd/>
            <a:tailEnd/>
          </a:ln>
        </p:spPr>
        <p:txBody>
          <a:bodyPr>
            <a:spAutoFit/>
          </a:bodyPr>
          <a:lstStyle/>
          <a:p>
            <a:pPr algn="r">
              <a:spcBef>
                <a:spcPct val="50000"/>
              </a:spcBef>
              <a:spcAft>
                <a:spcPts val="1350"/>
              </a:spcAft>
              <a:buClr>
                <a:srgbClr val="99284C"/>
              </a:buClr>
              <a:buSzPct val="50000"/>
            </a:pPr>
            <a:r>
              <a:rPr lang="en-US" sz="2000" b="1" dirty="0">
                <a:solidFill>
                  <a:schemeClr val="bg1">
                    <a:lumMod val="75000"/>
                  </a:schemeClr>
                </a:solidFill>
                <a:cs typeface="Times New Roman" pitchFamily="18" charset="0"/>
              </a:rPr>
              <a:t>(Pedersen et al., 2002)</a:t>
            </a:r>
            <a:endParaRPr lang="en-US" sz="2000" b="1" dirty="0">
              <a:solidFill>
                <a:schemeClr val="bg1">
                  <a:lumMod val="75000"/>
                </a:schemeClr>
              </a:solidFill>
            </a:endParaRPr>
          </a:p>
        </p:txBody>
      </p:sp>
      <p:pic>
        <p:nvPicPr>
          <p:cNvPr id="3" name="Picture 2">
            <a:extLst>
              <a:ext uri="{FF2B5EF4-FFF2-40B4-BE49-F238E27FC236}">
                <a16:creationId xmlns:a16="http://schemas.microsoft.com/office/drawing/2014/main" id="{FC4C854C-97D8-4AF4-93D2-C16FF6C50220}"/>
              </a:ext>
            </a:extLst>
          </p:cNvPr>
          <p:cNvPicPr>
            <a:picLocks noChangeAspect="1"/>
          </p:cNvPicPr>
          <p:nvPr/>
        </p:nvPicPr>
        <p:blipFill>
          <a:blip r:embed="rId4"/>
          <a:stretch>
            <a:fillRect/>
          </a:stretch>
        </p:blipFill>
        <p:spPr>
          <a:xfrm>
            <a:off x="5390279" y="2585296"/>
            <a:ext cx="6523613" cy="3369456"/>
          </a:xfrm>
          <a:prstGeom prst="rect">
            <a:avLst/>
          </a:prstGeom>
        </p:spPr>
      </p:pic>
      <p:sp>
        <p:nvSpPr>
          <p:cNvPr id="4" name="Slide Number Placeholder 3">
            <a:extLst>
              <a:ext uri="{FF2B5EF4-FFF2-40B4-BE49-F238E27FC236}">
                <a16:creationId xmlns:a16="http://schemas.microsoft.com/office/drawing/2014/main" id="{16A6CD91-5716-41FD-B7A5-F075212833A3}"/>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6</a:t>
            </a:fld>
            <a:endParaRPr lang="en-US" dirty="0">
              <a:solidFill>
                <a:schemeClr val="tx1"/>
              </a:solidFill>
            </a:endParaRPr>
          </a:p>
        </p:txBody>
      </p:sp>
    </p:spTree>
    <p:extLst>
      <p:ext uri="{BB962C8B-B14F-4D97-AF65-F5344CB8AC3E}">
        <p14:creationId xmlns:p14="http://schemas.microsoft.com/office/powerpoint/2010/main" val="215474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E73703F-62D6-43D3-AFC5-33B8D893712C}"/>
              </a:ext>
            </a:extLst>
          </p:cNvPr>
          <p:cNvGrpSpPr>
            <a:grpSpLocks noChangeAspect="1"/>
          </p:cNvGrpSpPr>
          <p:nvPr/>
        </p:nvGrpSpPr>
        <p:grpSpPr>
          <a:xfrm>
            <a:off x="1840246" y="3786603"/>
            <a:ext cx="6019800" cy="556797"/>
            <a:chOff x="381000" y="4554613"/>
            <a:chExt cx="6019800" cy="556797"/>
          </a:xfrm>
        </p:grpSpPr>
        <p:cxnSp>
          <p:nvCxnSpPr>
            <p:cNvPr id="25" name="Straight Connector 24">
              <a:extLst>
                <a:ext uri="{FF2B5EF4-FFF2-40B4-BE49-F238E27FC236}">
                  <a16:creationId xmlns:a16="http://schemas.microsoft.com/office/drawing/2014/main" id="{8155DCFC-1428-4613-A7AE-B167A9F0C9ED}"/>
                </a:ext>
              </a:extLst>
            </p:cNvPr>
            <p:cNvCxnSpPr/>
            <p:nvPr/>
          </p:nvCxnSpPr>
          <p:spPr>
            <a:xfrm>
              <a:off x="381000" y="5111410"/>
              <a:ext cx="6019800" cy="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6983080-70BC-4F12-9173-C5B8BF9EEAE4}"/>
                </a:ext>
              </a:extLst>
            </p:cNvPr>
            <p:cNvSpPr txBox="1"/>
            <p:nvPr/>
          </p:nvSpPr>
          <p:spPr>
            <a:xfrm>
              <a:off x="1855500" y="4554613"/>
              <a:ext cx="2885405" cy="461665"/>
            </a:xfrm>
            <a:prstGeom prst="rect">
              <a:avLst/>
            </a:prstGeom>
            <a:noFill/>
          </p:spPr>
          <p:txBody>
            <a:bodyPr wrap="none" rtlCol="0">
              <a:spAutoFit/>
            </a:bodyPr>
            <a:lstStyle/>
            <a:p>
              <a:r>
                <a:rPr lang="en-US" dirty="0">
                  <a:solidFill>
                    <a:srgbClr val="FFFF00"/>
                  </a:solidFill>
                  <a:effectLst>
                    <a:outerShdw blurRad="38100" dist="38100" dir="2700000" algn="tl">
                      <a:srgbClr val="000000">
                        <a:alpha val="43137"/>
                      </a:srgbClr>
                    </a:outerShdw>
                  </a:effectLst>
                  <a:latin typeface="+mn-lt"/>
                </a:rPr>
                <a:t>Desired Discriminator</a:t>
              </a:r>
            </a:p>
          </p:txBody>
        </p:sp>
      </p:grpSp>
      <p:sp>
        <p:nvSpPr>
          <p:cNvPr id="3" name="Oval 2">
            <a:extLst>
              <a:ext uri="{FF2B5EF4-FFF2-40B4-BE49-F238E27FC236}">
                <a16:creationId xmlns:a16="http://schemas.microsoft.com/office/drawing/2014/main" id="{DD9E7E89-1791-44D1-B5D4-8BD7C4DFA23A}"/>
              </a:ext>
            </a:extLst>
          </p:cNvPr>
          <p:cNvSpPr>
            <a:spLocks noChangeAspect="1"/>
          </p:cNvSpPr>
          <p:nvPr/>
        </p:nvSpPr>
        <p:spPr>
          <a:xfrm>
            <a:off x="2895600" y="1619041"/>
            <a:ext cx="3505200" cy="324127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A052D46C-CB08-44C6-A98B-31C44860376C}"/>
              </a:ext>
            </a:extLst>
          </p:cNvPr>
          <p:cNvGrpSpPr>
            <a:grpSpLocks noChangeAspect="1"/>
          </p:cNvGrpSpPr>
          <p:nvPr/>
        </p:nvGrpSpPr>
        <p:grpSpPr>
          <a:xfrm>
            <a:off x="3903526" y="1524692"/>
            <a:ext cx="1285600" cy="285395"/>
            <a:chOff x="2326217" y="1863642"/>
            <a:chExt cx="1509183" cy="355600"/>
          </a:xfrm>
          <a:solidFill>
            <a:schemeClr val="accent1">
              <a:lumMod val="60000"/>
              <a:lumOff val="40000"/>
            </a:schemeClr>
          </a:solidFill>
        </p:grpSpPr>
        <p:sp>
          <p:nvSpPr>
            <p:cNvPr id="10" name="Oval 9">
              <a:extLst>
                <a:ext uri="{FF2B5EF4-FFF2-40B4-BE49-F238E27FC236}">
                  <a16:creationId xmlns:a16="http://schemas.microsoft.com/office/drawing/2014/main" id="{81BF97CD-14F1-4915-8712-58C9C3294CE6}"/>
                </a:ext>
              </a:extLst>
            </p:cNvPr>
            <p:cNvSpPr/>
            <p:nvPr/>
          </p:nvSpPr>
          <p:spPr>
            <a:xfrm>
              <a:off x="28194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6023C64-B059-4755-BA28-69E0EDFAD1BD}"/>
                </a:ext>
              </a:extLst>
            </p:cNvPr>
            <p:cNvSpPr/>
            <p:nvPr/>
          </p:nvSpPr>
          <p:spPr>
            <a:xfrm>
              <a:off x="3086100" y="1863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4136C9D-5383-40BA-8939-7542EEEF8ABA}"/>
                </a:ext>
              </a:extLst>
            </p:cNvPr>
            <p:cNvSpPr/>
            <p:nvPr/>
          </p:nvSpPr>
          <p:spPr>
            <a:xfrm>
              <a:off x="2595033" y="1905000"/>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209B87A-0CC2-480C-BE44-0E1CE4F437CE}"/>
                </a:ext>
              </a:extLst>
            </p:cNvPr>
            <p:cNvSpPr/>
            <p:nvPr/>
          </p:nvSpPr>
          <p:spPr>
            <a:xfrm>
              <a:off x="33528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91BEDD2-E637-4DA8-8EE6-C4ACF4A16FD7}"/>
                </a:ext>
              </a:extLst>
            </p:cNvPr>
            <p:cNvSpPr/>
            <p:nvPr/>
          </p:nvSpPr>
          <p:spPr>
            <a:xfrm>
              <a:off x="3606800" y="1905976"/>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A75DA40-C2F1-48CA-A2A1-6433AAD110B9}"/>
                </a:ext>
              </a:extLst>
            </p:cNvPr>
            <p:cNvSpPr/>
            <p:nvPr/>
          </p:nvSpPr>
          <p:spPr>
            <a:xfrm>
              <a:off x="2326217" y="1990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CB35E7B2-1CE3-4636-8BCF-6FB3D76B7667}"/>
              </a:ext>
            </a:extLst>
          </p:cNvPr>
          <p:cNvGrpSpPr>
            <a:grpSpLocks noChangeAspect="1"/>
          </p:cNvGrpSpPr>
          <p:nvPr/>
        </p:nvGrpSpPr>
        <p:grpSpPr>
          <a:xfrm flipV="1">
            <a:off x="4008105" y="4682856"/>
            <a:ext cx="1285600" cy="285395"/>
            <a:chOff x="2326217" y="1863642"/>
            <a:chExt cx="1509183" cy="355600"/>
          </a:xfrm>
          <a:solidFill>
            <a:srgbClr val="FFC000"/>
          </a:solidFill>
        </p:grpSpPr>
        <p:sp>
          <p:nvSpPr>
            <p:cNvPr id="18" name="Oval 17">
              <a:extLst>
                <a:ext uri="{FF2B5EF4-FFF2-40B4-BE49-F238E27FC236}">
                  <a16:creationId xmlns:a16="http://schemas.microsoft.com/office/drawing/2014/main" id="{A9F9756A-565F-41FC-8653-F240CB8E5B26}"/>
                </a:ext>
              </a:extLst>
            </p:cNvPr>
            <p:cNvSpPr/>
            <p:nvPr/>
          </p:nvSpPr>
          <p:spPr>
            <a:xfrm>
              <a:off x="28194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EB16AE1-4059-4ECB-91A1-3321CB14338D}"/>
                </a:ext>
              </a:extLst>
            </p:cNvPr>
            <p:cNvSpPr/>
            <p:nvPr/>
          </p:nvSpPr>
          <p:spPr>
            <a:xfrm>
              <a:off x="3086100" y="1863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31046FB-A3FB-47F5-B36F-D98E98C7664A}"/>
                </a:ext>
              </a:extLst>
            </p:cNvPr>
            <p:cNvSpPr/>
            <p:nvPr/>
          </p:nvSpPr>
          <p:spPr>
            <a:xfrm>
              <a:off x="2595033" y="1905000"/>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85CF09CF-C873-4CD6-9F9F-59AE08DEA216}"/>
                </a:ext>
              </a:extLst>
            </p:cNvPr>
            <p:cNvSpPr/>
            <p:nvPr/>
          </p:nvSpPr>
          <p:spPr>
            <a:xfrm>
              <a:off x="33528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8CFE279-90C8-4DD7-8035-05408428F3DD}"/>
                </a:ext>
              </a:extLst>
            </p:cNvPr>
            <p:cNvSpPr/>
            <p:nvPr/>
          </p:nvSpPr>
          <p:spPr>
            <a:xfrm>
              <a:off x="3606800" y="193887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B504986-14AC-4908-884E-0226178D6BFE}"/>
                </a:ext>
              </a:extLst>
            </p:cNvPr>
            <p:cNvSpPr/>
            <p:nvPr/>
          </p:nvSpPr>
          <p:spPr>
            <a:xfrm>
              <a:off x="2326217" y="1990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674F40A1-7CD1-4A8D-9C07-7D38EF567826}"/>
              </a:ext>
            </a:extLst>
          </p:cNvPr>
          <p:cNvSpPr txBox="1">
            <a:spLocks noChangeAspect="1"/>
          </p:cNvSpPr>
          <p:nvPr/>
        </p:nvSpPr>
        <p:spPr>
          <a:xfrm>
            <a:off x="1625680" y="3628907"/>
            <a:ext cx="1473042" cy="461665"/>
          </a:xfrm>
          <a:prstGeom prst="rect">
            <a:avLst/>
          </a:prstGeom>
          <a:noFill/>
        </p:spPr>
        <p:txBody>
          <a:bodyPr wrap="square" rtlCol="0">
            <a:spAutoFit/>
          </a:bodyPr>
          <a:lstStyle/>
          <a:p>
            <a:r>
              <a:rPr lang="en-US" dirty="0">
                <a:solidFill>
                  <a:srgbClr val="00FFFF"/>
                </a:solidFill>
                <a:effectLst>
                  <a:outerShdw blurRad="38100" dist="38100" dir="2700000" algn="tl">
                    <a:srgbClr val="000000">
                      <a:alpha val="43137"/>
                    </a:srgbClr>
                  </a:outerShdw>
                </a:effectLst>
                <a:latin typeface="+mn-lt"/>
              </a:rPr>
              <a:t>Cluster 1</a:t>
            </a:r>
          </a:p>
        </p:txBody>
      </p:sp>
      <p:sp>
        <p:nvSpPr>
          <p:cNvPr id="29" name="TextBox 28">
            <a:extLst>
              <a:ext uri="{FF2B5EF4-FFF2-40B4-BE49-F238E27FC236}">
                <a16:creationId xmlns:a16="http://schemas.microsoft.com/office/drawing/2014/main" id="{050C9B4D-76FF-457C-9E54-68C33E42E558}"/>
              </a:ext>
            </a:extLst>
          </p:cNvPr>
          <p:cNvSpPr txBox="1">
            <a:spLocks noChangeAspect="1"/>
          </p:cNvSpPr>
          <p:nvPr/>
        </p:nvSpPr>
        <p:spPr>
          <a:xfrm>
            <a:off x="1676400" y="4522093"/>
            <a:ext cx="1547355" cy="461665"/>
          </a:xfrm>
          <a:prstGeom prst="rect">
            <a:avLst/>
          </a:prstGeom>
          <a:noFill/>
        </p:spPr>
        <p:txBody>
          <a:bodyPr wrap="square" rtlCol="0">
            <a:spAutoFit/>
          </a:bodyPr>
          <a:lstStyle/>
          <a:p>
            <a:r>
              <a:rPr lang="en-US" dirty="0">
                <a:solidFill>
                  <a:srgbClr val="FFC000"/>
                </a:solidFill>
                <a:effectLst>
                  <a:outerShdw blurRad="38100" dist="38100" dir="2700000" algn="tl">
                    <a:srgbClr val="000000">
                      <a:alpha val="43137"/>
                    </a:srgbClr>
                  </a:outerShdw>
                </a:effectLst>
                <a:latin typeface="+mn-lt"/>
              </a:rPr>
              <a:t>Cluster 2</a:t>
            </a:r>
          </a:p>
        </p:txBody>
      </p:sp>
      <p:sp>
        <p:nvSpPr>
          <p:cNvPr id="32" name="Arc 31">
            <a:extLst>
              <a:ext uri="{FF2B5EF4-FFF2-40B4-BE49-F238E27FC236}">
                <a16:creationId xmlns:a16="http://schemas.microsoft.com/office/drawing/2014/main" id="{F486E768-BC03-433A-98C4-D2870D7D39EC}"/>
              </a:ext>
            </a:extLst>
          </p:cNvPr>
          <p:cNvSpPr/>
          <p:nvPr/>
        </p:nvSpPr>
        <p:spPr>
          <a:xfrm>
            <a:off x="2362201" y="1178589"/>
            <a:ext cx="4648200" cy="4231612"/>
          </a:xfrm>
          <a:prstGeom prst="arc">
            <a:avLst>
              <a:gd name="adj1" fmla="val 16200000"/>
              <a:gd name="adj2" fmla="val 19915550"/>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TextBox 32">
            <a:extLst>
              <a:ext uri="{FF2B5EF4-FFF2-40B4-BE49-F238E27FC236}">
                <a16:creationId xmlns:a16="http://schemas.microsoft.com/office/drawing/2014/main" id="{CCCF12CD-C5C2-4547-8A0F-53655A577221}"/>
              </a:ext>
            </a:extLst>
          </p:cNvPr>
          <p:cNvSpPr txBox="1">
            <a:spLocks noChangeAspect="1"/>
          </p:cNvSpPr>
          <p:nvPr/>
        </p:nvSpPr>
        <p:spPr>
          <a:xfrm>
            <a:off x="6118799" y="1191359"/>
            <a:ext cx="1473042" cy="461665"/>
          </a:xfrm>
          <a:prstGeom prst="rect">
            <a:avLst/>
          </a:prstGeom>
          <a:noFill/>
        </p:spPr>
        <p:txBody>
          <a:bodyPr wrap="square" rtlCol="0">
            <a:spAutoFit/>
          </a:bodyPr>
          <a:lstStyle/>
          <a:p>
            <a:r>
              <a:rPr lang="el-GR" dirty="0">
                <a:solidFill>
                  <a:schemeClr val="bg1"/>
                </a:solidFill>
                <a:effectLst>
                  <a:outerShdw blurRad="38100" dist="38100" dir="2700000" algn="tl">
                    <a:srgbClr val="000000">
                      <a:alpha val="43137"/>
                    </a:srgbClr>
                  </a:outerShdw>
                </a:effectLst>
                <a:latin typeface="+mn-lt"/>
              </a:rPr>
              <a:t>φ</a:t>
            </a:r>
            <a:endParaRPr lang="en-US" dirty="0">
              <a:solidFill>
                <a:schemeClr val="bg1"/>
              </a:solidFill>
              <a:effectLst>
                <a:outerShdw blurRad="38100" dist="38100" dir="2700000" algn="tl">
                  <a:srgbClr val="000000">
                    <a:alpha val="43137"/>
                  </a:srgbClr>
                </a:outerShdw>
              </a:effectLst>
              <a:latin typeface="+mn-lt"/>
            </a:endParaRPr>
          </a:p>
        </p:txBody>
      </p:sp>
      <p:sp>
        <p:nvSpPr>
          <p:cNvPr id="37" name="TextBox 36">
            <a:extLst>
              <a:ext uri="{FF2B5EF4-FFF2-40B4-BE49-F238E27FC236}">
                <a16:creationId xmlns:a16="http://schemas.microsoft.com/office/drawing/2014/main" id="{6FDD4EAD-4146-45F6-BE9A-5F5A3FCDF867}"/>
              </a:ext>
            </a:extLst>
          </p:cNvPr>
          <p:cNvSpPr txBox="1">
            <a:spLocks noChangeAspect="1"/>
          </p:cNvSpPr>
          <p:nvPr/>
        </p:nvSpPr>
        <p:spPr>
          <a:xfrm>
            <a:off x="11049000" y="5596881"/>
            <a:ext cx="1473042" cy="461665"/>
          </a:xfrm>
          <a:prstGeom prst="rect">
            <a:avLst/>
          </a:prstGeom>
          <a:noFill/>
        </p:spPr>
        <p:txBody>
          <a:bodyPr wrap="square" rtlCol="0">
            <a:spAutoFit/>
          </a:bodyPr>
          <a:lstStyle/>
          <a:p>
            <a:r>
              <a:rPr lang="el-GR" dirty="0">
                <a:solidFill>
                  <a:schemeClr val="bg1"/>
                </a:solidFill>
                <a:effectLst>
                  <a:outerShdw blurRad="38100" dist="38100" dir="2700000" algn="tl">
                    <a:srgbClr val="000000">
                      <a:alpha val="43137"/>
                    </a:srgbClr>
                  </a:outerShdw>
                </a:effectLst>
                <a:latin typeface="+mn-lt"/>
              </a:rPr>
              <a:t>φ</a:t>
            </a:r>
            <a:endParaRPr lang="en-US" dirty="0">
              <a:solidFill>
                <a:schemeClr val="bg1"/>
              </a:solidFill>
              <a:effectLst>
                <a:outerShdw blurRad="38100" dist="38100" dir="2700000" algn="tl">
                  <a:srgbClr val="000000">
                    <a:alpha val="43137"/>
                  </a:srgbClr>
                </a:outerShdw>
              </a:effectLst>
              <a:latin typeface="+mn-lt"/>
            </a:endParaRPr>
          </a:p>
        </p:txBody>
      </p:sp>
      <p:sp>
        <p:nvSpPr>
          <p:cNvPr id="38" name="TextBox 37">
            <a:extLst>
              <a:ext uri="{FF2B5EF4-FFF2-40B4-BE49-F238E27FC236}">
                <a16:creationId xmlns:a16="http://schemas.microsoft.com/office/drawing/2014/main" id="{15D6236E-3985-44A9-B41E-1865883B9796}"/>
              </a:ext>
            </a:extLst>
          </p:cNvPr>
          <p:cNvSpPr txBox="1">
            <a:spLocks noChangeAspect="1"/>
          </p:cNvSpPr>
          <p:nvPr/>
        </p:nvSpPr>
        <p:spPr>
          <a:xfrm>
            <a:off x="10768584" y="6396335"/>
            <a:ext cx="1473042" cy="461665"/>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mn-lt"/>
              </a:rPr>
              <a:t>+180°</a:t>
            </a:r>
          </a:p>
        </p:txBody>
      </p:sp>
      <p:sp>
        <p:nvSpPr>
          <p:cNvPr id="39" name="TextBox 38">
            <a:extLst>
              <a:ext uri="{FF2B5EF4-FFF2-40B4-BE49-F238E27FC236}">
                <a16:creationId xmlns:a16="http://schemas.microsoft.com/office/drawing/2014/main" id="{A4DA6651-BE26-40F9-9C12-DB6649832986}"/>
              </a:ext>
            </a:extLst>
          </p:cNvPr>
          <p:cNvSpPr txBox="1">
            <a:spLocks noChangeAspect="1"/>
          </p:cNvSpPr>
          <p:nvPr/>
        </p:nvSpPr>
        <p:spPr>
          <a:xfrm>
            <a:off x="367204" y="6165502"/>
            <a:ext cx="1473042" cy="461665"/>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mn-lt"/>
              </a:rPr>
              <a:t>-180°</a:t>
            </a:r>
          </a:p>
        </p:txBody>
      </p:sp>
      <p:grpSp>
        <p:nvGrpSpPr>
          <p:cNvPr id="61" name="Group 60">
            <a:extLst>
              <a:ext uri="{FF2B5EF4-FFF2-40B4-BE49-F238E27FC236}">
                <a16:creationId xmlns:a16="http://schemas.microsoft.com/office/drawing/2014/main" id="{5F717BF7-9382-473C-9EE8-58ACDEFA0E9E}"/>
              </a:ext>
            </a:extLst>
          </p:cNvPr>
          <p:cNvGrpSpPr/>
          <p:nvPr/>
        </p:nvGrpSpPr>
        <p:grpSpPr>
          <a:xfrm>
            <a:off x="692343" y="6013237"/>
            <a:ext cx="10661457" cy="367887"/>
            <a:chOff x="692343" y="6013237"/>
            <a:chExt cx="10661457" cy="367887"/>
          </a:xfrm>
        </p:grpSpPr>
        <p:cxnSp>
          <p:nvCxnSpPr>
            <p:cNvPr id="35" name="Straight Arrow Connector 34">
              <a:extLst>
                <a:ext uri="{FF2B5EF4-FFF2-40B4-BE49-F238E27FC236}">
                  <a16:creationId xmlns:a16="http://schemas.microsoft.com/office/drawing/2014/main" id="{0C73A663-A767-4B15-BA1C-DE03BD0166DE}"/>
                </a:ext>
              </a:extLst>
            </p:cNvPr>
            <p:cNvCxnSpPr/>
            <p:nvPr/>
          </p:nvCxnSpPr>
          <p:spPr>
            <a:xfrm>
              <a:off x="736364" y="6245225"/>
              <a:ext cx="10617436"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0A9DC9E2-702E-44EE-8C29-06ECA64CDE84}"/>
                </a:ext>
              </a:extLst>
            </p:cNvPr>
            <p:cNvSpPr/>
            <p:nvPr/>
          </p:nvSpPr>
          <p:spPr>
            <a:xfrm>
              <a:off x="5039696" y="6073620"/>
              <a:ext cx="194733" cy="183468"/>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1092D97C-62F1-4FB9-93DD-B969DA8159E2}"/>
                </a:ext>
              </a:extLst>
            </p:cNvPr>
            <p:cNvSpPr/>
            <p:nvPr/>
          </p:nvSpPr>
          <p:spPr>
            <a:xfrm>
              <a:off x="5266885" y="6066825"/>
              <a:ext cx="194733" cy="183468"/>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92B67E7-35CA-42AC-886E-31A23BB01960}"/>
                </a:ext>
              </a:extLst>
            </p:cNvPr>
            <p:cNvSpPr/>
            <p:nvPr/>
          </p:nvSpPr>
          <p:spPr>
            <a:xfrm>
              <a:off x="4848568" y="6100018"/>
              <a:ext cx="194733" cy="183468"/>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D738064F-F2A2-4145-9E0E-BDF08A019DC8}"/>
                </a:ext>
              </a:extLst>
            </p:cNvPr>
            <p:cNvSpPr/>
            <p:nvPr/>
          </p:nvSpPr>
          <p:spPr>
            <a:xfrm>
              <a:off x="5494073" y="6073620"/>
              <a:ext cx="194733" cy="183468"/>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3194BA6E-3948-4B2D-BEEA-EEEBFA8006BA}"/>
                </a:ext>
              </a:extLst>
            </p:cNvPr>
            <p:cNvSpPr/>
            <p:nvPr/>
          </p:nvSpPr>
          <p:spPr>
            <a:xfrm>
              <a:off x="5710444" y="6100801"/>
              <a:ext cx="194733" cy="183468"/>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D65B09D4-DD8D-4AC0-BD8D-D02AE84BE2EC}"/>
                </a:ext>
              </a:extLst>
            </p:cNvPr>
            <p:cNvSpPr/>
            <p:nvPr/>
          </p:nvSpPr>
          <p:spPr>
            <a:xfrm>
              <a:off x="4619577" y="6168752"/>
              <a:ext cx="194733" cy="183468"/>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FE41D7A-3806-4759-A9A5-C0D213697D8B}"/>
                </a:ext>
              </a:extLst>
            </p:cNvPr>
            <p:cNvSpPr/>
            <p:nvPr/>
          </p:nvSpPr>
          <p:spPr>
            <a:xfrm flipV="1">
              <a:off x="10945519" y="6197656"/>
              <a:ext cx="194733" cy="183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6428E66F-1050-466A-BB04-AB0092306CF2}"/>
                </a:ext>
              </a:extLst>
            </p:cNvPr>
            <p:cNvSpPr/>
            <p:nvPr/>
          </p:nvSpPr>
          <p:spPr>
            <a:xfrm flipV="1">
              <a:off x="10754391" y="6171258"/>
              <a:ext cx="194733" cy="183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12AB3EF8-3889-4137-A570-CEFF6D5DAB19}"/>
                </a:ext>
              </a:extLst>
            </p:cNvPr>
            <p:cNvSpPr/>
            <p:nvPr/>
          </p:nvSpPr>
          <p:spPr>
            <a:xfrm flipV="1">
              <a:off x="10525400" y="6102524"/>
              <a:ext cx="194733" cy="183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4E652DCF-C1BF-474F-ABB7-2CDF26CDC10B}"/>
                </a:ext>
              </a:extLst>
            </p:cNvPr>
            <p:cNvSpPr/>
            <p:nvPr/>
          </p:nvSpPr>
          <p:spPr>
            <a:xfrm flipV="1">
              <a:off x="692343" y="6073620"/>
              <a:ext cx="194733" cy="183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03765BAF-CB98-49B8-8314-C2C8CA672D1E}"/>
                </a:ext>
              </a:extLst>
            </p:cNvPr>
            <p:cNvSpPr/>
            <p:nvPr/>
          </p:nvSpPr>
          <p:spPr>
            <a:xfrm flipV="1">
              <a:off x="919531" y="6066824"/>
              <a:ext cx="194733" cy="183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5CF930E5-6419-436A-ACB0-673543E2F3A8}"/>
                </a:ext>
              </a:extLst>
            </p:cNvPr>
            <p:cNvSpPr/>
            <p:nvPr/>
          </p:nvSpPr>
          <p:spPr>
            <a:xfrm flipV="1">
              <a:off x="1135902" y="6013237"/>
              <a:ext cx="194733" cy="1834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TextBox 59">
            <a:extLst>
              <a:ext uri="{FF2B5EF4-FFF2-40B4-BE49-F238E27FC236}">
                <a16:creationId xmlns:a16="http://schemas.microsoft.com/office/drawing/2014/main" id="{00B215D2-5D7E-470D-9BD5-CA948269426D}"/>
              </a:ext>
            </a:extLst>
          </p:cNvPr>
          <p:cNvSpPr txBox="1"/>
          <p:nvPr/>
        </p:nvSpPr>
        <p:spPr>
          <a:xfrm>
            <a:off x="6630216" y="5679477"/>
            <a:ext cx="3234219" cy="369332"/>
          </a:xfrm>
          <a:prstGeom prst="rect">
            <a:avLst/>
          </a:prstGeom>
          <a:noFill/>
        </p:spPr>
        <p:txBody>
          <a:bodyPr wrap="none" rtlCol="0">
            <a:spAutoFit/>
          </a:bodyPr>
          <a:lstStyle/>
          <a:p>
            <a:r>
              <a:rPr lang="en-US" dirty="0">
                <a:solidFill>
                  <a:srgbClr val="FFFF00"/>
                </a:solidFill>
                <a:effectLst>
                  <a:outerShdw blurRad="38100" dist="38100" dir="2700000" algn="tl">
                    <a:srgbClr val="000000">
                      <a:alpha val="43137"/>
                    </a:srgbClr>
                  </a:outerShdw>
                </a:effectLst>
                <a:latin typeface="+mn-lt"/>
              </a:rPr>
              <a:t>Ther</a:t>
            </a:r>
            <a:r>
              <a:rPr lang="en-US" dirty="0">
                <a:solidFill>
                  <a:srgbClr val="FFFF00"/>
                </a:solidFill>
                <a:effectLst>
                  <a:outerShdw blurRad="38100" dist="38100" dir="2700000" algn="tl">
                    <a:srgbClr val="000000">
                      <a:alpha val="43137"/>
                    </a:srgbClr>
                  </a:outerShdw>
                </a:effectLst>
              </a:rPr>
              <a:t>e is n</a:t>
            </a:r>
            <a:r>
              <a:rPr lang="en-US" dirty="0">
                <a:solidFill>
                  <a:srgbClr val="FFFF00"/>
                </a:solidFill>
                <a:effectLst>
                  <a:outerShdw blurRad="38100" dist="38100" dir="2700000" algn="tl">
                    <a:srgbClr val="000000">
                      <a:alpha val="43137"/>
                    </a:srgbClr>
                  </a:outerShdw>
                </a:effectLst>
                <a:latin typeface="+mn-lt"/>
              </a:rPr>
              <a:t>o single discriminator !</a:t>
            </a:r>
          </a:p>
        </p:txBody>
      </p:sp>
      <p:sp>
        <p:nvSpPr>
          <p:cNvPr id="4" name="TextBox 3">
            <a:extLst>
              <a:ext uri="{FF2B5EF4-FFF2-40B4-BE49-F238E27FC236}">
                <a16:creationId xmlns:a16="http://schemas.microsoft.com/office/drawing/2014/main" id="{8AA89862-D103-4C81-AE1F-AA2F15C39E11}"/>
              </a:ext>
            </a:extLst>
          </p:cNvPr>
          <p:cNvSpPr txBox="1"/>
          <p:nvPr/>
        </p:nvSpPr>
        <p:spPr>
          <a:xfrm>
            <a:off x="0" y="0"/>
            <a:ext cx="11788805" cy="52322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Pitfalls in correlating an engineering or geologic property with cyclical attributes</a:t>
            </a:r>
          </a:p>
        </p:txBody>
      </p:sp>
      <p:sp>
        <p:nvSpPr>
          <p:cNvPr id="5" name="Slide Number Placeholder 4">
            <a:extLst>
              <a:ext uri="{FF2B5EF4-FFF2-40B4-BE49-F238E27FC236}">
                <a16:creationId xmlns:a16="http://schemas.microsoft.com/office/drawing/2014/main" id="{DC5E931E-56B6-4142-91BC-E6DAC63F9F1B}"/>
              </a:ext>
            </a:extLst>
          </p:cNvPr>
          <p:cNvSpPr>
            <a:spLocks noGrp="1"/>
          </p:cNvSpPr>
          <p:nvPr>
            <p:ph type="sldNum" sz="quarter" idx="10"/>
          </p:nvPr>
        </p:nvSpPr>
        <p:spPr/>
        <p:txBody>
          <a:bodyPr/>
          <a:lstStyle/>
          <a:p>
            <a:fld id="{B6227F9D-6F96-47A0-AAC3-0971BC95E899}" type="slidenum">
              <a:rPr lang="en-US" smtClean="0"/>
              <a:pPr/>
              <a:t>60</a:t>
            </a:fld>
            <a:endParaRPr lang="en-US" dirty="0"/>
          </a:p>
        </p:txBody>
      </p:sp>
    </p:spTree>
    <p:extLst>
      <p:ext uri="{BB962C8B-B14F-4D97-AF65-F5344CB8AC3E}">
        <p14:creationId xmlns:p14="http://schemas.microsoft.com/office/powerpoint/2010/main" val="19025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31658DF8-5614-4F56-9A52-34FE8E5DFF1D}"/>
              </a:ext>
            </a:extLst>
          </p:cNvPr>
          <p:cNvCxnSpPr>
            <a:cxnSpLocks/>
          </p:cNvCxnSpPr>
          <p:nvPr/>
        </p:nvCxnSpPr>
        <p:spPr>
          <a:xfrm>
            <a:off x="2057400" y="3859948"/>
            <a:ext cx="5534441" cy="0"/>
          </a:xfrm>
          <a:prstGeom prst="straightConnector1">
            <a:avLst/>
          </a:prstGeom>
          <a:ln w="76200">
            <a:solidFill>
              <a:srgbClr val="FD7FD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0073B66-6DD8-4B70-8BB5-8BA516728BAC}"/>
              </a:ext>
            </a:extLst>
          </p:cNvPr>
          <p:cNvCxnSpPr>
            <a:cxnSpLocks/>
          </p:cNvCxnSpPr>
          <p:nvPr/>
        </p:nvCxnSpPr>
        <p:spPr>
          <a:xfrm flipH="1" flipV="1">
            <a:off x="4639184" y="1323559"/>
            <a:ext cx="8669" cy="5159791"/>
          </a:xfrm>
          <a:prstGeom prst="straightConnector1">
            <a:avLst/>
          </a:prstGeom>
          <a:ln w="76200">
            <a:solidFill>
              <a:srgbClr val="FD7FD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E73703F-62D6-43D3-AFC5-33B8D893712C}"/>
              </a:ext>
            </a:extLst>
          </p:cNvPr>
          <p:cNvGrpSpPr>
            <a:grpSpLocks noChangeAspect="1"/>
          </p:cNvGrpSpPr>
          <p:nvPr/>
        </p:nvGrpSpPr>
        <p:grpSpPr>
          <a:xfrm>
            <a:off x="1840246" y="4369951"/>
            <a:ext cx="6019800" cy="556797"/>
            <a:chOff x="381000" y="4554613"/>
            <a:chExt cx="6019800" cy="556797"/>
          </a:xfrm>
        </p:grpSpPr>
        <p:cxnSp>
          <p:nvCxnSpPr>
            <p:cNvPr id="25" name="Straight Connector 24">
              <a:extLst>
                <a:ext uri="{FF2B5EF4-FFF2-40B4-BE49-F238E27FC236}">
                  <a16:creationId xmlns:a16="http://schemas.microsoft.com/office/drawing/2014/main" id="{8155DCFC-1428-4613-A7AE-B167A9F0C9ED}"/>
                </a:ext>
              </a:extLst>
            </p:cNvPr>
            <p:cNvCxnSpPr/>
            <p:nvPr/>
          </p:nvCxnSpPr>
          <p:spPr>
            <a:xfrm>
              <a:off x="381000" y="5111410"/>
              <a:ext cx="6019800" cy="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6983080-70BC-4F12-9173-C5B8BF9EEAE4}"/>
                </a:ext>
              </a:extLst>
            </p:cNvPr>
            <p:cNvSpPr txBox="1"/>
            <p:nvPr/>
          </p:nvSpPr>
          <p:spPr>
            <a:xfrm>
              <a:off x="1855500" y="4554613"/>
              <a:ext cx="2885405" cy="461665"/>
            </a:xfrm>
            <a:prstGeom prst="rect">
              <a:avLst/>
            </a:prstGeom>
            <a:noFill/>
          </p:spPr>
          <p:txBody>
            <a:bodyPr wrap="none" rtlCol="0">
              <a:spAutoFit/>
            </a:bodyPr>
            <a:lstStyle/>
            <a:p>
              <a:r>
                <a:rPr lang="en-US" dirty="0">
                  <a:solidFill>
                    <a:srgbClr val="FFFF00"/>
                  </a:solidFill>
                  <a:effectLst>
                    <a:outerShdw blurRad="38100" dist="38100" dir="2700000" algn="tl">
                      <a:srgbClr val="000000">
                        <a:alpha val="43137"/>
                      </a:srgbClr>
                    </a:outerShdw>
                  </a:effectLst>
                  <a:latin typeface="+mn-lt"/>
                </a:rPr>
                <a:t>Desired Discriminator</a:t>
              </a:r>
            </a:p>
          </p:txBody>
        </p:sp>
      </p:grpSp>
      <p:sp>
        <p:nvSpPr>
          <p:cNvPr id="3" name="Oval 2">
            <a:extLst>
              <a:ext uri="{FF2B5EF4-FFF2-40B4-BE49-F238E27FC236}">
                <a16:creationId xmlns:a16="http://schemas.microsoft.com/office/drawing/2014/main" id="{DD9E7E89-1791-44D1-B5D4-8BD7C4DFA23A}"/>
              </a:ext>
            </a:extLst>
          </p:cNvPr>
          <p:cNvSpPr>
            <a:spLocks noChangeAspect="1"/>
          </p:cNvSpPr>
          <p:nvPr/>
        </p:nvSpPr>
        <p:spPr>
          <a:xfrm>
            <a:off x="2895600" y="2202389"/>
            <a:ext cx="3505200" cy="324127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A052D46C-CB08-44C6-A98B-31C44860376C}"/>
              </a:ext>
            </a:extLst>
          </p:cNvPr>
          <p:cNvGrpSpPr>
            <a:grpSpLocks noChangeAspect="1"/>
          </p:cNvGrpSpPr>
          <p:nvPr/>
        </p:nvGrpSpPr>
        <p:grpSpPr>
          <a:xfrm>
            <a:off x="3903526" y="2108040"/>
            <a:ext cx="1285600" cy="285395"/>
            <a:chOff x="2326217" y="1863642"/>
            <a:chExt cx="1509183" cy="355600"/>
          </a:xfrm>
          <a:solidFill>
            <a:schemeClr val="accent1">
              <a:lumMod val="60000"/>
              <a:lumOff val="40000"/>
            </a:schemeClr>
          </a:solidFill>
        </p:grpSpPr>
        <p:sp>
          <p:nvSpPr>
            <p:cNvPr id="10" name="Oval 9">
              <a:extLst>
                <a:ext uri="{FF2B5EF4-FFF2-40B4-BE49-F238E27FC236}">
                  <a16:creationId xmlns:a16="http://schemas.microsoft.com/office/drawing/2014/main" id="{81BF97CD-14F1-4915-8712-58C9C3294CE6}"/>
                </a:ext>
              </a:extLst>
            </p:cNvPr>
            <p:cNvSpPr/>
            <p:nvPr/>
          </p:nvSpPr>
          <p:spPr>
            <a:xfrm>
              <a:off x="28194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6023C64-B059-4755-BA28-69E0EDFAD1BD}"/>
                </a:ext>
              </a:extLst>
            </p:cNvPr>
            <p:cNvSpPr/>
            <p:nvPr/>
          </p:nvSpPr>
          <p:spPr>
            <a:xfrm>
              <a:off x="3086100" y="1863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4136C9D-5383-40BA-8939-7542EEEF8ABA}"/>
                </a:ext>
              </a:extLst>
            </p:cNvPr>
            <p:cNvSpPr/>
            <p:nvPr/>
          </p:nvSpPr>
          <p:spPr>
            <a:xfrm>
              <a:off x="2595033" y="1905000"/>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209B87A-0CC2-480C-BE44-0E1CE4F437CE}"/>
                </a:ext>
              </a:extLst>
            </p:cNvPr>
            <p:cNvSpPr/>
            <p:nvPr/>
          </p:nvSpPr>
          <p:spPr>
            <a:xfrm>
              <a:off x="33528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91BEDD2-E637-4DA8-8EE6-C4ACF4A16FD7}"/>
                </a:ext>
              </a:extLst>
            </p:cNvPr>
            <p:cNvSpPr/>
            <p:nvPr/>
          </p:nvSpPr>
          <p:spPr>
            <a:xfrm>
              <a:off x="3606800" y="1905976"/>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A75DA40-C2F1-48CA-A2A1-6433AAD110B9}"/>
                </a:ext>
              </a:extLst>
            </p:cNvPr>
            <p:cNvSpPr/>
            <p:nvPr/>
          </p:nvSpPr>
          <p:spPr>
            <a:xfrm>
              <a:off x="2326217" y="1990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CB35E7B2-1CE3-4636-8BCF-6FB3D76B7667}"/>
              </a:ext>
            </a:extLst>
          </p:cNvPr>
          <p:cNvGrpSpPr>
            <a:grpSpLocks noChangeAspect="1"/>
          </p:cNvGrpSpPr>
          <p:nvPr/>
        </p:nvGrpSpPr>
        <p:grpSpPr>
          <a:xfrm flipV="1">
            <a:off x="4008105" y="5266204"/>
            <a:ext cx="1285600" cy="285395"/>
            <a:chOff x="2326217" y="1863642"/>
            <a:chExt cx="1509183" cy="355600"/>
          </a:xfrm>
          <a:solidFill>
            <a:srgbClr val="FFC000"/>
          </a:solidFill>
        </p:grpSpPr>
        <p:sp>
          <p:nvSpPr>
            <p:cNvPr id="18" name="Oval 17">
              <a:extLst>
                <a:ext uri="{FF2B5EF4-FFF2-40B4-BE49-F238E27FC236}">
                  <a16:creationId xmlns:a16="http://schemas.microsoft.com/office/drawing/2014/main" id="{A9F9756A-565F-41FC-8653-F240CB8E5B26}"/>
                </a:ext>
              </a:extLst>
            </p:cNvPr>
            <p:cNvSpPr/>
            <p:nvPr/>
          </p:nvSpPr>
          <p:spPr>
            <a:xfrm>
              <a:off x="28194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EB16AE1-4059-4ECB-91A1-3321CB14338D}"/>
                </a:ext>
              </a:extLst>
            </p:cNvPr>
            <p:cNvSpPr/>
            <p:nvPr/>
          </p:nvSpPr>
          <p:spPr>
            <a:xfrm>
              <a:off x="3086100" y="1863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31046FB-A3FB-47F5-B36F-D98E98C7664A}"/>
                </a:ext>
              </a:extLst>
            </p:cNvPr>
            <p:cNvSpPr/>
            <p:nvPr/>
          </p:nvSpPr>
          <p:spPr>
            <a:xfrm>
              <a:off x="2595033" y="1905000"/>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85CF09CF-C873-4CD6-9F9F-59AE08DEA216}"/>
                </a:ext>
              </a:extLst>
            </p:cNvPr>
            <p:cNvSpPr/>
            <p:nvPr/>
          </p:nvSpPr>
          <p:spPr>
            <a:xfrm>
              <a:off x="3352800" y="187210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8CFE279-90C8-4DD7-8035-05408428F3DD}"/>
                </a:ext>
              </a:extLst>
            </p:cNvPr>
            <p:cNvSpPr/>
            <p:nvPr/>
          </p:nvSpPr>
          <p:spPr>
            <a:xfrm>
              <a:off x="3606800" y="1938879"/>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B504986-14AC-4908-884E-0226178D6BFE}"/>
                </a:ext>
              </a:extLst>
            </p:cNvPr>
            <p:cNvSpPr/>
            <p:nvPr/>
          </p:nvSpPr>
          <p:spPr>
            <a:xfrm>
              <a:off x="2326217" y="1990642"/>
              <a:ext cx="2286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674F40A1-7CD1-4A8D-9C07-7D38EF567826}"/>
              </a:ext>
            </a:extLst>
          </p:cNvPr>
          <p:cNvSpPr txBox="1">
            <a:spLocks noChangeAspect="1"/>
          </p:cNvSpPr>
          <p:nvPr/>
        </p:nvSpPr>
        <p:spPr>
          <a:xfrm>
            <a:off x="1625680" y="4212255"/>
            <a:ext cx="1473042" cy="461665"/>
          </a:xfrm>
          <a:prstGeom prst="rect">
            <a:avLst/>
          </a:prstGeom>
          <a:noFill/>
        </p:spPr>
        <p:txBody>
          <a:bodyPr wrap="square" rtlCol="0">
            <a:spAutoFit/>
          </a:bodyPr>
          <a:lstStyle/>
          <a:p>
            <a:r>
              <a:rPr lang="en-US" dirty="0">
                <a:solidFill>
                  <a:srgbClr val="00FFFF"/>
                </a:solidFill>
                <a:effectLst>
                  <a:outerShdw blurRad="38100" dist="38100" dir="2700000" algn="tl">
                    <a:srgbClr val="000000">
                      <a:alpha val="43137"/>
                    </a:srgbClr>
                  </a:outerShdw>
                </a:effectLst>
                <a:latin typeface="+mn-lt"/>
              </a:rPr>
              <a:t>Cluster 1</a:t>
            </a:r>
          </a:p>
        </p:txBody>
      </p:sp>
      <p:sp>
        <p:nvSpPr>
          <p:cNvPr id="29" name="TextBox 28">
            <a:extLst>
              <a:ext uri="{FF2B5EF4-FFF2-40B4-BE49-F238E27FC236}">
                <a16:creationId xmlns:a16="http://schemas.microsoft.com/office/drawing/2014/main" id="{050C9B4D-76FF-457C-9E54-68C33E42E558}"/>
              </a:ext>
            </a:extLst>
          </p:cNvPr>
          <p:cNvSpPr txBox="1">
            <a:spLocks noChangeAspect="1"/>
          </p:cNvSpPr>
          <p:nvPr/>
        </p:nvSpPr>
        <p:spPr>
          <a:xfrm>
            <a:off x="1676400" y="5105441"/>
            <a:ext cx="1547355" cy="461665"/>
          </a:xfrm>
          <a:prstGeom prst="rect">
            <a:avLst/>
          </a:prstGeom>
          <a:noFill/>
        </p:spPr>
        <p:txBody>
          <a:bodyPr wrap="square" rtlCol="0">
            <a:spAutoFit/>
          </a:bodyPr>
          <a:lstStyle/>
          <a:p>
            <a:r>
              <a:rPr lang="en-US" dirty="0">
                <a:solidFill>
                  <a:srgbClr val="FFC000"/>
                </a:solidFill>
                <a:effectLst>
                  <a:outerShdw blurRad="38100" dist="38100" dir="2700000" algn="tl">
                    <a:srgbClr val="000000">
                      <a:alpha val="43137"/>
                    </a:srgbClr>
                  </a:outerShdw>
                </a:effectLst>
                <a:latin typeface="+mn-lt"/>
              </a:rPr>
              <a:t>Cluster 2</a:t>
            </a:r>
          </a:p>
        </p:txBody>
      </p:sp>
      <p:sp>
        <p:nvSpPr>
          <p:cNvPr id="32" name="Arc 31">
            <a:extLst>
              <a:ext uri="{FF2B5EF4-FFF2-40B4-BE49-F238E27FC236}">
                <a16:creationId xmlns:a16="http://schemas.microsoft.com/office/drawing/2014/main" id="{F486E768-BC03-433A-98C4-D2870D7D39EC}"/>
              </a:ext>
            </a:extLst>
          </p:cNvPr>
          <p:cNvSpPr/>
          <p:nvPr/>
        </p:nvSpPr>
        <p:spPr>
          <a:xfrm>
            <a:off x="2362201" y="1761937"/>
            <a:ext cx="4648200" cy="4231612"/>
          </a:xfrm>
          <a:prstGeom prst="arc">
            <a:avLst>
              <a:gd name="adj1" fmla="val 16200000"/>
              <a:gd name="adj2" fmla="val 19915550"/>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TextBox 32">
            <a:extLst>
              <a:ext uri="{FF2B5EF4-FFF2-40B4-BE49-F238E27FC236}">
                <a16:creationId xmlns:a16="http://schemas.microsoft.com/office/drawing/2014/main" id="{CCCF12CD-C5C2-4547-8A0F-53655A577221}"/>
              </a:ext>
            </a:extLst>
          </p:cNvPr>
          <p:cNvSpPr txBox="1">
            <a:spLocks noChangeAspect="1"/>
          </p:cNvSpPr>
          <p:nvPr/>
        </p:nvSpPr>
        <p:spPr>
          <a:xfrm>
            <a:off x="6118799" y="1774707"/>
            <a:ext cx="1473042" cy="461665"/>
          </a:xfrm>
          <a:prstGeom prst="rect">
            <a:avLst/>
          </a:prstGeom>
          <a:noFill/>
        </p:spPr>
        <p:txBody>
          <a:bodyPr wrap="square" rtlCol="0">
            <a:spAutoFit/>
          </a:bodyPr>
          <a:lstStyle/>
          <a:p>
            <a:r>
              <a:rPr lang="el-GR" i="1" dirty="0">
                <a:solidFill>
                  <a:schemeClr val="bg1"/>
                </a:solidFill>
                <a:effectLst>
                  <a:outerShdw blurRad="38100" dist="38100" dir="2700000" algn="tl">
                    <a:srgbClr val="000000">
                      <a:alpha val="43137"/>
                    </a:srgbClr>
                  </a:outerShdw>
                </a:effectLst>
                <a:latin typeface="+mn-lt"/>
              </a:rPr>
              <a:t>φ</a:t>
            </a:r>
            <a:endParaRPr lang="en-US" i="1" dirty="0">
              <a:solidFill>
                <a:schemeClr val="bg1"/>
              </a:solidFill>
              <a:effectLst>
                <a:outerShdw blurRad="38100" dist="38100" dir="2700000" algn="tl">
                  <a:srgbClr val="000000">
                    <a:alpha val="43137"/>
                  </a:srgbClr>
                </a:outerShdw>
              </a:effectLst>
              <a:latin typeface="+mn-lt"/>
            </a:endParaRPr>
          </a:p>
        </p:txBody>
      </p:sp>
      <p:sp>
        <p:nvSpPr>
          <p:cNvPr id="47" name="TextBox 46">
            <a:extLst>
              <a:ext uri="{FF2B5EF4-FFF2-40B4-BE49-F238E27FC236}">
                <a16:creationId xmlns:a16="http://schemas.microsoft.com/office/drawing/2014/main" id="{64CB3448-C242-4003-8D72-74360E47E834}"/>
              </a:ext>
            </a:extLst>
          </p:cNvPr>
          <p:cNvSpPr txBox="1">
            <a:spLocks noChangeAspect="1"/>
          </p:cNvSpPr>
          <p:nvPr/>
        </p:nvSpPr>
        <p:spPr>
          <a:xfrm>
            <a:off x="7746922" y="3629115"/>
            <a:ext cx="2121902" cy="646331"/>
          </a:xfrm>
          <a:prstGeom prst="rect">
            <a:avLst/>
          </a:prstGeom>
          <a:noFill/>
          <a:ln>
            <a:noFill/>
          </a:ln>
        </p:spPr>
        <p:txBody>
          <a:bodyPr wrap="square" rtlCol="0">
            <a:spAutoFit/>
          </a:bodyPr>
          <a:lstStyle/>
          <a:p>
            <a:r>
              <a:rPr lang="en-US" dirty="0">
                <a:solidFill>
                  <a:srgbClr val="FD7FDC"/>
                </a:solidFill>
                <a:effectLst>
                  <a:outerShdw blurRad="38100" dist="38100" dir="2700000" algn="tl">
                    <a:srgbClr val="000000">
                      <a:alpha val="43137"/>
                    </a:srgbClr>
                  </a:outerShdw>
                </a:effectLst>
                <a:latin typeface="+mn-lt"/>
              </a:rPr>
              <a:t>Easting </a:t>
            </a:r>
            <a:r>
              <a:rPr lang="en-US" dirty="0">
                <a:solidFill>
                  <a:srgbClr val="FD7FDC"/>
                </a:solidFill>
                <a:effectLst>
                  <a:outerShdw blurRad="38100" dist="38100" dir="2700000" algn="tl">
                    <a:srgbClr val="000000">
                      <a:alpha val="43137"/>
                    </a:srgbClr>
                  </a:outerShdw>
                </a:effectLst>
              </a:rPr>
              <a:t>(sin</a:t>
            </a:r>
            <a:r>
              <a:rPr lang="el-GR" i="1" dirty="0">
                <a:solidFill>
                  <a:srgbClr val="FD7FDC"/>
                </a:solidFill>
                <a:effectLst>
                  <a:outerShdw blurRad="38100" dist="38100" dir="2700000" algn="tl">
                    <a:srgbClr val="000000">
                      <a:alpha val="43137"/>
                    </a:srgbClr>
                  </a:outerShdw>
                </a:effectLst>
              </a:rPr>
              <a:t>φ</a:t>
            </a:r>
            <a:r>
              <a:rPr lang="en-US" i="1" dirty="0">
                <a:solidFill>
                  <a:srgbClr val="FD7FDC"/>
                </a:solidFill>
                <a:effectLst>
                  <a:outerShdw blurRad="38100" dist="38100" dir="2700000" algn="tl">
                    <a:srgbClr val="000000">
                      <a:alpha val="43137"/>
                    </a:srgbClr>
                  </a:outerShdw>
                </a:effectLst>
              </a:rPr>
              <a:t>)</a:t>
            </a:r>
          </a:p>
          <a:p>
            <a:endParaRPr lang="en-US" dirty="0">
              <a:solidFill>
                <a:srgbClr val="FD7FDC"/>
              </a:solidFill>
              <a:effectLst>
                <a:outerShdw blurRad="38100" dist="38100" dir="2700000" algn="tl">
                  <a:srgbClr val="000000">
                    <a:alpha val="43137"/>
                  </a:srgbClr>
                </a:outerShdw>
              </a:effectLst>
              <a:latin typeface="+mn-lt"/>
            </a:endParaRPr>
          </a:p>
        </p:txBody>
      </p:sp>
      <p:sp>
        <p:nvSpPr>
          <p:cNvPr id="51" name="TextBox 50">
            <a:extLst>
              <a:ext uri="{FF2B5EF4-FFF2-40B4-BE49-F238E27FC236}">
                <a16:creationId xmlns:a16="http://schemas.microsoft.com/office/drawing/2014/main" id="{78DDEEAD-5DFC-4532-B0D0-2230E40436B4}"/>
              </a:ext>
            </a:extLst>
          </p:cNvPr>
          <p:cNvSpPr txBox="1">
            <a:spLocks noChangeAspect="1"/>
          </p:cNvSpPr>
          <p:nvPr/>
        </p:nvSpPr>
        <p:spPr>
          <a:xfrm>
            <a:off x="3435483" y="966907"/>
            <a:ext cx="2620167" cy="369332"/>
          </a:xfrm>
          <a:prstGeom prst="rect">
            <a:avLst/>
          </a:prstGeom>
          <a:noFill/>
          <a:ln>
            <a:noFill/>
          </a:ln>
        </p:spPr>
        <p:txBody>
          <a:bodyPr wrap="square" rtlCol="0">
            <a:spAutoFit/>
          </a:bodyPr>
          <a:lstStyle/>
          <a:p>
            <a:pPr algn="ctr"/>
            <a:r>
              <a:rPr lang="en-US" dirty="0">
                <a:solidFill>
                  <a:srgbClr val="FD7FDC"/>
                </a:solidFill>
                <a:effectLst>
                  <a:outerShdw blurRad="38100" dist="38100" dir="2700000" algn="tl">
                    <a:srgbClr val="000000">
                      <a:alpha val="43137"/>
                    </a:srgbClr>
                  </a:outerShdw>
                </a:effectLst>
                <a:latin typeface="+mn-lt"/>
              </a:rPr>
              <a:t>Northing (cos</a:t>
            </a:r>
            <a:r>
              <a:rPr lang="el-GR" i="1" dirty="0">
                <a:solidFill>
                  <a:srgbClr val="FD7FDC"/>
                </a:solidFill>
                <a:effectLst>
                  <a:outerShdw blurRad="38100" dist="38100" dir="2700000" algn="tl">
                    <a:srgbClr val="000000">
                      <a:alpha val="43137"/>
                    </a:srgbClr>
                  </a:outerShdw>
                </a:effectLst>
                <a:latin typeface="+mn-lt"/>
              </a:rPr>
              <a:t>φ</a:t>
            </a:r>
            <a:r>
              <a:rPr lang="en-US" i="1" dirty="0">
                <a:solidFill>
                  <a:srgbClr val="FD7FDC"/>
                </a:solidFill>
                <a:effectLst>
                  <a:outerShdw blurRad="38100" dist="38100" dir="2700000" algn="tl">
                    <a:srgbClr val="000000">
                      <a:alpha val="43137"/>
                    </a:srgbClr>
                  </a:outerShdw>
                </a:effectLst>
                <a:latin typeface="+mn-lt"/>
              </a:rPr>
              <a:t>)</a:t>
            </a:r>
            <a:endParaRPr lang="en-US" dirty="0">
              <a:solidFill>
                <a:srgbClr val="FD7FDC"/>
              </a:solidFill>
              <a:effectLst>
                <a:outerShdw blurRad="38100" dist="38100" dir="2700000" algn="tl">
                  <a:srgbClr val="000000">
                    <a:alpha val="43137"/>
                  </a:srgbClr>
                </a:outerShdw>
              </a:effectLst>
              <a:latin typeface="+mn-lt"/>
            </a:endParaRPr>
          </a:p>
        </p:txBody>
      </p:sp>
      <p:sp>
        <p:nvSpPr>
          <p:cNvPr id="4" name="TextBox 3">
            <a:extLst>
              <a:ext uri="{FF2B5EF4-FFF2-40B4-BE49-F238E27FC236}">
                <a16:creationId xmlns:a16="http://schemas.microsoft.com/office/drawing/2014/main" id="{4DAACF9C-1EB0-4ABC-BDB4-FB665298F7EF}"/>
              </a:ext>
            </a:extLst>
          </p:cNvPr>
          <p:cNvSpPr txBox="1"/>
          <p:nvPr/>
        </p:nvSpPr>
        <p:spPr>
          <a:xfrm>
            <a:off x="177108" y="932699"/>
            <a:ext cx="3588386" cy="1384995"/>
          </a:xfrm>
          <a:prstGeom prst="rect">
            <a:avLst/>
          </a:prstGeom>
          <a:noFill/>
        </p:spPr>
        <p:txBody>
          <a:bodyPr wrap="square" rtlCol="0">
            <a:spAutoFit/>
          </a:bodyPr>
          <a:lstStyle/>
          <a:p>
            <a:r>
              <a:rPr lang="en-US" sz="2800" dirty="0">
                <a:solidFill>
                  <a:srgbClr val="FFFF66"/>
                </a:solidFill>
                <a:effectLst>
                  <a:outerShdw blurRad="38100" dist="38100" dir="2700000" algn="tl">
                    <a:srgbClr val="000000">
                      <a:alpha val="43137"/>
                    </a:srgbClr>
                  </a:outerShdw>
                </a:effectLst>
                <a:latin typeface="+mn-lt"/>
              </a:rPr>
              <a:t>Construct continuous geodetic attributes N=</a:t>
            </a:r>
            <a:r>
              <a:rPr lang="en-US" sz="2800" dirty="0">
                <a:solidFill>
                  <a:srgbClr val="FFFF00"/>
                </a:solidFill>
                <a:effectLst>
                  <a:outerShdw blurRad="38100" dist="38100" dir="2700000" algn="tl">
                    <a:srgbClr val="000000">
                      <a:alpha val="43137"/>
                    </a:srgbClr>
                  </a:outerShdw>
                </a:effectLst>
                <a:latin typeface="+mn-lt"/>
              </a:rPr>
              <a:t>cos</a:t>
            </a:r>
            <a:r>
              <a:rPr lang="el-GR" sz="2800" i="1" dirty="0">
                <a:solidFill>
                  <a:srgbClr val="FFFF00"/>
                </a:solidFill>
                <a:effectLst>
                  <a:outerShdw blurRad="38100" dist="38100" dir="2700000" algn="tl">
                    <a:srgbClr val="000000">
                      <a:alpha val="43137"/>
                    </a:srgbClr>
                  </a:outerShdw>
                </a:effectLst>
                <a:latin typeface="+mn-lt"/>
              </a:rPr>
              <a:t>φ</a:t>
            </a:r>
            <a:r>
              <a:rPr lang="en-US" sz="2800" i="1" dirty="0">
                <a:solidFill>
                  <a:srgbClr val="FFFF00"/>
                </a:solidFill>
                <a:effectLst>
                  <a:outerShdw blurRad="38100" dist="38100" dir="2700000" algn="tl">
                    <a:srgbClr val="000000">
                      <a:alpha val="43137"/>
                    </a:srgbClr>
                  </a:outerShdw>
                </a:effectLst>
                <a:latin typeface="+mn-lt"/>
              </a:rPr>
              <a:t> </a:t>
            </a:r>
            <a:r>
              <a:rPr lang="en-US" sz="2800" dirty="0">
                <a:solidFill>
                  <a:srgbClr val="FFFF00"/>
                </a:solidFill>
                <a:effectLst>
                  <a:outerShdw blurRad="38100" dist="38100" dir="2700000" algn="tl">
                    <a:srgbClr val="000000">
                      <a:alpha val="43137"/>
                    </a:srgbClr>
                  </a:outerShdw>
                </a:effectLst>
                <a:latin typeface="+mn-lt"/>
              </a:rPr>
              <a:t>and </a:t>
            </a:r>
            <a:r>
              <a:rPr lang="en-US" sz="2800" dirty="0">
                <a:solidFill>
                  <a:srgbClr val="FFFF00"/>
                </a:solidFill>
                <a:effectLst>
                  <a:outerShdw blurRad="38100" dist="38100" dir="2700000" algn="tl">
                    <a:srgbClr val="000000">
                      <a:alpha val="43137"/>
                    </a:srgbClr>
                  </a:outerShdw>
                </a:effectLst>
              </a:rPr>
              <a:t>E=</a:t>
            </a:r>
            <a:r>
              <a:rPr lang="en-US" sz="2800" dirty="0">
                <a:solidFill>
                  <a:srgbClr val="FFFF00"/>
                </a:solidFill>
                <a:effectLst>
                  <a:outerShdw blurRad="38100" dist="38100" dir="2700000" algn="tl">
                    <a:srgbClr val="000000">
                      <a:alpha val="43137"/>
                    </a:srgbClr>
                  </a:outerShdw>
                </a:effectLst>
                <a:latin typeface="+mn-lt"/>
              </a:rPr>
              <a:t>sin</a:t>
            </a:r>
            <a:r>
              <a:rPr lang="el-GR" sz="2800" i="1" dirty="0">
                <a:solidFill>
                  <a:srgbClr val="FFFF00"/>
                </a:solidFill>
                <a:effectLst>
                  <a:outerShdw blurRad="38100" dist="38100" dir="2700000" algn="tl">
                    <a:srgbClr val="000000">
                      <a:alpha val="43137"/>
                    </a:srgbClr>
                  </a:outerShdw>
                </a:effectLst>
                <a:latin typeface="+mn-lt"/>
              </a:rPr>
              <a:t>φ</a:t>
            </a:r>
            <a:endParaRPr lang="en-US" sz="2800" dirty="0">
              <a:solidFill>
                <a:srgbClr val="FFFF00"/>
              </a:solidFill>
              <a:effectLst>
                <a:outerShdw blurRad="38100" dist="38100" dir="2700000" algn="tl">
                  <a:srgbClr val="000000">
                    <a:alpha val="43137"/>
                  </a:srgbClr>
                </a:outerShdw>
              </a:effectLst>
              <a:latin typeface="+mn-lt"/>
            </a:endParaRPr>
          </a:p>
        </p:txBody>
      </p:sp>
      <p:sp>
        <p:nvSpPr>
          <p:cNvPr id="30" name="TextBox 29">
            <a:extLst>
              <a:ext uri="{FF2B5EF4-FFF2-40B4-BE49-F238E27FC236}">
                <a16:creationId xmlns:a16="http://schemas.microsoft.com/office/drawing/2014/main" id="{FA7FE9B6-028E-4F2A-999E-9A1CEA1412E9}"/>
              </a:ext>
            </a:extLst>
          </p:cNvPr>
          <p:cNvSpPr txBox="1"/>
          <p:nvPr/>
        </p:nvSpPr>
        <p:spPr>
          <a:xfrm>
            <a:off x="-15840" y="22777"/>
            <a:ext cx="12381787" cy="584775"/>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Correlating an engineering or geologic property with cyclical attributes</a:t>
            </a:r>
          </a:p>
        </p:txBody>
      </p:sp>
      <p:sp>
        <p:nvSpPr>
          <p:cNvPr id="6" name="Slide Number Placeholder 5">
            <a:extLst>
              <a:ext uri="{FF2B5EF4-FFF2-40B4-BE49-F238E27FC236}">
                <a16:creationId xmlns:a16="http://schemas.microsoft.com/office/drawing/2014/main" id="{0E6F807A-5675-4F8E-B201-E29B83510F65}"/>
              </a:ext>
            </a:extLst>
          </p:cNvPr>
          <p:cNvSpPr>
            <a:spLocks noGrp="1"/>
          </p:cNvSpPr>
          <p:nvPr>
            <p:ph type="sldNum" sz="quarter" idx="10"/>
          </p:nvPr>
        </p:nvSpPr>
        <p:spPr/>
        <p:txBody>
          <a:bodyPr/>
          <a:lstStyle/>
          <a:p>
            <a:fld id="{B6227F9D-6F96-47A0-AAC3-0971BC95E899}" type="slidenum">
              <a:rPr lang="en-US" smtClean="0"/>
              <a:pPr/>
              <a:t>61</a:t>
            </a:fld>
            <a:endParaRPr lang="en-US" dirty="0"/>
          </a:p>
        </p:txBody>
      </p:sp>
    </p:spTree>
    <p:extLst>
      <p:ext uri="{BB962C8B-B14F-4D97-AF65-F5344CB8AC3E}">
        <p14:creationId xmlns:p14="http://schemas.microsoft.com/office/powerpoint/2010/main" val="403316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FDEC089-DD2D-4955-A38A-91B67F1629CB}"/>
              </a:ext>
            </a:extLst>
          </p:cNvPr>
          <p:cNvGrpSpPr>
            <a:grpSpLocks noChangeAspect="1"/>
          </p:cNvGrpSpPr>
          <p:nvPr/>
        </p:nvGrpSpPr>
        <p:grpSpPr>
          <a:xfrm>
            <a:off x="816245" y="1221601"/>
            <a:ext cx="7484437" cy="5040511"/>
            <a:chOff x="0" y="198620"/>
            <a:chExt cx="6200901" cy="4176603"/>
          </a:xfrm>
        </p:grpSpPr>
        <p:grpSp>
          <p:nvGrpSpPr>
            <p:cNvPr id="4" name="Group 3">
              <a:extLst>
                <a:ext uri="{FF2B5EF4-FFF2-40B4-BE49-F238E27FC236}">
                  <a16:creationId xmlns:a16="http://schemas.microsoft.com/office/drawing/2014/main" id="{B541D1FB-5637-49CB-A895-2EEFE983D73D}"/>
                </a:ext>
              </a:extLst>
            </p:cNvPr>
            <p:cNvGrpSpPr/>
            <p:nvPr/>
          </p:nvGrpSpPr>
          <p:grpSpPr>
            <a:xfrm>
              <a:off x="0" y="198620"/>
              <a:ext cx="6200901" cy="4176603"/>
              <a:chOff x="0" y="198620"/>
              <a:chExt cx="6200901" cy="4176603"/>
            </a:xfrm>
          </p:grpSpPr>
          <p:sp>
            <p:nvSpPr>
              <p:cNvPr id="6" name="Parallelogram 5">
                <a:extLst>
                  <a:ext uri="{FF2B5EF4-FFF2-40B4-BE49-F238E27FC236}">
                    <a16:creationId xmlns:a16="http://schemas.microsoft.com/office/drawing/2014/main" id="{B743661E-D7ED-4513-9E70-BB84D2AF6246}"/>
                  </a:ext>
                </a:extLst>
              </p:cNvPr>
              <p:cNvSpPr/>
              <p:nvPr/>
            </p:nvSpPr>
            <p:spPr>
              <a:xfrm rot="20989822" flipH="1">
                <a:off x="0" y="198620"/>
                <a:ext cx="4643014" cy="3164243"/>
              </a:xfrm>
              <a:prstGeom prst="parallelogram">
                <a:avLst>
                  <a:gd name="adj" fmla="val 3919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bg1"/>
                  </a:solidFill>
                </a:endParaRPr>
              </a:p>
            </p:txBody>
          </p:sp>
          <p:sp>
            <p:nvSpPr>
              <p:cNvPr id="7" name="Freeform: Shape 6">
                <a:extLst>
                  <a:ext uri="{FF2B5EF4-FFF2-40B4-BE49-F238E27FC236}">
                    <a16:creationId xmlns:a16="http://schemas.microsoft.com/office/drawing/2014/main" id="{88B62495-356D-41DD-A139-EEF97CBD6FB0}"/>
                  </a:ext>
                </a:extLst>
              </p:cNvPr>
              <p:cNvSpPr/>
              <p:nvPr/>
            </p:nvSpPr>
            <p:spPr>
              <a:xfrm>
                <a:off x="2254971" y="1492450"/>
                <a:ext cx="2255855" cy="2024743"/>
              </a:xfrm>
              <a:custGeom>
                <a:avLst/>
                <a:gdLst>
                  <a:gd name="connsiteX0" fmla="*/ 0 w 2255855"/>
                  <a:gd name="connsiteY0" fmla="*/ 0 h 2024743"/>
                  <a:gd name="connsiteX1" fmla="*/ 2245807 w 2255855"/>
                  <a:gd name="connsiteY1" fmla="*/ 386862 h 2024743"/>
                  <a:gd name="connsiteX2" fmla="*/ 2255855 w 2255855"/>
                  <a:gd name="connsiteY2" fmla="*/ 2024743 h 2024743"/>
                  <a:gd name="connsiteX3" fmla="*/ 828989 w 2255855"/>
                  <a:gd name="connsiteY3" fmla="*/ 1783583 h 2024743"/>
                  <a:gd name="connsiteX4" fmla="*/ 0 w 2255855"/>
                  <a:gd name="connsiteY4" fmla="*/ 0 h 202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855" h="2024743">
                    <a:moveTo>
                      <a:pt x="0" y="0"/>
                    </a:moveTo>
                    <a:lnTo>
                      <a:pt x="2245807" y="386862"/>
                    </a:lnTo>
                    <a:cubicBezTo>
                      <a:pt x="2249156" y="932822"/>
                      <a:pt x="2252506" y="1478783"/>
                      <a:pt x="2255855" y="2024743"/>
                    </a:cubicBezTo>
                    <a:lnTo>
                      <a:pt x="828989" y="1783583"/>
                    </a:lnTo>
                    <a:lnTo>
                      <a:pt x="0" y="0"/>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chemeClr val="bg1"/>
                  </a:solidFill>
                </a:endParaRPr>
              </a:p>
            </p:txBody>
          </p:sp>
          <p:cxnSp>
            <p:nvCxnSpPr>
              <p:cNvPr id="8" name="Straight Arrow Connector 7">
                <a:extLst>
                  <a:ext uri="{FF2B5EF4-FFF2-40B4-BE49-F238E27FC236}">
                    <a16:creationId xmlns:a16="http://schemas.microsoft.com/office/drawing/2014/main" id="{EEE676E2-732F-4195-9B88-13E59BA8D380}"/>
                  </a:ext>
                </a:extLst>
              </p:cNvPr>
              <p:cNvCxnSpPr>
                <a:cxnSpLocks/>
              </p:cNvCxnSpPr>
              <p:nvPr/>
            </p:nvCxnSpPr>
            <p:spPr>
              <a:xfrm>
                <a:off x="2254971" y="3439015"/>
                <a:ext cx="7496" cy="58624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EC23B579-2451-46DD-A32E-49CF0714FE70}"/>
                  </a:ext>
                </a:extLst>
              </p:cNvPr>
              <p:cNvSpPr txBox="1"/>
              <p:nvPr/>
            </p:nvSpPr>
            <p:spPr>
              <a:xfrm>
                <a:off x="2170082" y="4039864"/>
                <a:ext cx="934397" cy="335359"/>
              </a:xfrm>
              <a:prstGeom prst="rect">
                <a:avLst/>
              </a:prstGeom>
              <a:noFill/>
            </p:spPr>
            <p:txBody>
              <a:bodyPr wrap="none" rtlCol="0">
                <a:spAutoFit/>
              </a:bodyPr>
              <a:lstStyle/>
              <a:p>
                <a:pPr marL="0" marR="0">
                  <a:lnSpc>
                    <a:spcPct val="106000"/>
                  </a:lnSpc>
                  <a:spcBef>
                    <a:spcPts val="0"/>
                  </a:spcBef>
                  <a:spcAft>
                    <a:spcPts val="0"/>
                  </a:spcAft>
                </a:pPr>
                <a:r>
                  <a:rPr lang="en-US" sz="2000" kern="1200">
                    <a:solidFill>
                      <a:schemeClr val="bg1"/>
                    </a:solidFill>
                    <a:effectLst/>
                    <a:ea typeface="Calibri" panose="020F0502020204030204" pitchFamily="34" charset="0"/>
                    <a:cs typeface="Times New Roman" panose="02020603050405020304" pitchFamily="18" charset="0"/>
                  </a:rPr>
                  <a:t>Z (Down)</a:t>
                </a:r>
                <a:endParaRPr lang="en-US" sz="2000">
                  <a:solidFill>
                    <a:schemeClr val="bg1"/>
                  </a:solidFill>
                  <a:effectLst/>
                  <a:ea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57F93988-137C-413F-A6B1-879173498543}"/>
                  </a:ext>
                </a:extLst>
              </p:cNvPr>
              <p:cNvCxnSpPr>
                <a:cxnSpLocks/>
              </p:cNvCxnSpPr>
              <p:nvPr/>
            </p:nvCxnSpPr>
            <p:spPr>
              <a:xfrm flipV="1">
                <a:off x="2239682" y="1454618"/>
                <a:ext cx="2941358" cy="4302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1">
                <a:extLst>
                  <a:ext uri="{FF2B5EF4-FFF2-40B4-BE49-F238E27FC236}">
                    <a16:creationId xmlns:a16="http://schemas.microsoft.com/office/drawing/2014/main" id="{29504236-154F-40DD-898A-4E9E5A227B0D}"/>
                  </a:ext>
                </a:extLst>
              </p:cNvPr>
              <p:cNvSpPr txBox="1"/>
              <p:nvPr/>
            </p:nvSpPr>
            <p:spPr>
              <a:xfrm>
                <a:off x="5205890" y="1323038"/>
                <a:ext cx="995011" cy="335359"/>
              </a:xfrm>
              <a:prstGeom prst="rect">
                <a:avLst/>
              </a:prstGeom>
              <a:noFill/>
            </p:spPr>
            <p:txBody>
              <a:bodyPr wrap="none" rtlCol="0">
                <a:spAutoFit/>
              </a:bodyPr>
              <a:lstStyle/>
              <a:p>
                <a:pPr marL="0" marR="0">
                  <a:lnSpc>
                    <a:spcPct val="106000"/>
                  </a:lnSpc>
                  <a:spcBef>
                    <a:spcPts val="0"/>
                  </a:spcBef>
                  <a:spcAft>
                    <a:spcPts val="0"/>
                  </a:spcAft>
                </a:pPr>
                <a:r>
                  <a:rPr lang="en-US" sz="2000" kern="1200">
                    <a:solidFill>
                      <a:schemeClr val="bg1"/>
                    </a:solidFill>
                    <a:effectLst/>
                    <a:ea typeface="Calibri" panose="020F0502020204030204" pitchFamily="34" charset="0"/>
                    <a:cs typeface="Times New Roman" panose="02020603050405020304" pitchFamily="18" charset="0"/>
                  </a:rPr>
                  <a:t>X (North) </a:t>
                </a:r>
                <a:endParaRPr lang="en-US" sz="2000">
                  <a:solidFill>
                    <a:schemeClr val="bg1"/>
                  </a:solidFill>
                  <a:effectLst/>
                  <a:ea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2A39F79E-04FE-4D35-9B47-71AF8445D9CB}"/>
                  </a:ext>
                </a:extLst>
              </p:cNvPr>
              <p:cNvCxnSpPr>
                <a:cxnSpLocks/>
              </p:cNvCxnSpPr>
              <p:nvPr/>
            </p:nvCxnSpPr>
            <p:spPr>
              <a:xfrm>
                <a:off x="2257759" y="1505275"/>
                <a:ext cx="3095403" cy="125236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5">
                <a:extLst>
                  <a:ext uri="{FF2B5EF4-FFF2-40B4-BE49-F238E27FC236}">
                    <a16:creationId xmlns:a16="http://schemas.microsoft.com/office/drawing/2014/main" id="{568E0E2D-27E7-4ED4-8F84-B1F29840A864}"/>
                  </a:ext>
                </a:extLst>
              </p:cNvPr>
              <p:cNvSpPr txBox="1"/>
              <p:nvPr/>
            </p:nvSpPr>
            <p:spPr>
              <a:xfrm>
                <a:off x="5326556" y="2645183"/>
                <a:ext cx="789900" cy="335359"/>
              </a:xfrm>
              <a:prstGeom prst="rect">
                <a:avLst/>
              </a:prstGeom>
              <a:noFill/>
            </p:spPr>
            <p:txBody>
              <a:bodyPr wrap="none" rtlCol="0">
                <a:spAutoFit/>
              </a:bodyPr>
              <a:lstStyle/>
              <a:p>
                <a:pPr marL="0" marR="0">
                  <a:lnSpc>
                    <a:spcPct val="106000"/>
                  </a:lnSpc>
                  <a:spcBef>
                    <a:spcPts val="0"/>
                  </a:spcBef>
                  <a:spcAft>
                    <a:spcPts val="0"/>
                  </a:spcAft>
                </a:pPr>
                <a:r>
                  <a:rPr lang="en-US" sz="2000" kern="1200">
                    <a:solidFill>
                      <a:schemeClr val="bg1"/>
                    </a:solidFill>
                    <a:effectLst/>
                    <a:ea typeface="Calibri" panose="020F0502020204030204" pitchFamily="34" charset="0"/>
                    <a:cs typeface="Times New Roman" panose="02020603050405020304" pitchFamily="18" charset="0"/>
                  </a:rPr>
                  <a:t>Y (East)</a:t>
                </a:r>
                <a:endParaRPr lang="en-US" sz="2000">
                  <a:solidFill>
                    <a:schemeClr val="bg1"/>
                  </a:solidFill>
                  <a:effectLst/>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02DFC227-B508-4583-8D85-47761E98B0BD}"/>
                  </a:ext>
                </a:extLst>
              </p:cNvPr>
              <p:cNvCxnSpPr>
                <a:cxnSpLocks/>
              </p:cNvCxnSpPr>
              <p:nvPr/>
            </p:nvCxnSpPr>
            <p:spPr>
              <a:xfrm flipV="1">
                <a:off x="2269231" y="1054644"/>
                <a:ext cx="239590" cy="4723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9">
                <a:extLst>
                  <a:ext uri="{FF2B5EF4-FFF2-40B4-BE49-F238E27FC236}">
                    <a16:creationId xmlns:a16="http://schemas.microsoft.com/office/drawing/2014/main" id="{75BD7E5E-7377-4B70-B5C1-553DCDE984A5}"/>
                  </a:ext>
                </a:extLst>
              </p:cNvPr>
              <p:cNvSpPr txBox="1"/>
              <p:nvPr/>
            </p:nvSpPr>
            <p:spPr>
              <a:xfrm>
                <a:off x="2508768" y="916074"/>
                <a:ext cx="267213" cy="335359"/>
              </a:xfrm>
              <a:prstGeom prst="rect">
                <a:avLst/>
              </a:prstGeom>
              <a:noFill/>
            </p:spPr>
            <p:txBody>
              <a:bodyPr wrap="none" rtlCol="0">
                <a:spAutoFit/>
              </a:bodyPr>
              <a:lstStyle/>
              <a:p>
                <a:pPr marL="0" marR="0">
                  <a:lnSpc>
                    <a:spcPct val="106000"/>
                  </a:lnSpc>
                  <a:spcBef>
                    <a:spcPts val="0"/>
                  </a:spcBef>
                  <a:spcAft>
                    <a:spcPts val="0"/>
                  </a:spcAft>
                </a:pPr>
                <a:r>
                  <a:rPr lang="en-US" sz="2000" b="1" kern="1200" dirty="0">
                    <a:effectLst/>
                    <a:ea typeface="Calibri" panose="020F0502020204030204" pitchFamily="34" charset="0"/>
                    <a:cs typeface="Times New Roman" panose="02020603050405020304" pitchFamily="18" charset="0"/>
                  </a:rPr>
                  <a:t>n</a:t>
                </a:r>
                <a:endParaRPr lang="en-US" sz="2000" dirty="0">
                  <a:effectLst/>
                  <a:ea typeface="Times New Roman" panose="02020603050405020304" pitchFamily="18" charset="0"/>
                </a:endParaRPr>
              </a:p>
            </p:txBody>
          </p:sp>
          <p:sp>
            <p:nvSpPr>
              <p:cNvPr id="16" name="TextBox 23">
                <a:extLst>
                  <a:ext uri="{FF2B5EF4-FFF2-40B4-BE49-F238E27FC236}">
                    <a16:creationId xmlns:a16="http://schemas.microsoft.com/office/drawing/2014/main" id="{B94D31A5-EE5D-4B06-9168-AFAC1776B9A7}"/>
                  </a:ext>
                </a:extLst>
              </p:cNvPr>
              <p:cNvSpPr txBox="1"/>
              <p:nvPr/>
            </p:nvSpPr>
            <p:spPr>
              <a:xfrm>
                <a:off x="2208528" y="1935869"/>
                <a:ext cx="257917" cy="335359"/>
              </a:xfrm>
              <a:prstGeom prst="rect">
                <a:avLst/>
              </a:prstGeom>
              <a:noFill/>
            </p:spPr>
            <p:txBody>
              <a:bodyPr wrap="none" rtlCol="0">
                <a:spAutoFit/>
              </a:bodyPr>
              <a:lstStyle/>
              <a:p>
                <a:pPr marL="0" marR="0">
                  <a:lnSpc>
                    <a:spcPct val="106000"/>
                  </a:lnSpc>
                  <a:spcBef>
                    <a:spcPts val="0"/>
                  </a:spcBef>
                  <a:spcAft>
                    <a:spcPts val="0"/>
                  </a:spcAft>
                </a:pPr>
                <a:r>
                  <a:rPr lang="en-US" sz="2000" b="1" kern="1200" dirty="0">
                    <a:effectLst/>
                    <a:ea typeface="Calibri" panose="020F0502020204030204" pitchFamily="34" charset="0"/>
                    <a:cs typeface="Times New Roman" panose="02020603050405020304" pitchFamily="18" charset="0"/>
                  </a:rPr>
                  <a:t>a</a:t>
                </a:r>
                <a:endParaRPr lang="en-US" sz="2000" dirty="0">
                  <a:effectLst/>
                  <a:ea typeface="Times New Roman" panose="02020603050405020304" pitchFamily="18" charset="0"/>
                </a:endParaRPr>
              </a:p>
            </p:txBody>
          </p:sp>
          <p:sp>
            <p:nvSpPr>
              <p:cNvPr id="17" name="Arc 16">
                <a:extLst>
                  <a:ext uri="{FF2B5EF4-FFF2-40B4-BE49-F238E27FC236}">
                    <a16:creationId xmlns:a16="http://schemas.microsoft.com/office/drawing/2014/main" id="{9226163E-0845-4B79-897B-23BD3CE69A82}"/>
                  </a:ext>
                </a:extLst>
              </p:cNvPr>
              <p:cNvSpPr/>
              <p:nvPr/>
            </p:nvSpPr>
            <p:spPr>
              <a:xfrm rot="237908" flipH="1" flipV="1">
                <a:off x="1273040" y="473860"/>
                <a:ext cx="1828800" cy="1828799"/>
              </a:xfrm>
              <a:prstGeom prst="arc">
                <a:avLst>
                  <a:gd name="adj1" fmla="val 11490143"/>
                  <a:gd name="adj2" fmla="val 14377647"/>
                </a:avLst>
              </a:prstGeom>
              <a:ln w="190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sz="2000">
                  <a:solidFill>
                    <a:schemeClr val="bg1"/>
                  </a:solidFill>
                </a:endParaRPr>
              </a:p>
            </p:txBody>
          </p:sp>
          <p:sp>
            <p:nvSpPr>
              <p:cNvPr id="18" name="TextBox 29">
                <a:extLst>
                  <a:ext uri="{FF2B5EF4-FFF2-40B4-BE49-F238E27FC236}">
                    <a16:creationId xmlns:a16="http://schemas.microsoft.com/office/drawing/2014/main" id="{F7119F1A-9F11-4295-AFBE-6278F14EFA3E}"/>
                  </a:ext>
                </a:extLst>
              </p:cNvPr>
              <p:cNvSpPr txBox="1"/>
              <p:nvPr/>
            </p:nvSpPr>
            <p:spPr>
              <a:xfrm>
                <a:off x="2826263" y="1954889"/>
                <a:ext cx="271198" cy="335359"/>
              </a:xfrm>
              <a:prstGeom prst="rect">
                <a:avLst/>
              </a:prstGeom>
              <a:noFill/>
            </p:spPr>
            <p:txBody>
              <a:bodyPr wrap="none" rtlCol="0">
                <a:spAutoFit/>
              </a:bodyPr>
              <a:lstStyle/>
              <a:p>
                <a:pPr marL="0" marR="0">
                  <a:lnSpc>
                    <a:spcPct val="106000"/>
                  </a:lnSpc>
                  <a:spcBef>
                    <a:spcPts val="0"/>
                  </a:spcBef>
                  <a:spcAft>
                    <a:spcPts val="0"/>
                  </a:spcAft>
                </a:pPr>
                <a:r>
                  <a:rPr lang="el-GR" sz="2000" i="1" kern="1200">
                    <a:effectLst/>
                    <a:ea typeface="Calibri" panose="020F0502020204030204" pitchFamily="34" charset="0"/>
                    <a:cs typeface="Times New Roman" panose="02020603050405020304" pitchFamily="18" charset="0"/>
                  </a:rPr>
                  <a:t>θ</a:t>
                </a:r>
                <a:endParaRPr lang="en-US" sz="2000">
                  <a:effectLst/>
                  <a:ea typeface="Times New Roman" panose="02020603050405020304" pitchFamily="18" charset="0"/>
                </a:endParaRPr>
              </a:p>
            </p:txBody>
          </p:sp>
          <p:sp>
            <p:nvSpPr>
              <p:cNvPr id="19" name="Arc 18">
                <a:extLst>
                  <a:ext uri="{FF2B5EF4-FFF2-40B4-BE49-F238E27FC236}">
                    <a16:creationId xmlns:a16="http://schemas.microsoft.com/office/drawing/2014/main" id="{0FDA4E48-201E-49C6-B59F-442B5B99D4F5}"/>
                  </a:ext>
                </a:extLst>
              </p:cNvPr>
              <p:cNvSpPr/>
              <p:nvPr/>
            </p:nvSpPr>
            <p:spPr>
              <a:xfrm rot="3285312">
                <a:off x="3347096" y="1353460"/>
                <a:ext cx="553167" cy="476286"/>
              </a:xfrm>
              <a:prstGeom prst="arc">
                <a:avLst>
                  <a:gd name="adj1" fmla="val 17119908"/>
                  <a:gd name="adj2" fmla="val 20572496"/>
                </a:avLst>
              </a:prstGeom>
              <a:ln w="190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sz="2000">
                  <a:solidFill>
                    <a:schemeClr val="bg1"/>
                  </a:solidFill>
                </a:endParaRPr>
              </a:p>
            </p:txBody>
          </p:sp>
          <p:sp>
            <p:nvSpPr>
              <p:cNvPr id="20" name="TextBox 31">
                <a:extLst>
                  <a:ext uri="{FF2B5EF4-FFF2-40B4-BE49-F238E27FC236}">
                    <a16:creationId xmlns:a16="http://schemas.microsoft.com/office/drawing/2014/main" id="{FAFAD123-BBF0-4956-9311-8A98779887C2}"/>
                  </a:ext>
                </a:extLst>
              </p:cNvPr>
              <p:cNvSpPr txBox="1"/>
              <p:nvPr/>
            </p:nvSpPr>
            <p:spPr>
              <a:xfrm>
                <a:off x="3848956" y="1489867"/>
                <a:ext cx="303072" cy="335359"/>
              </a:xfrm>
              <a:prstGeom prst="rect">
                <a:avLst/>
              </a:prstGeom>
              <a:noFill/>
            </p:spPr>
            <p:txBody>
              <a:bodyPr wrap="none" rtlCol="0">
                <a:spAutoFit/>
              </a:bodyPr>
              <a:lstStyle/>
              <a:p>
                <a:pPr marL="0" marR="0">
                  <a:lnSpc>
                    <a:spcPct val="106000"/>
                  </a:lnSpc>
                  <a:spcBef>
                    <a:spcPts val="0"/>
                  </a:spcBef>
                  <a:spcAft>
                    <a:spcPts val="0"/>
                  </a:spcAft>
                </a:pPr>
                <a:r>
                  <a:rPr lang="el-GR" sz="2000" i="1" kern="1200">
                    <a:effectLst/>
                    <a:ea typeface="Calibri" panose="020F0502020204030204" pitchFamily="34" charset="0"/>
                    <a:cs typeface="Times New Roman" panose="02020603050405020304" pitchFamily="18" charset="0"/>
                  </a:rPr>
                  <a:t>ψ</a:t>
                </a:r>
                <a:endParaRPr lang="en-US" sz="2000">
                  <a:effectLst/>
                  <a:ea typeface="Times New Roman" panose="02020603050405020304" pitchFamily="18" charset="0"/>
                </a:endParaRPr>
              </a:p>
            </p:txBody>
          </p:sp>
          <p:cxnSp>
            <p:nvCxnSpPr>
              <p:cNvPr id="21" name="Straight Connector 20">
                <a:extLst>
                  <a:ext uri="{FF2B5EF4-FFF2-40B4-BE49-F238E27FC236}">
                    <a16:creationId xmlns:a16="http://schemas.microsoft.com/office/drawing/2014/main" id="{901DC106-6C3A-4850-9F47-18CF4A0F551C}"/>
                  </a:ext>
                </a:extLst>
              </p:cNvPr>
              <p:cNvCxnSpPr/>
              <p:nvPr/>
            </p:nvCxnSpPr>
            <p:spPr>
              <a:xfrm>
                <a:off x="2257759" y="1505275"/>
                <a:ext cx="996718" cy="21904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BC6B55A-6A1C-4204-83CF-EF780A18EED9}"/>
                  </a:ext>
                </a:extLst>
              </p:cNvPr>
              <p:cNvCxnSpPr>
                <a:cxnSpLocks/>
              </p:cNvCxnSpPr>
              <p:nvPr/>
            </p:nvCxnSpPr>
            <p:spPr>
              <a:xfrm>
                <a:off x="2262468" y="1511819"/>
                <a:ext cx="236291" cy="5384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7">
                <a:extLst>
                  <a:ext uri="{FF2B5EF4-FFF2-40B4-BE49-F238E27FC236}">
                    <a16:creationId xmlns:a16="http://schemas.microsoft.com/office/drawing/2014/main" id="{FF1750B9-790B-414C-A915-3E6B0BC478BB}"/>
                  </a:ext>
                </a:extLst>
              </p:cNvPr>
              <p:cNvSpPr txBox="1"/>
              <p:nvPr/>
            </p:nvSpPr>
            <p:spPr>
              <a:xfrm rot="1200000">
                <a:off x="701663" y="355094"/>
                <a:ext cx="1782599" cy="262109"/>
              </a:xfrm>
              <a:prstGeom prst="rect">
                <a:avLst/>
              </a:prstGeom>
              <a:noFill/>
              <a:scene3d>
                <a:camera prst="isometricTopUp"/>
                <a:lightRig rig="threePt" dir="t"/>
              </a:scene3d>
            </p:spPr>
            <p:txBody>
              <a:bodyPr wrap="square" rtlCol="0">
                <a:noAutofit/>
              </a:bodyPr>
              <a:lstStyle/>
              <a:p>
                <a:pPr marL="0" marR="0" algn="ctr">
                  <a:lnSpc>
                    <a:spcPct val="106000"/>
                  </a:lnSpc>
                  <a:spcBef>
                    <a:spcPts val="0"/>
                  </a:spcBef>
                  <a:spcAft>
                    <a:spcPts val="0"/>
                  </a:spcAft>
                </a:pPr>
                <a:r>
                  <a:rPr lang="en-US" sz="3200" kern="1200"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Fault plane</a:t>
                </a:r>
                <a:endParaRPr lang="en-US" sz="3200" dirty="0">
                  <a:solidFill>
                    <a:schemeClr val="bg1"/>
                  </a:solidFill>
                  <a:effectLst>
                    <a:outerShdw blurRad="38100" dist="38100" dir="2700000" algn="tl">
                      <a:srgbClr val="000000">
                        <a:alpha val="43137"/>
                      </a:srgbClr>
                    </a:outerShdw>
                  </a:effectLst>
                  <a:ea typeface="Times New Roman" panose="02020603050405020304" pitchFamily="18" charset="0"/>
                </a:endParaRPr>
              </a:p>
            </p:txBody>
          </p:sp>
        </p:grpSp>
        <p:sp>
          <p:nvSpPr>
            <p:cNvPr id="5" name="TextBox 27">
              <a:extLst>
                <a:ext uri="{FF2B5EF4-FFF2-40B4-BE49-F238E27FC236}">
                  <a16:creationId xmlns:a16="http://schemas.microsoft.com/office/drawing/2014/main" id="{87386F0D-B26E-4919-B6CE-6422CA04BAC5}"/>
                </a:ext>
              </a:extLst>
            </p:cNvPr>
            <p:cNvSpPr txBox="1"/>
            <p:nvPr/>
          </p:nvSpPr>
          <p:spPr>
            <a:xfrm rot="494985">
              <a:off x="2879591" y="2454621"/>
              <a:ext cx="1621171" cy="553444"/>
            </a:xfrm>
            <a:prstGeom prst="rect">
              <a:avLst/>
            </a:prstGeom>
            <a:noFill/>
          </p:spPr>
          <p:txBody>
            <a:bodyPr wrap="square" rtlCol="0">
              <a:noAutofit/>
            </a:bodyPr>
            <a:lstStyle/>
            <a:p>
              <a:pPr marL="0" marR="0" algn="ctr">
                <a:lnSpc>
                  <a:spcPct val="106000"/>
                </a:lnSpc>
                <a:spcBef>
                  <a:spcPts val="0"/>
                </a:spcBef>
                <a:spcAft>
                  <a:spcPts val="0"/>
                </a:spcAft>
              </a:pPr>
              <a:r>
                <a:rPr lang="en-US" sz="2000" kern="1200" dirty="0">
                  <a:effectLst/>
                  <a:ea typeface="Calibri" panose="020F0502020204030204" pitchFamily="34" charset="0"/>
                  <a:cs typeface="Times New Roman" panose="02020603050405020304" pitchFamily="18" charset="0"/>
                </a:rPr>
                <a:t>Plane defined by the normal and the z-axis.</a:t>
              </a:r>
              <a:endParaRPr lang="en-US" sz="2000" dirty="0">
                <a:effectLst/>
                <a:ea typeface="Times New Roman" panose="02020603050405020304" pitchFamily="18" charset="0"/>
              </a:endParaRPr>
            </a:p>
          </p:txBody>
        </p:sp>
      </p:grpSp>
      <p:sp>
        <p:nvSpPr>
          <p:cNvPr id="25" name="TextBox 24">
            <a:extLst>
              <a:ext uri="{FF2B5EF4-FFF2-40B4-BE49-F238E27FC236}">
                <a16:creationId xmlns:a16="http://schemas.microsoft.com/office/drawing/2014/main" id="{C28C799C-75BA-4F70-8C89-E6F318D5752A}"/>
              </a:ext>
            </a:extLst>
          </p:cNvPr>
          <p:cNvSpPr txBox="1"/>
          <p:nvPr/>
        </p:nvSpPr>
        <p:spPr>
          <a:xfrm>
            <a:off x="27951" y="17888"/>
            <a:ext cx="11056296" cy="584775"/>
          </a:xfrm>
          <a:prstGeom prst="rect">
            <a:avLst/>
          </a:prstGeom>
          <a:noFill/>
        </p:spPr>
        <p:txBody>
          <a:bodyPr wrap="none" rtlCol="0">
            <a:spAutoFit/>
          </a:bodyPr>
          <a:lstStyle/>
          <a:p>
            <a:r>
              <a:rPr lang="en-US" sz="3200" dirty="0">
                <a:solidFill>
                  <a:srgbClr val="FFC000"/>
                </a:solidFill>
              </a:rPr>
              <a:t>Discontinuities when defining a fault plane by its dip and azimuth</a:t>
            </a:r>
          </a:p>
        </p:txBody>
      </p:sp>
      <p:grpSp>
        <p:nvGrpSpPr>
          <p:cNvPr id="58" name="Group 57">
            <a:extLst>
              <a:ext uri="{FF2B5EF4-FFF2-40B4-BE49-F238E27FC236}">
                <a16:creationId xmlns:a16="http://schemas.microsoft.com/office/drawing/2014/main" id="{7A5CC311-8A18-4819-938E-2462A6236661}"/>
              </a:ext>
            </a:extLst>
          </p:cNvPr>
          <p:cNvGrpSpPr/>
          <p:nvPr/>
        </p:nvGrpSpPr>
        <p:grpSpPr>
          <a:xfrm>
            <a:off x="8368112" y="1406721"/>
            <a:ext cx="3623405" cy="2783619"/>
            <a:chOff x="8198514" y="534571"/>
            <a:chExt cx="3623405" cy="2783619"/>
          </a:xfrm>
        </p:grpSpPr>
        <p:pic>
          <p:nvPicPr>
            <p:cNvPr id="27" name="Picture 5">
              <a:extLst>
                <a:ext uri="{FF2B5EF4-FFF2-40B4-BE49-F238E27FC236}">
                  <a16:creationId xmlns:a16="http://schemas.microsoft.com/office/drawing/2014/main" id="{725EDF74-8327-48C5-8446-59792C8F1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14" t="607" r="7357" b="327"/>
            <a:stretch/>
          </p:blipFill>
          <p:spPr bwMode="auto">
            <a:xfrm>
              <a:off x="8198758" y="534571"/>
              <a:ext cx="3623161" cy="2783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0" name="Picture 49">
              <a:extLst>
                <a:ext uri="{FF2B5EF4-FFF2-40B4-BE49-F238E27FC236}">
                  <a16:creationId xmlns:a16="http://schemas.microsoft.com/office/drawing/2014/main" id="{86D78929-4453-423C-A700-D1E59DD31C54}"/>
                </a:ext>
              </a:extLst>
            </p:cNvPr>
            <p:cNvPicPr>
              <a:picLocks noChangeAspect="1"/>
            </p:cNvPicPr>
            <p:nvPr/>
          </p:nvPicPr>
          <p:blipFill>
            <a:blip r:embed="rId4">
              <a:clrChange>
                <a:clrFrom>
                  <a:srgbClr val="D9D9D9"/>
                </a:clrFrom>
                <a:clrTo>
                  <a:srgbClr val="D9D9D9">
                    <a:alpha val="0"/>
                  </a:srgbClr>
                </a:clrTo>
              </a:clrChange>
            </a:blip>
            <a:stretch>
              <a:fillRect/>
            </a:stretch>
          </p:blipFill>
          <p:spPr>
            <a:xfrm>
              <a:off x="8525450" y="688921"/>
              <a:ext cx="2577815" cy="2437617"/>
            </a:xfrm>
            <a:prstGeom prst="rect">
              <a:avLst/>
            </a:prstGeom>
          </p:spPr>
        </p:pic>
        <p:sp>
          <p:nvSpPr>
            <p:cNvPr id="38" name="TextBox 37">
              <a:extLst>
                <a:ext uri="{FF2B5EF4-FFF2-40B4-BE49-F238E27FC236}">
                  <a16:creationId xmlns:a16="http://schemas.microsoft.com/office/drawing/2014/main" id="{CAA9CC1D-1A7F-4A39-947A-78D918C5CFD2}"/>
                </a:ext>
              </a:extLst>
            </p:cNvPr>
            <p:cNvSpPr txBox="1"/>
            <p:nvPr/>
          </p:nvSpPr>
          <p:spPr>
            <a:xfrm rot="20393557">
              <a:off x="10022173" y="1562455"/>
              <a:ext cx="485961" cy="307777"/>
            </a:xfrm>
            <a:prstGeom prst="rect">
              <a:avLst/>
            </a:prstGeom>
            <a:noFill/>
          </p:spPr>
          <p:txBody>
            <a:bodyPr wrap="square" rtlCol="0">
              <a:spAutoFit/>
            </a:bodyPr>
            <a:lstStyle/>
            <a:p>
              <a:r>
                <a:rPr lang="en-US" sz="1400" dirty="0">
                  <a:solidFill>
                    <a:schemeClr val="bg1"/>
                  </a:solidFill>
                </a:rPr>
                <a:t>30°</a:t>
              </a:r>
            </a:p>
          </p:txBody>
        </p:sp>
        <p:sp>
          <p:nvSpPr>
            <p:cNvPr id="36" name="TextBox 35">
              <a:extLst>
                <a:ext uri="{FF2B5EF4-FFF2-40B4-BE49-F238E27FC236}">
                  <a16:creationId xmlns:a16="http://schemas.microsoft.com/office/drawing/2014/main" id="{CFC5D997-C08E-405F-B053-B35F638883A3}"/>
                </a:ext>
              </a:extLst>
            </p:cNvPr>
            <p:cNvSpPr txBox="1"/>
            <p:nvPr/>
          </p:nvSpPr>
          <p:spPr>
            <a:xfrm rot="20638508">
              <a:off x="10324841" y="1460323"/>
              <a:ext cx="519999" cy="307777"/>
            </a:xfrm>
            <a:prstGeom prst="rect">
              <a:avLst/>
            </a:prstGeom>
            <a:noFill/>
          </p:spPr>
          <p:txBody>
            <a:bodyPr wrap="square" rtlCol="0">
              <a:spAutoFit/>
            </a:bodyPr>
            <a:lstStyle/>
            <a:p>
              <a:r>
                <a:rPr lang="en-US" sz="1400" dirty="0"/>
                <a:t>60°</a:t>
              </a:r>
            </a:p>
          </p:txBody>
        </p:sp>
        <p:sp>
          <p:nvSpPr>
            <p:cNvPr id="24" name="TextBox 23">
              <a:extLst>
                <a:ext uri="{FF2B5EF4-FFF2-40B4-BE49-F238E27FC236}">
                  <a16:creationId xmlns:a16="http://schemas.microsoft.com/office/drawing/2014/main" id="{3E768867-D19A-44AF-9BE1-030A73203CD1}"/>
                </a:ext>
              </a:extLst>
            </p:cNvPr>
            <p:cNvSpPr txBox="1"/>
            <p:nvPr/>
          </p:nvSpPr>
          <p:spPr>
            <a:xfrm>
              <a:off x="9641144" y="544054"/>
              <a:ext cx="428002" cy="215444"/>
            </a:xfrm>
            <a:prstGeom prst="rect">
              <a:avLst/>
            </a:prstGeom>
            <a:solidFill>
              <a:schemeClr val="bg1"/>
            </a:solidFill>
          </p:spPr>
          <p:txBody>
            <a:bodyPr wrap="none" lIns="0" tIns="0" rIns="0" bIns="0" rtlCol="0">
              <a:spAutoFit/>
            </a:bodyPr>
            <a:lstStyle/>
            <a:p>
              <a:r>
                <a:rPr lang="en-US" sz="1400" dirty="0"/>
                <a:t>North</a:t>
              </a:r>
            </a:p>
          </p:txBody>
        </p:sp>
        <p:sp>
          <p:nvSpPr>
            <p:cNvPr id="39" name="TextBox 38">
              <a:extLst>
                <a:ext uri="{FF2B5EF4-FFF2-40B4-BE49-F238E27FC236}">
                  <a16:creationId xmlns:a16="http://schemas.microsoft.com/office/drawing/2014/main" id="{BDB28F28-58CE-4CEA-B52D-2F002DF39354}"/>
                </a:ext>
              </a:extLst>
            </p:cNvPr>
            <p:cNvSpPr txBox="1"/>
            <p:nvPr/>
          </p:nvSpPr>
          <p:spPr>
            <a:xfrm>
              <a:off x="11380304" y="1797994"/>
              <a:ext cx="432016" cy="215444"/>
            </a:xfrm>
            <a:prstGeom prst="rect">
              <a:avLst/>
            </a:prstGeom>
            <a:solidFill>
              <a:schemeClr val="bg1"/>
            </a:solidFill>
          </p:spPr>
          <p:txBody>
            <a:bodyPr wrap="square" lIns="0" tIns="0" rIns="0" bIns="0" rtlCol="0">
              <a:spAutoFit/>
            </a:bodyPr>
            <a:lstStyle/>
            <a:p>
              <a:r>
                <a:rPr lang="en-US" sz="1400" dirty="0"/>
                <a:t>East</a:t>
              </a:r>
            </a:p>
          </p:txBody>
        </p:sp>
        <p:sp>
          <p:nvSpPr>
            <p:cNvPr id="40" name="TextBox 39">
              <a:extLst>
                <a:ext uri="{FF2B5EF4-FFF2-40B4-BE49-F238E27FC236}">
                  <a16:creationId xmlns:a16="http://schemas.microsoft.com/office/drawing/2014/main" id="{59E27FE8-50FB-4CCD-8B54-7588775AB116}"/>
                </a:ext>
              </a:extLst>
            </p:cNvPr>
            <p:cNvSpPr txBox="1"/>
            <p:nvPr/>
          </p:nvSpPr>
          <p:spPr>
            <a:xfrm rot="20718206">
              <a:off x="10657672" y="1324806"/>
              <a:ext cx="519999" cy="307777"/>
            </a:xfrm>
            <a:prstGeom prst="rect">
              <a:avLst/>
            </a:prstGeom>
            <a:noFill/>
          </p:spPr>
          <p:txBody>
            <a:bodyPr wrap="square" rtlCol="0">
              <a:spAutoFit/>
            </a:bodyPr>
            <a:lstStyle/>
            <a:p>
              <a:r>
                <a:rPr lang="en-US" sz="1400" dirty="0"/>
                <a:t>90°</a:t>
              </a:r>
            </a:p>
          </p:txBody>
        </p:sp>
        <p:cxnSp>
          <p:nvCxnSpPr>
            <p:cNvPr id="42" name="Straight Arrow Connector 41">
              <a:extLst>
                <a:ext uri="{FF2B5EF4-FFF2-40B4-BE49-F238E27FC236}">
                  <a16:creationId xmlns:a16="http://schemas.microsoft.com/office/drawing/2014/main" id="{1163A86D-8A40-4A6A-BB0B-298A7B4E4E44}"/>
                </a:ext>
              </a:extLst>
            </p:cNvPr>
            <p:cNvCxnSpPr>
              <a:cxnSpLocks/>
            </p:cNvCxnSpPr>
            <p:nvPr/>
          </p:nvCxnSpPr>
          <p:spPr>
            <a:xfrm flipV="1">
              <a:off x="9839739" y="1480099"/>
              <a:ext cx="1540565" cy="457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9B5F4FE-000F-4996-A37F-AB0BE17120E8}"/>
                </a:ext>
              </a:extLst>
            </p:cNvPr>
            <p:cNvSpPr txBox="1"/>
            <p:nvPr/>
          </p:nvSpPr>
          <p:spPr>
            <a:xfrm rot="20753514">
              <a:off x="10957758" y="905378"/>
              <a:ext cx="824074" cy="430887"/>
            </a:xfrm>
            <a:prstGeom prst="rect">
              <a:avLst/>
            </a:prstGeom>
            <a:solidFill>
              <a:schemeClr val="bg1"/>
            </a:solidFill>
          </p:spPr>
          <p:txBody>
            <a:bodyPr wrap="square" lIns="0" tIns="0" rIns="0" bIns="0" rtlCol="0">
              <a:spAutoFit/>
            </a:bodyPr>
            <a:lstStyle/>
            <a:p>
              <a:pPr algn="ctr"/>
              <a:r>
                <a:rPr lang="en-US" sz="1400" dirty="0">
                  <a:solidFill>
                    <a:srgbClr val="FF0000"/>
                  </a:solidFill>
                </a:rPr>
                <a:t>Dip magnitude</a:t>
              </a:r>
            </a:p>
          </p:txBody>
        </p:sp>
        <p:sp>
          <p:nvSpPr>
            <p:cNvPr id="46" name="TextBox 45">
              <a:extLst>
                <a:ext uri="{FF2B5EF4-FFF2-40B4-BE49-F238E27FC236}">
                  <a16:creationId xmlns:a16="http://schemas.microsoft.com/office/drawing/2014/main" id="{2E6DBBFE-B602-4F25-A639-9F10D7789885}"/>
                </a:ext>
              </a:extLst>
            </p:cNvPr>
            <p:cNvSpPr txBox="1"/>
            <p:nvPr/>
          </p:nvSpPr>
          <p:spPr>
            <a:xfrm rot="20673399">
              <a:off x="9673657" y="1674086"/>
              <a:ext cx="468931" cy="307777"/>
            </a:xfrm>
            <a:prstGeom prst="rect">
              <a:avLst/>
            </a:prstGeom>
            <a:noFill/>
          </p:spPr>
          <p:txBody>
            <a:bodyPr wrap="square" rtlCol="0">
              <a:spAutoFit/>
            </a:bodyPr>
            <a:lstStyle/>
            <a:p>
              <a:r>
                <a:rPr lang="en-US" sz="1400" dirty="0">
                  <a:solidFill>
                    <a:schemeClr val="bg1"/>
                  </a:solidFill>
                </a:rPr>
                <a:t>0°</a:t>
              </a:r>
            </a:p>
          </p:txBody>
        </p:sp>
        <p:sp>
          <p:nvSpPr>
            <p:cNvPr id="52" name="TextBox 51">
              <a:extLst>
                <a:ext uri="{FF2B5EF4-FFF2-40B4-BE49-F238E27FC236}">
                  <a16:creationId xmlns:a16="http://schemas.microsoft.com/office/drawing/2014/main" id="{CCEAB564-4ACB-475F-AFEB-8221D45B25A4}"/>
                </a:ext>
              </a:extLst>
            </p:cNvPr>
            <p:cNvSpPr txBox="1"/>
            <p:nvPr/>
          </p:nvSpPr>
          <p:spPr>
            <a:xfrm>
              <a:off x="9682862" y="3090850"/>
              <a:ext cx="432016" cy="215444"/>
            </a:xfrm>
            <a:prstGeom prst="rect">
              <a:avLst/>
            </a:prstGeom>
            <a:solidFill>
              <a:schemeClr val="bg1"/>
            </a:solidFill>
          </p:spPr>
          <p:txBody>
            <a:bodyPr wrap="square" lIns="0" tIns="0" rIns="0" bIns="0" rtlCol="0">
              <a:spAutoFit/>
            </a:bodyPr>
            <a:lstStyle/>
            <a:p>
              <a:r>
                <a:rPr lang="en-US" sz="1400" dirty="0"/>
                <a:t>South</a:t>
              </a:r>
            </a:p>
          </p:txBody>
        </p:sp>
        <p:sp>
          <p:nvSpPr>
            <p:cNvPr id="53" name="TextBox 52">
              <a:extLst>
                <a:ext uri="{FF2B5EF4-FFF2-40B4-BE49-F238E27FC236}">
                  <a16:creationId xmlns:a16="http://schemas.microsoft.com/office/drawing/2014/main" id="{59706CE5-1830-41A1-AFB7-B1B5E94F5B1E}"/>
                </a:ext>
              </a:extLst>
            </p:cNvPr>
            <p:cNvSpPr txBox="1"/>
            <p:nvPr/>
          </p:nvSpPr>
          <p:spPr>
            <a:xfrm>
              <a:off x="8198514" y="1797994"/>
              <a:ext cx="372923" cy="215444"/>
            </a:xfrm>
            <a:prstGeom prst="rect">
              <a:avLst/>
            </a:prstGeom>
            <a:solidFill>
              <a:schemeClr val="bg1"/>
            </a:solidFill>
          </p:spPr>
          <p:txBody>
            <a:bodyPr wrap="none" lIns="0" tIns="0" rIns="0" bIns="0" rtlCol="0">
              <a:spAutoFit/>
            </a:bodyPr>
            <a:lstStyle/>
            <a:p>
              <a:r>
                <a:rPr lang="en-US" sz="1400" dirty="0"/>
                <a:t>West</a:t>
              </a:r>
            </a:p>
          </p:txBody>
        </p:sp>
        <p:sp>
          <p:nvSpPr>
            <p:cNvPr id="54" name="TextBox 53">
              <a:extLst>
                <a:ext uri="{FF2B5EF4-FFF2-40B4-BE49-F238E27FC236}">
                  <a16:creationId xmlns:a16="http://schemas.microsoft.com/office/drawing/2014/main" id="{C00930EE-12A3-4E43-BE6B-8839C2522F3C}"/>
                </a:ext>
              </a:extLst>
            </p:cNvPr>
            <p:cNvSpPr txBox="1"/>
            <p:nvPr/>
          </p:nvSpPr>
          <p:spPr>
            <a:xfrm>
              <a:off x="10612470" y="2698705"/>
              <a:ext cx="519999" cy="215444"/>
            </a:xfrm>
            <a:prstGeom prst="rect">
              <a:avLst/>
            </a:prstGeom>
            <a:solidFill>
              <a:schemeClr val="bg1"/>
            </a:solidFill>
          </p:spPr>
          <p:txBody>
            <a:bodyPr wrap="square" lIns="0" tIns="0" rIns="0" bIns="0" rtlCol="0">
              <a:spAutoFit/>
            </a:bodyPr>
            <a:lstStyle/>
            <a:p>
              <a:r>
                <a:rPr lang="en-US" sz="1400" dirty="0"/>
                <a:t>+135°</a:t>
              </a:r>
            </a:p>
          </p:txBody>
        </p:sp>
        <p:sp>
          <p:nvSpPr>
            <p:cNvPr id="55" name="TextBox 54">
              <a:extLst>
                <a:ext uri="{FF2B5EF4-FFF2-40B4-BE49-F238E27FC236}">
                  <a16:creationId xmlns:a16="http://schemas.microsoft.com/office/drawing/2014/main" id="{F29D6F97-C1EB-4880-9127-21011FA4C107}"/>
                </a:ext>
              </a:extLst>
            </p:cNvPr>
            <p:cNvSpPr txBox="1"/>
            <p:nvPr/>
          </p:nvSpPr>
          <p:spPr>
            <a:xfrm>
              <a:off x="8529956" y="2681602"/>
              <a:ext cx="519999" cy="215444"/>
            </a:xfrm>
            <a:prstGeom prst="rect">
              <a:avLst/>
            </a:prstGeom>
            <a:solidFill>
              <a:schemeClr val="bg1"/>
            </a:solidFill>
          </p:spPr>
          <p:txBody>
            <a:bodyPr wrap="square" lIns="0" tIns="0" rIns="0" bIns="0" rtlCol="0">
              <a:spAutoFit/>
            </a:bodyPr>
            <a:lstStyle/>
            <a:p>
              <a:pPr algn="r"/>
              <a:r>
                <a:rPr lang="en-US" sz="1400" dirty="0"/>
                <a:t>-135°</a:t>
              </a:r>
            </a:p>
          </p:txBody>
        </p:sp>
        <p:sp>
          <p:nvSpPr>
            <p:cNvPr id="56" name="TextBox 55">
              <a:extLst>
                <a:ext uri="{FF2B5EF4-FFF2-40B4-BE49-F238E27FC236}">
                  <a16:creationId xmlns:a16="http://schemas.microsoft.com/office/drawing/2014/main" id="{A49DAC59-9633-4D1C-90AE-33A59273B648}"/>
                </a:ext>
              </a:extLst>
            </p:cNvPr>
            <p:cNvSpPr txBox="1"/>
            <p:nvPr/>
          </p:nvSpPr>
          <p:spPr>
            <a:xfrm>
              <a:off x="8526063" y="865621"/>
              <a:ext cx="519999" cy="215444"/>
            </a:xfrm>
            <a:prstGeom prst="rect">
              <a:avLst/>
            </a:prstGeom>
            <a:solidFill>
              <a:schemeClr val="bg1"/>
            </a:solidFill>
          </p:spPr>
          <p:txBody>
            <a:bodyPr wrap="square" lIns="0" tIns="0" rIns="0" bIns="0" rtlCol="0">
              <a:spAutoFit/>
            </a:bodyPr>
            <a:lstStyle/>
            <a:p>
              <a:pPr algn="r"/>
              <a:r>
                <a:rPr lang="en-US" sz="1400" dirty="0"/>
                <a:t>-45°</a:t>
              </a:r>
            </a:p>
          </p:txBody>
        </p:sp>
        <p:sp>
          <p:nvSpPr>
            <p:cNvPr id="57" name="TextBox 56">
              <a:extLst>
                <a:ext uri="{FF2B5EF4-FFF2-40B4-BE49-F238E27FC236}">
                  <a16:creationId xmlns:a16="http://schemas.microsoft.com/office/drawing/2014/main" id="{4900BFA9-3D02-4B2D-9D08-9524124F2C98}"/>
                </a:ext>
              </a:extLst>
            </p:cNvPr>
            <p:cNvSpPr txBox="1"/>
            <p:nvPr/>
          </p:nvSpPr>
          <p:spPr>
            <a:xfrm>
              <a:off x="10652776" y="898402"/>
              <a:ext cx="519999" cy="215444"/>
            </a:xfrm>
            <a:prstGeom prst="rect">
              <a:avLst/>
            </a:prstGeom>
            <a:solidFill>
              <a:schemeClr val="bg1"/>
            </a:solidFill>
          </p:spPr>
          <p:txBody>
            <a:bodyPr wrap="square" lIns="0" tIns="0" rIns="0" bIns="0" rtlCol="0">
              <a:spAutoFit/>
            </a:bodyPr>
            <a:lstStyle/>
            <a:p>
              <a:r>
                <a:rPr lang="en-US" sz="1400" dirty="0"/>
                <a:t>+45°</a:t>
              </a:r>
            </a:p>
          </p:txBody>
        </p:sp>
      </p:grpSp>
      <p:sp>
        <p:nvSpPr>
          <p:cNvPr id="59" name="TextBox 58">
            <a:extLst>
              <a:ext uri="{FF2B5EF4-FFF2-40B4-BE49-F238E27FC236}">
                <a16:creationId xmlns:a16="http://schemas.microsoft.com/office/drawing/2014/main" id="{ADC98169-5F4F-436D-9EFF-394599623191}"/>
              </a:ext>
            </a:extLst>
          </p:cNvPr>
          <p:cNvSpPr txBox="1"/>
          <p:nvPr/>
        </p:nvSpPr>
        <p:spPr>
          <a:xfrm>
            <a:off x="6378318" y="4843224"/>
            <a:ext cx="5674684" cy="1938992"/>
          </a:xfrm>
          <a:prstGeom prst="rect">
            <a:avLst/>
          </a:prstGeom>
          <a:noFill/>
        </p:spPr>
        <p:txBody>
          <a:bodyPr wrap="square" rtlCol="0">
            <a:spAutoFit/>
          </a:bodyPr>
          <a:lstStyle/>
          <a:p>
            <a:r>
              <a:rPr lang="en-US" sz="2000" dirty="0">
                <a:solidFill>
                  <a:srgbClr val="FFFF00"/>
                </a:solidFill>
              </a:rPr>
              <a:t>Two problems:</a:t>
            </a:r>
          </a:p>
          <a:p>
            <a:pPr marL="457200" indent="-457200">
              <a:buAutoNum type="arabicParenR"/>
            </a:pPr>
            <a:r>
              <a:rPr lang="en-US" sz="2000" dirty="0">
                <a:solidFill>
                  <a:srgbClr val="FFFF00"/>
                </a:solidFill>
              </a:rPr>
              <a:t>Faults with azimuths ≈-180° and ≈+180° should fall next to each other</a:t>
            </a:r>
          </a:p>
          <a:p>
            <a:pPr marL="457200" indent="-457200">
              <a:buAutoNum type="arabicParenR"/>
            </a:pPr>
            <a:r>
              <a:rPr lang="en-US" sz="2000" dirty="0">
                <a:solidFill>
                  <a:srgbClr val="FFFF00"/>
                </a:solidFill>
              </a:rPr>
              <a:t>Vertical faults with azimuths </a:t>
            </a:r>
            <a:r>
              <a:rPr lang="en-US" sz="2000" i="1" dirty="0">
                <a:solidFill>
                  <a:srgbClr val="FFFF00"/>
                </a:solidFill>
              </a:rPr>
              <a:t>φ</a:t>
            </a:r>
            <a:r>
              <a:rPr lang="en-US" sz="2000" dirty="0">
                <a:solidFill>
                  <a:srgbClr val="FFFF00"/>
                </a:solidFill>
              </a:rPr>
              <a:t> and </a:t>
            </a:r>
            <a:r>
              <a:rPr lang="en-US" sz="2000" i="1" dirty="0">
                <a:solidFill>
                  <a:srgbClr val="FFFF00"/>
                </a:solidFill>
              </a:rPr>
              <a:t>φ</a:t>
            </a:r>
            <a:r>
              <a:rPr lang="en-US" sz="2000" dirty="0">
                <a:solidFill>
                  <a:srgbClr val="FFFF00"/>
                </a:solidFill>
              </a:rPr>
              <a:t>+180° should fall next to each (and have a similar color mapping)</a:t>
            </a:r>
          </a:p>
        </p:txBody>
      </p:sp>
      <p:sp>
        <p:nvSpPr>
          <p:cNvPr id="26" name="Slide Number Placeholder 25">
            <a:extLst>
              <a:ext uri="{FF2B5EF4-FFF2-40B4-BE49-F238E27FC236}">
                <a16:creationId xmlns:a16="http://schemas.microsoft.com/office/drawing/2014/main" id="{9A951901-B3FA-4E58-8ACE-09FD7E5BB895}"/>
              </a:ext>
            </a:extLst>
          </p:cNvPr>
          <p:cNvSpPr>
            <a:spLocks noGrp="1"/>
          </p:cNvSpPr>
          <p:nvPr>
            <p:ph type="sldNum" sz="quarter" idx="10"/>
          </p:nvPr>
        </p:nvSpPr>
        <p:spPr/>
        <p:txBody>
          <a:bodyPr/>
          <a:lstStyle/>
          <a:p>
            <a:fld id="{B6227F9D-6F96-47A0-AAC3-0971BC95E899}" type="slidenum">
              <a:rPr lang="en-US" smtClean="0"/>
              <a:pPr/>
              <a:t>62</a:t>
            </a:fld>
            <a:endParaRPr lang="en-US" dirty="0"/>
          </a:p>
        </p:txBody>
      </p:sp>
    </p:spTree>
    <p:extLst>
      <p:ext uri="{BB962C8B-B14F-4D97-AF65-F5344CB8AC3E}">
        <p14:creationId xmlns:p14="http://schemas.microsoft.com/office/powerpoint/2010/main" val="22875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picture containing laser, colorful&#10;&#10;Description automatically generated">
            <a:extLst>
              <a:ext uri="{FF2B5EF4-FFF2-40B4-BE49-F238E27FC236}">
                <a16:creationId xmlns:a16="http://schemas.microsoft.com/office/drawing/2014/main" id="{7A30F187-527F-47A8-BFBF-BE1DDCAA8B72}"/>
              </a:ext>
            </a:extLst>
          </p:cNvPr>
          <p:cNvPicPr>
            <a:picLocks noChangeAspect="1"/>
          </p:cNvPicPr>
          <p:nvPr/>
        </p:nvPicPr>
        <p:blipFill>
          <a:blip r:embed="rId3"/>
          <a:stretch>
            <a:fillRect/>
          </a:stretch>
        </p:blipFill>
        <p:spPr>
          <a:xfrm rot="1440000">
            <a:off x="4341707" y="1828800"/>
            <a:ext cx="3419048" cy="3285714"/>
          </a:xfrm>
          <a:prstGeom prst="rect">
            <a:avLst/>
          </a:prstGeom>
          <a:noFill/>
        </p:spPr>
      </p:pic>
      <p:pic>
        <p:nvPicPr>
          <p:cNvPr id="51" name="Picture 50" descr="A picture containing laser, night sky&#10;&#10;Description automatically generated">
            <a:extLst>
              <a:ext uri="{FF2B5EF4-FFF2-40B4-BE49-F238E27FC236}">
                <a16:creationId xmlns:a16="http://schemas.microsoft.com/office/drawing/2014/main" id="{0D4C388F-27CC-4DD3-9F9B-75738D4903F1}"/>
              </a:ext>
            </a:extLst>
          </p:cNvPr>
          <p:cNvPicPr>
            <a:picLocks noChangeAspect="1"/>
          </p:cNvPicPr>
          <p:nvPr/>
        </p:nvPicPr>
        <p:blipFill>
          <a:blip r:embed="rId4"/>
          <a:stretch>
            <a:fillRect/>
          </a:stretch>
        </p:blipFill>
        <p:spPr>
          <a:xfrm rot="1440000">
            <a:off x="8229600" y="1828800"/>
            <a:ext cx="3419048" cy="3285714"/>
          </a:xfrm>
          <a:prstGeom prst="rect">
            <a:avLst/>
          </a:prstGeom>
          <a:noFill/>
        </p:spPr>
      </p:pic>
      <p:pic>
        <p:nvPicPr>
          <p:cNvPr id="55" name="Picture 54">
            <a:extLst>
              <a:ext uri="{FF2B5EF4-FFF2-40B4-BE49-F238E27FC236}">
                <a16:creationId xmlns:a16="http://schemas.microsoft.com/office/drawing/2014/main" id="{05889EEC-3E81-4E29-BA55-0E03AE3E1F03}"/>
              </a:ext>
            </a:extLst>
          </p:cNvPr>
          <p:cNvPicPr preferRelativeResize="0">
            <a:picLocks/>
          </p:cNvPicPr>
          <p:nvPr/>
        </p:nvPicPr>
        <p:blipFill>
          <a:blip r:embed="rId5"/>
          <a:stretch>
            <a:fillRect/>
          </a:stretch>
        </p:blipFill>
        <p:spPr>
          <a:xfrm>
            <a:off x="457200" y="1828799"/>
            <a:ext cx="3657600" cy="1828800"/>
          </a:xfrm>
          <a:prstGeom prst="rect">
            <a:avLst/>
          </a:prstGeom>
          <a:noFill/>
        </p:spPr>
      </p:pic>
      <p:sp>
        <p:nvSpPr>
          <p:cNvPr id="19" name="TextBox 18">
            <a:extLst>
              <a:ext uri="{FF2B5EF4-FFF2-40B4-BE49-F238E27FC236}">
                <a16:creationId xmlns:a16="http://schemas.microsoft.com/office/drawing/2014/main" id="{E6C037F0-00A0-4E0B-8C7B-15E41ECA247D}"/>
              </a:ext>
            </a:extLst>
          </p:cNvPr>
          <p:cNvSpPr txBox="1"/>
          <p:nvPr/>
        </p:nvSpPr>
        <p:spPr>
          <a:xfrm>
            <a:off x="27951" y="17888"/>
            <a:ext cx="9550371" cy="1015663"/>
          </a:xfrm>
          <a:prstGeom prst="rect">
            <a:avLst/>
          </a:prstGeom>
          <a:noFill/>
        </p:spPr>
        <p:txBody>
          <a:bodyPr wrap="none" rtlCol="0">
            <a:spAutoFit/>
          </a:bodyPr>
          <a:lstStyle/>
          <a:p>
            <a:r>
              <a:rPr lang="en-US" sz="3200" dirty="0">
                <a:solidFill>
                  <a:srgbClr val="FFC000"/>
                </a:solidFill>
              </a:rPr>
              <a:t>Pitfall: Dip azimuth values flip about vertical faults</a:t>
            </a:r>
          </a:p>
          <a:p>
            <a:r>
              <a:rPr lang="en-US" sz="2800" dirty="0">
                <a:solidFill>
                  <a:srgbClr val="FFFF00"/>
                </a:solidFill>
              </a:rPr>
              <a:t>Vector display using an HSL color model resulting in polarity flips</a:t>
            </a:r>
          </a:p>
        </p:txBody>
      </p:sp>
      <p:grpSp>
        <p:nvGrpSpPr>
          <p:cNvPr id="61" name="Group 60">
            <a:extLst>
              <a:ext uri="{FF2B5EF4-FFF2-40B4-BE49-F238E27FC236}">
                <a16:creationId xmlns:a16="http://schemas.microsoft.com/office/drawing/2014/main" id="{3F946C39-F7A1-44E4-A4C0-806A29930287}"/>
              </a:ext>
            </a:extLst>
          </p:cNvPr>
          <p:cNvGrpSpPr/>
          <p:nvPr/>
        </p:nvGrpSpPr>
        <p:grpSpPr>
          <a:xfrm>
            <a:off x="27951" y="1322114"/>
            <a:ext cx="10488436" cy="4207195"/>
            <a:chOff x="27951" y="1322114"/>
            <a:chExt cx="10488436" cy="4207195"/>
          </a:xfrm>
          <a:noFill/>
        </p:grpSpPr>
        <p:grpSp>
          <p:nvGrpSpPr>
            <p:cNvPr id="56" name="Group 55">
              <a:extLst>
                <a:ext uri="{FF2B5EF4-FFF2-40B4-BE49-F238E27FC236}">
                  <a16:creationId xmlns:a16="http://schemas.microsoft.com/office/drawing/2014/main" id="{286DCC89-7275-47C3-9904-33D915782AE1}"/>
                </a:ext>
              </a:extLst>
            </p:cNvPr>
            <p:cNvGrpSpPr/>
            <p:nvPr/>
          </p:nvGrpSpPr>
          <p:grpSpPr>
            <a:xfrm>
              <a:off x="27951" y="1322114"/>
              <a:ext cx="10488436" cy="4207195"/>
              <a:chOff x="27951" y="1322114"/>
              <a:chExt cx="10488436" cy="4207195"/>
            </a:xfrm>
            <a:grpFill/>
          </p:grpSpPr>
          <p:grpSp>
            <p:nvGrpSpPr>
              <p:cNvPr id="41" name="Group 40">
                <a:extLst>
                  <a:ext uri="{FF2B5EF4-FFF2-40B4-BE49-F238E27FC236}">
                    <a16:creationId xmlns:a16="http://schemas.microsoft.com/office/drawing/2014/main" id="{90E3F85B-D725-46BA-A229-08AB784C5699}"/>
                  </a:ext>
                </a:extLst>
              </p:cNvPr>
              <p:cNvGrpSpPr/>
              <p:nvPr/>
            </p:nvGrpSpPr>
            <p:grpSpPr>
              <a:xfrm>
                <a:off x="27951" y="1322114"/>
                <a:ext cx="10488436" cy="4207195"/>
                <a:chOff x="27951" y="1322114"/>
                <a:chExt cx="10488436" cy="4207195"/>
              </a:xfrm>
              <a:grpFill/>
            </p:grpSpPr>
            <p:grpSp>
              <p:nvGrpSpPr>
                <p:cNvPr id="17" name="Group 16">
                  <a:extLst>
                    <a:ext uri="{FF2B5EF4-FFF2-40B4-BE49-F238E27FC236}">
                      <a16:creationId xmlns:a16="http://schemas.microsoft.com/office/drawing/2014/main" id="{C5EA6509-F6F8-447C-A718-0A32D4EEB8AB}"/>
                    </a:ext>
                  </a:extLst>
                </p:cNvPr>
                <p:cNvGrpSpPr/>
                <p:nvPr/>
              </p:nvGrpSpPr>
              <p:grpSpPr>
                <a:xfrm>
                  <a:off x="670711" y="1322114"/>
                  <a:ext cx="2926080" cy="304608"/>
                  <a:chOff x="6232748" y="755265"/>
                  <a:chExt cx="2926080" cy="304608"/>
                </a:xfrm>
                <a:grpFill/>
              </p:grpSpPr>
              <p:cxnSp>
                <p:nvCxnSpPr>
                  <p:cNvPr id="14" name="Straight Connector 13">
                    <a:extLst>
                      <a:ext uri="{FF2B5EF4-FFF2-40B4-BE49-F238E27FC236}">
                        <a16:creationId xmlns:a16="http://schemas.microsoft.com/office/drawing/2014/main" id="{764DB5A7-80FB-4160-A8DA-9ED0CDB4E5D5}"/>
                      </a:ext>
                    </a:extLst>
                  </p:cNvPr>
                  <p:cNvCxnSpPr>
                    <a:cxnSpLocks/>
                  </p:cNvCxnSpPr>
                  <p:nvPr/>
                </p:nvCxnSpPr>
                <p:spPr>
                  <a:xfrm>
                    <a:off x="6232748" y="1059873"/>
                    <a:ext cx="2926080" cy="0"/>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774950-452B-435B-9C04-8BF1812563ED}"/>
                      </a:ext>
                    </a:extLst>
                  </p:cNvPr>
                  <p:cNvSpPr txBox="1"/>
                  <p:nvPr/>
                </p:nvSpPr>
                <p:spPr>
                  <a:xfrm>
                    <a:off x="7359693" y="755265"/>
                    <a:ext cx="492443" cy="276999"/>
                  </a:xfrm>
                  <a:prstGeom prst="rect">
                    <a:avLst/>
                  </a:prstGeom>
                  <a:grpFill/>
                </p:spPr>
                <p:txBody>
                  <a:bodyPr wrap="none" rtlCol="0">
                    <a:spAutoFit/>
                  </a:bodyPr>
                  <a:lstStyle/>
                  <a:p>
                    <a:r>
                      <a:rPr lang="en-US" sz="1200" dirty="0">
                        <a:solidFill>
                          <a:schemeClr val="bg1"/>
                        </a:solidFill>
                      </a:rPr>
                      <a:t>2 km</a:t>
                    </a:r>
                  </a:p>
                </p:txBody>
              </p:sp>
            </p:grpSp>
            <p:grpSp>
              <p:nvGrpSpPr>
                <p:cNvPr id="20" name="Group 19">
                  <a:extLst>
                    <a:ext uri="{FF2B5EF4-FFF2-40B4-BE49-F238E27FC236}">
                      <a16:creationId xmlns:a16="http://schemas.microsoft.com/office/drawing/2014/main" id="{659621DF-076D-4984-91A2-5B6644FEBE4E}"/>
                    </a:ext>
                  </a:extLst>
                </p:cNvPr>
                <p:cNvGrpSpPr/>
                <p:nvPr/>
              </p:nvGrpSpPr>
              <p:grpSpPr>
                <a:xfrm rot="16200000">
                  <a:off x="-747949" y="2604699"/>
                  <a:ext cx="1828799" cy="276999"/>
                  <a:chOff x="6871915" y="921373"/>
                  <a:chExt cx="1828799" cy="276999"/>
                </a:xfrm>
                <a:grpFill/>
              </p:grpSpPr>
              <p:cxnSp>
                <p:nvCxnSpPr>
                  <p:cNvPr id="21" name="Straight Connector 20">
                    <a:extLst>
                      <a:ext uri="{FF2B5EF4-FFF2-40B4-BE49-F238E27FC236}">
                        <a16:creationId xmlns:a16="http://schemas.microsoft.com/office/drawing/2014/main" id="{5446A63C-E97F-49F3-9193-87672FB399CA}"/>
                      </a:ext>
                    </a:extLst>
                  </p:cNvPr>
                  <p:cNvCxnSpPr>
                    <a:cxnSpLocks/>
                  </p:cNvCxnSpPr>
                  <p:nvPr/>
                </p:nvCxnSpPr>
                <p:spPr>
                  <a:xfrm rot="5400000" flipV="1">
                    <a:off x="7786315" y="258515"/>
                    <a:ext cx="0" cy="1828799"/>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5239E8F-189C-49A5-B8B3-8BC8B30BCF27}"/>
                      </a:ext>
                    </a:extLst>
                  </p:cNvPr>
                  <p:cNvSpPr txBox="1"/>
                  <p:nvPr/>
                </p:nvSpPr>
                <p:spPr>
                  <a:xfrm>
                    <a:off x="7492947" y="921373"/>
                    <a:ext cx="639919" cy="276999"/>
                  </a:xfrm>
                  <a:prstGeom prst="rect">
                    <a:avLst/>
                  </a:prstGeom>
                  <a:grpFill/>
                </p:spPr>
                <p:txBody>
                  <a:bodyPr wrap="none" rtlCol="0">
                    <a:spAutoFit/>
                  </a:bodyPr>
                  <a:lstStyle/>
                  <a:p>
                    <a:r>
                      <a:rPr lang="en-US" sz="1200" dirty="0">
                        <a:solidFill>
                          <a:schemeClr val="bg1"/>
                        </a:solidFill>
                      </a:rPr>
                      <a:t>200 ms</a:t>
                    </a:r>
                  </a:p>
                </p:txBody>
              </p:sp>
            </p:grpSp>
            <p:sp>
              <p:nvSpPr>
                <p:cNvPr id="27" name="TextBox 26">
                  <a:extLst>
                    <a:ext uri="{FF2B5EF4-FFF2-40B4-BE49-F238E27FC236}">
                      <a16:creationId xmlns:a16="http://schemas.microsoft.com/office/drawing/2014/main" id="{3DBA7269-E781-45F7-8C8D-FF7233277A46}"/>
                    </a:ext>
                  </a:extLst>
                </p:cNvPr>
                <p:cNvSpPr txBox="1"/>
                <p:nvPr/>
              </p:nvSpPr>
              <p:spPr>
                <a:xfrm>
                  <a:off x="8566822" y="5252310"/>
                  <a:ext cx="683200" cy="276999"/>
                </a:xfrm>
                <a:prstGeom prst="rect">
                  <a:avLst/>
                </a:prstGeom>
                <a:grpFill/>
              </p:spPr>
              <p:txBody>
                <a:bodyPr wrap="none" rtlCol="0">
                  <a:spAutoFit/>
                </a:bodyPr>
                <a:lstStyle/>
                <a:p>
                  <a:r>
                    <a:rPr lang="en-US" sz="1200" dirty="0">
                      <a:solidFill>
                        <a:schemeClr val="bg1"/>
                      </a:solidFill>
                    </a:rPr>
                    <a:t>t=1.40 s</a:t>
                  </a:r>
                </a:p>
              </p:txBody>
            </p:sp>
            <p:sp>
              <p:nvSpPr>
                <p:cNvPr id="28" name="TextBox 27">
                  <a:extLst>
                    <a:ext uri="{FF2B5EF4-FFF2-40B4-BE49-F238E27FC236}">
                      <a16:creationId xmlns:a16="http://schemas.microsoft.com/office/drawing/2014/main" id="{347A0153-2780-4E70-A713-C76319DCB59D}"/>
                    </a:ext>
                  </a:extLst>
                </p:cNvPr>
                <p:cNvSpPr txBox="1"/>
                <p:nvPr/>
              </p:nvSpPr>
              <p:spPr>
                <a:xfrm>
                  <a:off x="5015730" y="5252310"/>
                  <a:ext cx="683200" cy="276999"/>
                </a:xfrm>
                <a:prstGeom prst="rect">
                  <a:avLst/>
                </a:prstGeom>
                <a:grpFill/>
              </p:spPr>
              <p:txBody>
                <a:bodyPr wrap="none" rtlCol="0">
                  <a:spAutoFit/>
                </a:bodyPr>
                <a:lstStyle/>
                <a:p>
                  <a:r>
                    <a:rPr lang="en-US" sz="1200" dirty="0">
                      <a:solidFill>
                        <a:schemeClr val="bg1"/>
                      </a:solidFill>
                    </a:rPr>
                    <a:t>t=1.32 s</a:t>
                  </a:r>
                </a:p>
              </p:txBody>
            </p:sp>
            <p:cxnSp>
              <p:nvCxnSpPr>
                <p:cNvPr id="30" name="Straight Connector 29">
                  <a:extLst>
                    <a:ext uri="{FF2B5EF4-FFF2-40B4-BE49-F238E27FC236}">
                      <a16:creationId xmlns:a16="http://schemas.microsoft.com/office/drawing/2014/main" id="{4C01C510-D7B9-46A3-8714-C152756BCB1E}"/>
                    </a:ext>
                  </a:extLst>
                </p:cNvPr>
                <p:cNvCxnSpPr>
                  <a:cxnSpLocks/>
                </p:cNvCxnSpPr>
                <p:nvPr/>
              </p:nvCxnSpPr>
              <p:spPr>
                <a:xfrm flipV="1">
                  <a:off x="5163470" y="1828801"/>
                  <a:ext cx="1393096"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8EAEA6C-F53A-4033-84A9-5FCEBB9BA6E8}"/>
                    </a:ext>
                  </a:extLst>
                </p:cNvPr>
                <p:cNvCxnSpPr>
                  <a:cxnSpLocks/>
                </p:cNvCxnSpPr>
                <p:nvPr/>
              </p:nvCxnSpPr>
              <p:spPr>
                <a:xfrm flipV="1">
                  <a:off x="9130553" y="1828801"/>
                  <a:ext cx="1385834"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1246FB-B816-4573-8B24-7AD95451D7F0}"/>
                    </a:ext>
                  </a:extLst>
                </p:cNvPr>
                <p:cNvCxnSpPr>
                  <a:cxnSpLocks/>
                </p:cNvCxnSpPr>
                <p:nvPr/>
              </p:nvCxnSpPr>
              <p:spPr>
                <a:xfrm>
                  <a:off x="472253" y="2937668"/>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504C4F9-C794-4D46-A7A5-BE40F3068A4C}"/>
                    </a:ext>
                  </a:extLst>
                </p:cNvPr>
                <p:cNvCxnSpPr>
                  <a:cxnSpLocks/>
                </p:cNvCxnSpPr>
                <p:nvPr/>
              </p:nvCxnSpPr>
              <p:spPr>
                <a:xfrm>
                  <a:off x="457200" y="2396647"/>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3" name="Rectangle: Rounded Corners 42">
                <a:extLst>
                  <a:ext uri="{FF2B5EF4-FFF2-40B4-BE49-F238E27FC236}">
                    <a16:creationId xmlns:a16="http://schemas.microsoft.com/office/drawing/2014/main" id="{9508FB09-CA25-44EB-A16B-E46712635122}"/>
                  </a:ext>
                </a:extLst>
              </p:cNvPr>
              <p:cNvSpPr/>
              <p:nvPr/>
            </p:nvSpPr>
            <p:spPr>
              <a:xfrm>
                <a:off x="8700001" y="3657599"/>
                <a:ext cx="1433946"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Rectangle: Rounded Corners 43">
                <a:extLst>
                  <a:ext uri="{FF2B5EF4-FFF2-40B4-BE49-F238E27FC236}">
                    <a16:creationId xmlns:a16="http://schemas.microsoft.com/office/drawing/2014/main" id="{4FD42E38-B979-440E-AB11-685EF290294E}"/>
                  </a:ext>
                </a:extLst>
              </p:cNvPr>
              <p:cNvSpPr/>
              <p:nvPr/>
            </p:nvSpPr>
            <p:spPr>
              <a:xfrm rot="15865433">
                <a:off x="5550249" y="2085994"/>
                <a:ext cx="933458" cy="459279"/>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Rectangle: Rounded Corners 44">
                <a:extLst>
                  <a:ext uri="{FF2B5EF4-FFF2-40B4-BE49-F238E27FC236}">
                    <a16:creationId xmlns:a16="http://schemas.microsoft.com/office/drawing/2014/main" id="{B0C0A188-3B0C-44DA-910F-23DA3A811CA1}"/>
                  </a:ext>
                </a:extLst>
              </p:cNvPr>
              <p:cNvSpPr/>
              <p:nvPr/>
            </p:nvSpPr>
            <p:spPr>
              <a:xfrm rot="16200000">
                <a:off x="799308" y="2657468"/>
                <a:ext cx="676451"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Rectangle: Rounded Corners 45">
                <a:extLst>
                  <a:ext uri="{FF2B5EF4-FFF2-40B4-BE49-F238E27FC236}">
                    <a16:creationId xmlns:a16="http://schemas.microsoft.com/office/drawing/2014/main" id="{D003CBA1-9855-4C97-A5FC-E1007A86CD95}"/>
                  </a:ext>
                </a:extLst>
              </p:cNvPr>
              <p:cNvSpPr/>
              <p:nvPr/>
            </p:nvSpPr>
            <p:spPr>
              <a:xfrm rot="16200000">
                <a:off x="3162755" y="2244108"/>
                <a:ext cx="676451" cy="488373"/>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57" name="TextBox 56">
              <a:extLst>
                <a:ext uri="{FF2B5EF4-FFF2-40B4-BE49-F238E27FC236}">
                  <a16:creationId xmlns:a16="http://schemas.microsoft.com/office/drawing/2014/main" id="{1971D593-065C-4A05-A187-2100776CF471}"/>
                </a:ext>
              </a:extLst>
            </p:cNvPr>
            <p:cNvSpPr txBox="1"/>
            <p:nvPr/>
          </p:nvSpPr>
          <p:spPr>
            <a:xfrm>
              <a:off x="1754562" y="3789609"/>
              <a:ext cx="1032171" cy="276999"/>
            </a:xfrm>
            <a:prstGeom prst="rect">
              <a:avLst/>
            </a:prstGeom>
            <a:grpFill/>
          </p:spPr>
          <p:txBody>
            <a:bodyPr wrap="square" rtlCol="0">
              <a:spAutoFit/>
            </a:bodyPr>
            <a:lstStyle/>
            <a:p>
              <a:pPr algn="ctr"/>
              <a:r>
                <a:rPr lang="en-US" sz="1200" dirty="0">
                  <a:solidFill>
                    <a:schemeClr val="bg1"/>
                  </a:solidFill>
                </a:rPr>
                <a:t>Inline 3101</a:t>
              </a:r>
            </a:p>
          </p:txBody>
        </p:sp>
        <p:sp>
          <p:nvSpPr>
            <p:cNvPr id="58" name="TextBox 57">
              <a:extLst>
                <a:ext uri="{FF2B5EF4-FFF2-40B4-BE49-F238E27FC236}">
                  <a16:creationId xmlns:a16="http://schemas.microsoft.com/office/drawing/2014/main" id="{7B40364C-4ED1-42D2-8766-590E381A805F}"/>
                </a:ext>
              </a:extLst>
            </p:cNvPr>
            <p:cNvSpPr txBox="1"/>
            <p:nvPr/>
          </p:nvSpPr>
          <p:spPr>
            <a:xfrm>
              <a:off x="4130116" y="2303628"/>
              <a:ext cx="309380" cy="184666"/>
            </a:xfrm>
            <a:prstGeom prst="rect">
              <a:avLst/>
            </a:prstGeom>
            <a:grpFill/>
          </p:spPr>
          <p:txBody>
            <a:bodyPr wrap="none" lIns="0" tIns="0" rIns="0" bIns="0" rtlCol="0">
              <a:spAutoFit/>
            </a:bodyPr>
            <a:lstStyle/>
            <a:p>
              <a:r>
                <a:rPr lang="en-US" sz="1200" dirty="0">
                  <a:solidFill>
                    <a:schemeClr val="bg1"/>
                  </a:solidFill>
                </a:rPr>
                <a:t>1.32 </a:t>
              </a:r>
            </a:p>
          </p:txBody>
        </p:sp>
        <p:sp>
          <p:nvSpPr>
            <p:cNvPr id="59" name="TextBox 58">
              <a:extLst>
                <a:ext uri="{FF2B5EF4-FFF2-40B4-BE49-F238E27FC236}">
                  <a16:creationId xmlns:a16="http://schemas.microsoft.com/office/drawing/2014/main" id="{CEB8901F-D2AE-4119-BE26-86799EE93F29}"/>
                </a:ext>
              </a:extLst>
            </p:cNvPr>
            <p:cNvSpPr txBox="1"/>
            <p:nvPr/>
          </p:nvSpPr>
          <p:spPr>
            <a:xfrm>
              <a:off x="4116260" y="2861277"/>
              <a:ext cx="309380" cy="184666"/>
            </a:xfrm>
            <a:prstGeom prst="rect">
              <a:avLst/>
            </a:prstGeom>
            <a:grpFill/>
          </p:spPr>
          <p:txBody>
            <a:bodyPr wrap="none" lIns="0" tIns="0" rIns="0" bIns="0" rtlCol="0">
              <a:spAutoFit/>
            </a:bodyPr>
            <a:lstStyle/>
            <a:p>
              <a:r>
                <a:rPr lang="en-US" sz="1200" dirty="0">
                  <a:solidFill>
                    <a:schemeClr val="bg1"/>
                  </a:solidFill>
                </a:rPr>
                <a:t>1.40 </a:t>
              </a:r>
            </a:p>
          </p:txBody>
        </p:sp>
      </p:grpSp>
      <p:grpSp>
        <p:nvGrpSpPr>
          <p:cNvPr id="5" name="Group 4">
            <a:extLst>
              <a:ext uri="{FF2B5EF4-FFF2-40B4-BE49-F238E27FC236}">
                <a16:creationId xmlns:a16="http://schemas.microsoft.com/office/drawing/2014/main" id="{69F913B5-459B-4104-891E-2D52D14C3172}"/>
              </a:ext>
            </a:extLst>
          </p:cNvPr>
          <p:cNvGrpSpPr/>
          <p:nvPr/>
        </p:nvGrpSpPr>
        <p:grpSpPr>
          <a:xfrm>
            <a:off x="492889" y="2757862"/>
            <a:ext cx="5415170" cy="1689056"/>
            <a:chOff x="492889" y="2757862"/>
            <a:chExt cx="5415170" cy="1689056"/>
          </a:xfrm>
        </p:grpSpPr>
        <p:sp>
          <p:nvSpPr>
            <p:cNvPr id="2" name="Arrow: Right 1">
              <a:extLst>
                <a:ext uri="{FF2B5EF4-FFF2-40B4-BE49-F238E27FC236}">
                  <a16:creationId xmlns:a16="http://schemas.microsoft.com/office/drawing/2014/main" id="{EB43E56E-D0CB-4F87-A7B4-89DAE1AC3A11}"/>
                </a:ext>
              </a:extLst>
            </p:cNvPr>
            <p:cNvSpPr/>
            <p:nvPr/>
          </p:nvSpPr>
          <p:spPr>
            <a:xfrm rot="17387399">
              <a:off x="140394" y="3603617"/>
              <a:ext cx="1195796" cy="490806"/>
            </a:xfrm>
            <a:prstGeom prst="rightArrow">
              <a:avLst/>
            </a:prstGeom>
            <a:gradFill flip="none" rotWithShape="1">
              <a:gsLst>
                <a:gs pos="0">
                  <a:schemeClr val="bg1"/>
                </a:gs>
                <a:gs pos="61000">
                  <a:srgbClr val="000060"/>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66FF"/>
                  </a:solidFill>
                </a:rPr>
                <a:t>N</a:t>
              </a:r>
              <a:r>
                <a:rPr lang="en-US" sz="1400" dirty="0"/>
                <a:t> to </a:t>
              </a:r>
              <a:r>
                <a:rPr lang="en-US" sz="1400" dirty="0">
                  <a:solidFill>
                    <a:srgbClr val="FFFF00"/>
                  </a:solidFill>
                </a:rPr>
                <a:t>S</a:t>
              </a:r>
              <a:r>
                <a:rPr lang="en-US" sz="1400" dirty="0"/>
                <a:t> flip</a:t>
              </a:r>
            </a:p>
          </p:txBody>
        </p:sp>
        <p:sp>
          <p:nvSpPr>
            <p:cNvPr id="34" name="Arrow: Right 33">
              <a:extLst>
                <a:ext uri="{FF2B5EF4-FFF2-40B4-BE49-F238E27FC236}">
                  <a16:creationId xmlns:a16="http://schemas.microsoft.com/office/drawing/2014/main" id="{A23C79AB-9AAA-4FF9-B75A-20EB58FAFFF2}"/>
                </a:ext>
              </a:extLst>
            </p:cNvPr>
            <p:cNvSpPr/>
            <p:nvPr/>
          </p:nvSpPr>
          <p:spPr>
            <a:xfrm rot="17387399">
              <a:off x="5064758" y="3110357"/>
              <a:ext cx="1195796" cy="490806"/>
            </a:xfrm>
            <a:prstGeom prst="rightArrow">
              <a:avLst/>
            </a:prstGeom>
            <a:gradFill flip="none" rotWithShape="1">
              <a:gsLst>
                <a:gs pos="0">
                  <a:schemeClr val="bg1"/>
                </a:gs>
                <a:gs pos="61000">
                  <a:srgbClr val="000060"/>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66FF"/>
                  </a:solidFill>
                </a:rPr>
                <a:t>N</a:t>
              </a:r>
              <a:r>
                <a:rPr lang="en-US" sz="1400" dirty="0"/>
                <a:t> to </a:t>
              </a:r>
              <a:r>
                <a:rPr lang="en-US" sz="1400" dirty="0">
                  <a:solidFill>
                    <a:srgbClr val="FFFF00"/>
                  </a:solidFill>
                </a:rPr>
                <a:t>S</a:t>
              </a:r>
              <a:r>
                <a:rPr lang="en-US" sz="1400" dirty="0"/>
                <a:t> flip</a:t>
              </a:r>
            </a:p>
          </p:txBody>
        </p:sp>
      </p:grpSp>
      <p:grpSp>
        <p:nvGrpSpPr>
          <p:cNvPr id="4" name="Group 3">
            <a:extLst>
              <a:ext uri="{FF2B5EF4-FFF2-40B4-BE49-F238E27FC236}">
                <a16:creationId xmlns:a16="http://schemas.microsoft.com/office/drawing/2014/main" id="{454100C9-5699-4456-B00E-37AB812237C7}"/>
              </a:ext>
            </a:extLst>
          </p:cNvPr>
          <p:cNvGrpSpPr/>
          <p:nvPr/>
        </p:nvGrpSpPr>
        <p:grpSpPr>
          <a:xfrm>
            <a:off x="2806250" y="2766094"/>
            <a:ext cx="6056876" cy="2544086"/>
            <a:chOff x="2806250" y="2766094"/>
            <a:chExt cx="6056876" cy="2544086"/>
          </a:xfrm>
        </p:grpSpPr>
        <p:sp>
          <p:nvSpPr>
            <p:cNvPr id="35" name="Arrow: Right 34">
              <a:extLst>
                <a:ext uri="{FF2B5EF4-FFF2-40B4-BE49-F238E27FC236}">
                  <a16:creationId xmlns:a16="http://schemas.microsoft.com/office/drawing/2014/main" id="{50F22DAC-3424-4000-8EAF-6C21627F88C6}"/>
                </a:ext>
              </a:extLst>
            </p:cNvPr>
            <p:cNvSpPr/>
            <p:nvPr/>
          </p:nvSpPr>
          <p:spPr>
            <a:xfrm rot="17387399">
              <a:off x="2453755" y="3118589"/>
              <a:ext cx="1195796" cy="490806"/>
            </a:xfrm>
            <a:prstGeom prst="rightArrow">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66FF"/>
                  </a:solidFill>
                </a:rPr>
                <a:t>E</a:t>
              </a:r>
              <a:r>
                <a:rPr lang="en-US" sz="1400" dirty="0">
                  <a:solidFill>
                    <a:srgbClr val="0066FF"/>
                  </a:solidFill>
                </a:rPr>
                <a:t> </a:t>
              </a:r>
              <a:r>
                <a:rPr lang="en-US" sz="1400" dirty="0"/>
                <a:t> to </a:t>
              </a:r>
              <a:r>
                <a:rPr lang="en-US" sz="1400" dirty="0">
                  <a:solidFill>
                    <a:srgbClr val="00B0F0"/>
                  </a:solidFill>
                </a:rPr>
                <a:t>W </a:t>
              </a:r>
              <a:r>
                <a:rPr lang="en-US" sz="1400" dirty="0"/>
                <a:t>flip</a:t>
              </a:r>
            </a:p>
          </p:txBody>
        </p:sp>
        <p:sp>
          <p:nvSpPr>
            <p:cNvPr id="36" name="Arrow: Right 35">
              <a:extLst>
                <a:ext uri="{FF2B5EF4-FFF2-40B4-BE49-F238E27FC236}">
                  <a16:creationId xmlns:a16="http://schemas.microsoft.com/office/drawing/2014/main" id="{7D847B6D-A214-4871-861B-6EE8A94E05DF}"/>
                </a:ext>
              </a:extLst>
            </p:cNvPr>
            <p:cNvSpPr/>
            <p:nvPr/>
          </p:nvSpPr>
          <p:spPr>
            <a:xfrm rot="17387399">
              <a:off x="8019825" y="4466879"/>
              <a:ext cx="1195796" cy="490806"/>
            </a:xfrm>
            <a:prstGeom prst="rightArrow">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66FF"/>
                  </a:solidFill>
                </a:rPr>
                <a:t>E </a:t>
              </a:r>
              <a:r>
                <a:rPr lang="en-US" sz="1400" dirty="0"/>
                <a:t>to </a:t>
              </a:r>
              <a:r>
                <a:rPr lang="en-US" sz="1400" dirty="0">
                  <a:solidFill>
                    <a:srgbClr val="00B0F0"/>
                  </a:solidFill>
                </a:rPr>
                <a:t>W</a:t>
              </a:r>
              <a:r>
                <a:rPr lang="en-US" sz="1400" dirty="0"/>
                <a:t> flip</a:t>
              </a:r>
            </a:p>
          </p:txBody>
        </p:sp>
      </p:grpSp>
      <p:sp>
        <p:nvSpPr>
          <p:cNvPr id="6" name="Slide Number Placeholder 5">
            <a:extLst>
              <a:ext uri="{FF2B5EF4-FFF2-40B4-BE49-F238E27FC236}">
                <a16:creationId xmlns:a16="http://schemas.microsoft.com/office/drawing/2014/main" id="{3CE6F5A1-6A53-41F1-91A0-C1B5C6956AED}"/>
              </a:ext>
            </a:extLst>
          </p:cNvPr>
          <p:cNvSpPr>
            <a:spLocks noGrp="1"/>
          </p:cNvSpPr>
          <p:nvPr>
            <p:ph type="sldNum" sz="quarter" idx="12"/>
          </p:nvPr>
        </p:nvSpPr>
        <p:spPr>
          <a:xfrm>
            <a:off x="0" y="6498121"/>
            <a:ext cx="2743200" cy="365125"/>
          </a:xfrm>
          <a:prstGeom prst="rect">
            <a:avLst/>
          </a:prstGeom>
          <a:ln/>
        </p:spPr>
        <p:txBody>
          <a:bodyPr vert="horz" lIns="91440" tIns="45720" rIns="91440" bIns="45720" rtlCol="0" anchor="ctr"/>
          <a:lstStyle>
            <a:defPPr>
              <a:defRPr lang="en-US"/>
            </a:defPPr>
            <a:lvl1pPr marL="0" algn="l" defTabSz="914400" rtl="0" eaLnBrk="1" latinLnBrk="0" hangingPunct="1">
              <a:defRPr sz="140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3CCF929-EEFA-4488-8705-7B427BFB3F96}" type="slidenum">
              <a:rPr lang="en-US" smtClean="0"/>
              <a:pPr>
                <a:defRPr/>
              </a:pPr>
              <a:t>63</a:t>
            </a:fld>
            <a:endParaRPr lang="en-US" dirty="0"/>
          </a:p>
        </p:txBody>
      </p:sp>
    </p:spTree>
    <p:extLst>
      <p:ext uri="{BB962C8B-B14F-4D97-AF65-F5344CB8AC3E}">
        <p14:creationId xmlns:p14="http://schemas.microsoft.com/office/powerpoint/2010/main" val="66648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4285715-C6D7-42E3-9D9A-4EB2B44E41A7}"/>
              </a:ext>
            </a:extLst>
          </p:cNvPr>
          <p:cNvPicPr preferRelativeResize="0">
            <a:picLocks/>
          </p:cNvPicPr>
          <p:nvPr/>
        </p:nvPicPr>
        <p:blipFill>
          <a:blip r:embed="rId2"/>
          <a:stretch>
            <a:fillRect/>
          </a:stretch>
        </p:blipFill>
        <p:spPr>
          <a:xfrm>
            <a:off x="457200" y="1828799"/>
            <a:ext cx="3657600" cy="1828800"/>
          </a:xfrm>
          <a:prstGeom prst="rect">
            <a:avLst/>
          </a:prstGeom>
          <a:ln>
            <a:solidFill>
              <a:schemeClr val="tx1"/>
            </a:solidFill>
          </a:ln>
        </p:spPr>
      </p:pic>
      <p:pic>
        <p:nvPicPr>
          <p:cNvPr id="30" name="Picture 29" descr="A picture containing outdoor&#10;&#10;Description automatically generated">
            <a:extLst>
              <a:ext uri="{FF2B5EF4-FFF2-40B4-BE49-F238E27FC236}">
                <a16:creationId xmlns:a16="http://schemas.microsoft.com/office/drawing/2014/main" id="{4DE755F5-0F2B-468A-87F2-A9D27BF09BD7}"/>
              </a:ext>
            </a:extLst>
          </p:cNvPr>
          <p:cNvPicPr>
            <a:picLocks noChangeAspect="1"/>
          </p:cNvPicPr>
          <p:nvPr/>
        </p:nvPicPr>
        <p:blipFill>
          <a:blip r:embed="rId3"/>
          <a:stretch>
            <a:fillRect/>
          </a:stretch>
        </p:blipFill>
        <p:spPr>
          <a:xfrm rot="1440000">
            <a:off x="4343400" y="1828800"/>
            <a:ext cx="3419048" cy="3285714"/>
          </a:xfrm>
          <a:prstGeom prst="rect">
            <a:avLst/>
          </a:prstGeom>
          <a:ln>
            <a:solidFill>
              <a:schemeClr val="tx1"/>
            </a:solidFill>
          </a:ln>
        </p:spPr>
      </p:pic>
      <p:pic>
        <p:nvPicPr>
          <p:cNvPr id="32" name="Picture 31" descr="A picture containing wall&#10;&#10;Description automatically generated">
            <a:extLst>
              <a:ext uri="{FF2B5EF4-FFF2-40B4-BE49-F238E27FC236}">
                <a16:creationId xmlns:a16="http://schemas.microsoft.com/office/drawing/2014/main" id="{E95A86C0-38C0-4CA3-B8E2-1F6EC8DE63E6}"/>
              </a:ext>
            </a:extLst>
          </p:cNvPr>
          <p:cNvPicPr>
            <a:picLocks noChangeAspect="1"/>
          </p:cNvPicPr>
          <p:nvPr/>
        </p:nvPicPr>
        <p:blipFill>
          <a:blip r:embed="rId4"/>
          <a:stretch>
            <a:fillRect/>
          </a:stretch>
        </p:blipFill>
        <p:spPr>
          <a:xfrm rot="1440000">
            <a:off x="8229600" y="1828800"/>
            <a:ext cx="3419048" cy="3285714"/>
          </a:xfrm>
          <a:prstGeom prst="rect">
            <a:avLst/>
          </a:prstGeom>
          <a:ln>
            <a:solidFill>
              <a:schemeClr val="tx1"/>
            </a:solidFill>
          </a:ln>
        </p:spPr>
      </p:pic>
      <p:sp>
        <p:nvSpPr>
          <p:cNvPr id="4" name="TextBox 3">
            <a:extLst>
              <a:ext uri="{FF2B5EF4-FFF2-40B4-BE49-F238E27FC236}">
                <a16:creationId xmlns:a16="http://schemas.microsoft.com/office/drawing/2014/main" id="{BA8CC481-A92E-4B8E-9C63-D9AD202D1AE8}"/>
              </a:ext>
            </a:extLst>
          </p:cNvPr>
          <p:cNvSpPr txBox="1"/>
          <p:nvPr/>
        </p:nvSpPr>
        <p:spPr>
          <a:xfrm>
            <a:off x="0" y="548640"/>
            <a:ext cx="6474080" cy="523220"/>
          </a:xfrm>
          <a:prstGeom prst="rect">
            <a:avLst/>
          </a:prstGeom>
          <a:noFill/>
        </p:spPr>
        <p:txBody>
          <a:bodyPr wrap="none" rtlCol="0">
            <a:spAutoFit/>
          </a:bodyPr>
          <a:lstStyle/>
          <a:p>
            <a:r>
              <a:rPr lang="en-US" sz="2800" dirty="0">
                <a:solidFill>
                  <a:srgbClr val="FFFF00"/>
                </a:solidFill>
              </a:rPr>
              <a:t>North strike component: cos(2</a:t>
            </a:r>
            <a:r>
              <a:rPr lang="el-GR" sz="2800" i="1" dirty="0">
                <a:solidFill>
                  <a:srgbClr val="FFFF00"/>
                </a:solidFill>
              </a:rPr>
              <a:t>σ</a:t>
            </a:r>
            <a:r>
              <a:rPr lang="en-US" sz="2800" dirty="0">
                <a:solidFill>
                  <a:srgbClr val="FFFF00"/>
                </a:solidFill>
              </a:rPr>
              <a:t>); </a:t>
            </a:r>
            <a:r>
              <a:rPr lang="el-GR" sz="2800" i="1" dirty="0">
                <a:solidFill>
                  <a:srgbClr val="FFFF00"/>
                </a:solidFill>
              </a:rPr>
              <a:t>σ</a:t>
            </a:r>
            <a:r>
              <a:rPr lang="en-US" sz="2800" i="1" dirty="0">
                <a:solidFill>
                  <a:srgbClr val="FFFF00"/>
                </a:solidFill>
              </a:rPr>
              <a:t>=</a:t>
            </a:r>
            <a:r>
              <a:rPr lang="el-GR" sz="2800" i="1" dirty="0">
                <a:solidFill>
                  <a:srgbClr val="FFFF00"/>
                </a:solidFill>
              </a:rPr>
              <a:t>ψ</a:t>
            </a:r>
            <a:r>
              <a:rPr lang="en-US" sz="2800" dirty="0">
                <a:solidFill>
                  <a:srgbClr val="FFFF00"/>
                </a:solidFill>
              </a:rPr>
              <a:t>+90° </a:t>
            </a:r>
          </a:p>
        </p:txBody>
      </p:sp>
      <p:grpSp>
        <p:nvGrpSpPr>
          <p:cNvPr id="28" name="Group 27">
            <a:extLst>
              <a:ext uri="{FF2B5EF4-FFF2-40B4-BE49-F238E27FC236}">
                <a16:creationId xmlns:a16="http://schemas.microsoft.com/office/drawing/2014/main" id="{B8A32580-9011-4C14-8051-FD8DEFA80EC0}"/>
              </a:ext>
            </a:extLst>
          </p:cNvPr>
          <p:cNvGrpSpPr/>
          <p:nvPr/>
        </p:nvGrpSpPr>
        <p:grpSpPr>
          <a:xfrm>
            <a:off x="27951" y="1322114"/>
            <a:ext cx="10488436" cy="4207195"/>
            <a:chOff x="27951" y="1322114"/>
            <a:chExt cx="10488436" cy="4207195"/>
          </a:xfrm>
          <a:noFill/>
        </p:grpSpPr>
        <p:grpSp>
          <p:nvGrpSpPr>
            <p:cNvPr id="29" name="Group 28">
              <a:extLst>
                <a:ext uri="{FF2B5EF4-FFF2-40B4-BE49-F238E27FC236}">
                  <a16:creationId xmlns:a16="http://schemas.microsoft.com/office/drawing/2014/main" id="{71416F2A-0B26-4C6A-8A61-5C0CA3A4A489}"/>
                </a:ext>
              </a:extLst>
            </p:cNvPr>
            <p:cNvGrpSpPr/>
            <p:nvPr/>
          </p:nvGrpSpPr>
          <p:grpSpPr>
            <a:xfrm>
              <a:off x="27951" y="1322114"/>
              <a:ext cx="10488436" cy="4207195"/>
              <a:chOff x="27951" y="1322114"/>
              <a:chExt cx="10488436" cy="4207195"/>
            </a:xfrm>
            <a:grpFill/>
          </p:grpSpPr>
          <p:grpSp>
            <p:nvGrpSpPr>
              <p:cNvPr id="35" name="Group 34">
                <a:extLst>
                  <a:ext uri="{FF2B5EF4-FFF2-40B4-BE49-F238E27FC236}">
                    <a16:creationId xmlns:a16="http://schemas.microsoft.com/office/drawing/2014/main" id="{6EE4E735-5404-4609-820A-C4E8EAE06602}"/>
                  </a:ext>
                </a:extLst>
              </p:cNvPr>
              <p:cNvGrpSpPr/>
              <p:nvPr/>
            </p:nvGrpSpPr>
            <p:grpSpPr>
              <a:xfrm>
                <a:off x="27951" y="1322114"/>
                <a:ext cx="10488436" cy="4207195"/>
                <a:chOff x="27951" y="1322114"/>
                <a:chExt cx="10488436" cy="4207195"/>
              </a:xfrm>
              <a:grpFill/>
            </p:grpSpPr>
            <p:grpSp>
              <p:nvGrpSpPr>
                <p:cNvPr id="41" name="Group 40">
                  <a:extLst>
                    <a:ext uri="{FF2B5EF4-FFF2-40B4-BE49-F238E27FC236}">
                      <a16:creationId xmlns:a16="http://schemas.microsoft.com/office/drawing/2014/main" id="{EAAB58C4-BFA3-4117-9C2B-F30206A8580C}"/>
                    </a:ext>
                  </a:extLst>
                </p:cNvPr>
                <p:cNvGrpSpPr/>
                <p:nvPr/>
              </p:nvGrpSpPr>
              <p:grpSpPr>
                <a:xfrm>
                  <a:off x="670711" y="1322114"/>
                  <a:ext cx="2926080" cy="304608"/>
                  <a:chOff x="6232748" y="755265"/>
                  <a:chExt cx="2926080" cy="304608"/>
                </a:xfrm>
                <a:grpFill/>
              </p:grpSpPr>
              <p:cxnSp>
                <p:nvCxnSpPr>
                  <p:cNvPr id="51" name="Straight Connector 50">
                    <a:extLst>
                      <a:ext uri="{FF2B5EF4-FFF2-40B4-BE49-F238E27FC236}">
                        <a16:creationId xmlns:a16="http://schemas.microsoft.com/office/drawing/2014/main" id="{5E64DC4A-E480-4E47-B2C3-E07B54B10233}"/>
                      </a:ext>
                    </a:extLst>
                  </p:cNvPr>
                  <p:cNvCxnSpPr>
                    <a:cxnSpLocks/>
                  </p:cNvCxnSpPr>
                  <p:nvPr/>
                </p:nvCxnSpPr>
                <p:spPr>
                  <a:xfrm>
                    <a:off x="6232748" y="1059873"/>
                    <a:ext cx="2926080" cy="0"/>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F3A3F99-1E8E-4701-9377-B9674A3265EE}"/>
                      </a:ext>
                    </a:extLst>
                  </p:cNvPr>
                  <p:cNvSpPr txBox="1"/>
                  <p:nvPr/>
                </p:nvSpPr>
                <p:spPr>
                  <a:xfrm>
                    <a:off x="7359693" y="755265"/>
                    <a:ext cx="492443" cy="276999"/>
                  </a:xfrm>
                  <a:prstGeom prst="rect">
                    <a:avLst/>
                  </a:prstGeom>
                  <a:grpFill/>
                </p:spPr>
                <p:txBody>
                  <a:bodyPr wrap="none" rtlCol="0">
                    <a:spAutoFit/>
                  </a:bodyPr>
                  <a:lstStyle/>
                  <a:p>
                    <a:r>
                      <a:rPr lang="en-US" sz="1200" dirty="0">
                        <a:solidFill>
                          <a:schemeClr val="bg1"/>
                        </a:solidFill>
                      </a:rPr>
                      <a:t>2 km</a:t>
                    </a:r>
                  </a:p>
                </p:txBody>
              </p:sp>
            </p:grpSp>
            <p:grpSp>
              <p:nvGrpSpPr>
                <p:cNvPr id="42" name="Group 41">
                  <a:extLst>
                    <a:ext uri="{FF2B5EF4-FFF2-40B4-BE49-F238E27FC236}">
                      <a16:creationId xmlns:a16="http://schemas.microsoft.com/office/drawing/2014/main" id="{B70599DE-D70F-4F9D-B962-BF98C2FC3846}"/>
                    </a:ext>
                  </a:extLst>
                </p:cNvPr>
                <p:cNvGrpSpPr/>
                <p:nvPr/>
              </p:nvGrpSpPr>
              <p:grpSpPr>
                <a:xfrm rot="16200000">
                  <a:off x="-747949" y="2604699"/>
                  <a:ext cx="1828799" cy="277000"/>
                  <a:chOff x="6871915" y="921373"/>
                  <a:chExt cx="1828799" cy="277000"/>
                </a:xfrm>
                <a:grpFill/>
              </p:grpSpPr>
              <p:cxnSp>
                <p:nvCxnSpPr>
                  <p:cNvPr id="49" name="Straight Connector 48">
                    <a:extLst>
                      <a:ext uri="{FF2B5EF4-FFF2-40B4-BE49-F238E27FC236}">
                        <a16:creationId xmlns:a16="http://schemas.microsoft.com/office/drawing/2014/main" id="{23B6EBC8-06F9-45D0-8667-1C153A9879ED}"/>
                      </a:ext>
                    </a:extLst>
                  </p:cNvPr>
                  <p:cNvCxnSpPr>
                    <a:cxnSpLocks/>
                  </p:cNvCxnSpPr>
                  <p:nvPr/>
                </p:nvCxnSpPr>
                <p:spPr>
                  <a:xfrm rot="5400000" flipV="1">
                    <a:off x="7786315" y="283973"/>
                    <a:ext cx="0" cy="1828799"/>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D55955A-7D5C-4AE5-A185-6A16DD2AB52B}"/>
                      </a:ext>
                    </a:extLst>
                  </p:cNvPr>
                  <p:cNvSpPr txBox="1"/>
                  <p:nvPr/>
                </p:nvSpPr>
                <p:spPr>
                  <a:xfrm>
                    <a:off x="7492947" y="921373"/>
                    <a:ext cx="639919" cy="276999"/>
                  </a:xfrm>
                  <a:prstGeom prst="rect">
                    <a:avLst/>
                  </a:prstGeom>
                  <a:grpFill/>
                </p:spPr>
                <p:txBody>
                  <a:bodyPr wrap="none" rtlCol="0">
                    <a:spAutoFit/>
                  </a:bodyPr>
                  <a:lstStyle/>
                  <a:p>
                    <a:r>
                      <a:rPr lang="en-US" sz="1200" dirty="0">
                        <a:solidFill>
                          <a:schemeClr val="bg1"/>
                        </a:solidFill>
                      </a:rPr>
                      <a:t>200 ms</a:t>
                    </a:r>
                  </a:p>
                </p:txBody>
              </p:sp>
            </p:grpSp>
            <p:sp>
              <p:nvSpPr>
                <p:cNvPr id="43" name="TextBox 42">
                  <a:extLst>
                    <a:ext uri="{FF2B5EF4-FFF2-40B4-BE49-F238E27FC236}">
                      <a16:creationId xmlns:a16="http://schemas.microsoft.com/office/drawing/2014/main" id="{E140E362-5CF9-4E62-A27F-1DFA4D909B96}"/>
                    </a:ext>
                  </a:extLst>
                </p:cNvPr>
                <p:cNvSpPr txBox="1"/>
                <p:nvPr/>
              </p:nvSpPr>
              <p:spPr>
                <a:xfrm>
                  <a:off x="8566822" y="5252310"/>
                  <a:ext cx="683200" cy="276999"/>
                </a:xfrm>
                <a:prstGeom prst="rect">
                  <a:avLst/>
                </a:prstGeom>
                <a:grpFill/>
              </p:spPr>
              <p:txBody>
                <a:bodyPr wrap="none" rtlCol="0">
                  <a:spAutoFit/>
                </a:bodyPr>
                <a:lstStyle/>
                <a:p>
                  <a:r>
                    <a:rPr lang="en-US" sz="1200" dirty="0">
                      <a:solidFill>
                        <a:schemeClr val="bg1"/>
                      </a:solidFill>
                    </a:rPr>
                    <a:t>t=1.40 s</a:t>
                  </a:r>
                </a:p>
              </p:txBody>
            </p:sp>
            <p:sp>
              <p:nvSpPr>
                <p:cNvPr id="44" name="TextBox 43">
                  <a:extLst>
                    <a:ext uri="{FF2B5EF4-FFF2-40B4-BE49-F238E27FC236}">
                      <a16:creationId xmlns:a16="http://schemas.microsoft.com/office/drawing/2014/main" id="{D3C4498F-AE3A-4DB8-B555-F980D62C0A9A}"/>
                    </a:ext>
                  </a:extLst>
                </p:cNvPr>
                <p:cNvSpPr txBox="1"/>
                <p:nvPr/>
              </p:nvSpPr>
              <p:spPr>
                <a:xfrm>
                  <a:off x="5015730" y="5252310"/>
                  <a:ext cx="683200" cy="276999"/>
                </a:xfrm>
                <a:prstGeom prst="rect">
                  <a:avLst/>
                </a:prstGeom>
                <a:grpFill/>
              </p:spPr>
              <p:txBody>
                <a:bodyPr wrap="none" rtlCol="0">
                  <a:spAutoFit/>
                </a:bodyPr>
                <a:lstStyle/>
                <a:p>
                  <a:r>
                    <a:rPr lang="en-US" sz="1200" dirty="0">
                      <a:solidFill>
                        <a:schemeClr val="bg1"/>
                      </a:solidFill>
                    </a:rPr>
                    <a:t>t=1.32 s</a:t>
                  </a:r>
                </a:p>
              </p:txBody>
            </p:sp>
            <p:cxnSp>
              <p:nvCxnSpPr>
                <p:cNvPr id="45" name="Straight Connector 44">
                  <a:extLst>
                    <a:ext uri="{FF2B5EF4-FFF2-40B4-BE49-F238E27FC236}">
                      <a16:creationId xmlns:a16="http://schemas.microsoft.com/office/drawing/2014/main" id="{222D8549-C233-470F-B8D5-D8F533C582BF}"/>
                    </a:ext>
                  </a:extLst>
                </p:cNvPr>
                <p:cNvCxnSpPr>
                  <a:cxnSpLocks/>
                </p:cNvCxnSpPr>
                <p:nvPr/>
              </p:nvCxnSpPr>
              <p:spPr>
                <a:xfrm flipV="1">
                  <a:off x="5163470" y="1828801"/>
                  <a:ext cx="1393096"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E0CDA9C-37A4-4DEC-9563-A14DACE02E9D}"/>
                    </a:ext>
                  </a:extLst>
                </p:cNvPr>
                <p:cNvCxnSpPr>
                  <a:cxnSpLocks/>
                </p:cNvCxnSpPr>
                <p:nvPr/>
              </p:nvCxnSpPr>
              <p:spPr>
                <a:xfrm flipV="1">
                  <a:off x="9130553" y="1828801"/>
                  <a:ext cx="1385834"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C51ACBB-2464-488A-B8EF-3A0B581C95A6}"/>
                    </a:ext>
                  </a:extLst>
                </p:cNvPr>
                <p:cNvCxnSpPr>
                  <a:cxnSpLocks/>
                </p:cNvCxnSpPr>
                <p:nvPr/>
              </p:nvCxnSpPr>
              <p:spPr>
                <a:xfrm>
                  <a:off x="472253" y="2937668"/>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FD35B5C-A901-4A11-AC5B-928D51159D88}"/>
                    </a:ext>
                  </a:extLst>
                </p:cNvPr>
                <p:cNvCxnSpPr>
                  <a:cxnSpLocks/>
                </p:cNvCxnSpPr>
                <p:nvPr/>
              </p:nvCxnSpPr>
              <p:spPr>
                <a:xfrm>
                  <a:off x="457200" y="2396647"/>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Rounded Corners 35">
                <a:extLst>
                  <a:ext uri="{FF2B5EF4-FFF2-40B4-BE49-F238E27FC236}">
                    <a16:creationId xmlns:a16="http://schemas.microsoft.com/office/drawing/2014/main" id="{FE8E2AF7-56FF-4D76-8D74-F327D11B38C8}"/>
                  </a:ext>
                </a:extLst>
              </p:cNvPr>
              <p:cNvSpPr/>
              <p:nvPr/>
            </p:nvSpPr>
            <p:spPr>
              <a:xfrm>
                <a:off x="8700001" y="3657599"/>
                <a:ext cx="1433946"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Rectangle: Rounded Corners 36">
                <a:extLst>
                  <a:ext uri="{FF2B5EF4-FFF2-40B4-BE49-F238E27FC236}">
                    <a16:creationId xmlns:a16="http://schemas.microsoft.com/office/drawing/2014/main" id="{13AC050D-EF49-410F-9AC2-3BFC66ADA1D8}"/>
                  </a:ext>
                </a:extLst>
              </p:cNvPr>
              <p:cNvSpPr/>
              <p:nvPr/>
            </p:nvSpPr>
            <p:spPr>
              <a:xfrm rot="15865433">
                <a:off x="5550249" y="2085994"/>
                <a:ext cx="933458" cy="459279"/>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Rectangle: Rounded Corners 38">
                <a:extLst>
                  <a:ext uri="{FF2B5EF4-FFF2-40B4-BE49-F238E27FC236}">
                    <a16:creationId xmlns:a16="http://schemas.microsoft.com/office/drawing/2014/main" id="{1CF3EC65-19F9-4C23-A61D-9041B13AEE21}"/>
                  </a:ext>
                </a:extLst>
              </p:cNvPr>
              <p:cNvSpPr/>
              <p:nvPr/>
            </p:nvSpPr>
            <p:spPr>
              <a:xfrm rot="16200000">
                <a:off x="799308" y="2657468"/>
                <a:ext cx="676451"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Rectangle: Rounded Corners 39">
                <a:extLst>
                  <a:ext uri="{FF2B5EF4-FFF2-40B4-BE49-F238E27FC236}">
                    <a16:creationId xmlns:a16="http://schemas.microsoft.com/office/drawing/2014/main" id="{29577C8E-BEF3-4EA3-A36B-91AD5EC581F8}"/>
                  </a:ext>
                </a:extLst>
              </p:cNvPr>
              <p:cNvSpPr/>
              <p:nvPr/>
            </p:nvSpPr>
            <p:spPr>
              <a:xfrm rot="16200000">
                <a:off x="3162755" y="2244108"/>
                <a:ext cx="676451" cy="488373"/>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1" name="TextBox 30">
              <a:extLst>
                <a:ext uri="{FF2B5EF4-FFF2-40B4-BE49-F238E27FC236}">
                  <a16:creationId xmlns:a16="http://schemas.microsoft.com/office/drawing/2014/main" id="{322A8744-99AF-484C-A209-49CCB5EF5A25}"/>
                </a:ext>
              </a:extLst>
            </p:cNvPr>
            <p:cNvSpPr txBox="1"/>
            <p:nvPr/>
          </p:nvSpPr>
          <p:spPr>
            <a:xfrm>
              <a:off x="1754562" y="3789609"/>
              <a:ext cx="1032171" cy="276999"/>
            </a:xfrm>
            <a:prstGeom prst="rect">
              <a:avLst/>
            </a:prstGeom>
            <a:grpFill/>
          </p:spPr>
          <p:txBody>
            <a:bodyPr wrap="square" rtlCol="0">
              <a:spAutoFit/>
            </a:bodyPr>
            <a:lstStyle/>
            <a:p>
              <a:pPr algn="ctr"/>
              <a:r>
                <a:rPr lang="en-US" sz="1200" dirty="0">
                  <a:solidFill>
                    <a:schemeClr val="bg1"/>
                  </a:solidFill>
                </a:rPr>
                <a:t>Inline 3101</a:t>
              </a:r>
            </a:p>
          </p:txBody>
        </p:sp>
        <p:sp>
          <p:nvSpPr>
            <p:cNvPr id="33" name="TextBox 32">
              <a:extLst>
                <a:ext uri="{FF2B5EF4-FFF2-40B4-BE49-F238E27FC236}">
                  <a16:creationId xmlns:a16="http://schemas.microsoft.com/office/drawing/2014/main" id="{9A316F5B-99AD-41EC-A02D-23A3305CD78A}"/>
                </a:ext>
              </a:extLst>
            </p:cNvPr>
            <p:cNvSpPr txBox="1"/>
            <p:nvPr/>
          </p:nvSpPr>
          <p:spPr>
            <a:xfrm>
              <a:off x="4130116" y="2303628"/>
              <a:ext cx="309380" cy="184666"/>
            </a:xfrm>
            <a:prstGeom prst="rect">
              <a:avLst/>
            </a:prstGeom>
            <a:grpFill/>
          </p:spPr>
          <p:txBody>
            <a:bodyPr wrap="none" lIns="0" tIns="0" rIns="0" bIns="0" rtlCol="0">
              <a:spAutoFit/>
            </a:bodyPr>
            <a:lstStyle/>
            <a:p>
              <a:r>
                <a:rPr lang="en-US" sz="1200" dirty="0">
                  <a:solidFill>
                    <a:schemeClr val="bg1"/>
                  </a:solidFill>
                </a:rPr>
                <a:t>1.32 </a:t>
              </a:r>
            </a:p>
          </p:txBody>
        </p:sp>
        <p:sp>
          <p:nvSpPr>
            <p:cNvPr id="34" name="TextBox 33">
              <a:extLst>
                <a:ext uri="{FF2B5EF4-FFF2-40B4-BE49-F238E27FC236}">
                  <a16:creationId xmlns:a16="http://schemas.microsoft.com/office/drawing/2014/main" id="{E257F1FD-E572-4283-BBFB-53265FC2ED3A}"/>
                </a:ext>
              </a:extLst>
            </p:cNvPr>
            <p:cNvSpPr txBox="1"/>
            <p:nvPr/>
          </p:nvSpPr>
          <p:spPr>
            <a:xfrm>
              <a:off x="4116260" y="2861277"/>
              <a:ext cx="309380" cy="184666"/>
            </a:xfrm>
            <a:prstGeom prst="rect">
              <a:avLst/>
            </a:prstGeom>
            <a:grpFill/>
          </p:spPr>
          <p:txBody>
            <a:bodyPr wrap="none" lIns="0" tIns="0" rIns="0" bIns="0" rtlCol="0">
              <a:spAutoFit/>
            </a:bodyPr>
            <a:lstStyle/>
            <a:p>
              <a:r>
                <a:rPr lang="en-US" sz="1200" dirty="0">
                  <a:solidFill>
                    <a:schemeClr val="bg1"/>
                  </a:solidFill>
                </a:rPr>
                <a:t>1.40 </a:t>
              </a:r>
            </a:p>
          </p:txBody>
        </p:sp>
      </p:grpSp>
      <p:sp>
        <p:nvSpPr>
          <p:cNvPr id="53" name="TextBox 52">
            <a:extLst>
              <a:ext uri="{FF2B5EF4-FFF2-40B4-BE49-F238E27FC236}">
                <a16:creationId xmlns:a16="http://schemas.microsoft.com/office/drawing/2014/main" id="{5F1D6854-4F21-42C6-9789-4B20EBA6DFF7}"/>
              </a:ext>
            </a:extLst>
          </p:cNvPr>
          <p:cNvSpPr txBox="1"/>
          <p:nvPr/>
        </p:nvSpPr>
        <p:spPr>
          <a:xfrm>
            <a:off x="27951" y="17888"/>
            <a:ext cx="9430467" cy="584775"/>
          </a:xfrm>
          <a:prstGeom prst="rect">
            <a:avLst/>
          </a:prstGeom>
          <a:noFill/>
        </p:spPr>
        <p:txBody>
          <a:bodyPr wrap="none" rtlCol="0">
            <a:spAutoFit/>
          </a:bodyPr>
          <a:lstStyle/>
          <a:p>
            <a:r>
              <a:rPr lang="en-US" sz="3200" dirty="0">
                <a:solidFill>
                  <a:srgbClr val="FFC000"/>
                </a:solidFill>
              </a:rPr>
              <a:t>Partial solution: Generate fault orientation components</a:t>
            </a:r>
            <a:endParaRPr lang="en-US" sz="2800" dirty="0">
              <a:solidFill>
                <a:srgbClr val="FFFF00"/>
              </a:solidFill>
            </a:endParaRPr>
          </a:p>
        </p:txBody>
      </p:sp>
      <p:sp>
        <p:nvSpPr>
          <p:cNvPr id="3" name="Slide Number Placeholder 2">
            <a:extLst>
              <a:ext uri="{FF2B5EF4-FFF2-40B4-BE49-F238E27FC236}">
                <a16:creationId xmlns:a16="http://schemas.microsoft.com/office/drawing/2014/main" id="{2E2EAC4F-8416-427A-B916-2AC82AE96BCB}"/>
              </a:ext>
            </a:extLst>
          </p:cNvPr>
          <p:cNvSpPr>
            <a:spLocks noGrp="1"/>
          </p:cNvSpPr>
          <p:nvPr>
            <p:ph type="sldNum" sz="quarter" idx="12"/>
          </p:nvPr>
        </p:nvSpPr>
        <p:spPr>
          <a:xfrm>
            <a:off x="0" y="6498121"/>
            <a:ext cx="2743200" cy="365125"/>
          </a:xfrm>
          <a:prstGeom prst="rect">
            <a:avLst/>
          </a:prstGeom>
          <a:ln/>
        </p:spPr>
        <p:txBody>
          <a:bodyPr vert="horz" lIns="91440" tIns="45720" rIns="91440" bIns="45720" rtlCol="0" anchor="ctr"/>
          <a:lstStyle>
            <a:defPPr>
              <a:defRPr lang="en-US"/>
            </a:defPPr>
            <a:lvl1pPr marL="0" algn="l" defTabSz="914400" rtl="0" eaLnBrk="1" latinLnBrk="0" hangingPunct="1">
              <a:defRPr sz="140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3CCF929-EEFA-4488-8705-7B427BFB3F96}" type="slidenum">
              <a:rPr lang="en-US" smtClean="0"/>
              <a:pPr>
                <a:defRPr/>
              </a:pPr>
              <a:t>64</a:t>
            </a:fld>
            <a:endParaRPr lang="en-US" dirty="0"/>
          </a:p>
        </p:txBody>
      </p:sp>
    </p:spTree>
    <p:extLst>
      <p:ext uri="{BB962C8B-B14F-4D97-AF65-F5344CB8AC3E}">
        <p14:creationId xmlns:p14="http://schemas.microsoft.com/office/powerpoint/2010/main" val="3637391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76160E8-C9D8-49BA-BF71-E5895000A321}"/>
              </a:ext>
            </a:extLst>
          </p:cNvPr>
          <p:cNvPicPr preferRelativeResize="0">
            <a:picLocks/>
          </p:cNvPicPr>
          <p:nvPr/>
        </p:nvPicPr>
        <p:blipFill>
          <a:blip r:embed="rId2"/>
          <a:stretch>
            <a:fillRect/>
          </a:stretch>
        </p:blipFill>
        <p:spPr>
          <a:xfrm>
            <a:off x="457200" y="1828799"/>
            <a:ext cx="3657600" cy="1828800"/>
          </a:xfrm>
          <a:prstGeom prst="rect">
            <a:avLst/>
          </a:prstGeom>
          <a:ln>
            <a:solidFill>
              <a:schemeClr val="tx1"/>
            </a:solidFill>
          </a:ln>
        </p:spPr>
      </p:pic>
      <p:pic>
        <p:nvPicPr>
          <p:cNvPr id="31" name="Picture 30" descr="A picture containing outdoor, building material, brick&#10;&#10;Description automatically generated">
            <a:extLst>
              <a:ext uri="{FF2B5EF4-FFF2-40B4-BE49-F238E27FC236}">
                <a16:creationId xmlns:a16="http://schemas.microsoft.com/office/drawing/2014/main" id="{C70636F0-D5E1-4068-AE35-7F3F946F7C46}"/>
              </a:ext>
            </a:extLst>
          </p:cNvPr>
          <p:cNvPicPr>
            <a:picLocks noChangeAspect="1"/>
          </p:cNvPicPr>
          <p:nvPr/>
        </p:nvPicPr>
        <p:blipFill>
          <a:blip r:embed="rId3"/>
          <a:stretch>
            <a:fillRect/>
          </a:stretch>
        </p:blipFill>
        <p:spPr>
          <a:xfrm rot="1440000">
            <a:off x="4343400" y="1828800"/>
            <a:ext cx="3419048" cy="3285714"/>
          </a:xfrm>
          <a:prstGeom prst="rect">
            <a:avLst/>
          </a:prstGeom>
          <a:ln>
            <a:solidFill>
              <a:schemeClr val="tx1"/>
            </a:solidFill>
          </a:ln>
        </p:spPr>
      </p:pic>
      <p:pic>
        <p:nvPicPr>
          <p:cNvPr id="33" name="Picture 32" descr="A picture containing building, wall, brick, building material&#10;&#10;Description automatically generated">
            <a:extLst>
              <a:ext uri="{FF2B5EF4-FFF2-40B4-BE49-F238E27FC236}">
                <a16:creationId xmlns:a16="http://schemas.microsoft.com/office/drawing/2014/main" id="{C71DAF33-109E-4A6E-86EB-C3B924F7ECD2}"/>
              </a:ext>
            </a:extLst>
          </p:cNvPr>
          <p:cNvPicPr>
            <a:picLocks noChangeAspect="1"/>
          </p:cNvPicPr>
          <p:nvPr/>
        </p:nvPicPr>
        <p:blipFill>
          <a:blip r:embed="rId4"/>
          <a:stretch>
            <a:fillRect/>
          </a:stretch>
        </p:blipFill>
        <p:spPr>
          <a:xfrm rot="1440000">
            <a:off x="8229600" y="1828800"/>
            <a:ext cx="3419048" cy="3285714"/>
          </a:xfrm>
          <a:prstGeom prst="rect">
            <a:avLst/>
          </a:prstGeom>
          <a:ln>
            <a:solidFill>
              <a:schemeClr val="tx1"/>
            </a:solidFill>
          </a:ln>
        </p:spPr>
      </p:pic>
      <p:sp>
        <p:nvSpPr>
          <p:cNvPr id="11" name="TextBox 10">
            <a:extLst>
              <a:ext uri="{FF2B5EF4-FFF2-40B4-BE49-F238E27FC236}">
                <a16:creationId xmlns:a16="http://schemas.microsoft.com/office/drawing/2014/main" id="{A7382EA9-FD6C-4226-9C23-F6AC3FCCF18C}"/>
              </a:ext>
            </a:extLst>
          </p:cNvPr>
          <p:cNvSpPr txBox="1"/>
          <p:nvPr/>
        </p:nvSpPr>
        <p:spPr>
          <a:xfrm>
            <a:off x="0" y="548640"/>
            <a:ext cx="6148030" cy="523220"/>
          </a:xfrm>
          <a:prstGeom prst="rect">
            <a:avLst/>
          </a:prstGeom>
          <a:noFill/>
        </p:spPr>
        <p:txBody>
          <a:bodyPr wrap="none" rtlCol="0">
            <a:spAutoFit/>
          </a:bodyPr>
          <a:lstStyle/>
          <a:p>
            <a:r>
              <a:rPr lang="en-US" sz="2800" dirty="0">
                <a:solidFill>
                  <a:srgbClr val="FFFF00"/>
                </a:solidFill>
              </a:rPr>
              <a:t>East strike component: sin(2</a:t>
            </a:r>
            <a:r>
              <a:rPr lang="el-GR" sz="2800" i="1" dirty="0">
                <a:solidFill>
                  <a:srgbClr val="FFFF00"/>
                </a:solidFill>
              </a:rPr>
              <a:t>σ</a:t>
            </a:r>
            <a:r>
              <a:rPr lang="en-US" sz="2800" dirty="0">
                <a:solidFill>
                  <a:srgbClr val="FFFF00"/>
                </a:solidFill>
              </a:rPr>
              <a:t>); </a:t>
            </a:r>
            <a:r>
              <a:rPr lang="el-GR" sz="2800" i="1" dirty="0">
                <a:solidFill>
                  <a:srgbClr val="FFFF00"/>
                </a:solidFill>
              </a:rPr>
              <a:t>σ</a:t>
            </a:r>
            <a:r>
              <a:rPr lang="en-US" sz="2800" i="1" dirty="0">
                <a:solidFill>
                  <a:srgbClr val="FFFF00"/>
                </a:solidFill>
              </a:rPr>
              <a:t>=</a:t>
            </a:r>
            <a:r>
              <a:rPr lang="el-GR" sz="2800" i="1" dirty="0">
                <a:solidFill>
                  <a:srgbClr val="FFFF00"/>
                </a:solidFill>
              </a:rPr>
              <a:t>ψ</a:t>
            </a:r>
            <a:r>
              <a:rPr lang="en-US" sz="2800" dirty="0">
                <a:solidFill>
                  <a:srgbClr val="FFFF00"/>
                </a:solidFill>
              </a:rPr>
              <a:t>+90° </a:t>
            </a:r>
          </a:p>
        </p:txBody>
      </p:sp>
      <p:grpSp>
        <p:nvGrpSpPr>
          <p:cNvPr id="28" name="Group 27">
            <a:extLst>
              <a:ext uri="{FF2B5EF4-FFF2-40B4-BE49-F238E27FC236}">
                <a16:creationId xmlns:a16="http://schemas.microsoft.com/office/drawing/2014/main" id="{7FCB3A3F-BD73-4013-9161-0A90CB3CBFB9}"/>
              </a:ext>
            </a:extLst>
          </p:cNvPr>
          <p:cNvGrpSpPr/>
          <p:nvPr/>
        </p:nvGrpSpPr>
        <p:grpSpPr>
          <a:xfrm>
            <a:off x="27951" y="1322114"/>
            <a:ext cx="10488436" cy="4207195"/>
            <a:chOff x="27951" y="1322114"/>
            <a:chExt cx="10488436" cy="4207195"/>
          </a:xfrm>
          <a:noFill/>
        </p:grpSpPr>
        <p:grpSp>
          <p:nvGrpSpPr>
            <p:cNvPr id="29" name="Group 28">
              <a:extLst>
                <a:ext uri="{FF2B5EF4-FFF2-40B4-BE49-F238E27FC236}">
                  <a16:creationId xmlns:a16="http://schemas.microsoft.com/office/drawing/2014/main" id="{156E076D-70B8-4983-BC6B-81F826802034}"/>
                </a:ext>
              </a:extLst>
            </p:cNvPr>
            <p:cNvGrpSpPr/>
            <p:nvPr/>
          </p:nvGrpSpPr>
          <p:grpSpPr>
            <a:xfrm>
              <a:off x="27951" y="1322114"/>
              <a:ext cx="10488436" cy="4207195"/>
              <a:chOff x="27951" y="1322114"/>
              <a:chExt cx="10488436" cy="4207195"/>
            </a:xfrm>
            <a:grpFill/>
          </p:grpSpPr>
          <p:grpSp>
            <p:nvGrpSpPr>
              <p:cNvPr id="35" name="Group 34">
                <a:extLst>
                  <a:ext uri="{FF2B5EF4-FFF2-40B4-BE49-F238E27FC236}">
                    <a16:creationId xmlns:a16="http://schemas.microsoft.com/office/drawing/2014/main" id="{F7196A42-E4D7-4A63-A220-32FEAC73182C}"/>
                  </a:ext>
                </a:extLst>
              </p:cNvPr>
              <p:cNvGrpSpPr/>
              <p:nvPr/>
            </p:nvGrpSpPr>
            <p:grpSpPr>
              <a:xfrm>
                <a:off x="27951" y="1322114"/>
                <a:ext cx="10488436" cy="4207195"/>
                <a:chOff x="27951" y="1322114"/>
                <a:chExt cx="10488436" cy="4207195"/>
              </a:xfrm>
              <a:grpFill/>
            </p:grpSpPr>
            <p:grpSp>
              <p:nvGrpSpPr>
                <p:cNvPr id="41" name="Group 40">
                  <a:extLst>
                    <a:ext uri="{FF2B5EF4-FFF2-40B4-BE49-F238E27FC236}">
                      <a16:creationId xmlns:a16="http://schemas.microsoft.com/office/drawing/2014/main" id="{4BB36038-B146-4953-A1F8-6E26A162E204}"/>
                    </a:ext>
                  </a:extLst>
                </p:cNvPr>
                <p:cNvGrpSpPr/>
                <p:nvPr/>
              </p:nvGrpSpPr>
              <p:grpSpPr>
                <a:xfrm>
                  <a:off x="670711" y="1322114"/>
                  <a:ext cx="2926080" cy="304608"/>
                  <a:chOff x="6232748" y="755265"/>
                  <a:chExt cx="2926080" cy="304608"/>
                </a:xfrm>
                <a:grpFill/>
              </p:grpSpPr>
              <p:cxnSp>
                <p:nvCxnSpPr>
                  <p:cNvPr id="51" name="Straight Connector 50">
                    <a:extLst>
                      <a:ext uri="{FF2B5EF4-FFF2-40B4-BE49-F238E27FC236}">
                        <a16:creationId xmlns:a16="http://schemas.microsoft.com/office/drawing/2014/main" id="{5F8A699C-0579-41B7-A7C2-6417AA25E85C}"/>
                      </a:ext>
                    </a:extLst>
                  </p:cNvPr>
                  <p:cNvCxnSpPr>
                    <a:cxnSpLocks/>
                  </p:cNvCxnSpPr>
                  <p:nvPr/>
                </p:nvCxnSpPr>
                <p:spPr>
                  <a:xfrm>
                    <a:off x="6232748" y="1059873"/>
                    <a:ext cx="2926080" cy="0"/>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C4CA78C-7AAB-4598-9044-A5EA016B6966}"/>
                      </a:ext>
                    </a:extLst>
                  </p:cNvPr>
                  <p:cNvSpPr txBox="1"/>
                  <p:nvPr/>
                </p:nvSpPr>
                <p:spPr>
                  <a:xfrm>
                    <a:off x="7359693" y="755265"/>
                    <a:ext cx="492443" cy="276999"/>
                  </a:xfrm>
                  <a:prstGeom prst="rect">
                    <a:avLst/>
                  </a:prstGeom>
                  <a:grpFill/>
                </p:spPr>
                <p:txBody>
                  <a:bodyPr wrap="none" rtlCol="0">
                    <a:spAutoFit/>
                  </a:bodyPr>
                  <a:lstStyle/>
                  <a:p>
                    <a:r>
                      <a:rPr lang="en-US" sz="1200" dirty="0">
                        <a:solidFill>
                          <a:schemeClr val="bg1"/>
                        </a:solidFill>
                      </a:rPr>
                      <a:t>2 km</a:t>
                    </a:r>
                  </a:p>
                </p:txBody>
              </p:sp>
            </p:grpSp>
            <p:grpSp>
              <p:nvGrpSpPr>
                <p:cNvPr id="42" name="Group 41">
                  <a:extLst>
                    <a:ext uri="{FF2B5EF4-FFF2-40B4-BE49-F238E27FC236}">
                      <a16:creationId xmlns:a16="http://schemas.microsoft.com/office/drawing/2014/main" id="{1FA0CF8E-6A9C-457D-B882-4D7426788857}"/>
                    </a:ext>
                  </a:extLst>
                </p:cNvPr>
                <p:cNvGrpSpPr/>
                <p:nvPr/>
              </p:nvGrpSpPr>
              <p:grpSpPr>
                <a:xfrm rot="16200000">
                  <a:off x="-747949" y="2604700"/>
                  <a:ext cx="1828799" cy="277000"/>
                  <a:chOff x="6871914" y="921373"/>
                  <a:chExt cx="1828799" cy="277000"/>
                </a:xfrm>
                <a:grpFill/>
              </p:grpSpPr>
              <p:cxnSp>
                <p:nvCxnSpPr>
                  <p:cNvPr id="49" name="Straight Connector 48">
                    <a:extLst>
                      <a:ext uri="{FF2B5EF4-FFF2-40B4-BE49-F238E27FC236}">
                        <a16:creationId xmlns:a16="http://schemas.microsoft.com/office/drawing/2014/main" id="{D9499F58-9043-402B-879D-3D87331626C7}"/>
                      </a:ext>
                    </a:extLst>
                  </p:cNvPr>
                  <p:cNvCxnSpPr>
                    <a:cxnSpLocks/>
                  </p:cNvCxnSpPr>
                  <p:nvPr/>
                </p:nvCxnSpPr>
                <p:spPr>
                  <a:xfrm rot="5400000" flipV="1">
                    <a:off x="7786314" y="283973"/>
                    <a:ext cx="0" cy="1828799"/>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299DE09-3C8A-4AF6-B306-4963A1359B03}"/>
                      </a:ext>
                    </a:extLst>
                  </p:cNvPr>
                  <p:cNvSpPr txBox="1"/>
                  <p:nvPr/>
                </p:nvSpPr>
                <p:spPr>
                  <a:xfrm>
                    <a:off x="7492947" y="921373"/>
                    <a:ext cx="639919" cy="276999"/>
                  </a:xfrm>
                  <a:prstGeom prst="rect">
                    <a:avLst/>
                  </a:prstGeom>
                  <a:grpFill/>
                </p:spPr>
                <p:txBody>
                  <a:bodyPr wrap="none" rtlCol="0">
                    <a:spAutoFit/>
                  </a:bodyPr>
                  <a:lstStyle/>
                  <a:p>
                    <a:r>
                      <a:rPr lang="en-US" sz="1200" dirty="0">
                        <a:solidFill>
                          <a:schemeClr val="bg1"/>
                        </a:solidFill>
                      </a:rPr>
                      <a:t>200 ms</a:t>
                    </a:r>
                  </a:p>
                </p:txBody>
              </p:sp>
            </p:grpSp>
            <p:sp>
              <p:nvSpPr>
                <p:cNvPr id="43" name="TextBox 42">
                  <a:extLst>
                    <a:ext uri="{FF2B5EF4-FFF2-40B4-BE49-F238E27FC236}">
                      <a16:creationId xmlns:a16="http://schemas.microsoft.com/office/drawing/2014/main" id="{05B558E3-E59F-425A-9F58-A18C3EFFF2E2}"/>
                    </a:ext>
                  </a:extLst>
                </p:cNvPr>
                <p:cNvSpPr txBox="1"/>
                <p:nvPr/>
              </p:nvSpPr>
              <p:spPr>
                <a:xfrm>
                  <a:off x="8566822" y="5252310"/>
                  <a:ext cx="683200" cy="276999"/>
                </a:xfrm>
                <a:prstGeom prst="rect">
                  <a:avLst/>
                </a:prstGeom>
                <a:grpFill/>
              </p:spPr>
              <p:txBody>
                <a:bodyPr wrap="none" rtlCol="0">
                  <a:spAutoFit/>
                </a:bodyPr>
                <a:lstStyle/>
                <a:p>
                  <a:r>
                    <a:rPr lang="en-US" sz="1200" dirty="0">
                      <a:solidFill>
                        <a:schemeClr val="bg1"/>
                      </a:solidFill>
                    </a:rPr>
                    <a:t>t=1.40 s</a:t>
                  </a:r>
                </a:p>
              </p:txBody>
            </p:sp>
            <p:sp>
              <p:nvSpPr>
                <p:cNvPr id="44" name="TextBox 43">
                  <a:extLst>
                    <a:ext uri="{FF2B5EF4-FFF2-40B4-BE49-F238E27FC236}">
                      <a16:creationId xmlns:a16="http://schemas.microsoft.com/office/drawing/2014/main" id="{696C1D70-DC3D-4522-B3B5-984FBDEF764D}"/>
                    </a:ext>
                  </a:extLst>
                </p:cNvPr>
                <p:cNvSpPr txBox="1"/>
                <p:nvPr/>
              </p:nvSpPr>
              <p:spPr>
                <a:xfrm>
                  <a:off x="5015730" y="5252310"/>
                  <a:ext cx="683200" cy="276999"/>
                </a:xfrm>
                <a:prstGeom prst="rect">
                  <a:avLst/>
                </a:prstGeom>
                <a:grpFill/>
              </p:spPr>
              <p:txBody>
                <a:bodyPr wrap="none" rtlCol="0">
                  <a:spAutoFit/>
                </a:bodyPr>
                <a:lstStyle/>
                <a:p>
                  <a:r>
                    <a:rPr lang="en-US" sz="1200" dirty="0">
                      <a:solidFill>
                        <a:schemeClr val="bg1"/>
                      </a:solidFill>
                    </a:rPr>
                    <a:t>t=1.32 s</a:t>
                  </a:r>
                </a:p>
              </p:txBody>
            </p:sp>
            <p:cxnSp>
              <p:nvCxnSpPr>
                <p:cNvPr id="45" name="Straight Connector 44">
                  <a:extLst>
                    <a:ext uri="{FF2B5EF4-FFF2-40B4-BE49-F238E27FC236}">
                      <a16:creationId xmlns:a16="http://schemas.microsoft.com/office/drawing/2014/main" id="{8C2F5824-42E0-4D6F-A071-DB517D23F9C0}"/>
                    </a:ext>
                  </a:extLst>
                </p:cNvPr>
                <p:cNvCxnSpPr>
                  <a:cxnSpLocks/>
                </p:cNvCxnSpPr>
                <p:nvPr/>
              </p:nvCxnSpPr>
              <p:spPr>
                <a:xfrm flipV="1">
                  <a:off x="5163470" y="1828801"/>
                  <a:ext cx="1393096"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17C469B-5702-497E-A61D-FF90CBE5E0AB}"/>
                    </a:ext>
                  </a:extLst>
                </p:cNvPr>
                <p:cNvCxnSpPr>
                  <a:cxnSpLocks/>
                </p:cNvCxnSpPr>
                <p:nvPr/>
              </p:nvCxnSpPr>
              <p:spPr>
                <a:xfrm flipV="1">
                  <a:off x="9130553" y="1828801"/>
                  <a:ext cx="1385834"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1022EED-7B46-44EB-8BF4-EC6C99D1BFF5}"/>
                    </a:ext>
                  </a:extLst>
                </p:cNvPr>
                <p:cNvCxnSpPr>
                  <a:cxnSpLocks/>
                </p:cNvCxnSpPr>
                <p:nvPr/>
              </p:nvCxnSpPr>
              <p:spPr>
                <a:xfrm>
                  <a:off x="472253" y="2937668"/>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A900E26-BFD6-4DBA-B702-45FEABEE79CE}"/>
                    </a:ext>
                  </a:extLst>
                </p:cNvPr>
                <p:cNvCxnSpPr>
                  <a:cxnSpLocks/>
                </p:cNvCxnSpPr>
                <p:nvPr/>
              </p:nvCxnSpPr>
              <p:spPr>
                <a:xfrm>
                  <a:off x="457200" y="2396647"/>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Rounded Corners 35">
                <a:extLst>
                  <a:ext uri="{FF2B5EF4-FFF2-40B4-BE49-F238E27FC236}">
                    <a16:creationId xmlns:a16="http://schemas.microsoft.com/office/drawing/2014/main" id="{625AEE2E-DC95-4226-A3A1-4AE542067D9A}"/>
                  </a:ext>
                </a:extLst>
              </p:cNvPr>
              <p:cNvSpPr/>
              <p:nvPr/>
            </p:nvSpPr>
            <p:spPr>
              <a:xfrm>
                <a:off x="8700001" y="3657599"/>
                <a:ext cx="1433946"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Rectangle: Rounded Corners 37">
                <a:extLst>
                  <a:ext uri="{FF2B5EF4-FFF2-40B4-BE49-F238E27FC236}">
                    <a16:creationId xmlns:a16="http://schemas.microsoft.com/office/drawing/2014/main" id="{1A30D5CF-8528-46F8-8C39-36F833403494}"/>
                  </a:ext>
                </a:extLst>
              </p:cNvPr>
              <p:cNvSpPr/>
              <p:nvPr/>
            </p:nvSpPr>
            <p:spPr>
              <a:xfrm rot="15865433">
                <a:off x="5550249" y="2085994"/>
                <a:ext cx="933458" cy="459279"/>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Rectangle: Rounded Corners 38">
                <a:extLst>
                  <a:ext uri="{FF2B5EF4-FFF2-40B4-BE49-F238E27FC236}">
                    <a16:creationId xmlns:a16="http://schemas.microsoft.com/office/drawing/2014/main" id="{361AB250-D208-40AA-85AE-A7869A3E84E9}"/>
                  </a:ext>
                </a:extLst>
              </p:cNvPr>
              <p:cNvSpPr/>
              <p:nvPr/>
            </p:nvSpPr>
            <p:spPr>
              <a:xfrm rot="16200000">
                <a:off x="799308" y="2657468"/>
                <a:ext cx="676451"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Rectangle: Rounded Corners 39">
                <a:extLst>
                  <a:ext uri="{FF2B5EF4-FFF2-40B4-BE49-F238E27FC236}">
                    <a16:creationId xmlns:a16="http://schemas.microsoft.com/office/drawing/2014/main" id="{EBC2129B-6584-4FC8-839A-B8D19ACE3259}"/>
                  </a:ext>
                </a:extLst>
              </p:cNvPr>
              <p:cNvSpPr/>
              <p:nvPr/>
            </p:nvSpPr>
            <p:spPr>
              <a:xfrm rot="16200000">
                <a:off x="3162755" y="2244108"/>
                <a:ext cx="676451" cy="488373"/>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0" name="TextBox 29">
              <a:extLst>
                <a:ext uri="{FF2B5EF4-FFF2-40B4-BE49-F238E27FC236}">
                  <a16:creationId xmlns:a16="http://schemas.microsoft.com/office/drawing/2014/main" id="{87E3DC08-B590-409D-9D04-4BF3EE60A0DF}"/>
                </a:ext>
              </a:extLst>
            </p:cNvPr>
            <p:cNvSpPr txBox="1"/>
            <p:nvPr/>
          </p:nvSpPr>
          <p:spPr>
            <a:xfrm>
              <a:off x="1754562" y="3789609"/>
              <a:ext cx="1032171" cy="276999"/>
            </a:xfrm>
            <a:prstGeom prst="rect">
              <a:avLst/>
            </a:prstGeom>
            <a:grpFill/>
          </p:spPr>
          <p:txBody>
            <a:bodyPr wrap="square" rtlCol="0">
              <a:spAutoFit/>
            </a:bodyPr>
            <a:lstStyle/>
            <a:p>
              <a:pPr algn="ctr"/>
              <a:r>
                <a:rPr lang="en-US" sz="1200" dirty="0">
                  <a:solidFill>
                    <a:schemeClr val="bg1"/>
                  </a:solidFill>
                </a:rPr>
                <a:t>Inline 3101</a:t>
              </a:r>
            </a:p>
          </p:txBody>
        </p:sp>
        <p:sp>
          <p:nvSpPr>
            <p:cNvPr id="32" name="TextBox 31">
              <a:extLst>
                <a:ext uri="{FF2B5EF4-FFF2-40B4-BE49-F238E27FC236}">
                  <a16:creationId xmlns:a16="http://schemas.microsoft.com/office/drawing/2014/main" id="{9A4013D8-1DC7-4F92-8471-FE19220E4418}"/>
                </a:ext>
              </a:extLst>
            </p:cNvPr>
            <p:cNvSpPr txBox="1"/>
            <p:nvPr/>
          </p:nvSpPr>
          <p:spPr>
            <a:xfrm>
              <a:off x="4130116" y="2303628"/>
              <a:ext cx="309380" cy="184666"/>
            </a:xfrm>
            <a:prstGeom prst="rect">
              <a:avLst/>
            </a:prstGeom>
            <a:grpFill/>
          </p:spPr>
          <p:txBody>
            <a:bodyPr wrap="none" lIns="0" tIns="0" rIns="0" bIns="0" rtlCol="0">
              <a:spAutoFit/>
            </a:bodyPr>
            <a:lstStyle/>
            <a:p>
              <a:r>
                <a:rPr lang="en-US" sz="1200" dirty="0">
                  <a:solidFill>
                    <a:schemeClr val="bg1"/>
                  </a:solidFill>
                </a:rPr>
                <a:t>1.32 </a:t>
              </a:r>
            </a:p>
          </p:txBody>
        </p:sp>
        <p:sp>
          <p:nvSpPr>
            <p:cNvPr id="34" name="TextBox 33">
              <a:extLst>
                <a:ext uri="{FF2B5EF4-FFF2-40B4-BE49-F238E27FC236}">
                  <a16:creationId xmlns:a16="http://schemas.microsoft.com/office/drawing/2014/main" id="{41A8ED00-97CD-483D-B123-05FB966FB13B}"/>
                </a:ext>
              </a:extLst>
            </p:cNvPr>
            <p:cNvSpPr txBox="1"/>
            <p:nvPr/>
          </p:nvSpPr>
          <p:spPr>
            <a:xfrm>
              <a:off x="4116260" y="2861277"/>
              <a:ext cx="309380" cy="184666"/>
            </a:xfrm>
            <a:prstGeom prst="rect">
              <a:avLst/>
            </a:prstGeom>
            <a:grpFill/>
          </p:spPr>
          <p:txBody>
            <a:bodyPr wrap="none" lIns="0" tIns="0" rIns="0" bIns="0" rtlCol="0">
              <a:spAutoFit/>
            </a:bodyPr>
            <a:lstStyle/>
            <a:p>
              <a:r>
                <a:rPr lang="en-US" sz="1200" dirty="0">
                  <a:solidFill>
                    <a:schemeClr val="bg1"/>
                  </a:solidFill>
                </a:rPr>
                <a:t>1.40 </a:t>
              </a:r>
            </a:p>
          </p:txBody>
        </p:sp>
      </p:grpSp>
      <p:sp>
        <p:nvSpPr>
          <p:cNvPr id="53" name="TextBox 52">
            <a:extLst>
              <a:ext uri="{FF2B5EF4-FFF2-40B4-BE49-F238E27FC236}">
                <a16:creationId xmlns:a16="http://schemas.microsoft.com/office/drawing/2014/main" id="{6705FC24-2E00-4DD9-BA15-89FEAD32CD09}"/>
              </a:ext>
            </a:extLst>
          </p:cNvPr>
          <p:cNvSpPr txBox="1"/>
          <p:nvPr/>
        </p:nvSpPr>
        <p:spPr>
          <a:xfrm>
            <a:off x="27951" y="17888"/>
            <a:ext cx="9430467" cy="584775"/>
          </a:xfrm>
          <a:prstGeom prst="rect">
            <a:avLst/>
          </a:prstGeom>
          <a:noFill/>
        </p:spPr>
        <p:txBody>
          <a:bodyPr wrap="none" rtlCol="0">
            <a:spAutoFit/>
          </a:bodyPr>
          <a:lstStyle/>
          <a:p>
            <a:r>
              <a:rPr lang="en-US" sz="3200" dirty="0">
                <a:solidFill>
                  <a:srgbClr val="FFC000"/>
                </a:solidFill>
              </a:rPr>
              <a:t>Partial solution: Generate fault orientation components</a:t>
            </a:r>
            <a:endParaRPr lang="en-US" sz="2800" dirty="0">
              <a:solidFill>
                <a:srgbClr val="FFFF00"/>
              </a:solidFill>
            </a:endParaRPr>
          </a:p>
        </p:txBody>
      </p:sp>
      <p:sp>
        <p:nvSpPr>
          <p:cNvPr id="3" name="Slide Number Placeholder 2">
            <a:extLst>
              <a:ext uri="{FF2B5EF4-FFF2-40B4-BE49-F238E27FC236}">
                <a16:creationId xmlns:a16="http://schemas.microsoft.com/office/drawing/2014/main" id="{B3E4CB3B-BBBB-46DE-87D3-BEA0BFAEBF08}"/>
              </a:ext>
            </a:extLst>
          </p:cNvPr>
          <p:cNvSpPr>
            <a:spLocks noGrp="1"/>
          </p:cNvSpPr>
          <p:nvPr>
            <p:ph type="sldNum" sz="quarter" idx="12"/>
          </p:nvPr>
        </p:nvSpPr>
        <p:spPr>
          <a:xfrm>
            <a:off x="0" y="6498121"/>
            <a:ext cx="2743200" cy="365125"/>
          </a:xfrm>
          <a:prstGeom prst="rect">
            <a:avLst/>
          </a:prstGeom>
          <a:ln/>
        </p:spPr>
        <p:txBody>
          <a:bodyPr vert="horz" lIns="91440" tIns="45720" rIns="91440" bIns="45720" rtlCol="0" anchor="ctr"/>
          <a:lstStyle>
            <a:defPPr>
              <a:defRPr lang="en-US"/>
            </a:defPPr>
            <a:lvl1pPr marL="0" algn="l" defTabSz="914400" rtl="0" eaLnBrk="1" latinLnBrk="0" hangingPunct="1">
              <a:defRPr sz="140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3CCF929-EEFA-4488-8705-7B427BFB3F96}" type="slidenum">
              <a:rPr lang="en-US" smtClean="0"/>
              <a:pPr>
                <a:defRPr/>
              </a:pPr>
              <a:t>65</a:t>
            </a:fld>
            <a:endParaRPr lang="en-US" dirty="0"/>
          </a:p>
        </p:txBody>
      </p:sp>
    </p:spTree>
    <p:extLst>
      <p:ext uri="{BB962C8B-B14F-4D97-AF65-F5344CB8AC3E}">
        <p14:creationId xmlns:p14="http://schemas.microsoft.com/office/powerpoint/2010/main" val="3183184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2EC3C7A-3F4D-4679-9432-3E2F39B33FEB}"/>
              </a:ext>
            </a:extLst>
          </p:cNvPr>
          <p:cNvPicPr>
            <a:picLocks noChangeAspect="1"/>
          </p:cNvPicPr>
          <p:nvPr/>
        </p:nvPicPr>
        <p:blipFill>
          <a:blip r:embed="rId2"/>
          <a:stretch>
            <a:fillRect/>
          </a:stretch>
        </p:blipFill>
        <p:spPr>
          <a:xfrm rot="1440000">
            <a:off x="4343400" y="1828800"/>
            <a:ext cx="3419048" cy="3285714"/>
          </a:xfrm>
          <a:prstGeom prst="rect">
            <a:avLst/>
          </a:prstGeom>
          <a:ln>
            <a:solidFill>
              <a:schemeClr val="tx1"/>
            </a:solidFill>
          </a:ln>
        </p:spPr>
      </p:pic>
      <p:pic>
        <p:nvPicPr>
          <p:cNvPr id="31" name="Picture 30">
            <a:extLst>
              <a:ext uri="{FF2B5EF4-FFF2-40B4-BE49-F238E27FC236}">
                <a16:creationId xmlns:a16="http://schemas.microsoft.com/office/drawing/2014/main" id="{B24B300E-34EF-4D79-9A9C-F694417AE46D}"/>
              </a:ext>
            </a:extLst>
          </p:cNvPr>
          <p:cNvPicPr>
            <a:picLocks noChangeAspect="1"/>
          </p:cNvPicPr>
          <p:nvPr/>
        </p:nvPicPr>
        <p:blipFill>
          <a:blip r:embed="rId3"/>
          <a:stretch>
            <a:fillRect/>
          </a:stretch>
        </p:blipFill>
        <p:spPr>
          <a:xfrm rot="1440000">
            <a:off x="8229600" y="1828800"/>
            <a:ext cx="3419048" cy="3285714"/>
          </a:xfrm>
          <a:prstGeom prst="rect">
            <a:avLst/>
          </a:prstGeom>
          <a:ln>
            <a:solidFill>
              <a:schemeClr val="tx1"/>
            </a:solidFill>
          </a:ln>
        </p:spPr>
      </p:pic>
      <p:pic>
        <p:nvPicPr>
          <p:cNvPr id="3" name="Picture 2" descr="A picture containing text, white&#10;&#10;Description automatically generated">
            <a:extLst>
              <a:ext uri="{FF2B5EF4-FFF2-40B4-BE49-F238E27FC236}">
                <a16:creationId xmlns:a16="http://schemas.microsoft.com/office/drawing/2014/main" id="{CA70FCE9-94BB-4877-8AB5-F7E0B00617DA}"/>
              </a:ext>
            </a:extLst>
          </p:cNvPr>
          <p:cNvPicPr preferRelativeResize="0">
            <a:picLocks/>
          </p:cNvPicPr>
          <p:nvPr/>
        </p:nvPicPr>
        <p:blipFill>
          <a:blip r:embed="rId4"/>
          <a:stretch>
            <a:fillRect/>
          </a:stretch>
        </p:blipFill>
        <p:spPr>
          <a:xfrm>
            <a:off x="457200" y="1828800"/>
            <a:ext cx="3657600" cy="1828800"/>
          </a:xfrm>
          <a:prstGeom prst="rect">
            <a:avLst/>
          </a:prstGeom>
          <a:ln>
            <a:solidFill>
              <a:schemeClr val="tx1"/>
            </a:solidFill>
          </a:ln>
        </p:spPr>
      </p:pic>
      <p:sp>
        <p:nvSpPr>
          <p:cNvPr id="9" name="TextBox 8">
            <a:extLst>
              <a:ext uri="{FF2B5EF4-FFF2-40B4-BE49-F238E27FC236}">
                <a16:creationId xmlns:a16="http://schemas.microsoft.com/office/drawing/2014/main" id="{B8AD6ABB-649D-4D3F-BF42-8DFFB1F78E06}"/>
              </a:ext>
            </a:extLst>
          </p:cNvPr>
          <p:cNvSpPr txBox="1"/>
          <p:nvPr/>
        </p:nvSpPr>
        <p:spPr>
          <a:xfrm>
            <a:off x="0" y="548640"/>
            <a:ext cx="5058629" cy="523220"/>
          </a:xfrm>
          <a:prstGeom prst="rect">
            <a:avLst/>
          </a:prstGeom>
          <a:noFill/>
        </p:spPr>
        <p:txBody>
          <a:bodyPr wrap="none" rtlCol="0">
            <a:spAutoFit/>
          </a:bodyPr>
          <a:lstStyle/>
          <a:p>
            <a:r>
              <a:rPr lang="en-US" sz="2800" dirty="0">
                <a:solidFill>
                  <a:srgbClr val="FFFF00"/>
                </a:solidFill>
              </a:rPr>
              <a:t>Horizontal dip component: cos(</a:t>
            </a:r>
            <a:r>
              <a:rPr lang="el-GR" sz="2800" i="1" dirty="0">
                <a:solidFill>
                  <a:srgbClr val="FFFF00"/>
                </a:solidFill>
              </a:rPr>
              <a:t>θ</a:t>
            </a:r>
            <a:r>
              <a:rPr lang="en-US" sz="2800" dirty="0">
                <a:solidFill>
                  <a:srgbClr val="FFFF00"/>
                </a:solidFill>
              </a:rPr>
              <a:t>)</a:t>
            </a:r>
          </a:p>
        </p:txBody>
      </p:sp>
      <p:pic>
        <p:nvPicPr>
          <p:cNvPr id="33" name="Picture 32" descr="A picture containing nature&#10;&#10;Description automatically generated">
            <a:extLst>
              <a:ext uri="{FF2B5EF4-FFF2-40B4-BE49-F238E27FC236}">
                <a16:creationId xmlns:a16="http://schemas.microsoft.com/office/drawing/2014/main" id="{2A8C614E-87AE-4CE1-BEC7-1E64F0D9B1FC}"/>
              </a:ext>
            </a:extLst>
          </p:cNvPr>
          <p:cNvPicPr preferRelativeResize="0">
            <a:picLocks/>
          </p:cNvPicPr>
          <p:nvPr/>
        </p:nvPicPr>
        <p:blipFill>
          <a:blip r:embed="rId5"/>
          <a:stretch>
            <a:fillRect/>
          </a:stretch>
        </p:blipFill>
        <p:spPr>
          <a:xfrm>
            <a:off x="457200" y="1828799"/>
            <a:ext cx="3657600" cy="1828800"/>
          </a:xfrm>
          <a:prstGeom prst="rect">
            <a:avLst/>
          </a:prstGeom>
          <a:ln>
            <a:solidFill>
              <a:schemeClr val="tx1"/>
            </a:solidFill>
          </a:ln>
        </p:spPr>
      </p:pic>
      <p:grpSp>
        <p:nvGrpSpPr>
          <p:cNvPr id="30" name="Group 29">
            <a:extLst>
              <a:ext uri="{FF2B5EF4-FFF2-40B4-BE49-F238E27FC236}">
                <a16:creationId xmlns:a16="http://schemas.microsoft.com/office/drawing/2014/main" id="{84DC5E3B-D988-4AD8-B9C5-D52B4B661C19}"/>
              </a:ext>
            </a:extLst>
          </p:cNvPr>
          <p:cNvGrpSpPr/>
          <p:nvPr/>
        </p:nvGrpSpPr>
        <p:grpSpPr>
          <a:xfrm>
            <a:off x="27951" y="1322114"/>
            <a:ext cx="10488436" cy="4207195"/>
            <a:chOff x="27951" y="1322114"/>
            <a:chExt cx="10488436" cy="4207195"/>
          </a:xfrm>
          <a:noFill/>
        </p:grpSpPr>
        <p:grpSp>
          <p:nvGrpSpPr>
            <p:cNvPr id="32" name="Group 31">
              <a:extLst>
                <a:ext uri="{FF2B5EF4-FFF2-40B4-BE49-F238E27FC236}">
                  <a16:creationId xmlns:a16="http://schemas.microsoft.com/office/drawing/2014/main" id="{A4E0B087-7724-409C-98BF-5C88EA6B70BC}"/>
                </a:ext>
              </a:extLst>
            </p:cNvPr>
            <p:cNvGrpSpPr/>
            <p:nvPr/>
          </p:nvGrpSpPr>
          <p:grpSpPr>
            <a:xfrm>
              <a:off x="27951" y="1322114"/>
              <a:ext cx="10488436" cy="4207195"/>
              <a:chOff x="27951" y="1322114"/>
              <a:chExt cx="10488436" cy="4207195"/>
            </a:xfrm>
            <a:grpFill/>
          </p:grpSpPr>
          <p:grpSp>
            <p:nvGrpSpPr>
              <p:cNvPr id="37" name="Group 36">
                <a:extLst>
                  <a:ext uri="{FF2B5EF4-FFF2-40B4-BE49-F238E27FC236}">
                    <a16:creationId xmlns:a16="http://schemas.microsoft.com/office/drawing/2014/main" id="{F247A01C-D716-4535-BEE0-D18CA7DFDD91}"/>
                  </a:ext>
                </a:extLst>
              </p:cNvPr>
              <p:cNvGrpSpPr/>
              <p:nvPr/>
            </p:nvGrpSpPr>
            <p:grpSpPr>
              <a:xfrm>
                <a:off x="27951" y="1322114"/>
                <a:ext cx="10488436" cy="4207195"/>
                <a:chOff x="27951" y="1322114"/>
                <a:chExt cx="10488436" cy="4207195"/>
              </a:xfrm>
              <a:grpFill/>
            </p:grpSpPr>
            <p:grpSp>
              <p:nvGrpSpPr>
                <p:cNvPr id="42" name="Group 41">
                  <a:extLst>
                    <a:ext uri="{FF2B5EF4-FFF2-40B4-BE49-F238E27FC236}">
                      <a16:creationId xmlns:a16="http://schemas.microsoft.com/office/drawing/2014/main" id="{70F0F396-77C3-488F-BBC4-6C68D57CCF08}"/>
                    </a:ext>
                  </a:extLst>
                </p:cNvPr>
                <p:cNvGrpSpPr/>
                <p:nvPr/>
              </p:nvGrpSpPr>
              <p:grpSpPr>
                <a:xfrm>
                  <a:off x="670711" y="1322114"/>
                  <a:ext cx="2926080" cy="304608"/>
                  <a:chOff x="6232748" y="755265"/>
                  <a:chExt cx="2926080" cy="304608"/>
                </a:xfrm>
                <a:grpFill/>
              </p:grpSpPr>
              <p:cxnSp>
                <p:nvCxnSpPr>
                  <p:cNvPr id="52" name="Straight Connector 51">
                    <a:extLst>
                      <a:ext uri="{FF2B5EF4-FFF2-40B4-BE49-F238E27FC236}">
                        <a16:creationId xmlns:a16="http://schemas.microsoft.com/office/drawing/2014/main" id="{2897BA4C-89C5-43B9-A67B-41C28EDAEEF5}"/>
                      </a:ext>
                    </a:extLst>
                  </p:cNvPr>
                  <p:cNvCxnSpPr>
                    <a:cxnSpLocks/>
                  </p:cNvCxnSpPr>
                  <p:nvPr/>
                </p:nvCxnSpPr>
                <p:spPr>
                  <a:xfrm>
                    <a:off x="6232748" y="1059873"/>
                    <a:ext cx="2926080" cy="0"/>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67F5696-E4D5-4F50-99F5-F49CE5E2BFCA}"/>
                      </a:ext>
                    </a:extLst>
                  </p:cNvPr>
                  <p:cNvSpPr txBox="1"/>
                  <p:nvPr/>
                </p:nvSpPr>
                <p:spPr>
                  <a:xfrm>
                    <a:off x="7359693" y="755265"/>
                    <a:ext cx="492443" cy="276999"/>
                  </a:xfrm>
                  <a:prstGeom prst="rect">
                    <a:avLst/>
                  </a:prstGeom>
                  <a:grpFill/>
                </p:spPr>
                <p:txBody>
                  <a:bodyPr wrap="none" rtlCol="0">
                    <a:spAutoFit/>
                  </a:bodyPr>
                  <a:lstStyle/>
                  <a:p>
                    <a:r>
                      <a:rPr lang="en-US" sz="1200" dirty="0">
                        <a:solidFill>
                          <a:schemeClr val="bg1"/>
                        </a:solidFill>
                      </a:rPr>
                      <a:t>2 km</a:t>
                    </a:r>
                  </a:p>
                </p:txBody>
              </p:sp>
            </p:grpSp>
            <p:grpSp>
              <p:nvGrpSpPr>
                <p:cNvPr id="43" name="Group 42">
                  <a:extLst>
                    <a:ext uri="{FF2B5EF4-FFF2-40B4-BE49-F238E27FC236}">
                      <a16:creationId xmlns:a16="http://schemas.microsoft.com/office/drawing/2014/main" id="{53D7AFD8-2B7F-470C-98C0-257D0C8ADD43}"/>
                    </a:ext>
                  </a:extLst>
                </p:cNvPr>
                <p:cNvGrpSpPr/>
                <p:nvPr/>
              </p:nvGrpSpPr>
              <p:grpSpPr>
                <a:xfrm rot="16200000">
                  <a:off x="-747949" y="2604700"/>
                  <a:ext cx="1828799" cy="277000"/>
                  <a:chOff x="6871914" y="921373"/>
                  <a:chExt cx="1828799" cy="277000"/>
                </a:xfrm>
                <a:grpFill/>
              </p:grpSpPr>
              <p:cxnSp>
                <p:nvCxnSpPr>
                  <p:cNvPr id="50" name="Straight Connector 49">
                    <a:extLst>
                      <a:ext uri="{FF2B5EF4-FFF2-40B4-BE49-F238E27FC236}">
                        <a16:creationId xmlns:a16="http://schemas.microsoft.com/office/drawing/2014/main" id="{29A797D1-C681-48D7-A251-E44B99973729}"/>
                      </a:ext>
                    </a:extLst>
                  </p:cNvPr>
                  <p:cNvCxnSpPr>
                    <a:cxnSpLocks/>
                  </p:cNvCxnSpPr>
                  <p:nvPr/>
                </p:nvCxnSpPr>
                <p:spPr>
                  <a:xfrm rot="5400000" flipV="1">
                    <a:off x="7786314" y="283973"/>
                    <a:ext cx="0" cy="1828799"/>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213BE6A-5341-4DAA-8045-0EDC33672BB2}"/>
                      </a:ext>
                    </a:extLst>
                  </p:cNvPr>
                  <p:cNvSpPr txBox="1"/>
                  <p:nvPr/>
                </p:nvSpPr>
                <p:spPr>
                  <a:xfrm>
                    <a:off x="7492947" y="921373"/>
                    <a:ext cx="639919" cy="276999"/>
                  </a:xfrm>
                  <a:prstGeom prst="rect">
                    <a:avLst/>
                  </a:prstGeom>
                  <a:grpFill/>
                </p:spPr>
                <p:txBody>
                  <a:bodyPr wrap="none" rtlCol="0">
                    <a:spAutoFit/>
                  </a:bodyPr>
                  <a:lstStyle/>
                  <a:p>
                    <a:r>
                      <a:rPr lang="en-US" sz="1200" dirty="0">
                        <a:solidFill>
                          <a:schemeClr val="bg1"/>
                        </a:solidFill>
                      </a:rPr>
                      <a:t>200 ms</a:t>
                    </a:r>
                  </a:p>
                </p:txBody>
              </p:sp>
            </p:grpSp>
            <p:sp>
              <p:nvSpPr>
                <p:cNvPr id="44" name="TextBox 43">
                  <a:extLst>
                    <a:ext uri="{FF2B5EF4-FFF2-40B4-BE49-F238E27FC236}">
                      <a16:creationId xmlns:a16="http://schemas.microsoft.com/office/drawing/2014/main" id="{58C4734D-09AC-4D00-8352-2C5173716E4F}"/>
                    </a:ext>
                  </a:extLst>
                </p:cNvPr>
                <p:cNvSpPr txBox="1"/>
                <p:nvPr/>
              </p:nvSpPr>
              <p:spPr>
                <a:xfrm>
                  <a:off x="8566822" y="5252310"/>
                  <a:ext cx="683200" cy="276999"/>
                </a:xfrm>
                <a:prstGeom prst="rect">
                  <a:avLst/>
                </a:prstGeom>
                <a:grpFill/>
              </p:spPr>
              <p:txBody>
                <a:bodyPr wrap="none" rtlCol="0">
                  <a:spAutoFit/>
                </a:bodyPr>
                <a:lstStyle/>
                <a:p>
                  <a:r>
                    <a:rPr lang="en-US" sz="1200" dirty="0">
                      <a:solidFill>
                        <a:schemeClr val="bg1"/>
                      </a:solidFill>
                    </a:rPr>
                    <a:t>t=1.40 s</a:t>
                  </a:r>
                </a:p>
              </p:txBody>
            </p:sp>
            <p:sp>
              <p:nvSpPr>
                <p:cNvPr id="45" name="TextBox 44">
                  <a:extLst>
                    <a:ext uri="{FF2B5EF4-FFF2-40B4-BE49-F238E27FC236}">
                      <a16:creationId xmlns:a16="http://schemas.microsoft.com/office/drawing/2014/main" id="{9BDADC42-D0C6-4592-8A7A-E650D78194AB}"/>
                    </a:ext>
                  </a:extLst>
                </p:cNvPr>
                <p:cNvSpPr txBox="1"/>
                <p:nvPr/>
              </p:nvSpPr>
              <p:spPr>
                <a:xfrm>
                  <a:off x="5015730" y="5252310"/>
                  <a:ext cx="683200" cy="276999"/>
                </a:xfrm>
                <a:prstGeom prst="rect">
                  <a:avLst/>
                </a:prstGeom>
                <a:grpFill/>
              </p:spPr>
              <p:txBody>
                <a:bodyPr wrap="none" rtlCol="0">
                  <a:spAutoFit/>
                </a:bodyPr>
                <a:lstStyle/>
                <a:p>
                  <a:r>
                    <a:rPr lang="en-US" sz="1200" dirty="0">
                      <a:solidFill>
                        <a:schemeClr val="bg1"/>
                      </a:solidFill>
                    </a:rPr>
                    <a:t>t=1.32 s</a:t>
                  </a:r>
                </a:p>
              </p:txBody>
            </p:sp>
            <p:cxnSp>
              <p:nvCxnSpPr>
                <p:cNvPr id="46" name="Straight Connector 45">
                  <a:extLst>
                    <a:ext uri="{FF2B5EF4-FFF2-40B4-BE49-F238E27FC236}">
                      <a16:creationId xmlns:a16="http://schemas.microsoft.com/office/drawing/2014/main" id="{114738EF-27EC-4E5D-8338-370A62D13DE9}"/>
                    </a:ext>
                  </a:extLst>
                </p:cNvPr>
                <p:cNvCxnSpPr>
                  <a:cxnSpLocks/>
                </p:cNvCxnSpPr>
                <p:nvPr/>
              </p:nvCxnSpPr>
              <p:spPr>
                <a:xfrm flipV="1">
                  <a:off x="5163470" y="1828801"/>
                  <a:ext cx="1393096"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7BBFC07-A260-4F68-94BE-019854F2761E}"/>
                    </a:ext>
                  </a:extLst>
                </p:cNvPr>
                <p:cNvCxnSpPr>
                  <a:cxnSpLocks/>
                </p:cNvCxnSpPr>
                <p:nvPr/>
              </p:nvCxnSpPr>
              <p:spPr>
                <a:xfrm flipV="1">
                  <a:off x="9130553" y="1828801"/>
                  <a:ext cx="1385834"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C3B09CE-5055-4DA2-BD09-8B9139CE6FDD}"/>
                    </a:ext>
                  </a:extLst>
                </p:cNvPr>
                <p:cNvCxnSpPr>
                  <a:cxnSpLocks/>
                </p:cNvCxnSpPr>
                <p:nvPr/>
              </p:nvCxnSpPr>
              <p:spPr>
                <a:xfrm>
                  <a:off x="472253" y="2937668"/>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F4BA21-5306-42F6-881D-CCE65D8C4876}"/>
                    </a:ext>
                  </a:extLst>
                </p:cNvPr>
                <p:cNvCxnSpPr>
                  <a:cxnSpLocks/>
                </p:cNvCxnSpPr>
                <p:nvPr/>
              </p:nvCxnSpPr>
              <p:spPr>
                <a:xfrm>
                  <a:off x="457200" y="2396647"/>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Rectangle: Rounded Corners 37">
                <a:extLst>
                  <a:ext uri="{FF2B5EF4-FFF2-40B4-BE49-F238E27FC236}">
                    <a16:creationId xmlns:a16="http://schemas.microsoft.com/office/drawing/2014/main" id="{93C5E596-7206-4EC3-B8D7-0982D87065ED}"/>
                  </a:ext>
                </a:extLst>
              </p:cNvPr>
              <p:cNvSpPr/>
              <p:nvPr/>
            </p:nvSpPr>
            <p:spPr>
              <a:xfrm>
                <a:off x="8700001" y="3657599"/>
                <a:ext cx="1433946"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Rectangle: Rounded Corners 38">
                <a:extLst>
                  <a:ext uri="{FF2B5EF4-FFF2-40B4-BE49-F238E27FC236}">
                    <a16:creationId xmlns:a16="http://schemas.microsoft.com/office/drawing/2014/main" id="{B67D6490-C6D6-4D14-8274-334639A72E8F}"/>
                  </a:ext>
                </a:extLst>
              </p:cNvPr>
              <p:cNvSpPr/>
              <p:nvPr/>
            </p:nvSpPr>
            <p:spPr>
              <a:xfrm rot="15865433">
                <a:off x="5550249" y="2085994"/>
                <a:ext cx="933458" cy="459279"/>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Rectangle: Rounded Corners 39">
                <a:extLst>
                  <a:ext uri="{FF2B5EF4-FFF2-40B4-BE49-F238E27FC236}">
                    <a16:creationId xmlns:a16="http://schemas.microsoft.com/office/drawing/2014/main" id="{76549D43-05E0-4CCE-907A-6247DDB86FE9}"/>
                  </a:ext>
                </a:extLst>
              </p:cNvPr>
              <p:cNvSpPr/>
              <p:nvPr/>
            </p:nvSpPr>
            <p:spPr>
              <a:xfrm rot="16200000">
                <a:off x="799308" y="2657468"/>
                <a:ext cx="676451"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Rectangle: Rounded Corners 40">
                <a:extLst>
                  <a:ext uri="{FF2B5EF4-FFF2-40B4-BE49-F238E27FC236}">
                    <a16:creationId xmlns:a16="http://schemas.microsoft.com/office/drawing/2014/main" id="{4FF0A29A-A0E5-4A53-8423-B32C0DD37EB3}"/>
                  </a:ext>
                </a:extLst>
              </p:cNvPr>
              <p:cNvSpPr/>
              <p:nvPr/>
            </p:nvSpPr>
            <p:spPr>
              <a:xfrm rot="16200000">
                <a:off x="3162755" y="2244108"/>
                <a:ext cx="676451" cy="488373"/>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4" name="TextBox 33">
              <a:extLst>
                <a:ext uri="{FF2B5EF4-FFF2-40B4-BE49-F238E27FC236}">
                  <a16:creationId xmlns:a16="http://schemas.microsoft.com/office/drawing/2014/main" id="{822D1C03-62ED-4F9A-A76B-188179DA4A3E}"/>
                </a:ext>
              </a:extLst>
            </p:cNvPr>
            <p:cNvSpPr txBox="1"/>
            <p:nvPr/>
          </p:nvSpPr>
          <p:spPr>
            <a:xfrm>
              <a:off x="1754562" y="3789609"/>
              <a:ext cx="1032171" cy="276999"/>
            </a:xfrm>
            <a:prstGeom prst="rect">
              <a:avLst/>
            </a:prstGeom>
            <a:grpFill/>
          </p:spPr>
          <p:txBody>
            <a:bodyPr wrap="square" rtlCol="0">
              <a:spAutoFit/>
            </a:bodyPr>
            <a:lstStyle/>
            <a:p>
              <a:pPr algn="ctr"/>
              <a:r>
                <a:rPr lang="en-US" sz="1200" dirty="0">
                  <a:solidFill>
                    <a:schemeClr val="bg1"/>
                  </a:solidFill>
                </a:rPr>
                <a:t>Inline 3101</a:t>
              </a:r>
            </a:p>
          </p:txBody>
        </p:sp>
        <p:sp>
          <p:nvSpPr>
            <p:cNvPr id="35" name="TextBox 34">
              <a:extLst>
                <a:ext uri="{FF2B5EF4-FFF2-40B4-BE49-F238E27FC236}">
                  <a16:creationId xmlns:a16="http://schemas.microsoft.com/office/drawing/2014/main" id="{96F6B6C7-42CF-4A31-B611-1AEAFE5037A7}"/>
                </a:ext>
              </a:extLst>
            </p:cNvPr>
            <p:cNvSpPr txBox="1"/>
            <p:nvPr/>
          </p:nvSpPr>
          <p:spPr>
            <a:xfrm>
              <a:off x="4130116" y="2303628"/>
              <a:ext cx="309380" cy="184666"/>
            </a:xfrm>
            <a:prstGeom prst="rect">
              <a:avLst/>
            </a:prstGeom>
            <a:grpFill/>
          </p:spPr>
          <p:txBody>
            <a:bodyPr wrap="none" lIns="0" tIns="0" rIns="0" bIns="0" rtlCol="0">
              <a:spAutoFit/>
            </a:bodyPr>
            <a:lstStyle/>
            <a:p>
              <a:r>
                <a:rPr lang="en-US" sz="1200" dirty="0">
                  <a:solidFill>
                    <a:schemeClr val="bg1"/>
                  </a:solidFill>
                </a:rPr>
                <a:t>1.32 </a:t>
              </a:r>
            </a:p>
          </p:txBody>
        </p:sp>
        <p:sp>
          <p:nvSpPr>
            <p:cNvPr id="36" name="TextBox 35">
              <a:extLst>
                <a:ext uri="{FF2B5EF4-FFF2-40B4-BE49-F238E27FC236}">
                  <a16:creationId xmlns:a16="http://schemas.microsoft.com/office/drawing/2014/main" id="{191B2D24-0D87-4471-A684-A4537C14FBA2}"/>
                </a:ext>
              </a:extLst>
            </p:cNvPr>
            <p:cNvSpPr txBox="1"/>
            <p:nvPr/>
          </p:nvSpPr>
          <p:spPr>
            <a:xfrm>
              <a:off x="4116260" y="2861277"/>
              <a:ext cx="309380" cy="184666"/>
            </a:xfrm>
            <a:prstGeom prst="rect">
              <a:avLst/>
            </a:prstGeom>
            <a:grpFill/>
          </p:spPr>
          <p:txBody>
            <a:bodyPr wrap="none" lIns="0" tIns="0" rIns="0" bIns="0" rtlCol="0">
              <a:spAutoFit/>
            </a:bodyPr>
            <a:lstStyle/>
            <a:p>
              <a:r>
                <a:rPr lang="en-US" sz="1200" dirty="0">
                  <a:solidFill>
                    <a:schemeClr val="bg1"/>
                  </a:solidFill>
                </a:rPr>
                <a:t>1.40 </a:t>
              </a:r>
            </a:p>
          </p:txBody>
        </p:sp>
      </p:grpSp>
      <p:sp>
        <p:nvSpPr>
          <p:cNvPr id="54" name="TextBox 53">
            <a:extLst>
              <a:ext uri="{FF2B5EF4-FFF2-40B4-BE49-F238E27FC236}">
                <a16:creationId xmlns:a16="http://schemas.microsoft.com/office/drawing/2014/main" id="{2BD3B38B-10CE-4674-A4E8-D9D3F39DD469}"/>
              </a:ext>
            </a:extLst>
          </p:cNvPr>
          <p:cNvSpPr txBox="1"/>
          <p:nvPr/>
        </p:nvSpPr>
        <p:spPr>
          <a:xfrm>
            <a:off x="27951" y="17888"/>
            <a:ext cx="9430467" cy="584775"/>
          </a:xfrm>
          <a:prstGeom prst="rect">
            <a:avLst/>
          </a:prstGeom>
          <a:noFill/>
        </p:spPr>
        <p:txBody>
          <a:bodyPr wrap="none" rtlCol="0">
            <a:spAutoFit/>
          </a:bodyPr>
          <a:lstStyle/>
          <a:p>
            <a:r>
              <a:rPr lang="en-US" sz="3200" dirty="0">
                <a:solidFill>
                  <a:srgbClr val="FFC000"/>
                </a:solidFill>
              </a:rPr>
              <a:t>Partial solution: Generate fault orientation components</a:t>
            </a:r>
            <a:endParaRPr lang="en-US" sz="2800" dirty="0">
              <a:solidFill>
                <a:srgbClr val="FFFF00"/>
              </a:solidFill>
            </a:endParaRPr>
          </a:p>
        </p:txBody>
      </p:sp>
      <p:sp>
        <p:nvSpPr>
          <p:cNvPr id="4" name="Slide Number Placeholder 3">
            <a:extLst>
              <a:ext uri="{FF2B5EF4-FFF2-40B4-BE49-F238E27FC236}">
                <a16:creationId xmlns:a16="http://schemas.microsoft.com/office/drawing/2014/main" id="{480F8BDB-C403-4B09-87D2-6978E88BF9B4}"/>
              </a:ext>
            </a:extLst>
          </p:cNvPr>
          <p:cNvSpPr>
            <a:spLocks noGrp="1"/>
          </p:cNvSpPr>
          <p:nvPr>
            <p:ph type="sldNum" sz="quarter" idx="12"/>
          </p:nvPr>
        </p:nvSpPr>
        <p:spPr>
          <a:xfrm>
            <a:off x="0" y="6498121"/>
            <a:ext cx="2743200" cy="365125"/>
          </a:xfrm>
          <a:prstGeom prst="rect">
            <a:avLst/>
          </a:prstGeom>
          <a:ln/>
        </p:spPr>
        <p:txBody>
          <a:bodyPr vert="horz" lIns="91440" tIns="45720" rIns="91440" bIns="45720" rtlCol="0" anchor="ctr"/>
          <a:lstStyle>
            <a:defPPr>
              <a:defRPr lang="en-US"/>
            </a:defPPr>
            <a:lvl1pPr marL="0" algn="l" defTabSz="914400" rtl="0" eaLnBrk="1" latinLnBrk="0" hangingPunct="1">
              <a:defRPr sz="140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3CCF929-EEFA-4488-8705-7B427BFB3F96}" type="slidenum">
              <a:rPr lang="en-US" smtClean="0"/>
              <a:pPr>
                <a:defRPr/>
              </a:pPr>
              <a:t>66</a:t>
            </a:fld>
            <a:endParaRPr lang="en-US" dirty="0"/>
          </a:p>
        </p:txBody>
      </p:sp>
    </p:spTree>
    <p:extLst>
      <p:ext uri="{BB962C8B-B14F-4D97-AF65-F5344CB8AC3E}">
        <p14:creationId xmlns:p14="http://schemas.microsoft.com/office/powerpoint/2010/main" val="3811668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B3DDE63-6375-454F-A987-10A7E2B4C5FB}"/>
              </a:ext>
            </a:extLst>
          </p:cNvPr>
          <p:cNvPicPr>
            <a:picLocks noChangeAspect="1"/>
          </p:cNvPicPr>
          <p:nvPr/>
        </p:nvPicPr>
        <p:blipFill>
          <a:blip r:embed="rId2"/>
          <a:stretch>
            <a:fillRect/>
          </a:stretch>
        </p:blipFill>
        <p:spPr>
          <a:xfrm rot="1440000">
            <a:off x="4343400" y="1828800"/>
            <a:ext cx="3419048" cy="3285714"/>
          </a:xfrm>
          <a:prstGeom prst="rect">
            <a:avLst/>
          </a:prstGeom>
          <a:ln>
            <a:solidFill>
              <a:schemeClr val="tx1"/>
            </a:solidFill>
          </a:ln>
        </p:spPr>
      </p:pic>
      <p:pic>
        <p:nvPicPr>
          <p:cNvPr id="31" name="Picture 30" descr="A picture containing wall&#10;&#10;Description automatically generated">
            <a:extLst>
              <a:ext uri="{FF2B5EF4-FFF2-40B4-BE49-F238E27FC236}">
                <a16:creationId xmlns:a16="http://schemas.microsoft.com/office/drawing/2014/main" id="{A80A1269-F5BA-4797-A2B4-401FF7579B0A}"/>
              </a:ext>
            </a:extLst>
          </p:cNvPr>
          <p:cNvPicPr>
            <a:picLocks noChangeAspect="1"/>
          </p:cNvPicPr>
          <p:nvPr/>
        </p:nvPicPr>
        <p:blipFill>
          <a:blip r:embed="rId3"/>
          <a:stretch>
            <a:fillRect/>
          </a:stretch>
        </p:blipFill>
        <p:spPr>
          <a:xfrm rot="1440000">
            <a:off x="8229600" y="1828800"/>
            <a:ext cx="3419048" cy="3285714"/>
          </a:xfrm>
          <a:prstGeom prst="rect">
            <a:avLst/>
          </a:prstGeom>
          <a:ln>
            <a:solidFill>
              <a:schemeClr val="tx1"/>
            </a:solidFill>
          </a:ln>
        </p:spPr>
      </p:pic>
      <p:pic>
        <p:nvPicPr>
          <p:cNvPr id="33" name="Picture 32" descr="A picture containing nature&#10;&#10;Description automatically generated">
            <a:extLst>
              <a:ext uri="{FF2B5EF4-FFF2-40B4-BE49-F238E27FC236}">
                <a16:creationId xmlns:a16="http://schemas.microsoft.com/office/drawing/2014/main" id="{CE8B7B58-5700-48E3-B4E7-3B9C2661EF4E}"/>
              </a:ext>
            </a:extLst>
          </p:cNvPr>
          <p:cNvPicPr preferRelativeResize="0">
            <a:picLocks/>
          </p:cNvPicPr>
          <p:nvPr/>
        </p:nvPicPr>
        <p:blipFill>
          <a:blip r:embed="rId4"/>
          <a:stretch>
            <a:fillRect/>
          </a:stretch>
        </p:blipFill>
        <p:spPr>
          <a:xfrm>
            <a:off x="457200" y="1828800"/>
            <a:ext cx="3657600" cy="1828800"/>
          </a:xfrm>
          <a:prstGeom prst="rect">
            <a:avLst/>
          </a:prstGeom>
          <a:ln>
            <a:solidFill>
              <a:schemeClr val="tx1"/>
            </a:solidFill>
          </a:ln>
        </p:spPr>
      </p:pic>
      <p:sp>
        <p:nvSpPr>
          <p:cNvPr id="9" name="TextBox 8">
            <a:extLst>
              <a:ext uri="{FF2B5EF4-FFF2-40B4-BE49-F238E27FC236}">
                <a16:creationId xmlns:a16="http://schemas.microsoft.com/office/drawing/2014/main" id="{798670AF-9FA1-4E95-A0DA-9DA95221FB71}"/>
              </a:ext>
            </a:extLst>
          </p:cNvPr>
          <p:cNvSpPr txBox="1"/>
          <p:nvPr/>
        </p:nvSpPr>
        <p:spPr>
          <a:xfrm>
            <a:off x="0" y="548640"/>
            <a:ext cx="4586640" cy="523220"/>
          </a:xfrm>
          <a:prstGeom prst="rect">
            <a:avLst/>
          </a:prstGeom>
          <a:noFill/>
        </p:spPr>
        <p:txBody>
          <a:bodyPr wrap="none" rtlCol="0">
            <a:spAutoFit/>
          </a:bodyPr>
          <a:lstStyle/>
          <a:p>
            <a:r>
              <a:rPr lang="en-US" sz="2800" dirty="0">
                <a:solidFill>
                  <a:srgbClr val="FFFF00"/>
                </a:solidFill>
              </a:rPr>
              <a:t>Vertical dip component: sin(</a:t>
            </a:r>
            <a:r>
              <a:rPr lang="el-GR" sz="2800" i="1" dirty="0">
                <a:solidFill>
                  <a:srgbClr val="FFFF00"/>
                </a:solidFill>
              </a:rPr>
              <a:t>θ</a:t>
            </a:r>
            <a:r>
              <a:rPr lang="en-US" sz="2800" dirty="0">
                <a:solidFill>
                  <a:srgbClr val="FFFF00"/>
                </a:solidFill>
              </a:rPr>
              <a:t>)</a:t>
            </a:r>
          </a:p>
        </p:txBody>
      </p:sp>
      <p:grpSp>
        <p:nvGrpSpPr>
          <p:cNvPr id="28" name="Group 27">
            <a:extLst>
              <a:ext uri="{FF2B5EF4-FFF2-40B4-BE49-F238E27FC236}">
                <a16:creationId xmlns:a16="http://schemas.microsoft.com/office/drawing/2014/main" id="{9162D81E-A2C6-4F5F-B79C-88E5CD2F0535}"/>
              </a:ext>
            </a:extLst>
          </p:cNvPr>
          <p:cNvGrpSpPr/>
          <p:nvPr/>
        </p:nvGrpSpPr>
        <p:grpSpPr>
          <a:xfrm>
            <a:off x="27951" y="1322114"/>
            <a:ext cx="10488436" cy="4207195"/>
            <a:chOff x="27951" y="1322114"/>
            <a:chExt cx="10488436" cy="4207195"/>
          </a:xfrm>
          <a:noFill/>
        </p:grpSpPr>
        <p:grpSp>
          <p:nvGrpSpPr>
            <p:cNvPr id="30" name="Group 29">
              <a:extLst>
                <a:ext uri="{FF2B5EF4-FFF2-40B4-BE49-F238E27FC236}">
                  <a16:creationId xmlns:a16="http://schemas.microsoft.com/office/drawing/2014/main" id="{04AC14E8-FA7F-4672-8D7F-57DAB8295F28}"/>
                </a:ext>
              </a:extLst>
            </p:cNvPr>
            <p:cNvGrpSpPr/>
            <p:nvPr/>
          </p:nvGrpSpPr>
          <p:grpSpPr>
            <a:xfrm>
              <a:off x="27951" y="1322114"/>
              <a:ext cx="10488436" cy="4207195"/>
              <a:chOff x="27951" y="1322114"/>
              <a:chExt cx="10488436" cy="4207195"/>
            </a:xfrm>
            <a:grpFill/>
          </p:grpSpPr>
          <p:grpSp>
            <p:nvGrpSpPr>
              <p:cNvPr id="36" name="Group 35">
                <a:extLst>
                  <a:ext uri="{FF2B5EF4-FFF2-40B4-BE49-F238E27FC236}">
                    <a16:creationId xmlns:a16="http://schemas.microsoft.com/office/drawing/2014/main" id="{D53AE892-3AD4-4872-BC10-F1FFBBB440F4}"/>
                  </a:ext>
                </a:extLst>
              </p:cNvPr>
              <p:cNvGrpSpPr/>
              <p:nvPr/>
            </p:nvGrpSpPr>
            <p:grpSpPr>
              <a:xfrm>
                <a:off x="27951" y="1322114"/>
                <a:ext cx="10488436" cy="4207195"/>
                <a:chOff x="27951" y="1322114"/>
                <a:chExt cx="10488436" cy="4207195"/>
              </a:xfrm>
              <a:grpFill/>
            </p:grpSpPr>
            <p:grpSp>
              <p:nvGrpSpPr>
                <p:cNvPr id="41" name="Group 40">
                  <a:extLst>
                    <a:ext uri="{FF2B5EF4-FFF2-40B4-BE49-F238E27FC236}">
                      <a16:creationId xmlns:a16="http://schemas.microsoft.com/office/drawing/2014/main" id="{4C4CA541-E929-4E6B-9DA7-2F644A5B8A86}"/>
                    </a:ext>
                  </a:extLst>
                </p:cNvPr>
                <p:cNvGrpSpPr/>
                <p:nvPr/>
              </p:nvGrpSpPr>
              <p:grpSpPr>
                <a:xfrm>
                  <a:off x="670711" y="1322114"/>
                  <a:ext cx="2926080" cy="304608"/>
                  <a:chOff x="6232748" y="755265"/>
                  <a:chExt cx="2926080" cy="304608"/>
                </a:xfrm>
                <a:grpFill/>
              </p:grpSpPr>
              <p:cxnSp>
                <p:nvCxnSpPr>
                  <p:cNvPr id="51" name="Straight Connector 50">
                    <a:extLst>
                      <a:ext uri="{FF2B5EF4-FFF2-40B4-BE49-F238E27FC236}">
                        <a16:creationId xmlns:a16="http://schemas.microsoft.com/office/drawing/2014/main" id="{F47453A8-549C-44D9-B427-EF69C6B7EEC7}"/>
                      </a:ext>
                    </a:extLst>
                  </p:cNvPr>
                  <p:cNvCxnSpPr>
                    <a:cxnSpLocks/>
                  </p:cNvCxnSpPr>
                  <p:nvPr/>
                </p:nvCxnSpPr>
                <p:spPr>
                  <a:xfrm>
                    <a:off x="6232748" y="1059873"/>
                    <a:ext cx="2926080" cy="0"/>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4A2031C-61B7-44AA-A218-2755A3440405}"/>
                      </a:ext>
                    </a:extLst>
                  </p:cNvPr>
                  <p:cNvSpPr txBox="1"/>
                  <p:nvPr/>
                </p:nvSpPr>
                <p:spPr>
                  <a:xfrm>
                    <a:off x="7359693" y="755265"/>
                    <a:ext cx="492443" cy="276999"/>
                  </a:xfrm>
                  <a:prstGeom prst="rect">
                    <a:avLst/>
                  </a:prstGeom>
                  <a:grpFill/>
                </p:spPr>
                <p:txBody>
                  <a:bodyPr wrap="none" rtlCol="0">
                    <a:spAutoFit/>
                  </a:bodyPr>
                  <a:lstStyle/>
                  <a:p>
                    <a:r>
                      <a:rPr lang="en-US" sz="1200" dirty="0">
                        <a:solidFill>
                          <a:schemeClr val="bg1"/>
                        </a:solidFill>
                      </a:rPr>
                      <a:t>2 km</a:t>
                    </a:r>
                  </a:p>
                </p:txBody>
              </p:sp>
            </p:grpSp>
            <p:grpSp>
              <p:nvGrpSpPr>
                <p:cNvPr id="42" name="Group 41">
                  <a:extLst>
                    <a:ext uri="{FF2B5EF4-FFF2-40B4-BE49-F238E27FC236}">
                      <a16:creationId xmlns:a16="http://schemas.microsoft.com/office/drawing/2014/main" id="{61796BBC-1E42-4FD2-B7C4-08B06B1018E6}"/>
                    </a:ext>
                  </a:extLst>
                </p:cNvPr>
                <p:cNvGrpSpPr/>
                <p:nvPr/>
              </p:nvGrpSpPr>
              <p:grpSpPr>
                <a:xfrm rot="16200000">
                  <a:off x="-747949" y="2604700"/>
                  <a:ext cx="1828799" cy="276999"/>
                  <a:chOff x="6871914" y="921373"/>
                  <a:chExt cx="1828799" cy="276999"/>
                </a:xfrm>
                <a:grpFill/>
              </p:grpSpPr>
              <p:cxnSp>
                <p:nvCxnSpPr>
                  <p:cNvPr id="49" name="Straight Connector 48">
                    <a:extLst>
                      <a:ext uri="{FF2B5EF4-FFF2-40B4-BE49-F238E27FC236}">
                        <a16:creationId xmlns:a16="http://schemas.microsoft.com/office/drawing/2014/main" id="{18164ABF-E968-4F42-8D6E-84F64B43D0A6}"/>
                      </a:ext>
                    </a:extLst>
                  </p:cNvPr>
                  <p:cNvCxnSpPr>
                    <a:cxnSpLocks/>
                  </p:cNvCxnSpPr>
                  <p:nvPr/>
                </p:nvCxnSpPr>
                <p:spPr>
                  <a:xfrm rot="5400000" flipV="1">
                    <a:off x="7786314" y="276114"/>
                    <a:ext cx="0" cy="1828799"/>
                  </a:xfrm>
                  <a:prstGeom prst="line">
                    <a:avLst/>
                  </a:prstGeom>
                  <a:grpFill/>
                  <a:ln w="12700">
                    <a:solidFill>
                      <a:schemeClr val="bg1"/>
                    </a:solidFill>
                    <a:prstDash val="lg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9133D3A-C64C-4A4D-8500-7A200EFDAA81}"/>
                      </a:ext>
                    </a:extLst>
                  </p:cNvPr>
                  <p:cNvSpPr txBox="1"/>
                  <p:nvPr/>
                </p:nvSpPr>
                <p:spPr>
                  <a:xfrm>
                    <a:off x="7492947" y="921373"/>
                    <a:ext cx="639919" cy="276999"/>
                  </a:xfrm>
                  <a:prstGeom prst="rect">
                    <a:avLst/>
                  </a:prstGeom>
                  <a:grpFill/>
                </p:spPr>
                <p:txBody>
                  <a:bodyPr wrap="none" rtlCol="0">
                    <a:spAutoFit/>
                  </a:bodyPr>
                  <a:lstStyle/>
                  <a:p>
                    <a:r>
                      <a:rPr lang="en-US" sz="1200" dirty="0">
                        <a:solidFill>
                          <a:schemeClr val="bg1"/>
                        </a:solidFill>
                      </a:rPr>
                      <a:t>200 ms</a:t>
                    </a:r>
                  </a:p>
                </p:txBody>
              </p:sp>
            </p:grpSp>
            <p:sp>
              <p:nvSpPr>
                <p:cNvPr id="43" name="TextBox 42">
                  <a:extLst>
                    <a:ext uri="{FF2B5EF4-FFF2-40B4-BE49-F238E27FC236}">
                      <a16:creationId xmlns:a16="http://schemas.microsoft.com/office/drawing/2014/main" id="{A26C0DA1-0988-47E5-B199-48EAB0582969}"/>
                    </a:ext>
                  </a:extLst>
                </p:cNvPr>
                <p:cNvSpPr txBox="1"/>
                <p:nvPr/>
              </p:nvSpPr>
              <p:spPr>
                <a:xfrm>
                  <a:off x="8566822" y="5252310"/>
                  <a:ext cx="683200" cy="276999"/>
                </a:xfrm>
                <a:prstGeom prst="rect">
                  <a:avLst/>
                </a:prstGeom>
                <a:grpFill/>
              </p:spPr>
              <p:txBody>
                <a:bodyPr wrap="none" rtlCol="0">
                  <a:spAutoFit/>
                </a:bodyPr>
                <a:lstStyle/>
                <a:p>
                  <a:r>
                    <a:rPr lang="en-US" sz="1200" dirty="0">
                      <a:solidFill>
                        <a:schemeClr val="bg1"/>
                      </a:solidFill>
                    </a:rPr>
                    <a:t>t=1.40 s</a:t>
                  </a:r>
                </a:p>
              </p:txBody>
            </p:sp>
            <p:sp>
              <p:nvSpPr>
                <p:cNvPr id="44" name="TextBox 43">
                  <a:extLst>
                    <a:ext uri="{FF2B5EF4-FFF2-40B4-BE49-F238E27FC236}">
                      <a16:creationId xmlns:a16="http://schemas.microsoft.com/office/drawing/2014/main" id="{8E6A5E21-17E6-4A3C-B9E9-E9FC4D796178}"/>
                    </a:ext>
                  </a:extLst>
                </p:cNvPr>
                <p:cNvSpPr txBox="1"/>
                <p:nvPr/>
              </p:nvSpPr>
              <p:spPr>
                <a:xfrm>
                  <a:off x="5015730" y="5252310"/>
                  <a:ext cx="683200" cy="276999"/>
                </a:xfrm>
                <a:prstGeom prst="rect">
                  <a:avLst/>
                </a:prstGeom>
                <a:grpFill/>
              </p:spPr>
              <p:txBody>
                <a:bodyPr wrap="none" rtlCol="0">
                  <a:spAutoFit/>
                </a:bodyPr>
                <a:lstStyle/>
                <a:p>
                  <a:r>
                    <a:rPr lang="en-US" sz="1200" dirty="0">
                      <a:solidFill>
                        <a:schemeClr val="bg1"/>
                      </a:solidFill>
                    </a:rPr>
                    <a:t>t=1.32 s</a:t>
                  </a:r>
                </a:p>
              </p:txBody>
            </p:sp>
            <p:cxnSp>
              <p:nvCxnSpPr>
                <p:cNvPr id="45" name="Straight Connector 44">
                  <a:extLst>
                    <a:ext uri="{FF2B5EF4-FFF2-40B4-BE49-F238E27FC236}">
                      <a16:creationId xmlns:a16="http://schemas.microsoft.com/office/drawing/2014/main" id="{73A88D15-FEFD-41DC-8B3D-0660BEA5369E}"/>
                    </a:ext>
                  </a:extLst>
                </p:cNvPr>
                <p:cNvCxnSpPr>
                  <a:cxnSpLocks/>
                </p:cNvCxnSpPr>
                <p:nvPr/>
              </p:nvCxnSpPr>
              <p:spPr>
                <a:xfrm flipV="1">
                  <a:off x="5163470" y="1828801"/>
                  <a:ext cx="1393096"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C0DEC2-B1BA-4436-BA3E-AC91346874F7}"/>
                    </a:ext>
                  </a:extLst>
                </p:cNvPr>
                <p:cNvCxnSpPr>
                  <a:cxnSpLocks/>
                </p:cNvCxnSpPr>
                <p:nvPr/>
              </p:nvCxnSpPr>
              <p:spPr>
                <a:xfrm flipV="1">
                  <a:off x="9130553" y="1828801"/>
                  <a:ext cx="1385834" cy="3079375"/>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0DE023-0560-4460-AABC-D45D998B6B96}"/>
                    </a:ext>
                  </a:extLst>
                </p:cNvPr>
                <p:cNvCxnSpPr>
                  <a:cxnSpLocks/>
                </p:cNvCxnSpPr>
                <p:nvPr/>
              </p:nvCxnSpPr>
              <p:spPr>
                <a:xfrm>
                  <a:off x="472253" y="2937668"/>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F55EF9-4AF1-4E82-9390-243A75F13E96}"/>
                    </a:ext>
                  </a:extLst>
                </p:cNvPr>
                <p:cNvCxnSpPr>
                  <a:cxnSpLocks/>
                </p:cNvCxnSpPr>
                <p:nvPr/>
              </p:nvCxnSpPr>
              <p:spPr>
                <a:xfrm>
                  <a:off x="457200" y="2396647"/>
                  <a:ext cx="3596791" cy="0"/>
                </a:xfrm>
                <a:prstGeom prst="line">
                  <a:avLst/>
                </a:prstGeom>
                <a:grpFill/>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7" name="Rectangle: Rounded Corners 36">
                <a:extLst>
                  <a:ext uri="{FF2B5EF4-FFF2-40B4-BE49-F238E27FC236}">
                    <a16:creationId xmlns:a16="http://schemas.microsoft.com/office/drawing/2014/main" id="{22B2AC81-52AA-4574-8569-9763AB1AC10D}"/>
                  </a:ext>
                </a:extLst>
              </p:cNvPr>
              <p:cNvSpPr/>
              <p:nvPr/>
            </p:nvSpPr>
            <p:spPr>
              <a:xfrm>
                <a:off x="8700001" y="3657599"/>
                <a:ext cx="1433946"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Rectangle: Rounded Corners 37">
                <a:extLst>
                  <a:ext uri="{FF2B5EF4-FFF2-40B4-BE49-F238E27FC236}">
                    <a16:creationId xmlns:a16="http://schemas.microsoft.com/office/drawing/2014/main" id="{20208F04-230D-4638-8323-0D6E288E1900}"/>
                  </a:ext>
                </a:extLst>
              </p:cNvPr>
              <p:cNvSpPr/>
              <p:nvPr/>
            </p:nvSpPr>
            <p:spPr>
              <a:xfrm rot="15865433">
                <a:off x="5550249" y="2085994"/>
                <a:ext cx="933458" cy="459279"/>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Rectangle: Rounded Corners 38">
                <a:extLst>
                  <a:ext uri="{FF2B5EF4-FFF2-40B4-BE49-F238E27FC236}">
                    <a16:creationId xmlns:a16="http://schemas.microsoft.com/office/drawing/2014/main" id="{FBA5F335-6141-4C47-B423-EF9A5D025B8D}"/>
                  </a:ext>
                </a:extLst>
              </p:cNvPr>
              <p:cNvSpPr/>
              <p:nvPr/>
            </p:nvSpPr>
            <p:spPr>
              <a:xfrm rot="16200000">
                <a:off x="799308" y="2657468"/>
                <a:ext cx="676451" cy="488373"/>
              </a:xfrm>
              <a:prstGeom prst="round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Rectangle: Rounded Corners 39">
                <a:extLst>
                  <a:ext uri="{FF2B5EF4-FFF2-40B4-BE49-F238E27FC236}">
                    <a16:creationId xmlns:a16="http://schemas.microsoft.com/office/drawing/2014/main" id="{CF7B5014-AEAD-48C2-91A5-88D757E060A0}"/>
                  </a:ext>
                </a:extLst>
              </p:cNvPr>
              <p:cNvSpPr/>
              <p:nvPr/>
            </p:nvSpPr>
            <p:spPr>
              <a:xfrm rot="16200000">
                <a:off x="3162755" y="2244108"/>
                <a:ext cx="676451" cy="488373"/>
              </a:xfrm>
              <a:prstGeom prst="roundRect">
                <a:avLst/>
              </a:prstGeom>
              <a:grp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2" name="TextBox 31">
              <a:extLst>
                <a:ext uri="{FF2B5EF4-FFF2-40B4-BE49-F238E27FC236}">
                  <a16:creationId xmlns:a16="http://schemas.microsoft.com/office/drawing/2014/main" id="{2704FF44-4A8E-4606-AB8F-70B175F88EBA}"/>
                </a:ext>
              </a:extLst>
            </p:cNvPr>
            <p:cNvSpPr txBox="1"/>
            <p:nvPr/>
          </p:nvSpPr>
          <p:spPr>
            <a:xfrm>
              <a:off x="1754562" y="3789609"/>
              <a:ext cx="1032171" cy="276999"/>
            </a:xfrm>
            <a:prstGeom prst="rect">
              <a:avLst/>
            </a:prstGeom>
            <a:grpFill/>
          </p:spPr>
          <p:txBody>
            <a:bodyPr wrap="square" rtlCol="0">
              <a:spAutoFit/>
            </a:bodyPr>
            <a:lstStyle/>
            <a:p>
              <a:pPr algn="ctr"/>
              <a:r>
                <a:rPr lang="en-US" sz="1200" dirty="0">
                  <a:solidFill>
                    <a:schemeClr val="bg1"/>
                  </a:solidFill>
                </a:rPr>
                <a:t>Inline 3101</a:t>
              </a:r>
            </a:p>
          </p:txBody>
        </p:sp>
        <p:sp>
          <p:nvSpPr>
            <p:cNvPr id="34" name="TextBox 33">
              <a:extLst>
                <a:ext uri="{FF2B5EF4-FFF2-40B4-BE49-F238E27FC236}">
                  <a16:creationId xmlns:a16="http://schemas.microsoft.com/office/drawing/2014/main" id="{48EF98B8-3A6D-47EB-8FC9-74BC061FB1CB}"/>
                </a:ext>
              </a:extLst>
            </p:cNvPr>
            <p:cNvSpPr txBox="1"/>
            <p:nvPr/>
          </p:nvSpPr>
          <p:spPr>
            <a:xfrm>
              <a:off x="4130116" y="2303628"/>
              <a:ext cx="309380" cy="184666"/>
            </a:xfrm>
            <a:prstGeom prst="rect">
              <a:avLst/>
            </a:prstGeom>
            <a:grpFill/>
          </p:spPr>
          <p:txBody>
            <a:bodyPr wrap="none" lIns="0" tIns="0" rIns="0" bIns="0" rtlCol="0">
              <a:spAutoFit/>
            </a:bodyPr>
            <a:lstStyle/>
            <a:p>
              <a:r>
                <a:rPr lang="en-US" sz="1200" dirty="0">
                  <a:solidFill>
                    <a:schemeClr val="bg1"/>
                  </a:solidFill>
                </a:rPr>
                <a:t>1.32 </a:t>
              </a:r>
            </a:p>
          </p:txBody>
        </p:sp>
        <p:sp>
          <p:nvSpPr>
            <p:cNvPr id="35" name="TextBox 34">
              <a:extLst>
                <a:ext uri="{FF2B5EF4-FFF2-40B4-BE49-F238E27FC236}">
                  <a16:creationId xmlns:a16="http://schemas.microsoft.com/office/drawing/2014/main" id="{3420FBFD-2D7B-4C73-9DAB-ACA968037641}"/>
                </a:ext>
              </a:extLst>
            </p:cNvPr>
            <p:cNvSpPr txBox="1"/>
            <p:nvPr/>
          </p:nvSpPr>
          <p:spPr>
            <a:xfrm>
              <a:off x="4116260" y="2861277"/>
              <a:ext cx="309380" cy="184666"/>
            </a:xfrm>
            <a:prstGeom prst="rect">
              <a:avLst/>
            </a:prstGeom>
            <a:grpFill/>
          </p:spPr>
          <p:txBody>
            <a:bodyPr wrap="none" lIns="0" tIns="0" rIns="0" bIns="0" rtlCol="0">
              <a:spAutoFit/>
            </a:bodyPr>
            <a:lstStyle/>
            <a:p>
              <a:r>
                <a:rPr lang="en-US" sz="1200" dirty="0">
                  <a:solidFill>
                    <a:schemeClr val="bg1"/>
                  </a:solidFill>
                </a:rPr>
                <a:t>1.40 </a:t>
              </a:r>
            </a:p>
          </p:txBody>
        </p:sp>
      </p:grpSp>
      <p:sp>
        <p:nvSpPr>
          <p:cNvPr id="52" name="TextBox 51">
            <a:extLst>
              <a:ext uri="{FF2B5EF4-FFF2-40B4-BE49-F238E27FC236}">
                <a16:creationId xmlns:a16="http://schemas.microsoft.com/office/drawing/2014/main" id="{B1FC00E5-6169-49C3-904C-C80E905FC345}"/>
              </a:ext>
            </a:extLst>
          </p:cNvPr>
          <p:cNvSpPr txBox="1"/>
          <p:nvPr/>
        </p:nvSpPr>
        <p:spPr>
          <a:xfrm>
            <a:off x="27951" y="17888"/>
            <a:ext cx="9430467" cy="584775"/>
          </a:xfrm>
          <a:prstGeom prst="rect">
            <a:avLst/>
          </a:prstGeom>
          <a:noFill/>
        </p:spPr>
        <p:txBody>
          <a:bodyPr wrap="none" rtlCol="0">
            <a:spAutoFit/>
          </a:bodyPr>
          <a:lstStyle/>
          <a:p>
            <a:r>
              <a:rPr lang="en-US" sz="3200" dirty="0">
                <a:solidFill>
                  <a:srgbClr val="FFC000"/>
                </a:solidFill>
              </a:rPr>
              <a:t>Partial solution: Generate fault orientation components</a:t>
            </a:r>
            <a:endParaRPr lang="en-US" sz="2800" dirty="0">
              <a:solidFill>
                <a:srgbClr val="FFFF00"/>
              </a:solidFill>
            </a:endParaRPr>
          </a:p>
        </p:txBody>
      </p:sp>
      <p:sp>
        <p:nvSpPr>
          <p:cNvPr id="3" name="Slide Number Placeholder 2">
            <a:extLst>
              <a:ext uri="{FF2B5EF4-FFF2-40B4-BE49-F238E27FC236}">
                <a16:creationId xmlns:a16="http://schemas.microsoft.com/office/drawing/2014/main" id="{69C91CC5-A69C-4274-A758-7F59ACDB1715}"/>
              </a:ext>
            </a:extLst>
          </p:cNvPr>
          <p:cNvSpPr>
            <a:spLocks noGrp="1"/>
          </p:cNvSpPr>
          <p:nvPr>
            <p:ph type="sldNum" sz="quarter" idx="12"/>
          </p:nvPr>
        </p:nvSpPr>
        <p:spPr>
          <a:xfrm>
            <a:off x="0" y="6498121"/>
            <a:ext cx="2743200" cy="365125"/>
          </a:xfrm>
          <a:prstGeom prst="rect">
            <a:avLst/>
          </a:prstGeom>
          <a:ln/>
        </p:spPr>
        <p:txBody>
          <a:bodyPr vert="horz" lIns="91440" tIns="45720" rIns="91440" bIns="45720" rtlCol="0" anchor="ctr"/>
          <a:lstStyle>
            <a:defPPr>
              <a:defRPr lang="en-US"/>
            </a:defPPr>
            <a:lvl1pPr marL="0" algn="l" defTabSz="914400" rtl="0" eaLnBrk="1" latinLnBrk="0" hangingPunct="1">
              <a:defRPr sz="140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3CCF929-EEFA-4488-8705-7B427BFB3F96}" type="slidenum">
              <a:rPr lang="en-US" smtClean="0"/>
              <a:pPr>
                <a:defRPr/>
              </a:pPr>
              <a:t>67</a:t>
            </a:fld>
            <a:endParaRPr lang="en-US" dirty="0"/>
          </a:p>
        </p:txBody>
      </p:sp>
    </p:spTree>
    <p:extLst>
      <p:ext uri="{BB962C8B-B14F-4D97-AF65-F5344CB8AC3E}">
        <p14:creationId xmlns:p14="http://schemas.microsoft.com/office/powerpoint/2010/main" val="4141384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57755" y="226742"/>
            <a:ext cx="10668000" cy="6089217"/>
          </a:xfrm>
          <a:prstGeom prst="rect">
            <a:avLst/>
          </a:prstGeom>
          <a:noFill/>
          <a:ln w="28575">
            <a:solidFill>
              <a:srgbClr val="FFCC00"/>
            </a:solidFill>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600" dirty="0">
                <a:solidFill>
                  <a:srgbClr val="FFCC00"/>
                </a:solidFill>
                <a:effectLst>
                  <a:outerShdw blurRad="38100" dist="38100" dir="2700000" algn="tl">
                    <a:srgbClr val="000000"/>
                  </a:outerShdw>
                </a:effectLst>
              </a:rPr>
              <a:t>Image enhancement of faults</a:t>
            </a:r>
          </a:p>
          <a:p>
            <a:pPr>
              <a:defRPr/>
            </a:pPr>
            <a:endParaRPr lang="en-US" sz="2600" dirty="0">
              <a:solidFill>
                <a:srgbClr val="FFCC00"/>
              </a:solidFill>
              <a:effectLst>
                <a:outerShdw blurRad="38100" dist="38100" dir="2700000" algn="tl">
                  <a:srgbClr val="000000"/>
                </a:outerShdw>
              </a:effectLst>
            </a:endParaRPr>
          </a:p>
          <a:p>
            <a:pPr>
              <a:defRPr/>
            </a:pPr>
            <a:r>
              <a:rPr lang="en-US" altLang="ko-KR" dirty="0">
                <a:solidFill>
                  <a:srgbClr val="FFFF00"/>
                </a:solidFill>
                <a:effectLst>
                  <a:outerShdw blurRad="38100" dist="38100" dir="2700000" algn="tl">
                    <a:srgbClr val="000000"/>
                  </a:outerShdw>
                </a:effectLst>
                <a:ea typeface="Batang" pitchFamily="18" charset="-127"/>
              </a:rPr>
              <a:t>In Summary:</a:t>
            </a:r>
          </a:p>
          <a:p>
            <a:pPr>
              <a:buFontTx/>
              <a:buChar char="•"/>
              <a:defRPr/>
            </a:pPr>
            <a:endParaRPr lang="en-US" sz="1800" dirty="0">
              <a:solidFill>
                <a:srgbClr val="FFFFFF"/>
              </a:solidFill>
              <a:effectLst>
                <a:outerShdw blurRad="38100" dist="38100" dir="2700000" algn="tl">
                  <a:srgbClr val="000000"/>
                </a:outerShdw>
              </a:effectLst>
            </a:endParaRPr>
          </a:p>
          <a:p>
            <a:pPr>
              <a:buFontTx/>
              <a:buChar char="•"/>
              <a:defRPr/>
            </a:pPr>
            <a:r>
              <a:rPr lang="en-US" sz="1800" dirty="0">
                <a:solidFill>
                  <a:srgbClr val="FFFFFF"/>
                </a:solidFill>
                <a:effectLst>
                  <a:outerShdw blurRad="38100" dist="38100" dir="2700000" algn="tl">
                    <a:srgbClr val="000000"/>
                  </a:outerShdw>
                </a:effectLst>
              </a:rPr>
              <a:t> By using iterative application of larger analysis windows, image enhancement filters can </a:t>
            </a:r>
          </a:p>
          <a:p>
            <a:pPr lvl="1">
              <a:buFontTx/>
              <a:buChar char="•"/>
              <a:defRPr/>
            </a:pPr>
            <a:r>
              <a:rPr lang="en-US" sz="1800" dirty="0">
                <a:solidFill>
                  <a:srgbClr val="FFFFFF"/>
                </a:solidFill>
                <a:effectLst>
                  <a:outerShdw blurRad="38100" dist="38100" dir="2700000" algn="tl">
                    <a:srgbClr val="000000"/>
                  </a:outerShdw>
                </a:effectLst>
              </a:rPr>
              <a:t> fill in the holes seen in coherence images when unrelated stratigraphic reflectors correlate across a fault, and </a:t>
            </a:r>
          </a:p>
          <a:p>
            <a:pPr lvl="1">
              <a:buFontTx/>
              <a:buChar char="•"/>
              <a:defRPr/>
            </a:pPr>
            <a:r>
              <a:rPr lang="en-US" sz="1800" dirty="0">
                <a:solidFill>
                  <a:srgbClr val="FFFFFF"/>
                </a:solidFill>
                <a:effectLst>
                  <a:outerShdw blurRad="38100" dist="38100" dir="2700000" algn="tl">
                    <a:srgbClr val="000000"/>
                  </a:outerShdw>
                </a:effectLst>
              </a:rPr>
              <a:t> minimize the stairstep artifacts associated with the seismic wavelet being imaged perpendicular to the reflector. </a:t>
            </a:r>
          </a:p>
          <a:p>
            <a:pPr>
              <a:buFontTx/>
              <a:buChar char="•"/>
              <a:defRPr/>
            </a:pPr>
            <a:endParaRPr lang="en-US" sz="1800" dirty="0">
              <a:solidFill>
                <a:srgbClr val="FFFFFF"/>
              </a:solidFill>
              <a:effectLst>
                <a:outerShdw blurRad="38100" dist="38100" dir="2700000" algn="tl">
                  <a:srgbClr val="000000"/>
                </a:outerShdw>
              </a:effectLst>
            </a:endParaRPr>
          </a:p>
          <a:p>
            <a:pPr>
              <a:buFontTx/>
              <a:buChar char="•"/>
              <a:defRPr/>
            </a:pPr>
            <a:r>
              <a:rPr lang="en-US" sz="1800" dirty="0">
                <a:solidFill>
                  <a:srgbClr val="FFFFFF"/>
                </a:solidFill>
                <a:effectLst>
                  <a:outerShdw blurRad="38100" dist="38100" dir="2700000" algn="tl">
                    <a:srgbClr val="000000"/>
                  </a:outerShdw>
                </a:effectLst>
              </a:rPr>
              <a:t> Eigenvectors of  the 2</a:t>
            </a:r>
            <a:r>
              <a:rPr lang="en-US" sz="1800" baseline="30000" dirty="0">
                <a:solidFill>
                  <a:srgbClr val="FFFFFF"/>
                </a:solidFill>
                <a:effectLst>
                  <a:outerShdw blurRad="38100" dist="38100" dir="2700000" algn="tl">
                    <a:srgbClr val="000000"/>
                  </a:outerShdw>
                </a:effectLst>
              </a:rPr>
              <a:t>nd</a:t>
            </a:r>
            <a:r>
              <a:rPr lang="en-US" sz="1800" dirty="0">
                <a:solidFill>
                  <a:srgbClr val="FFFFFF"/>
                </a:solidFill>
                <a:effectLst>
                  <a:outerShdw blurRad="38100" dist="38100" dir="2700000" algn="tl">
                    <a:srgbClr val="000000"/>
                  </a:outerShdw>
                </a:effectLst>
              </a:rPr>
              <a:t> moment tensor computed from coherence volumes provides </a:t>
            </a:r>
          </a:p>
          <a:p>
            <a:pPr lvl="1">
              <a:buFontTx/>
              <a:buChar char="•"/>
              <a:defRPr/>
            </a:pPr>
            <a:r>
              <a:rPr lang="en-US" sz="1800" dirty="0">
                <a:solidFill>
                  <a:srgbClr val="FFFFFF"/>
                </a:solidFill>
                <a:effectLst>
                  <a:outerShdw blurRad="38100" dist="38100" dir="2700000" algn="tl">
                    <a:srgbClr val="000000"/>
                  </a:outerShdw>
                </a:effectLst>
              </a:rPr>
              <a:t> estimates of fault dip and azimuth, and</a:t>
            </a:r>
          </a:p>
          <a:p>
            <a:pPr lvl="1">
              <a:buFontTx/>
              <a:buChar char="•"/>
              <a:defRPr/>
            </a:pPr>
            <a:r>
              <a:rPr lang="en-US" sz="1800" dirty="0">
                <a:solidFill>
                  <a:srgbClr val="FFFFFF"/>
                </a:solidFill>
                <a:effectLst>
                  <a:outerShdw blurRad="38100" dist="38100" dir="2700000" algn="tl">
                    <a:srgbClr val="000000"/>
                  </a:outerShdw>
                </a:effectLst>
              </a:rPr>
              <a:t> a means to directionally sharpen or smooth the fault</a:t>
            </a:r>
          </a:p>
          <a:p>
            <a:pPr>
              <a:buFontTx/>
              <a:buChar char="•"/>
              <a:defRPr/>
            </a:pPr>
            <a:endParaRPr lang="en-US" sz="1800" dirty="0">
              <a:solidFill>
                <a:srgbClr val="FFFFFF"/>
              </a:solidFill>
              <a:effectLst>
                <a:outerShdw blurRad="38100" dist="38100" dir="2700000" algn="tl">
                  <a:srgbClr val="000000"/>
                </a:outerShdw>
              </a:effectLst>
            </a:endParaRPr>
          </a:p>
          <a:p>
            <a:pPr>
              <a:buFontTx/>
              <a:buChar char="•"/>
              <a:defRPr/>
            </a:pPr>
            <a:r>
              <a:rPr lang="en-US" sz="1800" dirty="0">
                <a:solidFill>
                  <a:srgbClr val="FFFFFF"/>
                </a:solidFill>
                <a:effectLst>
                  <a:outerShdw blurRad="38100" dist="38100" dir="2700000" algn="tl">
                    <a:srgbClr val="000000"/>
                  </a:outerShdw>
                </a:effectLst>
              </a:rPr>
              <a:t> Skeletonization converts diffuse fault edges into sharper surfaces</a:t>
            </a:r>
          </a:p>
          <a:p>
            <a:pPr>
              <a:buFontTx/>
              <a:buChar char="•"/>
              <a:defRPr/>
            </a:pPr>
            <a:endParaRPr lang="en-US" sz="1800" dirty="0">
              <a:solidFill>
                <a:srgbClr val="FFFFFF"/>
              </a:solidFill>
              <a:effectLst>
                <a:outerShdw blurRad="38100" dist="38100" dir="2700000" algn="tl">
                  <a:srgbClr val="000000"/>
                </a:outerShdw>
              </a:effectLst>
            </a:endParaRPr>
          </a:p>
          <a:p>
            <a:pPr>
              <a:buFontTx/>
              <a:buChar char="•"/>
              <a:defRPr/>
            </a:pPr>
            <a:r>
              <a:rPr lang="en-US" sz="1800" dirty="0">
                <a:solidFill>
                  <a:srgbClr val="FFFFFF"/>
                </a:solidFill>
                <a:effectLst>
                  <a:outerShdw blurRad="38100" dist="38100" dir="2700000" algn="tl">
                    <a:srgbClr val="000000"/>
                  </a:outerShdw>
                </a:effectLst>
              </a:rPr>
              <a:t> Fault enhancement is not limited to coherence images, but can be applied to curvature volumes to better map fold axes</a:t>
            </a:r>
          </a:p>
          <a:p>
            <a:pPr>
              <a:buFontTx/>
              <a:buChar char="•"/>
              <a:defRPr/>
            </a:pPr>
            <a:endParaRPr lang="en-US" sz="1800" dirty="0">
              <a:solidFill>
                <a:srgbClr val="FFFFFF"/>
              </a:solidFill>
              <a:effectLst>
                <a:outerShdw blurRad="38100" dist="38100" dir="2700000" algn="tl">
                  <a:srgbClr val="000000"/>
                </a:outerShdw>
              </a:effectLst>
            </a:endParaRPr>
          </a:p>
          <a:p>
            <a:pPr>
              <a:buFontTx/>
              <a:buChar char="•"/>
              <a:defRPr/>
            </a:pPr>
            <a:r>
              <a:rPr lang="en-US" sz="1800" dirty="0">
                <a:solidFill>
                  <a:srgbClr val="FFFFFF"/>
                </a:solidFill>
                <a:effectLst>
                  <a:outerShdw blurRad="38100" dist="38100" dir="2700000" algn="tl">
                    <a:srgbClr val="000000"/>
                  </a:outerShdw>
                </a:effectLst>
              </a:rPr>
              <a:t> Fault enhancement algorithms can also enhance footprint!</a:t>
            </a:r>
          </a:p>
        </p:txBody>
      </p:sp>
      <p:sp>
        <p:nvSpPr>
          <p:cNvPr id="2" name="Slide Number Placeholder 1">
            <a:extLst>
              <a:ext uri="{FF2B5EF4-FFF2-40B4-BE49-F238E27FC236}">
                <a16:creationId xmlns:a16="http://schemas.microsoft.com/office/drawing/2014/main" id="{FEDA020F-7616-4F9A-A87F-87F7C3179C73}"/>
              </a:ext>
            </a:extLst>
          </p:cNvPr>
          <p:cNvSpPr>
            <a:spLocks noGrp="1"/>
          </p:cNvSpPr>
          <p:nvPr>
            <p:ph type="sldNum" sz="quarter" idx="12"/>
          </p:nvPr>
        </p:nvSpPr>
        <p:spPr/>
        <p:txBody>
          <a:bodyPr/>
          <a:lstStyle/>
          <a:p>
            <a:r>
              <a:rPr lang="en-US"/>
              <a:t>11b-</a:t>
            </a:r>
            <a:fld id="{32AB8D3D-FB3C-49A2-855E-BE1E1BCDA17C}" type="slidenum">
              <a:rPr lang="en-US" smtClean="0"/>
              <a:pPr/>
              <a:t>68</a:t>
            </a:fld>
            <a:endParaRPr lang="en-US" dirty="0"/>
          </a:p>
        </p:txBody>
      </p:sp>
    </p:spTree>
    <p:extLst>
      <p:ext uri="{BB962C8B-B14F-4D97-AF65-F5344CB8AC3E}">
        <p14:creationId xmlns:p14="http://schemas.microsoft.com/office/powerpoint/2010/main" val="190717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Text Box 2"/>
          <p:cNvSpPr txBox="1">
            <a:spLocks noChangeArrowheads="1"/>
          </p:cNvSpPr>
          <p:nvPr/>
        </p:nvSpPr>
        <p:spPr bwMode="auto">
          <a:xfrm>
            <a:off x="126864" y="0"/>
            <a:ext cx="7710487" cy="579438"/>
          </a:xfrm>
          <a:prstGeom prst="rect">
            <a:avLst/>
          </a:prstGeom>
          <a:noFill/>
          <a:ln w="12700">
            <a:noFill/>
            <a:miter lim="800000"/>
            <a:headEnd/>
            <a:tailEnd/>
          </a:ln>
          <a:effectLst/>
        </p:spPr>
        <p:txBody>
          <a:bodyPr>
            <a:spAutoFit/>
          </a:bodyPr>
          <a:lstStyle/>
          <a:p>
            <a:pPr>
              <a:defRPr/>
            </a:pPr>
            <a:r>
              <a:rPr lang="en-US" sz="3200" dirty="0">
                <a:solidFill>
                  <a:srgbClr val="FFCC00"/>
                </a:solidFill>
                <a:effectLst>
                  <a:outerShdw blurRad="38100" dist="38100" dir="2700000" algn="tl">
                    <a:srgbClr val="000000">
                      <a:alpha val="43137"/>
                    </a:srgbClr>
                  </a:outerShdw>
                </a:effectLst>
              </a:rPr>
              <a:t>Fault enhancement using ant-tracking</a:t>
            </a:r>
          </a:p>
        </p:txBody>
      </p:sp>
      <p:sp>
        <p:nvSpPr>
          <p:cNvPr id="797699" name="Text Box 3"/>
          <p:cNvSpPr txBox="1">
            <a:spLocks noChangeArrowheads="1"/>
          </p:cNvSpPr>
          <p:nvPr/>
        </p:nvSpPr>
        <p:spPr bwMode="auto">
          <a:xfrm>
            <a:off x="8763000" y="6394451"/>
            <a:ext cx="3429000" cy="396875"/>
          </a:xfrm>
          <a:prstGeom prst="rect">
            <a:avLst/>
          </a:prstGeom>
          <a:noFill/>
          <a:ln w="12700">
            <a:noFill/>
            <a:miter lim="800000"/>
            <a:headEnd/>
            <a:tailEnd/>
          </a:ln>
          <a:effectLst/>
        </p:spPr>
        <p:txBody>
          <a:bodyPr>
            <a:spAutoFit/>
          </a:bodyPr>
          <a:lstStyle/>
          <a:p>
            <a:pPr algn="r">
              <a:defRPr/>
            </a:pPr>
            <a:r>
              <a:rPr lang="en-US" sz="2000" dirty="0">
                <a:solidFill>
                  <a:schemeClr val="bg1">
                    <a:lumMod val="65000"/>
                  </a:schemeClr>
                </a:solidFill>
                <a:effectLst>
                  <a:outerShdw blurRad="38100" dist="38100" dir="2700000" algn="tl">
                    <a:srgbClr val="000000">
                      <a:alpha val="43137"/>
                    </a:srgbClr>
                  </a:outerShdw>
                </a:effectLst>
              </a:rPr>
              <a:t>(Silva et al., 2005)</a:t>
            </a:r>
          </a:p>
        </p:txBody>
      </p:sp>
      <p:pic>
        <p:nvPicPr>
          <p:cNvPr id="49157" name="Picture 5"/>
          <p:cNvPicPr>
            <a:picLocks noChangeAspect="1" noChangeArrowheads="1"/>
          </p:cNvPicPr>
          <p:nvPr/>
        </p:nvPicPr>
        <p:blipFill>
          <a:blip r:embed="rId3" cstate="print"/>
          <a:srcRect r="2213"/>
          <a:stretch>
            <a:fillRect/>
          </a:stretch>
        </p:blipFill>
        <p:spPr bwMode="auto">
          <a:xfrm>
            <a:off x="3151188" y="1370014"/>
            <a:ext cx="4210050" cy="5024437"/>
          </a:xfrm>
          <a:prstGeom prst="rect">
            <a:avLst/>
          </a:prstGeom>
          <a:noFill/>
          <a:ln w="12700">
            <a:noFill/>
            <a:miter lim="800000"/>
            <a:headEnd/>
            <a:tailEnd/>
          </a:ln>
        </p:spPr>
      </p:pic>
      <p:pic>
        <p:nvPicPr>
          <p:cNvPr id="797702" name="Picture 6"/>
          <p:cNvPicPr>
            <a:picLocks noChangeArrowheads="1"/>
          </p:cNvPicPr>
          <p:nvPr/>
        </p:nvPicPr>
        <p:blipFill>
          <a:blip r:embed="rId4" cstate="print"/>
          <a:srcRect/>
          <a:stretch>
            <a:fillRect/>
          </a:stretch>
        </p:blipFill>
        <p:spPr bwMode="auto">
          <a:xfrm>
            <a:off x="3143251" y="1408114"/>
            <a:ext cx="4214813" cy="5024437"/>
          </a:xfrm>
          <a:prstGeom prst="rect">
            <a:avLst/>
          </a:prstGeom>
          <a:noFill/>
          <a:ln w="12700">
            <a:noFill/>
            <a:miter lim="800000"/>
            <a:headEnd/>
            <a:tailEnd/>
          </a:ln>
        </p:spPr>
      </p:pic>
      <p:sp>
        <p:nvSpPr>
          <p:cNvPr id="3" name="Slide Number Placeholder 2">
            <a:extLst>
              <a:ext uri="{FF2B5EF4-FFF2-40B4-BE49-F238E27FC236}">
                <a16:creationId xmlns:a16="http://schemas.microsoft.com/office/drawing/2014/main" id="{725C5F14-77DB-4D9A-845F-9473FDA1DD6F}"/>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7</a:t>
            </a:fld>
            <a:endParaRPr lang="en-US" dirty="0">
              <a:solidFill>
                <a:schemeClr val="tx1"/>
              </a:solidFill>
            </a:endParaRPr>
          </a:p>
        </p:txBody>
      </p:sp>
    </p:spTree>
    <p:extLst>
      <p:ext uri="{BB962C8B-B14F-4D97-AF65-F5344CB8AC3E}">
        <p14:creationId xmlns:p14="http://schemas.microsoft.com/office/powerpoint/2010/main" val="51092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702"/>
                                        </p:tgtEl>
                                        <p:attrNameLst>
                                          <p:attrName>style.visibility</p:attrName>
                                        </p:attrNameLst>
                                      </p:cBhvr>
                                      <p:to>
                                        <p:strVal val="visible"/>
                                      </p:to>
                                    </p:set>
                                    <p:animEffect transition="in" filter="fade">
                                      <p:cBhvr>
                                        <p:cTn id="7" dur="2000"/>
                                        <p:tgtEl>
                                          <p:spTgt spid="797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870076" y="1333501"/>
            <a:ext cx="3298825" cy="3719513"/>
            <a:chOff x="278" y="901"/>
            <a:chExt cx="2078" cy="2343"/>
          </a:xfrm>
        </p:grpSpPr>
        <p:pic>
          <p:nvPicPr>
            <p:cNvPr id="50191" name="Picture 8"/>
            <p:cNvPicPr>
              <a:picLocks noChangeAspect="1" noChangeArrowheads="1"/>
            </p:cNvPicPr>
            <p:nvPr/>
          </p:nvPicPr>
          <p:blipFill>
            <a:blip r:embed="rId3" cstate="print"/>
            <a:srcRect/>
            <a:stretch>
              <a:fillRect/>
            </a:stretch>
          </p:blipFill>
          <p:spPr bwMode="auto">
            <a:xfrm>
              <a:off x="278" y="901"/>
              <a:ext cx="2078" cy="2075"/>
            </a:xfrm>
            <a:prstGeom prst="rect">
              <a:avLst/>
            </a:prstGeom>
            <a:noFill/>
            <a:ln w="12700">
              <a:noFill/>
              <a:miter lim="800000"/>
              <a:headEnd/>
              <a:tailEnd/>
            </a:ln>
          </p:spPr>
        </p:pic>
        <p:sp>
          <p:nvSpPr>
            <p:cNvPr id="50192" name="Text Box 12"/>
            <p:cNvSpPr txBox="1">
              <a:spLocks noChangeArrowheads="1"/>
            </p:cNvSpPr>
            <p:nvPr/>
          </p:nvSpPr>
          <p:spPr bwMode="auto">
            <a:xfrm>
              <a:off x="426" y="3011"/>
              <a:ext cx="1263" cy="233"/>
            </a:xfrm>
            <a:prstGeom prst="rect">
              <a:avLst/>
            </a:prstGeom>
            <a:noFill/>
            <a:ln w="12700">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rPr>
                <a:t>Digitize seed points</a:t>
              </a:r>
            </a:p>
          </p:txBody>
        </p:sp>
      </p:grpSp>
      <p:grpSp>
        <p:nvGrpSpPr>
          <p:cNvPr id="3" name="Group 18"/>
          <p:cNvGrpSpPr>
            <a:grpSpLocks/>
          </p:cNvGrpSpPr>
          <p:nvPr/>
        </p:nvGrpSpPr>
        <p:grpSpPr bwMode="auto">
          <a:xfrm>
            <a:off x="2900364" y="1962151"/>
            <a:ext cx="3336925" cy="3482975"/>
            <a:chOff x="2421" y="999"/>
            <a:chExt cx="2102" cy="2194"/>
          </a:xfrm>
        </p:grpSpPr>
        <p:pic>
          <p:nvPicPr>
            <p:cNvPr id="50189" name="Picture 9"/>
            <p:cNvPicPr>
              <a:picLocks noChangeAspect="1" noChangeArrowheads="1"/>
            </p:cNvPicPr>
            <p:nvPr/>
          </p:nvPicPr>
          <p:blipFill>
            <a:blip r:embed="rId4" cstate="print"/>
            <a:srcRect/>
            <a:stretch>
              <a:fillRect/>
            </a:stretch>
          </p:blipFill>
          <p:spPr bwMode="auto">
            <a:xfrm>
              <a:off x="2421" y="999"/>
              <a:ext cx="2102" cy="1968"/>
            </a:xfrm>
            <a:prstGeom prst="rect">
              <a:avLst/>
            </a:prstGeom>
            <a:noFill/>
            <a:ln w="12700">
              <a:noFill/>
              <a:miter lim="800000"/>
              <a:headEnd/>
              <a:tailEnd/>
            </a:ln>
          </p:spPr>
        </p:pic>
        <p:sp>
          <p:nvSpPr>
            <p:cNvPr id="50190" name="Text Box 13"/>
            <p:cNvSpPr txBox="1">
              <a:spLocks noChangeArrowheads="1"/>
            </p:cNvSpPr>
            <p:nvPr/>
          </p:nvSpPr>
          <p:spPr bwMode="auto">
            <a:xfrm>
              <a:off x="2542" y="2960"/>
              <a:ext cx="1322" cy="233"/>
            </a:xfrm>
            <a:prstGeom prst="rect">
              <a:avLst/>
            </a:prstGeom>
            <a:noFill/>
            <a:ln w="12700">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rPr>
                <a:t>Extract fault patches</a:t>
              </a:r>
            </a:p>
          </p:txBody>
        </p:sp>
      </p:grpSp>
      <p:grpSp>
        <p:nvGrpSpPr>
          <p:cNvPr id="4" name="Group 19"/>
          <p:cNvGrpSpPr>
            <a:grpSpLocks/>
          </p:cNvGrpSpPr>
          <p:nvPr/>
        </p:nvGrpSpPr>
        <p:grpSpPr bwMode="auto">
          <a:xfrm>
            <a:off x="4149726" y="2451101"/>
            <a:ext cx="3336925" cy="3584575"/>
            <a:chOff x="4709" y="1411"/>
            <a:chExt cx="2102" cy="2258"/>
          </a:xfrm>
        </p:grpSpPr>
        <p:pic>
          <p:nvPicPr>
            <p:cNvPr id="50187" name="Picture 10"/>
            <p:cNvPicPr>
              <a:picLocks noChangeAspect="1" noChangeArrowheads="1"/>
            </p:cNvPicPr>
            <p:nvPr/>
          </p:nvPicPr>
          <p:blipFill>
            <a:blip r:embed="rId5" cstate="print"/>
            <a:srcRect/>
            <a:stretch>
              <a:fillRect/>
            </a:stretch>
          </p:blipFill>
          <p:spPr bwMode="auto">
            <a:xfrm>
              <a:off x="4709" y="1411"/>
              <a:ext cx="2102" cy="2028"/>
            </a:xfrm>
            <a:prstGeom prst="rect">
              <a:avLst/>
            </a:prstGeom>
            <a:noFill/>
            <a:ln w="12700">
              <a:noFill/>
              <a:miter lim="800000"/>
              <a:headEnd/>
              <a:tailEnd/>
            </a:ln>
          </p:spPr>
        </p:pic>
        <p:sp>
          <p:nvSpPr>
            <p:cNvPr id="50188" name="Text Box 14"/>
            <p:cNvSpPr txBox="1">
              <a:spLocks noChangeArrowheads="1"/>
            </p:cNvSpPr>
            <p:nvPr/>
          </p:nvSpPr>
          <p:spPr bwMode="auto">
            <a:xfrm>
              <a:off x="5429" y="3436"/>
              <a:ext cx="502" cy="233"/>
            </a:xfrm>
            <a:prstGeom prst="rect">
              <a:avLst/>
            </a:prstGeom>
            <a:noFill/>
            <a:ln w="12700">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rPr>
                <a:t>Merge</a:t>
              </a:r>
            </a:p>
          </p:txBody>
        </p:sp>
      </p:grpSp>
      <p:grpSp>
        <p:nvGrpSpPr>
          <p:cNvPr id="5" name="Group 16"/>
          <p:cNvGrpSpPr>
            <a:grpSpLocks/>
          </p:cNvGrpSpPr>
          <p:nvPr/>
        </p:nvGrpSpPr>
        <p:grpSpPr bwMode="auto">
          <a:xfrm>
            <a:off x="5694364" y="2774950"/>
            <a:ext cx="3449637" cy="3906838"/>
            <a:chOff x="4527" y="838"/>
            <a:chExt cx="2173" cy="2461"/>
          </a:xfrm>
        </p:grpSpPr>
        <p:pic>
          <p:nvPicPr>
            <p:cNvPr id="50185" name="Picture 11"/>
            <p:cNvPicPr>
              <a:picLocks noChangeAspect="1" noChangeArrowheads="1"/>
            </p:cNvPicPr>
            <p:nvPr/>
          </p:nvPicPr>
          <p:blipFill>
            <a:blip r:embed="rId6" cstate="print"/>
            <a:srcRect/>
            <a:stretch>
              <a:fillRect/>
            </a:stretch>
          </p:blipFill>
          <p:spPr bwMode="auto">
            <a:xfrm>
              <a:off x="4527" y="838"/>
              <a:ext cx="2173" cy="2052"/>
            </a:xfrm>
            <a:prstGeom prst="rect">
              <a:avLst/>
            </a:prstGeom>
            <a:noFill/>
            <a:ln w="12700">
              <a:noFill/>
              <a:miter lim="800000"/>
              <a:headEnd/>
              <a:tailEnd/>
            </a:ln>
          </p:spPr>
        </p:pic>
        <p:sp>
          <p:nvSpPr>
            <p:cNvPr id="50186" name="Text Box 15"/>
            <p:cNvSpPr txBox="1">
              <a:spLocks noChangeArrowheads="1"/>
            </p:cNvSpPr>
            <p:nvPr/>
          </p:nvSpPr>
          <p:spPr bwMode="auto">
            <a:xfrm>
              <a:off x="4606" y="2892"/>
              <a:ext cx="1913" cy="407"/>
            </a:xfrm>
            <a:prstGeom prst="rect">
              <a:avLst/>
            </a:prstGeom>
            <a:noFill/>
            <a:ln w="12700">
              <a:noFill/>
              <a:miter lim="800000"/>
              <a:headEnd/>
              <a:tailEnd/>
            </a:ln>
          </p:spPr>
          <p:txBody>
            <a:bodyPr>
              <a:spAutoFit/>
            </a:bodyPr>
            <a:lstStyle/>
            <a:p>
              <a:pPr algn="ctr"/>
              <a:r>
                <a:rPr lang="en-US" dirty="0">
                  <a:solidFill>
                    <a:srgbClr val="FFFF00"/>
                  </a:solidFill>
                  <a:effectLst>
                    <a:outerShdw blurRad="38100" dist="38100" dir="2700000" algn="tl">
                      <a:srgbClr val="000000">
                        <a:alpha val="43137"/>
                      </a:srgbClr>
                    </a:outerShdw>
                  </a:effectLst>
                </a:rPr>
                <a:t>Convert to pillars or fault segments</a:t>
              </a:r>
            </a:p>
          </p:txBody>
        </p:sp>
      </p:grpSp>
      <p:sp>
        <p:nvSpPr>
          <p:cNvPr id="790549" name="Text Box 21"/>
          <p:cNvSpPr txBox="1">
            <a:spLocks noChangeArrowheads="1"/>
          </p:cNvSpPr>
          <p:nvPr/>
        </p:nvSpPr>
        <p:spPr bwMode="auto">
          <a:xfrm>
            <a:off x="49213" y="30840"/>
            <a:ext cx="5243513" cy="579438"/>
          </a:xfrm>
          <a:prstGeom prst="rect">
            <a:avLst/>
          </a:prstGeom>
          <a:noFill/>
          <a:ln w="12700">
            <a:noFill/>
            <a:miter lim="800000"/>
            <a:headEnd/>
            <a:tailEnd/>
          </a:ln>
          <a:effectLst/>
        </p:spPr>
        <p:txBody>
          <a:bodyPr>
            <a:spAutoFit/>
          </a:bodyPr>
          <a:lstStyle/>
          <a:p>
            <a:pPr>
              <a:defRPr/>
            </a:pPr>
            <a:r>
              <a:rPr lang="en-US" sz="3200" dirty="0">
                <a:solidFill>
                  <a:srgbClr val="FFCC00"/>
                </a:solidFill>
                <a:effectLst>
                  <a:outerShdw blurRad="38100" dist="38100" dir="2700000" algn="tl">
                    <a:srgbClr val="000000">
                      <a:alpha val="43137"/>
                    </a:srgbClr>
                  </a:outerShdw>
                </a:effectLst>
              </a:rPr>
              <a:t>Ant-tracking workflow</a:t>
            </a:r>
          </a:p>
        </p:txBody>
      </p:sp>
      <p:sp>
        <p:nvSpPr>
          <p:cNvPr id="790550" name="Text Box 22"/>
          <p:cNvSpPr txBox="1">
            <a:spLocks noChangeArrowheads="1"/>
          </p:cNvSpPr>
          <p:nvPr/>
        </p:nvSpPr>
        <p:spPr bwMode="auto">
          <a:xfrm>
            <a:off x="8602664" y="6408936"/>
            <a:ext cx="3589336" cy="400110"/>
          </a:xfrm>
          <a:prstGeom prst="rect">
            <a:avLst/>
          </a:prstGeom>
          <a:noFill/>
          <a:ln w="12700">
            <a:noFill/>
            <a:miter lim="800000"/>
            <a:headEnd/>
            <a:tailEnd/>
          </a:ln>
          <a:effectLst/>
        </p:spPr>
        <p:txBody>
          <a:bodyPr wrap="square">
            <a:spAutoFit/>
          </a:bodyPr>
          <a:lstStyle/>
          <a:p>
            <a:pPr algn="r">
              <a:defRPr/>
            </a:pPr>
            <a:r>
              <a:rPr lang="en-US" sz="2000" dirty="0">
                <a:solidFill>
                  <a:schemeClr val="bg1">
                    <a:lumMod val="65000"/>
                  </a:schemeClr>
                </a:solidFill>
                <a:effectLst>
                  <a:outerShdw blurRad="38100" dist="38100" dir="2700000" algn="tl">
                    <a:srgbClr val="000000">
                      <a:alpha val="43137"/>
                    </a:srgbClr>
                  </a:outerShdw>
                </a:effectLst>
              </a:rPr>
              <a:t>(Petrel documentation)</a:t>
            </a:r>
          </a:p>
        </p:txBody>
      </p:sp>
      <p:sp>
        <p:nvSpPr>
          <p:cNvPr id="7" name="Slide Number Placeholder 6">
            <a:extLst>
              <a:ext uri="{FF2B5EF4-FFF2-40B4-BE49-F238E27FC236}">
                <a16:creationId xmlns:a16="http://schemas.microsoft.com/office/drawing/2014/main" id="{F5A8E854-88F2-42F5-8245-4EEA3AD84FD3}"/>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8</a:t>
            </a:fld>
            <a:endParaRPr lang="en-US" dirty="0">
              <a:solidFill>
                <a:schemeClr val="tx1"/>
              </a:solidFill>
            </a:endParaRPr>
          </a:p>
        </p:txBody>
      </p:sp>
    </p:spTree>
    <p:extLst>
      <p:ext uri="{BB962C8B-B14F-4D97-AF65-F5344CB8AC3E}">
        <p14:creationId xmlns:p14="http://schemas.microsoft.com/office/powerpoint/2010/main" val="8341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2" name="Text Box 4"/>
          <p:cNvSpPr txBox="1">
            <a:spLocks noChangeArrowheads="1"/>
          </p:cNvSpPr>
          <p:nvPr/>
        </p:nvSpPr>
        <p:spPr bwMode="auto">
          <a:xfrm>
            <a:off x="7239000" y="1630364"/>
            <a:ext cx="3429000" cy="646331"/>
          </a:xfrm>
          <a:prstGeom prst="rect">
            <a:avLst/>
          </a:prstGeom>
          <a:noFill/>
          <a:ln w="12700">
            <a:noFill/>
            <a:miter lim="800000"/>
            <a:headEnd/>
            <a:tailEnd/>
          </a:ln>
          <a:effectLst/>
        </p:spPr>
        <p:txBody>
          <a:bodyPr>
            <a:spAutoFit/>
          </a:bodyPr>
          <a:lstStyle/>
          <a:p>
            <a:pPr algn="ctr">
              <a:defRPr/>
            </a:pPr>
            <a:r>
              <a:rPr lang="en-US" dirty="0">
                <a:solidFill>
                  <a:srgbClr val="FFFF00"/>
                </a:solidFill>
                <a:effectLst>
                  <a:outerShdw blurRad="38100" dist="38100" dir="2700000" algn="tl">
                    <a:srgbClr val="000000">
                      <a:alpha val="43137"/>
                    </a:srgbClr>
                  </a:outerShdw>
                </a:effectLst>
              </a:rPr>
              <a:t>All fault patches extracted using </a:t>
            </a:r>
          </a:p>
          <a:p>
            <a:pPr algn="ctr">
              <a:defRPr/>
            </a:pPr>
            <a:r>
              <a:rPr lang="en-US" dirty="0">
                <a:solidFill>
                  <a:srgbClr val="FFFF00"/>
                </a:solidFill>
                <a:effectLst>
                  <a:outerShdw blurRad="38100" dist="38100" dir="2700000" algn="tl">
                    <a:srgbClr val="000000">
                      <a:alpha val="43137"/>
                    </a:srgbClr>
                  </a:outerShdw>
                </a:effectLst>
              </a:rPr>
              <a:t>ant-tracking</a:t>
            </a:r>
          </a:p>
        </p:txBody>
      </p:sp>
      <p:sp>
        <p:nvSpPr>
          <p:cNvPr id="795653" name="Text Box 5"/>
          <p:cNvSpPr txBox="1">
            <a:spLocks noChangeArrowheads="1"/>
          </p:cNvSpPr>
          <p:nvPr/>
        </p:nvSpPr>
        <p:spPr bwMode="auto">
          <a:xfrm>
            <a:off x="8691895" y="6467819"/>
            <a:ext cx="3429000" cy="396875"/>
          </a:xfrm>
          <a:prstGeom prst="rect">
            <a:avLst/>
          </a:prstGeom>
          <a:noFill/>
          <a:ln w="12700">
            <a:noFill/>
            <a:miter lim="800000"/>
            <a:headEnd/>
            <a:tailEnd/>
          </a:ln>
          <a:effectLst/>
        </p:spPr>
        <p:txBody>
          <a:bodyPr>
            <a:spAutoFit/>
          </a:bodyPr>
          <a:lstStyle/>
          <a:p>
            <a:pPr algn="r">
              <a:defRPr/>
            </a:pPr>
            <a:r>
              <a:rPr lang="en-US" sz="2000" dirty="0">
                <a:solidFill>
                  <a:schemeClr val="bg1">
                    <a:lumMod val="65000"/>
                  </a:schemeClr>
                </a:solidFill>
                <a:effectLst>
                  <a:outerShdw blurRad="38100" dist="38100" dir="2700000" algn="tl">
                    <a:srgbClr val="000000">
                      <a:alpha val="43137"/>
                    </a:srgbClr>
                  </a:outerShdw>
                </a:effectLst>
              </a:rPr>
              <a:t>(Silva et al., 2005)</a:t>
            </a:r>
          </a:p>
        </p:txBody>
      </p:sp>
      <p:pic>
        <p:nvPicPr>
          <p:cNvPr id="51205" name="Picture 6"/>
          <p:cNvPicPr>
            <a:picLocks noChangeAspect="1" noChangeArrowheads="1"/>
          </p:cNvPicPr>
          <p:nvPr/>
        </p:nvPicPr>
        <p:blipFill>
          <a:blip r:embed="rId3" cstate="print"/>
          <a:srcRect/>
          <a:stretch>
            <a:fillRect/>
          </a:stretch>
        </p:blipFill>
        <p:spPr bwMode="auto">
          <a:xfrm>
            <a:off x="1785939" y="1314451"/>
            <a:ext cx="5572125" cy="4752975"/>
          </a:xfrm>
          <a:prstGeom prst="rect">
            <a:avLst/>
          </a:prstGeom>
          <a:noFill/>
          <a:ln w="12700">
            <a:noFill/>
            <a:miter lim="800000"/>
            <a:headEnd/>
            <a:tailEnd/>
          </a:ln>
        </p:spPr>
      </p:pic>
      <p:sp>
        <p:nvSpPr>
          <p:cNvPr id="795656" name="Text Box 8"/>
          <p:cNvSpPr txBox="1">
            <a:spLocks noChangeArrowheads="1"/>
          </p:cNvSpPr>
          <p:nvPr/>
        </p:nvSpPr>
        <p:spPr bwMode="auto">
          <a:xfrm>
            <a:off x="0" y="0"/>
            <a:ext cx="5243513" cy="579438"/>
          </a:xfrm>
          <a:prstGeom prst="rect">
            <a:avLst/>
          </a:prstGeom>
          <a:noFill/>
          <a:ln w="12700">
            <a:noFill/>
            <a:miter lim="800000"/>
            <a:headEnd/>
            <a:tailEnd/>
          </a:ln>
          <a:effectLst/>
        </p:spPr>
        <p:txBody>
          <a:bodyPr>
            <a:spAutoFit/>
          </a:bodyPr>
          <a:lstStyle/>
          <a:p>
            <a:pPr>
              <a:defRPr/>
            </a:pPr>
            <a:r>
              <a:rPr lang="en-US" sz="3200" dirty="0">
                <a:solidFill>
                  <a:srgbClr val="FFCC00"/>
                </a:solidFill>
                <a:effectLst>
                  <a:outerShdw blurRad="38100" dist="38100" dir="2700000" algn="tl">
                    <a:srgbClr val="000000">
                      <a:alpha val="43137"/>
                    </a:srgbClr>
                  </a:outerShdw>
                </a:effectLst>
              </a:rPr>
              <a:t>Ant-tracking workflow</a:t>
            </a:r>
          </a:p>
        </p:txBody>
      </p:sp>
      <p:sp>
        <p:nvSpPr>
          <p:cNvPr id="3" name="Slide Number Placeholder 2">
            <a:extLst>
              <a:ext uri="{FF2B5EF4-FFF2-40B4-BE49-F238E27FC236}">
                <a16:creationId xmlns:a16="http://schemas.microsoft.com/office/drawing/2014/main" id="{346F2CB0-A05A-4818-B782-823630E4B857}"/>
              </a:ext>
            </a:extLst>
          </p:cNvPr>
          <p:cNvSpPr>
            <a:spLocks noGrp="1"/>
          </p:cNvSpPr>
          <p:nvPr>
            <p:ph type="sldNum" sz="quarter" idx="10"/>
          </p:nvPr>
        </p:nvSpPr>
        <p:spPr/>
        <p:txBody>
          <a:bodyPr/>
          <a:lstStyle/>
          <a:p>
            <a:pPr>
              <a:defRPr/>
            </a:pPr>
            <a:r>
              <a:rPr lang="en-US"/>
              <a:t>11b-</a:t>
            </a:r>
            <a:fld id="{E6C87FD6-13D6-467D-AEFA-06969EA3EBE3}" type="slidenum">
              <a:rPr lang="en-US" smtClean="0"/>
              <a:pPr>
                <a:defRPr/>
              </a:pPr>
              <a:t>9</a:t>
            </a:fld>
            <a:endParaRPr lang="en-US" dirty="0">
              <a:solidFill>
                <a:schemeClr val="tx1"/>
              </a:solidFill>
            </a:endParaRPr>
          </a:p>
        </p:txBody>
      </p:sp>
    </p:spTree>
    <p:extLst>
      <p:ext uri="{BB962C8B-B14F-4D97-AF65-F5344CB8AC3E}">
        <p14:creationId xmlns:p14="http://schemas.microsoft.com/office/powerpoint/2010/main" val="2335179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4352</TotalTime>
  <Words>6558</Words>
  <Application>Microsoft Office PowerPoint</Application>
  <PresentationFormat>Widescreen</PresentationFormat>
  <Paragraphs>1024</Paragraphs>
  <Slides>68</Slides>
  <Notes>43</Notes>
  <HiddenSlides>6</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6" baseType="lpstr">
      <vt:lpstr>Arial</vt:lpstr>
      <vt:lpstr>Calibri</vt:lpstr>
      <vt:lpstr>Calibri Light</vt:lpstr>
      <vt:lpstr>Cambria Math</vt:lpstr>
      <vt:lpstr>Futura T Light</vt:lpstr>
      <vt:lpstr>Times New Roman</vt:lpstr>
      <vt:lpstr>Office Theme</vt:lpstr>
      <vt:lpstr>Equation</vt:lpstr>
      <vt:lpstr>PowerPoint Presentation</vt:lpstr>
      <vt:lpstr>PowerPoint Presentation</vt:lpstr>
      <vt:lpstr>PowerPoint Presentation</vt:lpstr>
      <vt:lpstr>Swarm intelligence and mapping faults</vt:lpstr>
      <vt:lpstr>Swarm intelligence and mapping faults</vt:lpstr>
      <vt:lpstr>PowerPoint Presentation</vt:lpstr>
      <vt:lpstr>PowerPoint Presentation</vt:lpstr>
      <vt:lpstr>PowerPoint Presentation</vt:lpstr>
      <vt:lpstr>PowerPoint Presentation</vt:lpstr>
      <vt:lpstr>PowerPoint Presentation</vt:lpstr>
      <vt:lpstr>PowerPoint Presentation</vt:lpstr>
      <vt:lpstr>Ant-tracking applied to volumetric curvature</vt:lpstr>
      <vt:lpstr>Estimating fault probability, heave, and throw</vt:lpstr>
      <vt:lpstr>Fault likelihood using predictive error filtering </vt:lpstr>
      <vt:lpstr>Fault likelihood using predictive error filtering </vt:lpstr>
      <vt:lpstr>Fault likelihood using predictive error filtering </vt:lpstr>
      <vt:lpstr>Fault likelihood using predictive error filtering </vt:lpstr>
      <vt:lpstr>Fault likelihood using predictive error filtering </vt:lpstr>
      <vt:lpstr>Fault likelihood using predictive error filtering </vt:lpstr>
      <vt:lpstr>PowerPoint Presentation</vt:lpstr>
      <vt:lpstr>PowerPoint Presentation</vt:lpstr>
      <vt:lpstr>Fault Enhancement using a directional Laplacian of a Gaussian</vt:lpstr>
      <vt:lpstr>Dynamics of an asteroid</vt:lpstr>
      <vt:lpstr>Dynamics of a cloud of energy-weighted fault probability anomalies, ep≡e(1-c)</vt:lpstr>
      <vt:lpstr>Edge enhancement filters applied to a photo</vt:lpstr>
      <vt:lpstr>PowerPoint Presentation</vt:lpstr>
      <vt:lpstr>The 3D directional Laplacian of a Gaussian operator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Polygonal faulting (using a box probe)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Marfurt</dc:creator>
  <cp:lastModifiedBy>Stephanie Marfurt</cp:lastModifiedBy>
  <cp:revision>231</cp:revision>
  <dcterms:created xsi:type="dcterms:W3CDTF">2018-01-02T17:04:06Z</dcterms:created>
  <dcterms:modified xsi:type="dcterms:W3CDTF">2023-06-24T14:28:31Z</dcterms:modified>
</cp:coreProperties>
</file>